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5"/>
  </p:notesMasterIdLst>
  <p:handoutMasterIdLst>
    <p:handoutMasterId r:id="rId26"/>
  </p:handoutMasterIdLst>
  <p:sldIdLst>
    <p:sldId id="256" r:id="rId4"/>
    <p:sldId id="273" r:id="rId5"/>
    <p:sldId id="257" r:id="rId6"/>
    <p:sldId id="274" r:id="rId7"/>
    <p:sldId id="258" r:id="rId8"/>
    <p:sldId id="259" r:id="rId9"/>
    <p:sldId id="260" r:id="rId10"/>
    <p:sldId id="289" r:id="rId11"/>
    <p:sldId id="290" r:id="rId12"/>
    <p:sldId id="288" r:id="rId13"/>
    <p:sldId id="279" r:id="rId14"/>
    <p:sldId id="278" r:id="rId15"/>
    <p:sldId id="277" r:id="rId16"/>
    <p:sldId id="285" r:id="rId17"/>
    <p:sldId id="281" r:id="rId18"/>
    <p:sldId id="282" r:id="rId19"/>
    <p:sldId id="283" r:id="rId20"/>
    <p:sldId id="287" r:id="rId21"/>
    <p:sldId id="286" r:id="rId22"/>
    <p:sldId id="271" r:id="rId23"/>
    <p:sldId id="272" r:id="rId24"/>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83534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0768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14</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979119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15</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261820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95834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1017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4763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3679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20</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21</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3933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3968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38470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99547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656600"/>
            <a:ext cx="10080625" cy="2474524"/>
          </a:xfrm>
        </p:spPr>
        <p:txBody>
          <a:bodyPr vert="horz" wrap="square">
            <a:spAutoFit/>
          </a:bodyPr>
          <a:lstStyle/>
          <a:p>
            <a:pPr algn="ctr"/>
            <a:r>
              <a:rPr lang="en-US" sz="4800" b="1" dirty="0"/>
              <a:t>Hualien, Taiwan</a:t>
            </a:r>
            <a:br>
              <a:rPr lang="en-US" sz="4800" b="1" dirty="0"/>
            </a:br>
            <a:r>
              <a:rPr lang="en-US" sz="2800" b="1" dirty="0"/>
              <a:t>Presented by</a:t>
            </a:r>
            <a:br>
              <a:rPr lang="en-US" sz="8000" b="1" dirty="0"/>
            </a:br>
            <a:r>
              <a:rPr lang="en-US" sz="4800" b="1" dirty="0"/>
              <a:t>Marc Silver</a:t>
            </a:r>
            <a:br>
              <a:rPr lang="en-US" sz="2400" dirty="0"/>
            </a:br>
            <a:endParaRPr lang="en-US" sz="4800" b="1" dirty="0">
              <a:solidFill>
                <a:srgbClr val="000000"/>
              </a:solidFill>
              <a:cs typeface="Tahoma" pitchFamily="2"/>
            </a:endParaRPr>
          </a:p>
        </p:txBody>
      </p:sp>
      <p:pic>
        <p:nvPicPr>
          <p:cNvPr id="2052" name="Picture 4" descr="Official seal of Hualien County">
            <a:extLst>
              <a:ext uri="{FF2B5EF4-FFF2-40B4-BE49-F238E27FC236}">
                <a16:creationId xmlns:a16="http://schemas.microsoft.com/office/drawing/2014/main" id="{4472AEA8-34B9-5D35-90A0-89E03BEA4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731" y="2506492"/>
            <a:ext cx="2662565" cy="2662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10</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i="0" strike="noStrike" dirty="0">
                <a:solidFill>
                  <a:schemeClr val="tx1"/>
                </a:solidFill>
                <a:effectLst/>
                <a:latin typeface="Arial" panose="020B0604020202020204" pitchFamily="34" charset="0"/>
              </a:rPr>
              <a:t>Dongdamen Night Market</a:t>
            </a:r>
            <a:endParaRPr lang="en-US" sz="4000" b="1" dirty="0">
              <a:solidFill>
                <a:schemeClr val="tx1"/>
              </a:solidFill>
              <a:latin typeface="Alef" pitchFamily="18"/>
              <a:cs typeface="Alef" pitchFamily="2"/>
            </a:endParaRPr>
          </a:p>
        </p:txBody>
      </p:sp>
      <p:sp>
        <p:nvSpPr>
          <p:cNvPr id="5" name="TextBox 4">
            <a:extLst>
              <a:ext uri="{FF2B5EF4-FFF2-40B4-BE49-F238E27FC236}">
                <a16:creationId xmlns:a16="http://schemas.microsoft.com/office/drawing/2014/main" id="{11BC661F-C3B3-D05A-0AD1-EE202CB3860E}"/>
              </a:ext>
            </a:extLst>
          </p:cNvPr>
          <p:cNvSpPr txBox="1"/>
          <p:nvPr/>
        </p:nvSpPr>
        <p:spPr>
          <a:xfrm>
            <a:off x="5665509" y="739490"/>
            <a:ext cx="4415115" cy="4801314"/>
          </a:xfrm>
          <a:prstGeom prst="rect">
            <a:avLst/>
          </a:prstGeom>
          <a:noFill/>
        </p:spPr>
        <p:txBody>
          <a:bodyPr wrap="square">
            <a:spAutoFit/>
          </a:bodyPr>
          <a:lstStyle/>
          <a:p>
            <a:r>
              <a:rPr lang="en-US" b="0" i="1" dirty="0">
                <a:solidFill>
                  <a:srgbClr val="202122"/>
                </a:solidFill>
                <a:effectLst/>
                <a:latin typeface="Arial" panose="020B0604020202020204" pitchFamily="34" charset="0"/>
                <a:cs typeface="Arial" panose="020B0604020202020204" pitchFamily="34" charset="0"/>
              </a:rPr>
              <a:t>Dongdamen</a:t>
            </a:r>
            <a:r>
              <a:rPr lang="en-US" b="0" i="0" dirty="0">
                <a:solidFill>
                  <a:srgbClr val="202122"/>
                </a:solidFill>
                <a:effectLst/>
                <a:latin typeface="Arial" panose="020B0604020202020204" pitchFamily="34" charset="0"/>
                <a:cs typeface="Arial" panose="020B0604020202020204" pitchFamily="34" charset="0"/>
              </a:rPr>
              <a:t> means </a:t>
            </a:r>
            <a:r>
              <a:rPr lang="en-US" b="0" i="1" dirty="0">
                <a:solidFill>
                  <a:srgbClr val="202122"/>
                </a:solidFill>
                <a:effectLst/>
                <a:latin typeface="Arial" panose="020B0604020202020204" pitchFamily="34" charset="0"/>
                <a:cs typeface="Arial" panose="020B0604020202020204" pitchFamily="34" charset="0"/>
              </a:rPr>
              <a:t>big east gate</a:t>
            </a:r>
            <a:r>
              <a:rPr lang="en-US" b="0" i="0" dirty="0">
                <a:solidFill>
                  <a:srgbClr val="202122"/>
                </a:solidFill>
                <a:effectLst/>
                <a:latin typeface="Arial" panose="020B0604020202020204" pitchFamily="34" charset="0"/>
                <a:cs typeface="Arial" panose="020B0604020202020204" pitchFamily="34" charset="0"/>
              </a:rPr>
              <a:t> in English due to its location at the eastern edge of Hualien City. </a:t>
            </a:r>
            <a:r>
              <a:rPr lang="en-US" b="0" i="0" dirty="0">
                <a:solidFill>
                  <a:srgbClr val="525252"/>
                </a:solidFill>
                <a:effectLst/>
                <a:latin typeface="Arial" panose="020B0604020202020204" pitchFamily="34" charset="0"/>
                <a:cs typeface="Arial" panose="020B0604020202020204" pitchFamily="34" charset="0"/>
              </a:rPr>
              <a:t>Hualien‘s Dongdamen Night Market is the largest night market in Eastern Taiwan. It is actually four-night markets in one. The night market lies on the spot of a former train station and is also connected to the beach via a pedestrian bridge. Popular delicacies here include fried chicken, shish kabab, coffin bread, and braised duck head. </a:t>
            </a:r>
            <a:r>
              <a:rPr lang="en-US" b="0" i="0" dirty="0">
                <a:solidFill>
                  <a:srgbClr val="202122"/>
                </a:solidFill>
                <a:effectLst/>
                <a:latin typeface="Arial" panose="020B0604020202020204" pitchFamily="34" charset="0"/>
                <a:cs typeface="Arial" panose="020B0604020202020204" pitchFamily="34" charset="0"/>
              </a:rPr>
              <a:t>The area where the night market stands today used to be the area of the old train station. </a:t>
            </a:r>
          </a:p>
          <a:p>
            <a:pPr algn="l"/>
            <a:r>
              <a:rPr lang="en-US" b="1" dirty="0">
                <a:solidFill>
                  <a:srgbClr val="202122"/>
                </a:solidFill>
                <a:latin typeface="Arial" panose="020B0604020202020204" pitchFamily="34" charset="0"/>
                <a:cs typeface="Arial" panose="020B0604020202020204" pitchFamily="34" charset="0"/>
              </a:rPr>
              <a:t>Hours: </a:t>
            </a:r>
            <a:r>
              <a:rPr lang="en-US" b="1" i="0" dirty="0">
                <a:solidFill>
                  <a:srgbClr val="111111"/>
                </a:solidFill>
                <a:effectLst/>
                <a:latin typeface="Arial" panose="020B0604020202020204" pitchFamily="34" charset="0"/>
                <a:cs typeface="Arial" panose="020B0604020202020204" pitchFamily="34" charset="0"/>
              </a:rPr>
              <a:t>5:30 PM to 11:30 PM</a:t>
            </a:r>
          </a:p>
          <a:p>
            <a:br>
              <a:rPr lang="en-US" dirty="0"/>
            </a:br>
            <a:endParaRPr lang="en-US" dirty="0">
              <a:latin typeface="Arial" panose="020B0604020202020204" pitchFamily="34" charset="0"/>
              <a:cs typeface="Arial" panose="020B0604020202020204" pitchFamily="34" charset="0"/>
            </a:endParaRPr>
          </a:p>
        </p:txBody>
      </p:sp>
      <p:pic>
        <p:nvPicPr>
          <p:cNvPr id="3074" name="Picture 2" descr="undefined">
            <a:extLst>
              <a:ext uri="{FF2B5EF4-FFF2-40B4-BE49-F238E27FC236}">
                <a16:creationId xmlns:a16="http://schemas.microsoft.com/office/drawing/2014/main" id="{E9E42648-7684-AD86-CD15-3B60ADA6F6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15357"/>
            <a:ext cx="5665509" cy="395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88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4E59A7D-7575-7F1E-82F7-7790B0E944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53"/>
          <a:stretch/>
        </p:blipFill>
        <p:spPr bwMode="auto">
          <a:xfrm>
            <a:off x="3789575" y="2651275"/>
            <a:ext cx="6297104" cy="24769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11</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90550"/>
            <a:ext cx="9360000" cy="690839"/>
          </a:xfrm>
        </p:spPr>
        <p:txBody>
          <a:bodyPr vert="horz"/>
          <a:lstStyle/>
          <a:p>
            <a:pPr lvl="0" rtl="0"/>
            <a:r>
              <a:rPr lang="en-US" sz="3600" b="1" i="0" strike="noStrike" dirty="0">
                <a:solidFill>
                  <a:schemeClr val="tx1"/>
                </a:solidFill>
                <a:effectLst/>
                <a:latin typeface="Arial" panose="020B0604020202020204" pitchFamily="34" charset="0"/>
              </a:rPr>
              <a:t>Hualien Cultural &amp; Creative Industries Park</a:t>
            </a:r>
            <a:endParaRPr lang="en-US" sz="3600" b="1" dirty="0">
              <a:solidFill>
                <a:schemeClr val="tx1"/>
              </a:solidFill>
              <a:latin typeface="Alef" pitchFamily="18"/>
              <a:cs typeface="Alef" pitchFamily="2"/>
            </a:endParaRPr>
          </a:p>
        </p:txBody>
      </p:sp>
      <p:sp>
        <p:nvSpPr>
          <p:cNvPr id="5" name="TextBox 4">
            <a:extLst>
              <a:ext uri="{FF2B5EF4-FFF2-40B4-BE49-F238E27FC236}">
                <a16:creationId xmlns:a16="http://schemas.microsoft.com/office/drawing/2014/main" id="{8E5BCD2F-8A35-7A86-CBC5-1790CAEB3E2B}"/>
              </a:ext>
            </a:extLst>
          </p:cNvPr>
          <p:cNvSpPr txBox="1"/>
          <p:nvPr/>
        </p:nvSpPr>
        <p:spPr>
          <a:xfrm>
            <a:off x="160256" y="725863"/>
            <a:ext cx="9851010" cy="1754326"/>
          </a:xfrm>
          <a:prstGeom prst="rect">
            <a:avLst/>
          </a:prstGeom>
          <a:noFill/>
        </p:spPr>
        <p:txBody>
          <a:bodyPr wrap="square">
            <a:spAutoFit/>
          </a:bodyPr>
          <a:lstStyle/>
          <a:p>
            <a:pPr algn="l"/>
            <a:r>
              <a:rPr lang="en-US" b="0" i="0" dirty="0">
                <a:effectLst/>
                <a:latin typeface="Arial" panose="020B0604020202020204" pitchFamily="34" charset="0"/>
                <a:cs typeface="Arial" panose="020B0604020202020204" pitchFamily="34" charset="0"/>
              </a:rPr>
              <a:t>The outdoor admission of the whole park is free. The buildings in the area used to be constructed during the </a:t>
            </a:r>
            <a:r>
              <a:rPr lang="en-US" b="0" i="0" u="none" strike="noStrike" dirty="0">
                <a:effectLst/>
                <a:latin typeface="Arial" panose="020B0604020202020204" pitchFamily="34" charset="0"/>
                <a:cs typeface="Arial" panose="020B0604020202020204" pitchFamily="34" charset="0"/>
              </a:rPr>
              <a:t>Japanese rule of Taiwan</a:t>
            </a:r>
            <a:r>
              <a:rPr lang="en-US" b="0" i="0" dirty="0">
                <a:effectLst/>
                <a:latin typeface="Arial" panose="020B0604020202020204" pitchFamily="34" charset="0"/>
                <a:cs typeface="Arial" panose="020B0604020202020204" pitchFamily="34" charset="0"/>
              </a:rPr>
              <a:t> as the brewing site for red wine and rice wine for Yilan Distillery.</a:t>
            </a:r>
            <a:r>
              <a:rPr lang="en-US" b="0" i="0" baseline="30000" dirty="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The land to construct the park was obtained on 2 April 2011. In May 2011, the operation plan was reviewed, and the first phase of the park was opened in September 2011. On 2 October 2011, the park was 30% opened and trial operation began. The park was fully opened in 2015.</a:t>
            </a:r>
          </a:p>
        </p:txBody>
      </p:sp>
      <p:sp>
        <p:nvSpPr>
          <p:cNvPr id="8" name="TextBox 7">
            <a:extLst>
              <a:ext uri="{FF2B5EF4-FFF2-40B4-BE49-F238E27FC236}">
                <a16:creationId xmlns:a16="http://schemas.microsoft.com/office/drawing/2014/main" id="{02A0ADF2-E58B-F4DC-1D1A-A526F4E80579}"/>
              </a:ext>
            </a:extLst>
          </p:cNvPr>
          <p:cNvSpPr txBox="1"/>
          <p:nvPr/>
        </p:nvSpPr>
        <p:spPr>
          <a:xfrm>
            <a:off x="69359" y="2480189"/>
            <a:ext cx="3861618" cy="2308324"/>
          </a:xfrm>
          <a:prstGeom prst="rect">
            <a:avLst/>
          </a:prstGeom>
          <a:noFill/>
        </p:spPr>
        <p:txBody>
          <a:bodyPr wrap="square">
            <a:spAutoFit/>
          </a:bodyPr>
          <a:lstStyle/>
          <a:p>
            <a:pPr algn="l" fontAlgn="base"/>
            <a:r>
              <a:rPr lang="en-US" sz="2400" b="0" i="0" dirty="0">
                <a:solidFill>
                  <a:srgbClr val="202124"/>
                </a:solidFill>
                <a:effectLst/>
                <a:latin typeface="Arial" panose="020B0604020202020204" pitchFamily="34" charset="0"/>
                <a:cs typeface="Arial" panose="020B0604020202020204" pitchFamily="34" charset="0"/>
              </a:rPr>
              <a:t>Included in the park are: </a:t>
            </a:r>
          </a:p>
          <a:p>
            <a:pPr marL="342900" indent="-342900" algn="l" fontAlgn="base">
              <a:buFont typeface="Arial" panose="020B0604020202020204" pitchFamily="34" charset="0"/>
              <a:buChar char="•"/>
            </a:pPr>
            <a:r>
              <a:rPr lang="en-US" sz="2000" i="0" dirty="0">
                <a:solidFill>
                  <a:srgbClr val="202124"/>
                </a:solidFill>
                <a:effectLst/>
                <a:latin typeface="Arial" panose="020B0604020202020204" pitchFamily="34" charset="0"/>
                <a:cs typeface="Arial" panose="020B0604020202020204" pitchFamily="34" charset="0"/>
              </a:rPr>
              <a:t>Hualien Performing Arts Center</a:t>
            </a:r>
          </a:p>
          <a:p>
            <a:pPr marL="342900" indent="-342900" fontAlgn="base">
              <a:buFont typeface="Arial" panose="020B0604020202020204" pitchFamily="34" charset="0"/>
              <a:buChar char="•"/>
            </a:pPr>
            <a:r>
              <a:rPr lang="en-US" sz="2000" i="0" dirty="0">
                <a:solidFill>
                  <a:srgbClr val="202124"/>
                </a:solidFill>
                <a:effectLst/>
                <a:latin typeface="Arial" panose="020B0604020202020204" pitchFamily="34" charset="0"/>
                <a:cs typeface="Arial" panose="020B0604020202020204" pitchFamily="34" charset="0"/>
              </a:rPr>
              <a:t>Hualien County Cultural Affairs Bureau</a:t>
            </a:r>
          </a:p>
          <a:p>
            <a:pPr marL="342900" indent="-342900" fontAlgn="base">
              <a:buFont typeface="Arial" panose="020B0604020202020204" pitchFamily="34" charset="0"/>
              <a:buChar char="•"/>
            </a:pPr>
            <a:r>
              <a:rPr lang="en-US" sz="2000" i="0" strike="noStrike" dirty="0">
                <a:effectLst/>
                <a:latin typeface="Arial" panose="020B0604020202020204" pitchFamily="34" charset="0"/>
                <a:cs typeface="Arial" panose="020B0604020202020204" pitchFamily="34" charset="0"/>
              </a:rPr>
              <a:t>Hualien Railway</a:t>
            </a:r>
            <a:r>
              <a:rPr lang="en-US" sz="2000" strike="noStrike" dirty="0">
                <a:solidFill>
                  <a:srgbClr val="202124"/>
                </a:solidFill>
                <a:latin typeface="Arial" panose="020B0604020202020204" pitchFamily="34" charset="0"/>
                <a:cs typeface="Arial" panose="020B0604020202020204" pitchFamily="34" charset="0"/>
              </a:rPr>
              <a:t> Museum</a:t>
            </a:r>
            <a:endParaRPr lang="en-US" sz="2000" i="0" dirty="0">
              <a:solidFill>
                <a:srgbClr val="202124"/>
              </a:solidFill>
              <a:effectLst/>
              <a:latin typeface="Arial" panose="020B0604020202020204" pitchFamily="34" charset="0"/>
              <a:cs typeface="Arial" panose="020B0604020202020204" pitchFamily="34" charset="0"/>
            </a:endParaRPr>
          </a:p>
          <a:p>
            <a:pPr algn="l" fontAlgn="base"/>
            <a:endParaRPr lang="en-US" sz="2000" b="0" i="0" dirty="0">
              <a:solidFill>
                <a:srgbClr val="2021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4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5" name="TextBox 4">
            <a:extLst>
              <a:ext uri="{FF2B5EF4-FFF2-40B4-BE49-F238E27FC236}">
                <a16:creationId xmlns:a16="http://schemas.microsoft.com/office/drawing/2014/main" id="{29E2B089-6FBD-641B-0452-CFE5FA96DC28}"/>
              </a:ext>
            </a:extLst>
          </p:cNvPr>
          <p:cNvSpPr txBox="1"/>
          <p:nvPr/>
        </p:nvSpPr>
        <p:spPr>
          <a:xfrm>
            <a:off x="0" y="41573"/>
            <a:ext cx="10080625" cy="707886"/>
          </a:xfrm>
          <a:prstGeom prst="rect">
            <a:avLst/>
          </a:prstGeom>
          <a:noFill/>
        </p:spPr>
        <p:txBody>
          <a:bodyPr wrap="square">
            <a:spAutoFit/>
          </a:bodyPr>
          <a:lstStyle/>
          <a:p>
            <a:pPr algn="ctr"/>
            <a:r>
              <a:rPr lang="en-US" sz="4000" b="1" i="0" strike="noStrike" dirty="0">
                <a:effectLst/>
                <a:latin typeface="Arial" panose="020B0604020202020204" pitchFamily="34" charset="0"/>
              </a:rPr>
              <a:t>Hualien Railway Culture Park</a:t>
            </a:r>
            <a:endParaRPr lang="en-US" sz="4000" b="1" dirty="0"/>
          </a:p>
        </p:txBody>
      </p:sp>
      <p:sp>
        <p:nvSpPr>
          <p:cNvPr id="3" name="TextBox 2">
            <a:extLst>
              <a:ext uri="{FF2B5EF4-FFF2-40B4-BE49-F238E27FC236}">
                <a16:creationId xmlns:a16="http://schemas.microsoft.com/office/drawing/2014/main" id="{7EEF9FD4-1768-F021-98ED-A4929AE231B2}"/>
              </a:ext>
            </a:extLst>
          </p:cNvPr>
          <p:cNvSpPr txBox="1"/>
          <p:nvPr/>
        </p:nvSpPr>
        <p:spPr>
          <a:xfrm>
            <a:off x="106051" y="695685"/>
            <a:ext cx="5201239" cy="4247317"/>
          </a:xfrm>
          <a:prstGeom prst="rect">
            <a:avLst/>
          </a:prstGeom>
          <a:noFill/>
        </p:spPr>
        <p:txBody>
          <a:bodyPr wrap="square">
            <a:spAutoFit/>
          </a:bodyPr>
          <a:lstStyle/>
          <a:p>
            <a:r>
              <a:rPr lang="en-US" b="0" i="0" dirty="0">
                <a:solidFill>
                  <a:srgbClr val="333333"/>
                </a:solidFill>
                <a:effectLst/>
                <a:latin typeface="palatino linotype" panose="02040502050505030304" pitchFamily="18" charset="0"/>
              </a:rPr>
              <a:t>Several distinct historical attractions were combined to make this cultural park. These include the Old Hualien Construction Section, the Police Section Martial Arts Hall (</a:t>
            </a:r>
            <a:r>
              <a:rPr lang="en-US" b="0" i="0" dirty="0" err="1">
                <a:solidFill>
                  <a:srgbClr val="333333"/>
                </a:solidFill>
                <a:effectLst/>
                <a:latin typeface="palatino linotype" panose="02040502050505030304" pitchFamily="18" charset="0"/>
              </a:rPr>
              <a:t>Budokan</a:t>
            </a:r>
            <a:r>
              <a:rPr lang="en-US" b="0" i="0" dirty="0">
                <a:solidFill>
                  <a:srgbClr val="333333"/>
                </a:solidFill>
                <a:effectLst/>
                <a:latin typeface="palatino linotype" panose="02040502050505030304" pitchFamily="18" charset="0"/>
              </a:rPr>
              <a:t>) of the Railway Department, and the Railway Tourist Shopping District. Famous for the preserved relics of the old Taiwanese narrow-gauge railway base. Established during the Japanese occupation of the island, this is the only light railway station that remains from those times. It actually used to be the headquarters of the Hualien–Taitung Line management. A popular hangout during the day, the attraction is also close to the night market. Vendors set up shop in the evening and the whole place comes alive.</a:t>
            </a:r>
            <a:endParaRPr lang="en-US" dirty="0"/>
          </a:p>
        </p:txBody>
      </p:sp>
      <p:pic>
        <p:nvPicPr>
          <p:cNvPr id="6146" name="Picture 2" descr="Hualien Railway Culture Park Image">
            <a:extLst>
              <a:ext uri="{FF2B5EF4-FFF2-40B4-BE49-F238E27FC236}">
                <a16:creationId xmlns:a16="http://schemas.microsoft.com/office/drawing/2014/main" id="{C8229D3E-6BD6-E968-4714-46CB21FEB4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9" r="12959"/>
          <a:stretch/>
        </p:blipFill>
        <p:spPr bwMode="auto">
          <a:xfrm>
            <a:off x="6759019" y="730605"/>
            <a:ext cx="3320595" cy="25589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ualien Railway Cultural Park">
            <a:extLst>
              <a:ext uri="{FF2B5EF4-FFF2-40B4-BE49-F238E27FC236}">
                <a16:creationId xmlns:a16="http://schemas.microsoft.com/office/drawing/2014/main" id="{890AE416-BCDB-FC91-C910-A5BAFF455DD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35" t="11223" r="9115" b="6231"/>
          <a:stretch/>
        </p:blipFill>
        <p:spPr bwMode="auto">
          <a:xfrm>
            <a:off x="5308761" y="3015274"/>
            <a:ext cx="2941163" cy="238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0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13</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i="0" strike="noStrike" dirty="0">
                <a:solidFill>
                  <a:schemeClr val="tx1"/>
                </a:solidFill>
                <a:effectLst/>
                <a:latin typeface="Arial" panose="020B0604020202020204" pitchFamily="34" charset="0"/>
              </a:rPr>
              <a:t>Hualien Stone Sculptural Museum</a:t>
            </a:r>
            <a:endParaRPr lang="en-US" sz="4000" b="1" dirty="0">
              <a:solidFill>
                <a:schemeClr val="tx1"/>
              </a:solidFill>
              <a:latin typeface="Alef" pitchFamily="18"/>
              <a:cs typeface="Alef" pitchFamily="2"/>
            </a:endParaRPr>
          </a:p>
        </p:txBody>
      </p:sp>
      <p:sp>
        <p:nvSpPr>
          <p:cNvPr id="5" name="TextBox 4">
            <a:extLst>
              <a:ext uri="{FF2B5EF4-FFF2-40B4-BE49-F238E27FC236}">
                <a16:creationId xmlns:a16="http://schemas.microsoft.com/office/drawing/2014/main" id="{3BDA6F10-A9D5-CC6B-546C-2F3ECFAF2470}"/>
              </a:ext>
            </a:extLst>
          </p:cNvPr>
          <p:cNvSpPr txBox="1"/>
          <p:nvPr/>
        </p:nvSpPr>
        <p:spPr>
          <a:xfrm>
            <a:off x="94268" y="764637"/>
            <a:ext cx="5618375" cy="4247317"/>
          </a:xfrm>
          <a:prstGeom prst="rect">
            <a:avLst/>
          </a:prstGeom>
          <a:noFill/>
        </p:spPr>
        <p:txBody>
          <a:bodyPr wrap="square">
            <a:spAutoFit/>
          </a:bodyPr>
          <a:lstStyle/>
          <a:p>
            <a:pPr fontAlgn="base"/>
            <a:r>
              <a:rPr lang="en-US" b="0" i="0" dirty="0">
                <a:effectLst/>
                <a:latin typeface="Arial" panose="020B0604020202020204" pitchFamily="34" charset="0"/>
                <a:ea typeface="新細明體" panose="020B0604030504040204" pitchFamily="18" charset="-120"/>
                <a:cs typeface="Arial" panose="020B0604020202020204" pitchFamily="34" charset="0"/>
              </a:rPr>
              <a:t>Hualien County Stone Sculptural Museum </a:t>
            </a:r>
            <a:r>
              <a:rPr lang="en-US" dirty="0">
                <a:latin typeface="Arial" panose="020B0604020202020204" pitchFamily="34" charset="0"/>
              </a:rPr>
              <a:t>about 2 km Southwest from the cruise terminal </a:t>
            </a:r>
            <a:r>
              <a:rPr lang="en-US" b="0" i="0" dirty="0">
                <a:effectLst/>
                <a:latin typeface="Arial" panose="020B0604020202020204" pitchFamily="34" charset="0"/>
                <a:ea typeface="新細明體" panose="020B0604030504040204" pitchFamily="18" charset="-120"/>
                <a:cs typeface="Arial" panose="020B0604020202020204" pitchFamily="34" charset="0"/>
              </a:rPr>
              <a:t>is located inside Hualien Cultural Park, near mountains and beside the ocean, and with expansive views. The park has a spacious recreational grassy area, a library, a performance hall, a cultural relic hall as well as various green parks, bicycle trails, tourist hotels, and restaurants serving fine food on its periphery. It is a great place to enjoy Hualien’s leisurely pace of life.</a:t>
            </a:r>
          </a:p>
          <a:p>
            <a:pPr algn="l" fontAlgn="base"/>
            <a:r>
              <a:rPr lang="en-US" b="0" i="0" dirty="0">
                <a:effectLst/>
                <a:latin typeface="Arial" panose="020B0604020202020204" pitchFamily="34" charset="0"/>
              </a:rPr>
              <a:t>After years of official and non-governmental efforts, Hualien stone carving art has become quite well-known. In 2001 "Hualien County Stone Carving Museum" was officially established, becoming Taiwan's first stone carving thematic museum, promoting stone carving culture. </a:t>
            </a:r>
            <a:endParaRPr lang="en-US" b="0" dirty="0">
              <a:effectLst/>
              <a:latin typeface="Arial" panose="020B0604020202020204" pitchFamily="34" charset="0"/>
            </a:endParaRPr>
          </a:p>
        </p:txBody>
      </p:sp>
      <p:pic>
        <p:nvPicPr>
          <p:cNvPr id="5122" name="Picture 2" descr="石博館外觀">
            <a:extLst>
              <a:ext uri="{FF2B5EF4-FFF2-40B4-BE49-F238E27FC236}">
                <a16:creationId xmlns:a16="http://schemas.microsoft.com/office/drawing/2014/main" id="{586D5C03-23CD-5DB6-F6DA-15FC6B6C58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887" y="722153"/>
            <a:ext cx="4417311" cy="29448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360A29-1455-6678-4010-5F94C7302B88}"/>
              </a:ext>
            </a:extLst>
          </p:cNvPr>
          <p:cNvSpPr txBox="1"/>
          <p:nvPr/>
        </p:nvSpPr>
        <p:spPr>
          <a:xfrm>
            <a:off x="5663314" y="3789575"/>
            <a:ext cx="4417311" cy="369332"/>
          </a:xfrm>
          <a:prstGeom prst="rect">
            <a:avLst/>
          </a:prstGeom>
          <a:noFill/>
        </p:spPr>
        <p:txBody>
          <a:bodyPr wrap="square">
            <a:spAutoFit/>
          </a:bodyPr>
          <a:lstStyle/>
          <a:p>
            <a:pPr algn="ctr"/>
            <a:r>
              <a:rPr lang="en-US" b="1" i="0" dirty="0">
                <a:solidFill>
                  <a:srgbClr val="515151"/>
                </a:solidFill>
                <a:effectLst/>
                <a:latin typeface="Verdana" panose="020B0604030504040204" pitchFamily="34" charset="0"/>
              </a:rPr>
              <a:t>Admission: Standard – NT$20</a:t>
            </a:r>
            <a:endParaRPr lang="en-US" b="1" dirty="0"/>
          </a:p>
        </p:txBody>
      </p:sp>
    </p:spTree>
    <p:extLst>
      <p:ext uri="{BB962C8B-B14F-4D97-AF65-F5344CB8AC3E}">
        <p14:creationId xmlns:p14="http://schemas.microsoft.com/office/powerpoint/2010/main" val="293614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14</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000" b="1" i="0" strike="noStrike" dirty="0">
                <a:solidFill>
                  <a:schemeClr val="tx1"/>
                </a:solidFill>
                <a:effectLst/>
                <a:latin typeface="Arial" panose="020B0604020202020204" pitchFamily="34" charset="0"/>
              </a:rPr>
              <a:t>Old Railroad Cultural Shopping Street</a:t>
            </a:r>
          </a:p>
        </p:txBody>
      </p:sp>
      <p:sp>
        <p:nvSpPr>
          <p:cNvPr id="5" name="TextBox 4">
            <a:extLst>
              <a:ext uri="{FF2B5EF4-FFF2-40B4-BE49-F238E27FC236}">
                <a16:creationId xmlns:a16="http://schemas.microsoft.com/office/drawing/2014/main" id="{7CD27E19-CCA0-C239-BCA6-BF8894049FFB}"/>
              </a:ext>
            </a:extLst>
          </p:cNvPr>
          <p:cNvSpPr txBox="1"/>
          <p:nvPr/>
        </p:nvSpPr>
        <p:spPr>
          <a:xfrm>
            <a:off x="188536" y="876692"/>
            <a:ext cx="3799002" cy="3785652"/>
          </a:xfrm>
          <a:prstGeom prst="rect">
            <a:avLst/>
          </a:prstGeom>
          <a:noFill/>
        </p:spPr>
        <p:txBody>
          <a:bodyPr wrap="square">
            <a:spAutoFit/>
          </a:bodyPr>
          <a:lstStyle/>
          <a:p>
            <a:r>
              <a:rPr lang="en-US" sz="2000" b="0" i="0" dirty="0">
                <a:solidFill>
                  <a:srgbClr val="525252"/>
                </a:solidFill>
                <a:effectLst/>
                <a:latin typeface="Arial" panose="020B0604020202020204" pitchFamily="34" charset="0"/>
                <a:cs typeface="Arial" panose="020B0604020202020204" pitchFamily="34" charset="0"/>
              </a:rPr>
              <a:t>Hualien’s old railway pedestrian area in the middle of the city has taken a 1.8 km old railway line and transformed it into a pedestrian shopping district, much like an old street or night market. It is a worthwhile stroll </a:t>
            </a:r>
            <a:r>
              <a:rPr lang="en-US" sz="2000" dirty="0">
                <a:solidFill>
                  <a:srgbClr val="525252"/>
                </a:solidFill>
                <a:latin typeface="Arial" panose="020B0604020202020204" pitchFamily="34" charset="0"/>
                <a:cs typeface="Arial" panose="020B0604020202020204" pitchFamily="34" charset="0"/>
              </a:rPr>
              <a:t>while you </a:t>
            </a:r>
            <a:r>
              <a:rPr lang="en-US" sz="2000" b="0" i="0" dirty="0">
                <a:solidFill>
                  <a:srgbClr val="525252"/>
                </a:solidFill>
                <a:effectLst/>
                <a:latin typeface="Arial" panose="020B0604020202020204" pitchFamily="34" charset="0"/>
                <a:cs typeface="Arial" panose="020B0604020202020204" pitchFamily="34" charset="0"/>
              </a:rPr>
              <a:t>visit Hualien. It becomes an </a:t>
            </a:r>
            <a:r>
              <a:rPr lang="en-US" sz="2000" b="0" i="0" dirty="0">
                <a:solidFill>
                  <a:srgbClr val="202124"/>
                </a:solidFill>
                <a:effectLst/>
                <a:latin typeface="Arial" panose="020B0604020202020204" pitchFamily="34" charset="0"/>
                <a:cs typeface="Arial" panose="020B0604020202020204" pitchFamily="34" charset="0"/>
              </a:rPr>
              <a:t>Intimate night market </a:t>
            </a:r>
            <a:r>
              <a:rPr lang="en-US" sz="2000" dirty="0">
                <a:solidFill>
                  <a:srgbClr val="202124"/>
                </a:solidFill>
                <a:latin typeface="Arial" panose="020B0604020202020204" pitchFamily="34" charset="0"/>
                <a:cs typeface="Arial" panose="020B0604020202020204" pitchFamily="34" charset="0"/>
              </a:rPr>
              <a:t>filled</a:t>
            </a:r>
            <a:r>
              <a:rPr lang="en-US" sz="2000" b="0" i="0" dirty="0">
                <a:solidFill>
                  <a:srgbClr val="202124"/>
                </a:solidFill>
                <a:effectLst/>
                <a:latin typeface="Arial" panose="020B0604020202020204" pitchFamily="34" charset="0"/>
                <a:cs typeface="Arial" panose="020B0604020202020204" pitchFamily="34" charset="0"/>
              </a:rPr>
              <a:t> with shops for handicrafts, clothing and snacks.</a:t>
            </a:r>
            <a:endParaRPr lang="en-US" sz="2000" dirty="0">
              <a:latin typeface="Arial" panose="020B0604020202020204" pitchFamily="34" charset="0"/>
              <a:cs typeface="Arial" panose="020B0604020202020204" pitchFamily="34" charset="0"/>
            </a:endParaRPr>
          </a:p>
        </p:txBody>
      </p:sp>
      <p:pic>
        <p:nvPicPr>
          <p:cNvPr id="11268" name="Picture 4">
            <a:extLst>
              <a:ext uri="{FF2B5EF4-FFF2-40B4-BE49-F238E27FC236}">
                <a16:creationId xmlns:a16="http://schemas.microsoft.com/office/drawing/2014/main" id="{D5988A00-D663-098E-B457-9AF3C6B12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233" y="756972"/>
            <a:ext cx="5725441" cy="429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6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15</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000" b="1" i="0" strike="noStrike" dirty="0">
                <a:solidFill>
                  <a:schemeClr val="tx1"/>
                </a:solidFill>
                <a:effectLst/>
                <a:latin typeface="Arial" panose="020B0604020202020204" pitchFamily="34" charset="0"/>
              </a:rPr>
              <a:t>Pine Garden</a:t>
            </a:r>
            <a:endParaRPr lang="en-US" sz="4000" b="1" i="0" dirty="0">
              <a:solidFill>
                <a:schemeClr val="tx1"/>
              </a:solidFill>
              <a:effectLst/>
              <a:latin typeface="Linux Libertine"/>
            </a:endParaRPr>
          </a:p>
        </p:txBody>
      </p:sp>
      <p:sp>
        <p:nvSpPr>
          <p:cNvPr id="5" name="TextBox 4">
            <a:extLst>
              <a:ext uri="{FF2B5EF4-FFF2-40B4-BE49-F238E27FC236}">
                <a16:creationId xmlns:a16="http://schemas.microsoft.com/office/drawing/2014/main" id="{6A7E391E-4E5E-E102-B7E5-16A37B4423F6}"/>
              </a:ext>
            </a:extLst>
          </p:cNvPr>
          <p:cNvSpPr txBox="1"/>
          <p:nvPr/>
        </p:nvSpPr>
        <p:spPr>
          <a:xfrm>
            <a:off x="103696" y="813508"/>
            <a:ext cx="5373278" cy="4093428"/>
          </a:xfrm>
          <a:prstGeom prst="rect">
            <a:avLst/>
          </a:prstGeom>
          <a:noFill/>
        </p:spPr>
        <p:txBody>
          <a:bodyPr wrap="square">
            <a:spAutoFit/>
          </a:bodyPr>
          <a:lstStyle/>
          <a:p>
            <a:r>
              <a:rPr lang="en-US" sz="2000" b="0" i="0" dirty="0">
                <a:solidFill>
                  <a:srgbClr val="333333"/>
                </a:solidFill>
                <a:effectLst/>
                <a:latin typeface="Arial" panose="020B0604020202020204" pitchFamily="34" charset="0"/>
                <a:cs typeface="Arial" panose="020B0604020202020204" pitchFamily="34" charset="0"/>
              </a:rPr>
              <a:t>Hualien Pine Garden used to be the Hualien Harbor Military Command which was built in 1942 by the Japanese who chose the site for its height advantage. From the command, you can see both the mouth of the Meilun River to the north and Hualien Harbor and have a clear, unobstructed view out over the Pacific, making it both a strategic place of a military command center and, later on, a pleasant place for high-ranking officers to relax. It is said that the Kamikaze Special Attack Unit would gather here to partake in "Gentleman's Sake" before departing on missions. </a:t>
            </a:r>
            <a:endParaRPr lang="en-US" sz="2000" dirty="0">
              <a:latin typeface="Arial" panose="020B0604020202020204" pitchFamily="34" charset="0"/>
              <a:cs typeface="Arial" panose="020B0604020202020204" pitchFamily="34" charset="0"/>
            </a:endParaRPr>
          </a:p>
        </p:txBody>
      </p:sp>
      <p:pic>
        <p:nvPicPr>
          <p:cNvPr id="8194" name="Picture 2">
            <a:extLst>
              <a:ext uri="{FF2B5EF4-FFF2-40B4-BE49-F238E27FC236}">
                <a16:creationId xmlns:a16="http://schemas.microsoft.com/office/drawing/2014/main" id="{4673B473-3126-493A-4976-837B38580E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939" y="763614"/>
            <a:ext cx="4625685" cy="346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1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16</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400" b="1" i="0" dirty="0" err="1">
                <a:solidFill>
                  <a:srgbClr val="333333"/>
                </a:solidFill>
                <a:effectLst/>
                <a:latin typeface="Arial" panose="020B0604020202020204" pitchFamily="34" charset="0"/>
                <a:cs typeface="Arial" panose="020B0604020202020204" pitchFamily="34" charset="0"/>
              </a:rPr>
              <a:t>Beibin</a:t>
            </a:r>
            <a:r>
              <a:rPr lang="en-US" sz="4400" b="1" i="0" dirty="0">
                <a:solidFill>
                  <a:srgbClr val="333333"/>
                </a:solidFill>
                <a:effectLst/>
                <a:latin typeface="Arial" panose="020B0604020202020204" pitchFamily="34" charset="0"/>
                <a:cs typeface="Arial" panose="020B0604020202020204" pitchFamily="34" charset="0"/>
              </a:rPr>
              <a:t> &amp; </a:t>
            </a:r>
            <a:r>
              <a:rPr lang="en-US" sz="4400" b="1" i="0" dirty="0" err="1">
                <a:solidFill>
                  <a:srgbClr val="333333"/>
                </a:solidFill>
                <a:effectLst/>
                <a:latin typeface="Arial" panose="020B0604020202020204" pitchFamily="34" charset="0"/>
                <a:cs typeface="Arial" panose="020B0604020202020204" pitchFamily="34" charset="0"/>
              </a:rPr>
              <a:t>Nanbin</a:t>
            </a:r>
            <a:r>
              <a:rPr lang="en-US" sz="4400" b="1" i="0" dirty="0">
                <a:solidFill>
                  <a:srgbClr val="333333"/>
                </a:solidFill>
                <a:effectLst/>
                <a:latin typeface="Arial" panose="020B0604020202020204" pitchFamily="34" charset="0"/>
                <a:cs typeface="Arial" panose="020B0604020202020204" pitchFamily="34" charset="0"/>
              </a:rPr>
              <a:t> Beaches</a:t>
            </a:r>
            <a:endParaRPr lang="en-US" sz="4400" b="1" i="0" dirty="0">
              <a:solidFill>
                <a:schemeClr val="tx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921866-AF7A-8AD2-683B-76BE102ED48F}"/>
              </a:ext>
            </a:extLst>
          </p:cNvPr>
          <p:cNvSpPr txBox="1"/>
          <p:nvPr/>
        </p:nvSpPr>
        <p:spPr>
          <a:xfrm>
            <a:off x="141402" y="848412"/>
            <a:ext cx="9775596" cy="1323439"/>
          </a:xfrm>
          <a:prstGeom prst="rect">
            <a:avLst/>
          </a:prstGeom>
          <a:noFill/>
        </p:spPr>
        <p:txBody>
          <a:bodyPr wrap="square">
            <a:spAutoFit/>
          </a:bodyPr>
          <a:lstStyle/>
          <a:p>
            <a:r>
              <a:rPr lang="en-US" sz="2000" b="0" i="0" dirty="0">
                <a:solidFill>
                  <a:srgbClr val="333333"/>
                </a:solidFill>
                <a:effectLst/>
                <a:latin typeface="Arial" panose="020B0604020202020204" pitchFamily="34" charset="0"/>
                <a:cs typeface="Arial" panose="020B0604020202020204" pitchFamily="34" charset="0"/>
              </a:rPr>
              <a:t>These two recreation areas are directly across the road from the Hualien </a:t>
            </a:r>
            <a:r>
              <a:rPr lang="en-US" sz="2000" b="0" i="0" dirty="0" err="1">
                <a:solidFill>
                  <a:srgbClr val="333333"/>
                </a:solidFill>
                <a:effectLst/>
                <a:latin typeface="Arial" panose="020B0604020202020204" pitchFamily="34" charset="0"/>
                <a:cs typeface="Arial" panose="020B0604020202020204" pitchFamily="34" charset="0"/>
              </a:rPr>
              <a:t>Nightmarket</a:t>
            </a:r>
            <a:r>
              <a:rPr lang="en-US" sz="2000" b="0" i="0" dirty="0">
                <a:solidFill>
                  <a:srgbClr val="333333"/>
                </a:solidFill>
                <a:effectLst/>
                <a:latin typeface="Arial" panose="020B0604020202020204" pitchFamily="34" charset="0"/>
                <a:cs typeface="Arial" panose="020B0604020202020204" pitchFamily="34" charset="0"/>
              </a:rPr>
              <a:t> in downtown Hualien City. Pressed for time? Rent a bike and explore these lovely parks and stone beach areas with views of the Hualien port and </a:t>
            </a:r>
            <a:r>
              <a:rPr lang="en-US" sz="2000" i="0" dirty="0">
                <a:solidFill>
                  <a:srgbClr val="333333"/>
                </a:solidFill>
                <a:effectLst/>
                <a:latin typeface="Arial" panose="020B0604020202020204" pitchFamily="34" charset="0"/>
                <a:cs typeface="Arial" panose="020B0604020202020204" pitchFamily="34" charset="0"/>
              </a:rPr>
              <a:t>beautiful views</a:t>
            </a:r>
            <a:r>
              <a:rPr lang="en-US" sz="2000" b="0" i="0" dirty="0">
                <a:solidFill>
                  <a:srgbClr val="333333"/>
                </a:solidFill>
                <a:effectLst/>
                <a:latin typeface="Arial" panose="020B0604020202020204" pitchFamily="34" charset="0"/>
                <a:cs typeface="Arial" panose="020B0604020202020204" pitchFamily="34" charset="0"/>
              </a:rPr>
              <a:t>. Swimming is not permitted as there is a steep drop-off just a few feet into the water.</a:t>
            </a:r>
            <a:endParaRPr lang="en-US" sz="2000" dirty="0">
              <a:latin typeface="Arial" panose="020B0604020202020204" pitchFamily="34" charset="0"/>
              <a:cs typeface="Arial" panose="020B0604020202020204" pitchFamily="34" charset="0"/>
            </a:endParaRPr>
          </a:p>
        </p:txBody>
      </p:sp>
      <p:pic>
        <p:nvPicPr>
          <p:cNvPr id="9218" name="Picture 2" descr="Image result for Beibin &amp; Nanbin Beaches">
            <a:extLst>
              <a:ext uri="{FF2B5EF4-FFF2-40B4-BE49-F238E27FC236}">
                <a16:creationId xmlns:a16="http://schemas.microsoft.com/office/drawing/2014/main" id="{30D32979-2946-B270-69AF-E6241F3E80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840"/>
          <a:stretch/>
        </p:blipFill>
        <p:spPr bwMode="auto">
          <a:xfrm>
            <a:off x="5326144" y="2175734"/>
            <a:ext cx="4754481" cy="28581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Beibin &amp; Nanbin Beaches">
            <a:extLst>
              <a:ext uri="{FF2B5EF4-FFF2-40B4-BE49-F238E27FC236}">
                <a16:creationId xmlns:a16="http://schemas.microsoft.com/office/drawing/2014/main" id="{0DFDBE27-52CE-A5F0-4666-BB8A6423BC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24" y="2169547"/>
            <a:ext cx="3469065" cy="28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000" b="1" i="0" strike="noStrike" dirty="0">
                <a:solidFill>
                  <a:schemeClr val="tx1"/>
                </a:solidFill>
                <a:effectLst/>
                <a:latin typeface="Arial" panose="020B0604020202020204" pitchFamily="34" charset="0"/>
              </a:rPr>
              <a:t>Meilun Mountain Park</a:t>
            </a:r>
            <a:endParaRPr lang="en-US" sz="4000" b="1" i="0" dirty="0">
              <a:solidFill>
                <a:schemeClr val="tx1"/>
              </a:solidFill>
              <a:effectLst/>
              <a:latin typeface="Linux Libertine"/>
            </a:endParaRPr>
          </a:p>
        </p:txBody>
      </p:sp>
      <p:sp>
        <p:nvSpPr>
          <p:cNvPr id="5" name="TextBox 4">
            <a:extLst>
              <a:ext uri="{FF2B5EF4-FFF2-40B4-BE49-F238E27FC236}">
                <a16:creationId xmlns:a16="http://schemas.microsoft.com/office/drawing/2014/main" id="{EE15F053-1681-F09F-5A69-612A0CA2FAA8}"/>
              </a:ext>
            </a:extLst>
          </p:cNvPr>
          <p:cNvSpPr txBox="1"/>
          <p:nvPr/>
        </p:nvSpPr>
        <p:spPr>
          <a:xfrm>
            <a:off x="179110" y="764639"/>
            <a:ext cx="3026004" cy="3845068"/>
          </a:xfrm>
          <a:prstGeom prst="rect">
            <a:avLst/>
          </a:prstGeom>
          <a:noFill/>
        </p:spPr>
        <p:txBody>
          <a:bodyPr wrap="square">
            <a:spAutoFit/>
          </a:bodyPr>
          <a:lstStyle/>
          <a:p>
            <a:r>
              <a:rPr lang="en-US" sz="2400" b="0" i="0" dirty="0">
                <a:solidFill>
                  <a:srgbClr val="343434"/>
                </a:solidFill>
                <a:effectLst/>
                <a:latin typeface="Arial" panose="020B0604020202020204" pitchFamily="34" charset="0"/>
              </a:rPr>
              <a:t>Meilun Mountain Park is a sports and recreation complex. It is a site for residents and tourists enjoy natural landscapes and greenish mountains; also, it’s a public space for sports.</a:t>
            </a:r>
            <a:endParaRPr lang="en-US" sz="2400" dirty="0"/>
          </a:p>
        </p:txBody>
      </p:sp>
      <p:pic>
        <p:nvPicPr>
          <p:cNvPr id="10244" name="Picture 4" descr="Meilun Mountain Park">
            <a:extLst>
              <a:ext uri="{FF2B5EF4-FFF2-40B4-BE49-F238E27FC236}">
                <a16:creationId xmlns:a16="http://schemas.microsoft.com/office/drawing/2014/main" id="{FAA7C547-0D27-93BA-7C0E-AD9E7EED79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6381"/>
          <a:stretch/>
        </p:blipFill>
        <p:spPr bwMode="auto">
          <a:xfrm>
            <a:off x="3205113" y="731692"/>
            <a:ext cx="6875512" cy="431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4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000" b="1" i="0" dirty="0" err="1">
                <a:solidFill>
                  <a:schemeClr val="tx1"/>
                </a:solidFill>
                <a:effectLst/>
                <a:latin typeface="Arial" panose="020B0604020202020204" pitchFamily="34" charset="0"/>
              </a:rPr>
              <a:t>GangtiangongTemple</a:t>
            </a:r>
            <a:endParaRPr lang="en-US" sz="4000" b="1" i="0" dirty="0">
              <a:solidFill>
                <a:schemeClr val="tx1"/>
              </a:solidFill>
              <a:effectLst/>
              <a:latin typeface="Linux Libertine"/>
            </a:endParaRPr>
          </a:p>
        </p:txBody>
      </p:sp>
      <p:sp>
        <p:nvSpPr>
          <p:cNvPr id="5" name="TextBox 4">
            <a:extLst>
              <a:ext uri="{FF2B5EF4-FFF2-40B4-BE49-F238E27FC236}">
                <a16:creationId xmlns:a16="http://schemas.microsoft.com/office/drawing/2014/main" id="{D7DAF369-7CAC-E3CF-03FF-1AE93120A9CC}"/>
              </a:ext>
            </a:extLst>
          </p:cNvPr>
          <p:cNvSpPr txBox="1"/>
          <p:nvPr/>
        </p:nvSpPr>
        <p:spPr>
          <a:xfrm>
            <a:off x="84841" y="764640"/>
            <a:ext cx="5165889" cy="3477875"/>
          </a:xfrm>
          <a:prstGeom prst="rect">
            <a:avLst/>
          </a:prstGeom>
          <a:noFill/>
        </p:spPr>
        <p:txBody>
          <a:bodyPr wrap="square">
            <a:spAutoFit/>
          </a:bodyPr>
          <a:lstStyle/>
          <a:p>
            <a:pPr algn="l"/>
            <a:r>
              <a:rPr lang="en-US" sz="2200" b="0" i="0" dirty="0">
                <a:solidFill>
                  <a:srgbClr val="000000"/>
                </a:solidFill>
                <a:effectLst/>
                <a:latin typeface="Arial" panose="020B0604020202020204" pitchFamily="34" charset="0"/>
                <a:cs typeface="Arial" panose="020B0604020202020204" pitchFamily="34" charset="0"/>
              </a:rPr>
              <a:t>Climb through a dragon's mouth into one of two spiral staircases that front this gigantic Matsu temple – the biggest in Hualien. There is particularly lavish ornamentation in the central shrine rooms.</a:t>
            </a:r>
          </a:p>
          <a:p>
            <a:pPr algn="l"/>
            <a:r>
              <a:rPr lang="en-US" sz="2200" b="0" i="0" dirty="0">
                <a:solidFill>
                  <a:srgbClr val="000000"/>
                </a:solidFill>
                <a:effectLst/>
                <a:latin typeface="Arial" panose="020B0604020202020204" pitchFamily="34" charset="0"/>
                <a:cs typeface="Arial" panose="020B0604020202020204" pitchFamily="34" charset="0"/>
              </a:rPr>
              <a:t>It's nearly 3km north of the train station via Zhongshan Road, eventually turning east through a gateway opposite the Hualien Baseball Stadium.</a:t>
            </a:r>
          </a:p>
        </p:txBody>
      </p:sp>
      <p:pic>
        <p:nvPicPr>
          <p:cNvPr id="13314" name="Picture 2">
            <a:extLst>
              <a:ext uri="{FF2B5EF4-FFF2-40B4-BE49-F238E27FC236}">
                <a16:creationId xmlns:a16="http://schemas.microsoft.com/office/drawing/2014/main" id="{E12F948F-ED67-382C-5C80-03ACF86FDD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9640"/>
          <a:stretch/>
        </p:blipFill>
        <p:spPr bwMode="auto">
          <a:xfrm>
            <a:off x="5441866" y="735991"/>
            <a:ext cx="4625965" cy="4317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46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r>
              <a:rPr lang="en-US" sz="4000" b="1" i="0" strike="noStrike" dirty="0">
                <a:solidFill>
                  <a:schemeClr val="tx1"/>
                </a:solidFill>
                <a:effectLst/>
                <a:latin typeface="Arial" panose="020B0604020202020204" pitchFamily="34" charset="0"/>
              </a:rPr>
              <a:t>Jing Si Hall </a:t>
            </a:r>
            <a:r>
              <a:rPr lang="en-US" sz="4000" b="1" i="0" dirty="0">
                <a:solidFill>
                  <a:schemeClr val="tx1"/>
                </a:solidFill>
                <a:effectLst/>
                <a:latin typeface="Arial" panose="020B0604020202020204" pitchFamily="34" charset="0"/>
              </a:rPr>
              <a:t>of the Tzu Chi Foundation</a:t>
            </a:r>
          </a:p>
        </p:txBody>
      </p:sp>
      <p:pic>
        <p:nvPicPr>
          <p:cNvPr id="12290" name="Picture 2">
            <a:extLst>
              <a:ext uri="{FF2B5EF4-FFF2-40B4-BE49-F238E27FC236}">
                <a16:creationId xmlns:a16="http://schemas.microsoft.com/office/drawing/2014/main" id="{B5FF01B6-4060-7239-A3D5-EB33C49C1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7476" y="732537"/>
            <a:ext cx="5763149" cy="43220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E933B8-07B0-0F0B-D4EF-7D6153E29CD9}"/>
              </a:ext>
            </a:extLst>
          </p:cNvPr>
          <p:cNvSpPr txBox="1"/>
          <p:nvPr/>
        </p:nvSpPr>
        <p:spPr>
          <a:xfrm>
            <a:off x="94268" y="764639"/>
            <a:ext cx="4223208" cy="4154984"/>
          </a:xfrm>
          <a:prstGeom prst="rect">
            <a:avLst/>
          </a:prstGeom>
          <a:noFill/>
        </p:spPr>
        <p:txBody>
          <a:bodyPr wrap="square">
            <a:spAutoFit/>
          </a:bodyPr>
          <a:lstStyle/>
          <a:p>
            <a:r>
              <a:rPr lang="en-US" sz="2200" b="0" i="0" dirty="0">
                <a:effectLst/>
                <a:latin typeface="Arial" panose="020B0604020202020204" pitchFamily="34" charset="0"/>
                <a:cs typeface="Arial" panose="020B0604020202020204" pitchFamily="34" charset="0"/>
              </a:rPr>
              <a:t>The Jing Si Exhibition Hall</a:t>
            </a:r>
            <a:br>
              <a:rPr lang="en-US" sz="2200" dirty="0">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in the KL Tzu-Chi Jing Si Hall</a:t>
            </a:r>
            <a:br>
              <a:rPr lang="en-US" sz="2200" dirty="0">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features through artistic displays</a:t>
            </a:r>
            <a:br>
              <a:rPr lang="en-US" sz="2200" dirty="0">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and multimedia presentations,</a:t>
            </a:r>
            <a:br>
              <a:rPr lang="en-US" sz="2200" dirty="0">
                <a:latin typeface="Arial" panose="020B0604020202020204" pitchFamily="34" charset="0"/>
                <a:cs typeface="Arial" panose="020B0604020202020204" pitchFamily="34" charset="0"/>
              </a:rPr>
            </a:br>
            <a:r>
              <a:rPr lang="en-US" sz="2200" b="0" i="0" dirty="0">
                <a:effectLst/>
                <a:latin typeface="Arial" panose="020B0604020202020204" pitchFamily="34" charset="0"/>
                <a:cs typeface="Arial" panose="020B0604020202020204" pitchFamily="34" charset="0"/>
              </a:rPr>
              <a:t>stories of Tzu Chi and human kindness, global affairs, and more. Whether reading a book quietly or listening to a heart-warming story, one will surely find inner peace and rediscover one's life purpose in this haven of serenity.</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930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a:t>
            </a:r>
            <a:r>
              <a:rPr lang="en-US" sz="2000" b="1" dirty="0"/>
              <a:t>Hulien, Taiwan</a:t>
            </a:r>
          </a:p>
          <a:p>
            <a:pPr algn="l">
              <a:buFont typeface="Wingdings" panose="05000000000000000000" pitchFamily="2" charset="2"/>
              <a:buChar char=""/>
            </a:pPr>
            <a:r>
              <a:rPr lang="en-US" sz="2000" b="1" dirty="0">
                <a:solidFill>
                  <a:schemeClr val="tx1"/>
                </a:solidFill>
              </a:rPr>
              <a:t>Hualien’s History</a:t>
            </a:r>
            <a:endParaRPr lang="en-US" sz="2000" b="1" dirty="0"/>
          </a:p>
          <a:p>
            <a:pPr algn="l">
              <a:buFont typeface="Wingdings" panose="05000000000000000000" pitchFamily="2" charset="2"/>
              <a:buChar char=""/>
            </a:pPr>
            <a:r>
              <a:rPr lang="en-US" sz="2000" b="1" dirty="0"/>
              <a:t>Getting Around</a:t>
            </a:r>
          </a:p>
          <a:p>
            <a:pPr algn="l">
              <a:buFont typeface="Wingdings" panose="05000000000000000000" pitchFamily="2" charset="2"/>
              <a:buChar char=""/>
            </a:pPr>
            <a:r>
              <a:rPr lang="en-US" altLang="en-US" b="1" dirty="0">
                <a:solidFill>
                  <a:schemeClr val="tx1"/>
                </a:solidFill>
              </a:rPr>
              <a:t>Points of Interest</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20</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Hualien</a:t>
            </a:r>
            <a:r>
              <a:rPr lang="en-US" sz="2800" b="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is a beautiful City with a rich history and numerous attractions. Whether you're looking for stunning beaches, historic sites, or unique attractions, </a:t>
            </a:r>
            <a:r>
              <a:rPr lang="en-US" sz="2800" dirty="0">
                <a:solidFill>
                  <a:schemeClr val="tx1"/>
                </a:solidFill>
              </a:rPr>
              <a:t>Hualien</a:t>
            </a:r>
            <a:r>
              <a:rPr lang="en-US" sz="2800" dirty="0">
                <a:solidFill>
                  <a:schemeClr val="tx1"/>
                </a:solidFill>
                <a:latin typeface="Arial" panose="020B0604020202020204" pitchFamily="34" charset="0"/>
                <a:cs typeface="Arial" panose="020B0604020202020204" pitchFamily="34" charset="0"/>
              </a:rPr>
              <a:t> has something for everyone.</a:t>
            </a:r>
          </a:p>
          <a:p>
            <a:pPr lvl="0" rtl="0">
              <a:lnSpc>
                <a:spcPct val="115000"/>
              </a:lnSpc>
              <a:spcBef>
                <a:spcPts val="0"/>
              </a:spcBef>
              <a:spcAft>
                <a:spcPts val="1236"/>
              </a:spcAft>
            </a:pPr>
            <a:r>
              <a:rPr lang="en-US" sz="2800" dirty="0">
                <a:solidFill>
                  <a:schemeClr val="tx1"/>
                </a:solidFill>
                <a:latin typeface="Arial" panose="020B0604020202020204" pitchFamily="34" charset="0"/>
                <a:cs typeface="Arial" panose="020B0604020202020204" pitchFamily="34" charset="0"/>
              </a:rPr>
              <a:t>I hope this presentation will help when we visit Hualien!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Hualien</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a:t>
            </a:r>
            <a:br>
              <a:rPr lang="en-US" altLang="en-US" sz="1800" dirty="0"/>
            </a:br>
            <a:r>
              <a:rPr lang="en-US" altLang="en-US" sz="1800" dirty="0"/>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in the water&#10;&#10;Description automatically generated">
            <a:extLst>
              <a:ext uri="{FF2B5EF4-FFF2-40B4-BE49-F238E27FC236}">
                <a16:creationId xmlns:a16="http://schemas.microsoft.com/office/drawing/2014/main" id="{532505D1-65E6-D0B1-A633-FE10ACE622F4}"/>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4151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3" name="Freeform: Shape 2">
            <a:extLst>
              <a:ext uri="{FF2B5EF4-FFF2-40B4-BE49-F238E27FC236}">
                <a16:creationId xmlns:a16="http://schemas.microsoft.com/office/drawing/2014/main" id="{5844134E-56D5-CA21-9871-811AA17FA730}"/>
              </a:ext>
            </a:extLst>
          </p:cNvPr>
          <p:cNvSpPr/>
          <p:nvPr/>
        </p:nvSpPr>
        <p:spPr>
          <a:xfrm>
            <a:off x="685799" y="812444"/>
            <a:ext cx="8686800" cy="174015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The Taiwan Dollar is the official currency of Taiwan.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anose="02020603050405020304" pitchFamily="18" charset="0"/>
                <a:ea typeface="Arial" pitchFamily="34"/>
                <a:cs typeface="Times New Roman" panose="02020603050405020304" pitchFamily="18" charset="0"/>
              </a:rPr>
              <a:t>Sometimes called New Taiwan Dollar.</a:t>
            </a:r>
            <a:r>
              <a:rPr lang="en-US" sz="2400" b="0" i="0" u="none" strike="noStrike" kern="1200" baseline="0" dirty="0">
                <a:ln>
                  <a:noFill/>
                </a:ln>
                <a:solidFill>
                  <a:srgbClr val="000000"/>
                </a:solidFill>
                <a:latin typeface="Times New Roman" panose="02020603050405020304" pitchFamily="18" charset="0"/>
                <a:ea typeface="Arial" pitchFamily="34"/>
                <a:cs typeface="Times New Roman" panose="02020603050405020304" pitchFamily="18" charset="0"/>
              </a:rPr>
              <a:t>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The official Exchange is</a:t>
            </a:r>
            <a:endParaRPr lang="en-US" sz="2400" b="0" i="0" dirty="0">
              <a:solidFill>
                <a:srgbClr val="111111"/>
              </a:solidFill>
              <a:effectLst/>
              <a:latin typeface="Times New Roman" panose="02020603050405020304" pitchFamily="18" charset="0"/>
              <a:cs typeface="Times New Roman" panose="02020603050405020304" pitchFamily="18" charset="0"/>
            </a:endParaRP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31.68 TWD to the US Dollar</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anose="02020603050405020304" pitchFamily="18" charset="0"/>
                <a:ea typeface="Segoe UI" pitchFamily="34"/>
                <a:cs typeface="Times New Roman" panose="02020603050405020304" pitchFamily="18" charset="0"/>
              </a:rPr>
              <a:t>100 TWD = $3.16</a:t>
            </a: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p:txBody>
      </p:sp>
      <p:pic>
        <p:nvPicPr>
          <p:cNvPr id="1026" name="Picture 2" descr="New Taiwan Dollar June 2021">
            <a:extLst>
              <a:ext uri="{FF2B5EF4-FFF2-40B4-BE49-F238E27FC236}">
                <a16:creationId xmlns:a16="http://schemas.microsoft.com/office/drawing/2014/main" id="{384554E4-3701-0026-BE68-F1BE12DC6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8235" y="2532370"/>
            <a:ext cx="3120273" cy="3120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60041"/>
            <a:ext cx="9360000" cy="677108"/>
          </a:xfrm>
        </p:spPr>
        <p:txBody>
          <a:bodyPr vert="horz">
            <a:spAutoFit/>
          </a:bodyPr>
          <a:lstStyle/>
          <a:p>
            <a:pPr lvl="0" rtl="0"/>
            <a:r>
              <a:rPr lang="en-US" sz="4400" b="1" dirty="0">
                <a:solidFill>
                  <a:schemeClr val="tx1"/>
                </a:solidFill>
                <a:latin typeface="Arial" panose="020B0604020202020204" pitchFamily="34" charset="0"/>
                <a:cs typeface="Arial" panose="020B0604020202020204" pitchFamily="34" charset="0"/>
              </a:rPr>
              <a:t>About </a:t>
            </a:r>
            <a:r>
              <a:rPr lang="en-US" sz="4400" b="1" dirty="0">
                <a:solidFill>
                  <a:schemeClr val="tx1"/>
                </a:solidFill>
              </a:rPr>
              <a:t>Hualien</a:t>
            </a:r>
            <a:endParaRPr lang="en-US" sz="4400"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AD27EE-FE6A-26B3-F8E1-571BBFD20DE9}"/>
              </a:ext>
            </a:extLst>
          </p:cNvPr>
          <p:cNvSpPr txBox="1"/>
          <p:nvPr/>
        </p:nvSpPr>
        <p:spPr>
          <a:xfrm>
            <a:off x="3465095" y="679400"/>
            <a:ext cx="6489610" cy="5170646"/>
          </a:xfrm>
          <a:prstGeom prst="rect">
            <a:avLst/>
          </a:prstGeom>
          <a:noFill/>
        </p:spPr>
        <p:txBody>
          <a:bodyPr wrap="square">
            <a:spAutoFit/>
          </a:bodyPr>
          <a:lstStyle/>
          <a:p>
            <a:r>
              <a:rPr lang="en-US" sz="2200" b="1" i="0" dirty="0">
                <a:effectLst/>
                <a:latin typeface="Arial" panose="020B0604020202020204" pitchFamily="34" charset="0"/>
                <a:cs typeface="Arial" panose="020B0604020202020204" pitchFamily="34" charset="0"/>
              </a:rPr>
              <a:t>Hualien is both a City and a County located in the eastern part of Taiwan</a:t>
            </a:r>
            <a:r>
              <a:rPr lang="en-US" sz="2200" dirty="0">
                <a:latin typeface="Arial" panose="020B0604020202020204" pitchFamily="34" charset="0"/>
                <a:cs typeface="Arial" panose="020B0604020202020204" pitchFamily="34" charset="0"/>
              </a:rPr>
              <a:t>. </a:t>
            </a:r>
            <a:r>
              <a:rPr lang="en-US" sz="2200" b="0" i="0" dirty="0">
                <a:effectLst/>
                <a:latin typeface="Arial" panose="020B0604020202020204" pitchFamily="34" charset="0"/>
                <a:cs typeface="Arial" panose="020B0604020202020204" pitchFamily="34" charset="0"/>
              </a:rPr>
              <a:t>Hualien is the largest county in Taiwan in terms of area, with a long, narrow, and mountainous terrain. Hualien's beautiful environment with the mountains and the sea has created countless beautiful landscapes. </a:t>
            </a:r>
          </a:p>
          <a:p>
            <a:pPr algn="l"/>
            <a:r>
              <a:rPr lang="en-US" sz="2200" b="0" i="0" dirty="0">
                <a:effectLst/>
                <a:latin typeface="Arial" panose="020B0604020202020204" pitchFamily="34" charset="0"/>
                <a:cs typeface="Arial" panose="020B0604020202020204" pitchFamily="34" charset="0"/>
              </a:rPr>
              <a:t>Most of the population resides in the </a:t>
            </a:r>
            <a:r>
              <a:rPr lang="en-US" sz="2200" b="0" i="0" u="none" strike="noStrike" dirty="0">
                <a:effectLst/>
                <a:latin typeface="Arial" panose="020B0604020202020204" pitchFamily="34" charset="0"/>
                <a:cs typeface="Arial" panose="020B0604020202020204" pitchFamily="34" charset="0"/>
              </a:rPr>
              <a:t>Huadong Valley</a:t>
            </a:r>
            <a:r>
              <a:rPr lang="en-US" sz="2200" b="0" i="0" dirty="0">
                <a:effectLst/>
                <a:latin typeface="Arial" panose="020B0604020202020204" pitchFamily="34" charset="0"/>
                <a:cs typeface="Arial" panose="020B0604020202020204" pitchFamily="34" charset="0"/>
              </a:rPr>
              <a:t>, which runs north to south, sandwiched between the </a:t>
            </a:r>
            <a:r>
              <a:rPr lang="en-US" sz="2200" b="0" i="0" u="none" strike="noStrike" dirty="0">
                <a:effectLst/>
                <a:latin typeface="Arial" panose="020B0604020202020204" pitchFamily="34" charset="0"/>
                <a:cs typeface="Arial" panose="020B0604020202020204" pitchFamily="34" charset="0"/>
              </a:rPr>
              <a:t>Central</a:t>
            </a:r>
            <a:r>
              <a:rPr lang="en-US" sz="2200" b="0" i="0" dirty="0">
                <a:effectLst/>
                <a:latin typeface="Arial" panose="020B0604020202020204" pitchFamily="34" charset="0"/>
                <a:cs typeface="Arial" panose="020B0604020202020204" pitchFamily="34" charset="0"/>
              </a:rPr>
              <a:t> and </a:t>
            </a:r>
            <a:r>
              <a:rPr lang="en-US" sz="2200" b="0" i="0" u="none" strike="noStrike" dirty="0">
                <a:effectLst/>
                <a:latin typeface="Arial" panose="020B0604020202020204" pitchFamily="34" charset="0"/>
                <a:cs typeface="Arial" panose="020B0604020202020204" pitchFamily="34" charset="0"/>
              </a:rPr>
              <a:t>Hai'an</a:t>
            </a:r>
            <a:r>
              <a:rPr lang="en-US" sz="2200" b="0" i="0" dirty="0">
                <a:effectLst/>
                <a:latin typeface="Arial" panose="020B0604020202020204" pitchFamily="34" charset="0"/>
                <a:cs typeface="Arial" panose="020B0604020202020204" pitchFamily="34" charset="0"/>
              </a:rPr>
              <a:t> mountain ranges. Due to the rural nature of the county, Hualien attracts many visitors for its natural environment, which includes </a:t>
            </a:r>
            <a:r>
              <a:rPr lang="en-US" sz="2200" b="0" i="0" u="none" strike="noStrike" dirty="0">
                <a:effectLst/>
                <a:latin typeface="Arial" panose="020B0604020202020204" pitchFamily="34" charset="0"/>
                <a:cs typeface="Arial" panose="020B0604020202020204" pitchFamily="34" charset="0"/>
              </a:rPr>
              <a:t>Taroko Gorge</a:t>
            </a:r>
            <a:r>
              <a:rPr lang="en-US" sz="2200" b="0" i="0" dirty="0">
                <a:effectLst/>
                <a:latin typeface="Arial" panose="020B0604020202020204" pitchFamily="34" charset="0"/>
                <a:cs typeface="Arial" panose="020B0604020202020204" pitchFamily="34" charset="0"/>
              </a:rPr>
              <a:t>, </a:t>
            </a:r>
            <a:r>
              <a:rPr lang="en-US" sz="2200" b="0" i="0" u="none" strike="noStrike" dirty="0">
                <a:effectLst/>
                <a:latin typeface="Arial" panose="020B0604020202020204" pitchFamily="34" charset="0"/>
                <a:cs typeface="Arial" panose="020B0604020202020204" pitchFamily="34" charset="0"/>
              </a:rPr>
              <a:t>Qingshui Cliff</a:t>
            </a:r>
            <a:r>
              <a:rPr lang="en-US" sz="2200" b="0" i="0" dirty="0">
                <a:effectLst/>
                <a:latin typeface="Arial" panose="020B0604020202020204" pitchFamily="34" charset="0"/>
                <a:cs typeface="Arial" panose="020B0604020202020204" pitchFamily="34" charset="0"/>
              </a:rPr>
              <a:t>, and </a:t>
            </a:r>
            <a:r>
              <a:rPr lang="en-US" sz="2200" b="0" i="0" u="none" strike="noStrike" dirty="0">
                <a:effectLst/>
                <a:latin typeface="Arial" panose="020B0604020202020204" pitchFamily="34" charset="0"/>
                <a:cs typeface="Arial" panose="020B0604020202020204" pitchFamily="34" charset="0"/>
              </a:rPr>
              <a:t>Qixingtan Beach</a:t>
            </a:r>
            <a:r>
              <a:rPr lang="en-US" sz="2200" b="0" i="0" dirty="0">
                <a:effectLst/>
                <a:latin typeface="Arial" panose="020B0604020202020204" pitchFamily="34" charset="0"/>
                <a:cs typeface="Arial" panose="020B0604020202020204" pitchFamily="34" charset="0"/>
              </a:rPr>
              <a:t>. </a:t>
            </a:r>
          </a:p>
          <a:p>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186ED2A8-69F7-7499-05EC-DFF765FDD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7149"/>
            <a:ext cx="3243414" cy="4332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chemeClr val="tx1"/>
                </a:solidFill>
              </a:rPr>
              <a:t>Hualien’s History</a:t>
            </a:r>
            <a:endParaRPr lang="en-US" sz="4000" b="1" dirty="0">
              <a:solidFill>
                <a:schemeClr val="tx1"/>
              </a:solidFill>
              <a:latin typeface="Alef" pitchFamily="18"/>
              <a:cs typeface="Alef" pitchFamily="2"/>
            </a:endParaRPr>
          </a:p>
        </p:txBody>
      </p:sp>
      <p:sp>
        <p:nvSpPr>
          <p:cNvPr id="5" name="TextBox 4">
            <a:extLst>
              <a:ext uri="{FF2B5EF4-FFF2-40B4-BE49-F238E27FC236}">
                <a16:creationId xmlns:a16="http://schemas.microsoft.com/office/drawing/2014/main" id="{2AEA7102-70E8-5F03-EEE4-ED6B1E3B2646}"/>
              </a:ext>
            </a:extLst>
          </p:cNvPr>
          <p:cNvSpPr txBox="1"/>
          <p:nvPr/>
        </p:nvSpPr>
        <p:spPr>
          <a:xfrm>
            <a:off x="84841" y="764639"/>
            <a:ext cx="9775596" cy="3416320"/>
          </a:xfrm>
          <a:prstGeom prst="rect">
            <a:avLst/>
          </a:prstGeom>
          <a:noFill/>
        </p:spPr>
        <p:txBody>
          <a:bodyPr wrap="square">
            <a:spAutoFit/>
          </a:bodyPr>
          <a:lstStyle/>
          <a:p>
            <a:pPr algn="l"/>
            <a:r>
              <a:rPr lang="en-US" b="0" i="0" dirty="0">
                <a:effectLst/>
                <a:latin typeface="Arial" panose="020B0604020202020204" pitchFamily="34" charset="0"/>
                <a:cs typeface="Arial" panose="020B0604020202020204" pitchFamily="34" charset="0"/>
              </a:rPr>
              <a:t>The </a:t>
            </a:r>
            <a:r>
              <a:rPr lang="en-US" b="0" i="0" u="none" strike="noStrike" dirty="0">
                <a:effectLst/>
                <a:latin typeface="Arial" panose="020B0604020202020204" pitchFamily="34" charset="0"/>
                <a:cs typeface="Arial" panose="020B0604020202020204" pitchFamily="34" charset="0"/>
              </a:rPr>
              <a:t>Spaniards</a:t>
            </a:r>
            <a:r>
              <a:rPr lang="en-US" b="0" i="0" dirty="0">
                <a:effectLst/>
                <a:latin typeface="Arial" panose="020B0604020202020204" pitchFamily="34" charset="0"/>
                <a:cs typeface="Arial" panose="020B0604020202020204" pitchFamily="34" charset="0"/>
              </a:rPr>
              <a:t> built mines for </a:t>
            </a:r>
            <a:r>
              <a:rPr lang="en-US" b="0" i="0" u="none" strike="noStrike" dirty="0">
                <a:effectLst/>
                <a:latin typeface="Arial" panose="020B0604020202020204" pitchFamily="34" charset="0"/>
                <a:cs typeface="Arial" panose="020B0604020202020204" pitchFamily="34" charset="0"/>
              </a:rPr>
              <a:t>gold</a:t>
            </a:r>
            <a:r>
              <a:rPr lang="en-US" b="0" i="0" dirty="0">
                <a:effectLst/>
                <a:latin typeface="Arial" panose="020B0604020202020204" pitchFamily="34" charset="0"/>
                <a:cs typeface="Arial" panose="020B0604020202020204" pitchFamily="34" charset="0"/>
              </a:rPr>
              <a:t> in Hualien in 1622. Permanent settlements began in 1851, when 2,200 </a:t>
            </a:r>
            <a:r>
              <a:rPr lang="en-US" b="0" i="0" u="none" strike="noStrike" dirty="0">
                <a:effectLst/>
                <a:latin typeface="Arial" panose="020B0604020202020204" pitchFamily="34" charset="0"/>
                <a:cs typeface="Arial" panose="020B0604020202020204" pitchFamily="34" charset="0"/>
              </a:rPr>
              <a:t>Han Chinese</a:t>
            </a:r>
            <a:r>
              <a:rPr lang="en-US" b="0" i="0" dirty="0">
                <a:effectLst/>
                <a:latin typeface="Arial" panose="020B0604020202020204" pitchFamily="34" charset="0"/>
                <a:cs typeface="Arial" panose="020B0604020202020204" pitchFamily="34" charset="0"/>
              </a:rPr>
              <a:t> farmers led by Huang A-</a:t>
            </a:r>
            <a:r>
              <a:rPr lang="en-US" b="0" i="0" dirty="0" err="1">
                <a:effectLst/>
                <a:latin typeface="Arial" panose="020B0604020202020204" pitchFamily="34" charset="0"/>
                <a:cs typeface="Arial" panose="020B0604020202020204" pitchFamily="34" charset="0"/>
              </a:rPr>
              <a:t>fong</a:t>
            </a:r>
            <a:r>
              <a:rPr lang="en-US" b="0" i="0" dirty="0">
                <a:effectLst/>
                <a:latin typeface="Arial" panose="020B0604020202020204" pitchFamily="34" charset="0"/>
                <a:cs typeface="Arial" panose="020B0604020202020204" pitchFamily="34" charset="0"/>
              </a:rPr>
              <a:t> from </a:t>
            </a:r>
            <a:r>
              <a:rPr lang="en-US" b="0" i="0" u="none" strike="noStrike" dirty="0">
                <a:effectLst/>
                <a:latin typeface="Arial" panose="020B0604020202020204" pitchFamily="34" charset="0"/>
                <a:cs typeface="Arial" panose="020B0604020202020204" pitchFamily="34" charset="0"/>
              </a:rPr>
              <a:t>Taipei</a:t>
            </a:r>
            <a:r>
              <a:rPr lang="en-US" b="0" i="0" dirty="0">
                <a:effectLst/>
                <a:latin typeface="Arial" panose="020B0604020202020204" pitchFamily="34" charset="0"/>
                <a:cs typeface="Arial" panose="020B0604020202020204" pitchFamily="34" charset="0"/>
              </a:rPr>
              <a:t> arrived at Fengchuan (now the area near Hualien Rear Station). In 1875, more farmers, led by Lin Cang-an from </a:t>
            </a:r>
            <a:r>
              <a:rPr lang="en-US" b="0" i="0" u="none" strike="noStrike" dirty="0">
                <a:effectLst/>
                <a:latin typeface="Arial" panose="020B0604020202020204" pitchFamily="34" charset="0"/>
                <a:cs typeface="Arial" panose="020B0604020202020204" pitchFamily="34" charset="0"/>
              </a:rPr>
              <a:t>Yilan</a:t>
            </a:r>
            <a:r>
              <a:rPr lang="en-US" b="0" i="0" dirty="0">
                <a:effectLst/>
                <a:latin typeface="Arial" panose="020B0604020202020204" pitchFamily="34" charset="0"/>
                <a:cs typeface="Arial" panose="020B0604020202020204" pitchFamily="34" charset="0"/>
              </a:rPr>
              <a:t>, settled at Fengchuan.</a:t>
            </a:r>
          </a:p>
          <a:p>
            <a:pPr algn="l"/>
            <a:r>
              <a:rPr lang="en-US" b="0" i="0" dirty="0">
                <a:effectLst/>
                <a:latin typeface="Arial" panose="020B0604020202020204" pitchFamily="34" charset="0"/>
                <a:cs typeface="Arial" panose="020B0604020202020204" pitchFamily="34" charset="0"/>
              </a:rPr>
              <a:t>Settlements in the area remained small by the start of </a:t>
            </a:r>
            <a:r>
              <a:rPr lang="en-US" b="0" i="0" u="none" strike="noStrike" dirty="0">
                <a:effectLst/>
                <a:latin typeface="Arial" panose="020B0604020202020204" pitchFamily="34" charset="0"/>
                <a:cs typeface="Arial" panose="020B0604020202020204" pitchFamily="34" charset="0"/>
              </a:rPr>
              <a:t>Japanese rule</a:t>
            </a:r>
            <a:r>
              <a:rPr lang="en-US" b="0" i="0" dirty="0">
                <a:effectLst/>
                <a:latin typeface="Arial" panose="020B0604020202020204" pitchFamily="34" charset="0"/>
                <a:cs typeface="Arial" panose="020B0604020202020204" pitchFamily="34" charset="0"/>
              </a:rPr>
              <a:t>. The city was expanded circa 1912 by its Japanese governors to incorporate </a:t>
            </a:r>
            <a:r>
              <a:rPr lang="en-US" b="0" i="1" dirty="0">
                <a:effectLst/>
                <a:latin typeface="Arial" panose="020B0604020202020204" pitchFamily="34" charset="0"/>
                <a:cs typeface="Arial" panose="020B0604020202020204" pitchFamily="34" charset="0"/>
              </a:rPr>
              <a:t>Guohua</a:t>
            </a:r>
            <a:r>
              <a:rPr lang="en-US" altLang="ja-JP" b="0" i="0" dirty="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and </a:t>
            </a:r>
            <a:r>
              <a:rPr lang="en-US" b="0" i="1" dirty="0">
                <a:effectLst/>
                <a:latin typeface="Arial" panose="020B0604020202020204" pitchFamily="34" charset="0"/>
                <a:cs typeface="Arial" panose="020B0604020202020204" pitchFamily="34" charset="0"/>
              </a:rPr>
              <a:t>Guoan</a:t>
            </a:r>
            <a:r>
              <a:rPr lang="en-US" b="0" i="0" dirty="0">
                <a:effectLst/>
                <a:latin typeface="Arial" panose="020B0604020202020204" pitchFamily="34" charset="0"/>
                <a:cs typeface="Arial" panose="020B0604020202020204" pitchFamily="34" charset="0"/>
              </a:rPr>
              <a:t> </a:t>
            </a:r>
            <a:r>
              <a:rPr lang="en-US" altLang="ja-JP" b="0" i="0" dirty="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Villages, a region later known as Old New Port</a:t>
            </a:r>
            <a:r>
              <a:rPr lang="en-US" altLang="ja-JP" b="0" i="0" dirty="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In 1920, </a:t>
            </a:r>
            <a:r>
              <a:rPr lang="en-US" b="1" i="0" dirty="0">
                <a:effectLst/>
                <a:latin typeface="Arial" panose="020B0604020202020204" pitchFamily="34" charset="0"/>
                <a:cs typeface="Arial" panose="020B0604020202020204" pitchFamily="34" charset="0"/>
              </a:rPr>
              <a:t>Karenkō Town</a:t>
            </a:r>
            <a:r>
              <a:rPr lang="en-US" b="0" i="0" dirty="0">
                <a:effectLst/>
                <a:latin typeface="Arial" panose="020B0604020202020204" pitchFamily="34" charset="0"/>
                <a:cs typeface="Arial" panose="020B0604020202020204" pitchFamily="34" charset="0"/>
              </a:rPr>
              <a:t> was established, and around 1923 it was extended to </a:t>
            </a:r>
            <a:r>
              <a:rPr lang="en-US" b="0" i="1" dirty="0">
                <a:effectLst/>
                <a:latin typeface="Arial" panose="020B0604020202020204" pitchFamily="34" charset="0"/>
                <a:cs typeface="Arial" panose="020B0604020202020204" pitchFamily="34" charset="0"/>
              </a:rPr>
              <a:t>Riran</a:t>
            </a:r>
            <a:r>
              <a:rPr lang="en-US" b="0" i="0" dirty="0">
                <a:effectLst/>
                <a:latin typeface="Arial" panose="020B0604020202020204" pitchFamily="34" charset="0"/>
                <a:cs typeface="Arial" panose="020B0604020202020204" pitchFamily="34" charset="0"/>
              </a:rPr>
              <a:t> Port</a:t>
            </a:r>
            <a:r>
              <a:rPr lang="en-US" altLang="ja-JP" b="0" i="0" dirty="0">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today known as "New Port“ including the Guowei and Guoji Villages. In 1940, the town was upgraded to Karenkō City, </a:t>
            </a:r>
            <a:r>
              <a:rPr lang="en-US" b="0" i="0" u="none" strike="noStrike" dirty="0">
                <a:effectLst/>
                <a:latin typeface="Arial" panose="020B0604020202020204" pitchFamily="34" charset="0"/>
                <a:cs typeface="Arial" panose="020B0604020202020204" pitchFamily="34" charset="0"/>
              </a:rPr>
              <a:t>Karenkō Prefecture</a:t>
            </a:r>
            <a:r>
              <a:rPr lang="en-US" b="0" i="0" dirty="0">
                <a:effectLst/>
                <a:latin typeface="Arial" panose="020B0604020202020204" pitchFamily="34" charset="0"/>
                <a:cs typeface="Arial" panose="020B0604020202020204" pitchFamily="34" charset="0"/>
              </a:rPr>
              <a:t>.</a:t>
            </a:r>
          </a:p>
          <a:p>
            <a:pPr algn="l"/>
            <a:r>
              <a:rPr lang="en-US" b="0" i="0" dirty="0">
                <a:effectLst/>
                <a:latin typeface="Arial" panose="020B0604020202020204" pitchFamily="34" charset="0"/>
                <a:cs typeface="Arial" panose="020B0604020202020204" pitchFamily="34" charset="0"/>
              </a:rPr>
              <a:t>On 25 October 1945, Taiwan was </a:t>
            </a:r>
            <a:r>
              <a:rPr lang="en-US" b="0" i="0" u="none" strike="noStrike" dirty="0">
                <a:effectLst/>
                <a:latin typeface="Arial" panose="020B0604020202020204" pitchFamily="34" charset="0"/>
                <a:cs typeface="Arial" panose="020B0604020202020204" pitchFamily="34" charset="0"/>
              </a:rPr>
              <a:t>handed over from Japan</a:t>
            </a:r>
            <a:r>
              <a:rPr lang="en-US" b="0" i="0" dirty="0">
                <a:effectLst/>
                <a:latin typeface="Arial" panose="020B0604020202020204" pitchFamily="34" charset="0"/>
                <a:cs typeface="Arial" panose="020B0604020202020204" pitchFamily="34" charset="0"/>
              </a:rPr>
              <a:t> to the </a:t>
            </a:r>
            <a:r>
              <a:rPr lang="en-US" b="0" i="0" u="none" strike="noStrike" dirty="0">
                <a:effectLst/>
                <a:latin typeface="Arial" panose="020B0604020202020204" pitchFamily="34" charset="0"/>
                <a:cs typeface="Arial" panose="020B0604020202020204" pitchFamily="34" charset="0"/>
              </a:rPr>
              <a:t>Republic of China</a:t>
            </a:r>
            <a:r>
              <a:rPr lang="en-US" b="0" i="0" dirty="0">
                <a:effectLst/>
                <a:latin typeface="Arial" panose="020B0604020202020204" pitchFamily="34" charset="0"/>
                <a:cs typeface="Arial" panose="020B0604020202020204" pitchFamily="34" charset="0"/>
              </a:rPr>
              <a:t> under the </a:t>
            </a:r>
            <a:r>
              <a:rPr lang="en-US" b="0" i="0" u="none" strike="noStrike" dirty="0">
                <a:effectLst/>
                <a:latin typeface="Arial" panose="020B0604020202020204" pitchFamily="34" charset="0"/>
                <a:cs typeface="Arial" panose="020B0604020202020204" pitchFamily="34" charset="0"/>
              </a:rPr>
              <a:t>Kuomintang</a:t>
            </a:r>
            <a:r>
              <a:rPr lang="en-US" b="0" i="0" dirty="0">
                <a:effectLst/>
                <a:latin typeface="Arial" panose="020B0604020202020204" pitchFamily="34" charset="0"/>
                <a:cs typeface="Arial" panose="020B0604020202020204" pitchFamily="34" charset="0"/>
              </a:rPr>
              <a:t> government. In January 1946, the incoming </a:t>
            </a:r>
            <a:r>
              <a:rPr lang="en-US" b="0" i="0" u="none" strike="noStrike" dirty="0">
                <a:effectLst/>
                <a:latin typeface="Arial" panose="020B0604020202020204" pitchFamily="34" charset="0"/>
                <a:cs typeface="Arial" panose="020B0604020202020204" pitchFamily="34" charset="0"/>
              </a:rPr>
              <a:t>Kuomintang</a:t>
            </a:r>
            <a:r>
              <a:rPr lang="en-US" b="0" i="0" dirty="0">
                <a:effectLst/>
                <a:latin typeface="Arial" panose="020B0604020202020204" pitchFamily="34" charset="0"/>
                <a:cs typeface="Arial" panose="020B0604020202020204" pitchFamily="34" charset="0"/>
              </a:rPr>
              <a:t> designated Hualien City a </a:t>
            </a:r>
            <a:r>
              <a:rPr lang="en-US" b="0" i="0" u="none" strike="noStrike" dirty="0">
                <a:effectLst/>
                <a:latin typeface="Arial" panose="020B0604020202020204" pitchFamily="34" charset="0"/>
                <a:cs typeface="Arial" panose="020B0604020202020204" pitchFamily="34" charset="0"/>
              </a:rPr>
              <a:t>county-administered city</a:t>
            </a:r>
            <a:r>
              <a:rPr lang="en-US" b="0" i="0" dirty="0">
                <a:effectLst/>
                <a:latin typeface="Arial" panose="020B0604020202020204" pitchFamily="34" charset="0"/>
                <a:cs typeface="Arial" panose="020B0604020202020204" pitchFamily="34" charset="0"/>
              </a:rPr>
              <a:t> of </a:t>
            </a:r>
            <a:r>
              <a:rPr lang="en-US" b="0" i="0" u="none" strike="noStrike" dirty="0">
                <a:effectLst/>
                <a:latin typeface="Arial" panose="020B0604020202020204" pitchFamily="34" charset="0"/>
                <a:cs typeface="Arial" panose="020B0604020202020204" pitchFamily="34" charset="0"/>
              </a:rPr>
              <a:t>Hualien County</a:t>
            </a:r>
            <a:r>
              <a:rPr lang="en-US" b="0" i="0" dirty="0">
                <a:effectLst/>
                <a:latin typeface="Arial" panose="020B0604020202020204" pitchFamily="34" charset="0"/>
                <a:cs typeface="Arial" panose="020B0604020202020204" pitchFamily="34" charset="0"/>
              </a:rPr>
              <a:t> and to be the </a:t>
            </a:r>
            <a:r>
              <a:rPr lang="en-US" b="0" i="0" u="none" strike="noStrike" dirty="0">
                <a:effectLst/>
                <a:latin typeface="Arial" panose="020B0604020202020204" pitchFamily="34" charset="0"/>
                <a:cs typeface="Arial" panose="020B0604020202020204" pitchFamily="34" charset="0"/>
              </a:rPr>
              <a:t>county seat</a:t>
            </a:r>
            <a:r>
              <a:rPr lang="en-US" b="0" i="0" dirty="0">
                <a:effectLst/>
                <a:latin typeface="Arial" panose="020B0604020202020204" pitchFamily="34" charset="0"/>
                <a:cs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chemeClr val="tx1"/>
                </a:solidFill>
              </a:rPr>
              <a:t>Area Map</a:t>
            </a:r>
            <a:endParaRPr lang="en-US" sz="4000" b="1" dirty="0">
              <a:solidFill>
                <a:schemeClr val="tx1"/>
              </a:solidFill>
              <a:latin typeface="Alef" pitchFamily="18"/>
              <a:cs typeface="Alef" pitchFamily="2"/>
            </a:endParaRPr>
          </a:p>
        </p:txBody>
      </p:sp>
      <p:pic>
        <p:nvPicPr>
          <p:cNvPr id="5" name="Picture 4" descr="A map of a city&#10;&#10;Description automatically generated">
            <a:extLst>
              <a:ext uri="{FF2B5EF4-FFF2-40B4-BE49-F238E27FC236}">
                <a16:creationId xmlns:a16="http://schemas.microsoft.com/office/drawing/2014/main" id="{CCFB0A51-02EE-E28D-3248-C0AAE021B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32537"/>
            <a:ext cx="5802489" cy="4325784"/>
          </a:xfrm>
          <a:prstGeom prst="rect">
            <a:avLst/>
          </a:prstGeom>
        </p:spPr>
      </p:pic>
      <p:sp>
        <p:nvSpPr>
          <p:cNvPr id="7" name="TextBox 6">
            <a:extLst>
              <a:ext uri="{FF2B5EF4-FFF2-40B4-BE49-F238E27FC236}">
                <a16:creationId xmlns:a16="http://schemas.microsoft.com/office/drawing/2014/main" id="{12F46723-A176-6C4A-07CB-AA3579D6568B}"/>
              </a:ext>
            </a:extLst>
          </p:cNvPr>
          <p:cNvSpPr txBox="1"/>
          <p:nvPr/>
        </p:nvSpPr>
        <p:spPr>
          <a:xfrm>
            <a:off x="5802488" y="732537"/>
            <a:ext cx="4051168" cy="5016758"/>
          </a:xfrm>
          <a:prstGeom prst="rect">
            <a:avLst/>
          </a:prstGeom>
          <a:noFill/>
        </p:spPr>
        <p:txBody>
          <a:bodyPr wrap="square">
            <a:spAutoFit/>
          </a:bodyPr>
          <a:lstStyle/>
          <a:p>
            <a:pPr marL="342900" indent="-342900">
              <a:buFont typeface="Wingdings" panose="05000000000000000000" pitchFamily="2" charset="2"/>
              <a:buChar char="Ø"/>
            </a:pPr>
            <a:r>
              <a:rPr lang="en-US" sz="2000" i="0" strike="noStrike" dirty="0" err="1">
                <a:solidFill>
                  <a:schemeClr val="tx1"/>
                </a:solidFill>
                <a:effectLst/>
                <a:latin typeface="Arial" panose="020B0604020202020204" pitchFamily="34" charset="0"/>
                <a:cs typeface="Arial" panose="020B0604020202020204" pitchFamily="34" charset="0"/>
              </a:rPr>
              <a:t>Dongdamen</a:t>
            </a:r>
            <a:r>
              <a:rPr lang="en-US" sz="2000" i="0" strike="noStrike" dirty="0">
                <a:solidFill>
                  <a:schemeClr val="tx1"/>
                </a:solidFill>
                <a:effectLst/>
                <a:latin typeface="Arial" panose="020B0604020202020204" pitchFamily="34" charset="0"/>
                <a:cs typeface="Arial" panose="020B0604020202020204" pitchFamily="34" charset="0"/>
              </a:rPr>
              <a:t> Night Market</a:t>
            </a: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cs typeface="Arial" panose="020B0604020202020204" pitchFamily="34" charset="0"/>
              </a:rPr>
              <a:t>Hualien Cultural &amp; Creative Industries Park</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i="0" strike="noStrike" dirty="0">
                <a:effectLst/>
                <a:latin typeface="Arial" panose="020B0604020202020204" pitchFamily="34" charset="0"/>
                <a:cs typeface="Arial" panose="020B0604020202020204" pitchFamily="34" charset="0"/>
              </a:rPr>
              <a:t>Hualien Railway Culture Park</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cs typeface="Arial" panose="020B0604020202020204" pitchFamily="34" charset="0"/>
              </a:rPr>
              <a:t>Hualien Stone Sculptural Museum</a:t>
            </a: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cs typeface="Arial" panose="020B0604020202020204" pitchFamily="34" charset="0"/>
              </a:rPr>
              <a:t>Old Railroad Cultural Shopping Street</a:t>
            </a: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cs typeface="Arial" panose="020B0604020202020204" pitchFamily="34" charset="0"/>
              </a:rPr>
              <a:t>Pine Garden</a:t>
            </a:r>
          </a:p>
          <a:p>
            <a:pPr marL="342900" indent="-342900">
              <a:buFont typeface="Wingdings" panose="05000000000000000000" pitchFamily="2" charset="2"/>
              <a:buChar char="Ø"/>
            </a:pPr>
            <a:r>
              <a:rPr lang="en-US" sz="2000" i="0" dirty="0" err="1">
                <a:solidFill>
                  <a:srgbClr val="333333"/>
                </a:solidFill>
                <a:effectLst/>
                <a:latin typeface="Arial" panose="020B0604020202020204" pitchFamily="34" charset="0"/>
                <a:cs typeface="Arial" panose="020B0604020202020204" pitchFamily="34" charset="0"/>
              </a:rPr>
              <a:t>Beibin</a:t>
            </a:r>
            <a:r>
              <a:rPr lang="en-US" sz="2000" i="0" dirty="0">
                <a:solidFill>
                  <a:srgbClr val="333333"/>
                </a:solidFill>
                <a:effectLst/>
                <a:latin typeface="Arial" panose="020B0604020202020204" pitchFamily="34" charset="0"/>
                <a:cs typeface="Arial" panose="020B0604020202020204" pitchFamily="34" charset="0"/>
              </a:rPr>
              <a:t> &amp; </a:t>
            </a:r>
            <a:r>
              <a:rPr lang="en-US" sz="2000" i="0" dirty="0" err="1">
                <a:solidFill>
                  <a:srgbClr val="333333"/>
                </a:solidFill>
                <a:effectLst/>
                <a:latin typeface="Arial" panose="020B0604020202020204" pitchFamily="34" charset="0"/>
                <a:cs typeface="Arial" panose="020B0604020202020204" pitchFamily="34" charset="0"/>
              </a:rPr>
              <a:t>Nanbin</a:t>
            </a:r>
            <a:r>
              <a:rPr lang="en-US" sz="2000" i="0" dirty="0">
                <a:solidFill>
                  <a:srgbClr val="333333"/>
                </a:solidFill>
                <a:effectLst/>
                <a:latin typeface="Arial" panose="020B0604020202020204" pitchFamily="34" charset="0"/>
                <a:cs typeface="Arial" panose="020B0604020202020204" pitchFamily="34" charset="0"/>
              </a:rPr>
              <a:t> Beaches</a:t>
            </a: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cs typeface="Arial" panose="020B0604020202020204" pitchFamily="34" charset="0"/>
              </a:rPr>
              <a:t>Meilun Mountain Park</a:t>
            </a:r>
          </a:p>
          <a:p>
            <a:pPr marL="342900" indent="-342900">
              <a:buFont typeface="Wingdings" panose="05000000000000000000" pitchFamily="2" charset="2"/>
              <a:buChar char="Ø"/>
            </a:pPr>
            <a:r>
              <a:rPr lang="en-US" sz="2000" i="0" dirty="0" err="1">
                <a:solidFill>
                  <a:schemeClr val="tx1"/>
                </a:solidFill>
                <a:effectLst/>
                <a:latin typeface="Arial" panose="020B0604020202020204" pitchFamily="34" charset="0"/>
              </a:rPr>
              <a:t>Gangtiangong</a:t>
            </a:r>
            <a:r>
              <a:rPr lang="en-US" sz="2000" i="0">
                <a:solidFill>
                  <a:schemeClr val="tx1"/>
                </a:solidFill>
                <a:effectLst/>
                <a:latin typeface="Arial" panose="020B0604020202020204" pitchFamily="34" charset="0"/>
              </a:rPr>
              <a:t> Temple</a:t>
            </a:r>
            <a:endParaRPr lang="en-US" sz="2000" i="0" dirty="0">
              <a:solidFill>
                <a:schemeClr val="tx1"/>
              </a:solidFill>
              <a:effectLst/>
              <a:latin typeface="Arial" panose="020B0604020202020204" pitchFamily="34" charset="0"/>
            </a:endParaRPr>
          </a:p>
          <a:p>
            <a:pPr marL="342900" indent="-342900">
              <a:buFont typeface="Wingdings" panose="05000000000000000000" pitchFamily="2" charset="2"/>
              <a:buChar char="Ø"/>
            </a:pPr>
            <a:r>
              <a:rPr lang="en-US" sz="2000" i="0" strike="noStrike" dirty="0">
                <a:solidFill>
                  <a:schemeClr val="tx1"/>
                </a:solidFill>
                <a:effectLst/>
                <a:latin typeface="Arial" panose="020B0604020202020204" pitchFamily="34" charset="0"/>
              </a:rPr>
              <a:t>Jing Si Hall </a:t>
            </a:r>
            <a:r>
              <a:rPr lang="en-US" sz="2000" i="0" dirty="0">
                <a:solidFill>
                  <a:schemeClr val="tx1"/>
                </a:solidFill>
                <a:effectLst/>
                <a:latin typeface="Arial" panose="020B0604020202020204" pitchFamily="34" charset="0"/>
              </a:rPr>
              <a:t>of the Tzu Chi Foundation</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i="0" strike="noStrike" dirty="0">
              <a:solidFill>
                <a:schemeClr val="tx1"/>
              </a:solidFill>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546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000" b="1" dirty="0">
                <a:solidFill>
                  <a:schemeClr val="tx1"/>
                </a:solidFill>
              </a:rPr>
              <a:t>Getting Around</a:t>
            </a:r>
            <a:endParaRPr lang="en-US" sz="4000" b="1" dirty="0">
              <a:solidFill>
                <a:schemeClr val="tx1"/>
              </a:solidFill>
              <a:latin typeface="Alef" pitchFamily="18"/>
              <a:cs typeface="Alef" pitchFamily="2"/>
            </a:endParaRPr>
          </a:p>
        </p:txBody>
      </p:sp>
      <p:pic>
        <p:nvPicPr>
          <p:cNvPr id="2050" name="Picture 2">
            <a:extLst>
              <a:ext uri="{FF2B5EF4-FFF2-40B4-BE49-F238E27FC236}">
                <a16:creationId xmlns:a16="http://schemas.microsoft.com/office/drawing/2014/main" id="{3B678EDE-022A-1ACD-A5CF-7D364B1E4C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7" y="1277767"/>
            <a:ext cx="5136444" cy="28893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DF1412-F4B5-A81B-8180-0EA5734238C1}"/>
              </a:ext>
            </a:extLst>
          </p:cNvPr>
          <p:cNvSpPr txBox="1"/>
          <p:nvPr/>
        </p:nvSpPr>
        <p:spPr>
          <a:xfrm>
            <a:off x="5156461" y="1432900"/>
            <a:ext cx="4787766" cy="2677656"/>
          </a:xfrm>
          <a:prstGeom prst="rect">
            <a:avLst/>
          </a:prstGeom>
          <a:noFill/>
        </p:spPr>
        <p:txBody>
          <a:bodyPr wrap="square">
            <a:spAutoFit/>
          </a:bodyPr>
          <a:lstStyle/>
          <a:p>
            <a:r>
              <a:rPr lang="en-US" sz="2400" b="0" i="0" dirty="0">
                <a:solidFill>
                  <a:srgbClr val="111111"/>
                </a:solidFill>
                <a:effectLst/>
                <a:latin typeface="Roboto" panose="02000000000000000000" pitchFamily="2" charset="0"/>
              </a:rPr>
              <a:t>Hualien is a small city </a:t>
            </a:r>
            <a:r>
              <a:rPr lang="en-US" sz="2400" b="1" i="0" dirty="0">
                <a:solidFill>
                  <a:srgbClr val="111111"/>
                </a:solidFill>
                <a:effectLst/>
                <a:latin typeface="Roboto" panose="02000000000000000000" pitchFamily="2" charset="0"/>
              </a:rPr>
              <a:t>without an extensive public transport system</a:t>
            </a:r>
            <a:r>
              <a:rPr lang="en-US" sz="2400" b="0" i="0" dirty="0">
                <a:solidFill>
                  <a:srgbClr val="111111"/>
                </a:solidFill>
                <a:effectLst/>
                <a:latin typeface="Roboto" panose="02000000000000000000" pitchFamily="2" charset="0"/>
              </a:rPr>
              <a:t>, They do have city buses, but I wasn’t able to find routes or prices. so, it is worth considering taking taxis to areas outside the city center. </a:t>
            </a:r>
            <a:endParaRPr lang="en-US" sz="2400" dirty="0"/>
          </a:p>
        </p:txBody>
      </p:sp>
    </p:spTree>
    <p:extLst>
      <p:ext uri="{BB962C8B-B14F-4D97-AF65-F5344CB8AC3E}">
        <p14:creationId xmlns:p14="http://schemas.microsoft.com/office/powerpoint/2010/main" val="2894543956"/>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1776</Words>
  <Application>Microsoft Office PowerPoint</Application>
  <PresentationFormat>Custom</PresentationFormat>
  <Paragraphs>129</Paragraphs>
  <Slides>21</Slides>
  <Notes>19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Alef</vt:lpstr>
      <vt:lpstr>Arial</vt:lpstr>
      <vt:lpstr>Calibri</vt:lpstr>
      <vt:lpstr>Calibri Light</vt:lpstr>
      <vt:lpstr>Liberation Sans</vt:lpstr>
      <vt:lpstr>Linux Libertine</vt:lpstr>
      <vt:lpstr>palatino linotype</vt:lpstr>
      <vt:lpstr>Roboto</vt:lpstr>
      <vt:lpstr>Segoe UI</vt:lpstr>
      <vt:lpstr>Tahoma</vt:lpstr>
      <vt:lpstr>Times New Roman</vt:lpstr>
      <vt:lpstr>Verdana</vt:lpstr>
      <vt:lpstr>Wingdings</vt:lpstr>
      <vt:lpstr>Blue_Curve1</vt:lpstr>
      <vt:lpstr>Default</vt:lpstr>
      <vt:lpstr>Office Theme</vt:lpstr>
      <vt:lpstr>Hualien, Taiwan Presented by Marc Silver </vt:lpstr>
      <vt:lpstr>What I Will Cover</vt:lpstr>
      <vt:lpstr>My Port Philosophy</vt:lpstr>
      <vt:lpstr>PowerPoint Presentation</vt:lpstr>
      <vt:lpstr>PowerPoint Presentation</vt:lpstr>
      <vt:lpstr>About Hualien</vt:lpstr>
      <vt:lpstr>Hualien’s History</vt:lpstr>
      <vt:lpstr>Area Map</vt:lpstr>
      <vt:lpstr>Getting Around</vt:lpstr>
      <vt:lpstr>Dongdamen Night Market</vt:lpstr>
      <vt:lpstr>Hualien Cultural &amp; Creative Industries Park</vt:lpstr>
      <vt:lpstr>PowerPoint Presentation</vt:lpstr>
      <vt:lpstr>Hualien Stone Sculptural Museum</vt:lpstr>
      <vt:lpstr>Old Railroad Cultural Shopping Street</vt:lpstr>
      <vt:lpstr>Pine Garden</vt:lpstr>
      <vt:lpstr>Beibin &amp; Nanbin Beaches</vt:lpstr>
      <vt:lpstr>Meilun Mountain Park</vt:lpstr>
      <vt:lpstr>GangtiangongTemple</vt:lpstr>
      <vt:lpstr>Jing Si Hall of the Tzu Chi Foundation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115</cp:revision>
  <dcterms:created xsi:type="dcterms:W3CDTF">2023-03-25T21:24:27Z</dcterms:created>
  <dcterms:modified xsi:type="dcterms:W3CDTF">2024-08-22T00:31:10Z</dcterms:modified>
</cp:coreProperties>
</file>