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73" r:id="rId3"/>
    <p:sldId id="257" r:id="rId4"/>
    <p:sldId id="274" r:id="rId5"/>
    <p:sldId id="259" r:id="rId6"/>
    <p:sldId id="277" r:id="rId7"/>
    <p:sldId id="261" r:id="rId8"/>
    <p:sldId id="286" r:id="rId9"/>
    <p:sldId id="285" r:id="rId10"/>
    <p:sldId id="278" r:id="rId11"/>
    <p:sldId id="279" r:id="rId12"/>
    <p:sldId id="283" r:id="rId13"/>
    <p:sldId id="284" r:id="rId14"/>
    <p:sldId id="271" r:id="rId15"/>
    <p:sldId id="282" r:id="rId16"/>
    <p:sldId id="276" r:id="rId17"/>
    <p:sldId id="272" r:id="rId1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81669" autoAdjust="0"/>
  </p:normalViewPr>
  <p:slideViewPr>
    <p:cSldViewPr snapToGrid="0">
      <p:cViewPr varScale="1">
        <p:scale>
          <a:sx n="83" d="100"/>
          <a:sy n="83" d="100"/>
        </p:scale>
        <p:origin x="1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38F8B-B1CC-2B54-7B58-C6DD08373A5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1AA878B-0D3D-9F1A-D9E5-6EC65D04EFEE}"/>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96B55A45-AC14-DBE4-617A-3379004249D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E4BA813-5DA4-FD3B-33FB-EEB4B49CEDAB}"/>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4004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F16A-857D-EAF8-1977-CAA768CDF36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F9E3813-F79D-26A1-7D4C-288CA312F487}"/>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48BFEAED-4949-5345-3E85-5C6446C4F23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9551424-51D6-A4AB-65AF-FE93D1055D9A}"/>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4651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14</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273D-C979-FFBB-F025-85249B725B7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49920A-C426-E024-84B1-E08BD99FEB76}"/>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15</a:t>
            </a:fld>
            <a:endParaRPr lang="en-US"/>
          </a:p>
        </p:txBody>
      </p:sp>
      <p:sp>
        <p:nvSpPr>
          <p:cNvPr id="2" name="Slide Image Placeholder 1">
            <a:extLst>
              <a:ext uri="{FF2B5EF4-FFF2-40B4-BE49-F238E27FC236}">
                <a16:creationId xmlns:a16="http://schemas.microsoft.com/office/drawing/2014/main" id="{ADE88FA2-4AB5-F35B-A3CB-46AF174A34B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0749B02-FBE8-6D40-369B-2FC3DFA1DCB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6188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6D9E-40DF-208F-5B22-2B3746BC47A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026DC0-7C2D-47F8-D434-568F82189BDD}"/>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3A7F7FA4-21B6-CCEC-1056-A1CF98434E8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C454BDA-F95B-6A09-6F3A-B23589E8343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13968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07D6-AF23-8E52-E013-8FDB87ACC56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7BDE72-6C20-A10C-70B4-922565918EA2}"/>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262A9A53-C88E-D0D1-04C5-3074F02BF55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6F845C-4D0D-828B-0801-FDBE0DF7A145}"/>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3983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8040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3290F-E014-56DE-D714-FBA91415F86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F020AEE-EAA0-A043-4840-A38621D65FC2}"/>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492033D-6D88-F3A6-FB14-7E7E07814F7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5233D3E-0660-EC7D-84A1-0F2E3FE8C3E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6492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82600"/>
            <a:ext cx="10080625" cy="1698927"/>
          </a:xfrm>
          <a:prstGeom prst="rect">
            <a:avLst/>
          </a:prstGeo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Homer Alaska</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96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Marc Silver</a:t>
            </a:r>
            <a:endParaRPr lang="en-US" sz="40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blue green white and yellow triangle with a yellow star&#10;&#10;Description automatically generated">
            <a:extLst>
              <a:ext uri="{FF2B5EF4-FFF2-40B4-BE49-F238E27FC236}">
                <a16:creationId xmlns:a16="http://schemas.microsoft.com/office/drawing/2014/main" id="{217AFB99-5888-6751-92BA-5BFFB5F74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903" y="2579461"/>
            <a:ext cx="4800818" cy="288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648181" y="1371598"/>
            <a:ext cx="8889357" cy="3651815"/>
          </a:xfrm>
          <a:prstGeom prst="rect">
            <a:avLst/>
          </a:prstGeom>
        </p:spPr>
        <p:txBody>
          <a:bodyPr/>
          <a:lstStyle/>
          <a:p>
            <a:r>
              <a:rPr lang="en-US" sz="2400" b="1" dirty="0">
                <a:latin typeface="Times New Roman" panose="02020603050405020304" pitchFamily="18" charset="0"/>
                <a:cs typeface="Times New Roman" panose="02020603050405020304" pitchFamily="18" charset="0"/>
              </a:rPr>
              <a:t>Homer Spit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where most visitors start, and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good reason.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Spit is lined with fishing boats,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seafood shacks, shops, and galleries.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It’s lively, informal, and very Homer.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Walk it slowly. Watch the harbor.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Look up. Eagles tend to appear when you stop paying attention.</a:t>
            </a: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4"/>
            <a:ext cx="10080625" cy="1298575"/>
          </a:xfrm>
          <a:prstGeom prst="rect">
            <a:avLst/>
          </a:prstGeom>
        </p:spPr>
        <p:txBody>
          <a:bodyPr vert="horz" anchor="ctr"/>
          <a:lstStyle/>
          <a:p>
            <a:pPr lvl="0" algn="ctr"/>
            <a:r>
              <a:rPr lang="en-US" b="1" dirty="0">
                <a:latin typeface="Times New Roman" panose="02020603050405020304" pitchFamily="18" charset="0"/>
                <a:cs typeface="Times New Roman" panose="02020603050405020304" pitchFamily="18" charset="0"/>
              </a:rPr>
              <a:t>Top Attractions &amp; Points of Interest</a:t>
            </a:r>
            <a:endParaRPr lang="en-US" b="1" dirty="0">
              <a:solidFill>
                <a:srgbClr val="000000"/>
              </a:solidFill>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id="{7B8C612B-EEF9-6AEB-3D64-C8BDA7375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644" y="1371597"/>
            <a:ext cx="4361980" cy="263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5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2A59362-590B-E206-1832-15CCDD171F24}"/>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8FFBCBB4-BD0D-E909-1581-B958B53C81AE}"/>
              </a:ext>
            </a:extLst>
          </p:cNvPr>
          <p:cNvSpPr>
            <a:spLocks noGrp="1"/>
          </p:cNvSpPr>
          <p:nvPr>
            <p:ph type="dt" sz="half" idx="4294967295"/>
          </p:nvPr>
        </p:nvSpPr>
        <p:spPr>
          <a:xfrm>
            <a:off x="5524794" y="1371599"/>
            <a:ext cx="4197940" cy="3327723"/>
          </a:xfrm>
          <a:prstGeom prst="rect">
            <a:avLst/>
          </a:prstGeom>
        </p:spPr>
        <p:txBody>
          <a:bodyPr/>
          <a:lstStyle/>
          <a:p>
            <a:r>
              <a:rPr lang="en-US" sz="2400" b="1" dirty="0">
                <a:latin typeface="Times New Roman" panose="02020603050405020304" pitchFamily="18" charset="0"/>
                <a:cs typeface="Times New Roman" panose="02020603050405020304" pitchFamily="18" charset="0"/>
              </a:rPr>
              <a:t>Alaska Islands and Ocean Visitor Center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surprisingly good stop if you want context.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Exhibits focus on marine life, ecosystems, and the relationship between people and the sea. It adds depth to everything you see afterward.</a:t>
            </a:r>
          </a:p>
        </p:txBody>
      </p:sp>
      <p:sp>
        <p:nvSpPr>
          <p:cNvPr id="2" name="Title 1">
            <a:extLst>
              <a:ext uri="{FF2B5EF4-FFF2-40B4-BE49-F238E27FC236}">
                <a16:creationId xmlns:a16="http://schemas.microsoft.com/office/drawing/2014/main" id="{1AE9F835-7B37-A2B2-B161-CEC0D749A812}"/>
              </a:ext>
            </a:extLst>
          </p:cNvPr>
          <p:cNvSpPr txBox="1">
            <a:spLocks noGrp="1"/>
          </p:cNvSpPr>
          <p:nvPr>
            <p:ph type="title" idx="4294967295"/>
          </p:nvPr>
        </p:nvSpPr>
        <p:spPr>
          <a:xfrm>
            <a:off x="-1" y="73024"/>
            <a:ext cx="10080625" cy="1298575"/>
          </a:xfrm>
          <a:prstGeom prst="rect">
            <a:avLst/>
          </a:prstGeom>
        </p:spPr>
        <p:txBody>
          <a:bodyPr vert="horz" anchor="ctr"/>
          <a:lstStyle/>
          <a:p>
            <a:pPr lvl="0" algn="ctr"/>
            <a:r>
              <a:rPr lang="en-US" b="1" dirty="0">
                <a:latin typeface="Times New Roman" panose="02020603050405020304" pitchFamily="18" charset="0"/>
                <a:cs typeface="Times New Roman" panose="02020603050405020304" pitchFamily="18" charset="0"/>
              </a:rPr>
              <a:t>Art, Culture, and Local Character</a:t>
            </a:r>
            <a:endParaRPr lang="en-US" b="1" dirty="0">
              <a:solidFill>
                <a:srgbClr val="000000"/>
              </a:solidFill>
              <a:latin typeface="Alef" pitchFamily="18"/>
              <a:cs typeface="Alef" pitchFamily="2"/>
            </a:endParaRPr>
          </a:p>
        </p:txBody>
      </p:sp>
      <p:pic>
        <p:nvPicPr>
          <p:cNvPr id="5122" name="Picture 2">
            <a:extLst>
              <a:ext uri="{FF2B5EF4-FFF2-40B4-BE49-F238E27FC236}">
                <a16:creationId xmlns:a16="http://schemas.microsoft.com/office/drawing/2014/main" id="{D62841B5-9264-CBB7-48D5-04284DBC28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8"/>
          <a:stretch>
            <a:fillRect/>
          </a:stretch>
        </p:blipFill>
        <p:spPr bwMode="auto">
          <a:xfrm>
            <a:off x="-1" y="1371598"/>
            <a:ext cx="5524795" cy="332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8A35D98-FE59-1205-3ECE-524AE1C397A6}"/>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9E2D237B-8F8C-7979-FF9F-5C807427EECF}"/>
              </a:ext>
            </a:extLst>
          </p:cNvPr>
          <p:cNvSpPr>
            <a:spLocks noGrp="1"/>
          </p:cNvSpPr>
          <p:nvPr>
            <p:ph type="dt" sz="half" idx="4294967295"/>
          </p:nvPr>
        </p:nvSpPr>
        <p:spPr>
          <a:xfrm>
            <a:off x="775504" y="1371599"/>
            <a:ext cx="3425022" cy="4091652"/>
          </a:xfrm>
          <a:prstGeom prst="rect">
            <a:avLst/>
          </a:prstGeom>
        </p:spPr>
        <p:txBody>
          <a:bodyPr/>
          <a:lstStyle/>
          <a:p>
            <a:r>
              <a:rPr lang="en-US" sz="2400" b="1" dirty="0">
                <a:latin typeface="Times New Roman" panose="02020603050405020304" pitchFamily="18" charset="0"/>
                <a:cs typeface="Times New Roman" panose="02020603050405020304" pitchFamily="18" charset="0"/>
              </a:rPr>
              <a:t>Kachemak Bay State Park</a:t>
            </a:r>
          </a:p>
          <a:p>
            <a:r>
              <a:rPr lang="en-US" sz="2400" dirty="0">
                <a:latin typeface="Times New Roman" panose="02020603050405020304" pitchFamily="18" charset="0"/>
                <a:cs typeface="Times New Roman" panose="02020603050405020304" pitchFamily="18" charset="0"/>
              </a:rPr>
              <a:t>Accessible by water taxi, this is where Homer really shows off.</a:t>
            </a:r>
          </a:p>
          <a:p>
            <a:r>
              <a:rPr lang="en-US" sz="2400" dirty="0">
                <a:latin typeface="Times New Roman" panose="02020603050405020304" pitchFamily="18" charset="0"/>
                <a:cs typeface="Times New Roman" panose="02020603050405020304" pitchFamily="18" charset="0"/>
              </a:rPr>
              <a:t>Hiking trails, wildlife, glaciers, and quiet coves. If you want raw Alaska without going far, this is it. Allow plenty of time if you go.</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9884BF9-9102-0E24-DD2B-0317786F65F1}"/>
              </a:ext>
            </a:extLst>
          </p:cNvPr>
          <p:cNvSpPr txBox="1">
            <a:spLocks noGrp="1"/>
          </p:cNvSpPr>
          <p:nvPr>
            <p:ph type="title" idx="4294967295"/>
          </p:nvPr>
        </p:nvSpPr>
        <p:spPr>
          <a:xfrm>
            <a:off x="-1" y="73024"/>
            <a:ext cx="10080625" cy="1298575"/>
          </a:xfrm>
          <a:prstGeom prst="rect">
            <a:avLst/>
          </a:prstGeom>
        </p:spPr>
        <p:txBody>
          <a:bodyPr vert="horz" anchor="ctr"/>
          <a:lstStyle/>
          <a:p>
            <a:pPr lvl="0" algn="ctr"/>
            <a:r>
              <a:rPr lang="en-US" b="1" dirty="0">
                <a:latin typeface="Times New Roman" panose="02020603050405020304" pitchFamily="18" charset="0"/>
                <a:cs typeface="Times New Roman" panose="02020603050405020304" pitchFamily="18" charset="0"/>
              </a:rPr>
              <a:t>Art, Culture, and Local Character</a:t>
            </a:r>
            <a:endParaRPr lang="en-US" b="1" dirty="0">
              <a:solidFill>
                <a:srgbClr val="000000"/>
              </a:solidFill>
              <a:latin typeface="Alef" pitchFamily="18"/>
              <a:cs typeface="Alef" pitchFamily="2"/>
            </a:endParaRPr>
          </a:p>
        </p:txBody>
      </p:sp>
      <p:pic>
        <p:nvPicPr>
          <p:cNvPr id="6146" name="Picture 2">
            <a:extLst>
              <a:ext uri="{FF2B5EF4-FFF2-40B4-BE49-F238E27FC236}">
                <a16:creationId xmlns:a16="http://schemas.microsoft.com/office/drawing/2014/main" id="{A0DDEB32-71C4-F54B-C0B1-A0E6D4E20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53"/>
          <a:stretch>
            <a:fillRect/>
          </a:stretch>
        </p:blipFill>
        <p:spPr bwMode="auto">
          <a:xfrm>
            <a:off x="4213852" y="1371599"/>
            <a:ext cx="5866773" cy="409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7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77A7287-7038-73DB-64E6-F1ACDB418B27}"/>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40B1024D-5B92-C7F4-6D14-36F4342E6C83}"/>
              </a:ext>
            </a:extLst>
          </p:cNvPr>
          <p:cNvSpPr>
            <a:spLocks noGrp="1"/>
          </p:cNvSpPr>
          <p:nvPr>
            <p:ph type="dt" sz="half" idx="4294967295"/>
          </p:nvPr>
        </p:nvSpPr>
        <p:spPr>
          <a:xfrm>
            <a:off x="4252912" y="1371599"/>
            <a:ext cx="5469822" cy="3593940"/>
          </a:xfrm>
          <a:prstGeom prst="rect">
            <a:avLst/>
          </a:prstGeom>
        </p:spPr>
        <p: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Homer has one of the strongest arts communities in Alaska.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Galleries, studios, and outdoor art appear in unexpected places. This isn’t art created for tourists. It’s art created by people who live here year-round.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 artist is present, ask questions. Stories matter in Homer.</a:t>
            </a:r>
          </a:p>
        </p:txBody>
      </p:sp>
      <p:sp>
        <p:nvSpPr>
          <p:cNvPr id="2" name="Title 1">
            <a:extLst>
              <a:ext uri="{FF2B5EF4-FFF2-40B4-BE49-F238E27FC236}">
                <a16:creationId xmlns:a16="http://schemas.microsoft.com/office/drawing/2014/main" id="{88F4DBF4-7692-117F-5275-95CCB3780368}"/>
              </a:ext>
            </a:extLst>
          </p:cNvPr>
          <p:cNvSpPr txBox="1">
            <a:spLocks noGrp="1"/>
          </p:cNvSpPr>
          <p:nvPr>
            <p:ph type="title" idx="4294967295"/>
          </p:nvPr>
        </p:nvSpPr>
        <p:spPr>
          <a:xfrm>
            <a:off x="4252912" y="73024"/>
            <a:ext cx="5827712" cy="1298575"/>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Art, Culture, and Local Character</a:t>
            </a:r>
          </a:p>
        </p:txBody>
      </p:sp>
      <p:pic>
        <p:nvPicPr>
          <p:cNvPr id="7174" name="Picture 6">
            <a:extLst>
              <a:ext uri="{FF2B5EF4-FFF2-40B4-BE49-F238E27FC236}">
                <a16:creationId xmlns:a16="http://schemas.microsoft.com/office/drawing/2014/main" id="{2CCB3D31-D44F-3AA4-67A4-45651230B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2912"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2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1043622"/>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Food &amp; Dining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2EF4B34-53E1-D3CF-9E7B-1EC89495C15C}"/>
              </a:ext>
            </a:extLst>
          </p:cNvPr>
          <p:cNvSpPr txBox="1"/>
          <p:nvPr/>
        </p:nvSpPr>
        <p:spPr>
          <a:xfrm>
            <a:off x="474563" y="1223008"/>
            <a:ext cx="9086126"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Seafood is the obvious choice. Halibut, salmon, crab, and chowder show up everywhere, and usually for good reason.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Dining here is casual. Waterfront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cafés, food trucks, and small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restaurants dominate the scene.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not a white-tablecloth town.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Eat well, but don’t rush.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Homer meals tend to come with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views.</a:t>
            </a:r>
          </a:p>
        </p:txBody>
      </p:sp>
      <p:pic>
        <p:nvPicPr>
          <p:cNvPr id="8196" name="Picture 4">
            <a:extLst>
              <a:ext uri="{FF2B5EF4-FFF2-40B4-BE49-F238E27FC236}">
                <a16:creationId xmlns:a16="http://schemas.microsoft.com/office/drawing/2014/main" id="{2B41F773-0D16-5027-F0FD-85F2448C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948" y="2060294"/>
            <a:ext cx="4813675" cy="361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B1CA0CD-B95D-16B3-2BF9-52690C31D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C4267-53E7-DFB4-3531-6946E8D3EC74}"/>
              </a:ext>
            </a:extLst>
          </p:cNvPr>
          <p:cNvSpPr txBox="1">
            <a:spLocks noGrp="1"/>
          </p:cNvSpPr>
          <p:nvPr>
            <p:ph type="title" idx="4294967295"/>
          </p:nvPr>
        </p:nvSpPr>
        <p:spPr>
          <a:xfrm>
            <a:off x="-1" y="179388"/>
            <a:ext cx="10080625" cy="1043622"/>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Practical Tips</a:t>
            </a:r>
          </a:p>
        </p:txBody>
      </p:sp>
      <p:sp>
        <p:nvSpPr>
          <p:cNvPr id="5" name="TextBox 4">
            <a:extLst>
              <a:ext uri="{FF2B5EF4-FFF2-40B4-BE49-F238E27FC236}">
                <a16:creationId xmlns:a16="http://schemas.microsoft.com/office/drawing/2014/main" id="{B4A08838-38DC-43DD-7540-00EF51EC39FE}"/>
              </a:ext>
            </a:extLst>
          </p:cNvPr>
          <p:cNvSpPr txBox="1"/>
          <p:nvPr/>
        </p:nvSpPr>
        <p:spPr>
          <a:xfrm>
            <a:off x="787078" y="1223009"/>
            <a:ext cx="8530542" cy="230832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Dress in layers. Wind off the bay can change temperatures quickly.</a:t>
            </a:r>
          </a:p>
          <a:p>
            <a:r>
              <a:rPr lang="en-US" sz="2400" dirty="0">
                <a:latin typeface="Times New Roman" panose="02020603050405020304" pitchFamily="18" charset="0"/>
                <a:cs typeface="Times New Roman" panose="02020603050405020304" pitchFamily="18" charset="0"/>
              </a:rPr>
              <a:t>Comfortable shoes matter. Boardwalks, gravel paths, and docks are common.</a:t>
            </a:r>
          </a:p>
          <a:p>
            <a:r>
              <a:rPr lang="en-US" sz="2400" dirty="0">
                <a:latin typeface="Times New Roman" panose="02020603050405020304" pitchFamily="18" charset="0"/>
                <a:cs typeface="Times New Roman" panose="02020603050405020304" pitchFamily="18" charset="0"/>
              </a:rPr>
              <a:t>Weather changes are part of the experience. Clouds and mist are not a disappointment here, they’re normal.</a:t>
            </a:r>
          </a:p>
          <a:p>
            <a:r>
              <a:rPr lang="en-US" sz="2400" dirty="0">
                <a:latin typeface="Times New Roman" panose="02020603050405020304" pitchFamily="18" charset="0"/>
                <a:cs typeface="Times New Roman" panose="02020603050405020304" pitchFamily="18" charset="0"/>
              </a:rPr>
              <a:t>And remember, Homer runs on its own clock. Let 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1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491904"/>
            <a:ext cx="10080625" cy="900112"/>
          </a:xfrm>
          <a:prstGeom prst="rect">
            <a:avLst/>
          </a:prstGeom>
        </p:spPr>
        <p:txBody>
          <a:bodyPr vert="horz"/>
          <a:lstStyle/>
          <a:p>
            <a:pPr lvl="0" algn="ctr"/>
            <a:r>
              <a:rPr lang="en-US" b="1" dirty="0">
                <a:latin typeface="Times New Roman" panose="02020603050405020304" pitchFamily="18" charset="0"/>
                <a:cs typeface="Times New Roman" panose="02020603050405020304" pitchFamily="18" charset="0"/>
              </a:rPr>
              <a:t>Final Thoughts</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640396" y="1392016"/>
            <a:ext cx="8799830" cy="3686810"/>
          </a:xfrm>
          <a:prstGeom prst="rect">
            <a:avLst/>
          </a:prstGeom>
        </p:spPr>
        <p:txBody>
          <a:bodyPr vert="horz"/>
          <a:lstStyle/>
          <a:p>
            <a:r>
              <a:rPr lang="en-US" dirty="0">
                <a:latin typeface="Times New Roman" panose="02020603050405020304" pitchFamily="18" charset="0"/>
                <a:cs typeface="Times New Roman" panose="02020603050405020304" pitchFamily="18" charset="0"/>
              </a:rPr>
              <a:t>Homer isn’t about doing everything. It’s about noticing what’s right in front of you.</a:t>
            </a:r>
          </a:p>
          <a:p>
            <a:r>
              <a:rPr lang="en-US" dirty="0">
                <a:latin typeface="Times New Roman" panose="02020603050405020304" pitchFamily="18" charset="0"/>
                <a:cs typeface="Times New Roman" panose="02020603050405020304" pitchFamily="18" charset="0"/>
              </a:rPr>
              <a:t>Fishing boats unloading their catch. Artists opening studio doors. Mountains appearing and disappearing behind clouds.</a:t>
            </a:r>
          </a:p>
          <a:p>
            <a:r>
              <a:rPr lang="en-US" dirty="0">
                <a:latin typeface="Times New Roman" panose="02020603050405020304" pitchFamily="18" charset="0"/>
                <a:cs typeface="Times New Roman" panose="02020603050405020304" pitchFamily="18" charset="0"/>
              </a:rPr>
              <a:t>If you slow down enough to see those things, you’ll understand why people come here for a season and stay for a lifetime.</a:t>
            </a:r>
          </a:p>
        </p:txBody>
      </p:sp>
    </p:spTree>
    <p:extLst>
      <p:ext uri="{BB962C8B-B14F-4D97-AF65-F5344CB8AC3E}">
        <p14:creationId xmlns:p14="http://schemas.microsoft.com/office/powerpoint/2010/main" val="403613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Segoe UI" pitchFamily="34"/>
                <a:cs typeface="Segoe UI" pitchFamily="34"/>
              </a:rPr>
              <a:t>Have a great visit in </a:t>
            </a:r>
            <a:r>
              <a:rPr lang="en-US" sz="3200" b="1" dirty="0"/>
              <a:t>Homer</a:t>
            </a:r>
            <a:r>
              <a:rPr lang="en-US" sz="3200" b="1" dirty="0">
                <a:latin typeface="Segoe UI" pitchFamily="34"/>
                <a:cs typeface="Segoe UI" pitchFamily="34"/>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
            <a:ext cx="7559675" cy="1111170"/>
          </a:xfrm>
        </p:spPr>
        <p:txBody>
          <a:bodyP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861456" y="1111172"/>
            <a:ext cx="8092771" cy="5970564"/>
          </a:xfrm>
        </p:spPr>
        <p:txBody>
          <a:bodyPr/>
          <a:lstStyle/>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My Port Philosophy</a:t>
            </a:r>
            <a:endParaRPr lang="en-US" altLang="en-US" sz="28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800" b="1" dirty="0" err="1">
                <a:solidFill>
                  <a:schemeClr val="tx1"/>
                </a:solidFill>
                <a:latin typeface="Times New Roman" panose="02020603050405020304" pitchFamily="18" charset="0"/>
                <a:cs typeface="Times New Roman" panose="02020603050405020304" pitchFamily="18" charset="0"/>
              </a:rPr>
              <a:t>Welcom</a:t>
            </a:r>
            <a:r>
              <a:rPr lang="en-US" altLang="en-US" sz="2800" b="1" dirty="0">
                <a:solidFill>
                  <a:schemeClr val="tx1"/>
                </a:solidFill>
                <a:latin typeface="Times New Roman" panose="02020603050405020304" pitchFamily="18" charset="0"/>
                <a:cs typeface="Times New Roman" panose="02020603050405020304" pitchFamily="18" charset="0"/>
              </a:rPr>
              <a:t> to </a:t>
            </a:r>
            <a:r>
              <a:rPr lang="en-US" sz="2800" b="1" dirty="0">
                <a:latin typeface="Times New Roman" panose="02020603050405020304" pitchFamily="18" charset="0"/>
                <a:cs typeface="Times New Roman" panose="02020603050405020304" pitchFamily="18" charset="0"/>
              </a:rPr>
              <a:t>Homer </a:t>
            </a:r>
          </a:p>
          <a:p>
            <a:pPr algn="l">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History of Homer</a:t>
            </a:r>
          </a:p>
          <a:p>
            <a:pPr algn="l">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Getting Around Homer</a:t>
            </a: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Food and Dining</a:t>
            </a:r>
          </a:p>
          <a:p>
            <a:pPr algn="l">
              <a:buFont typeface="Wingdings" panose="05000000000000000000" pitchFamily="2" charset="2"/>
              <a:buChar char=""/>
            </a:pPr>
            <a:r>
              <a:rPr lang="en-US" altLang="en-US" sz="2800" b="1" dirty="0">
                <a:latin typeface="Times New Roman" panose="02020603050405020304" pitchFamily="18" charset="0"/>
                <a:cs typeface="Times New Roman" panose="02020603050405020304" pitchFamily="18" charset="0"/>
              </a:rPr>
              <a:t>Practical Tips</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42519"/>
            <a:ext cx="10080625" cy="701731"/>
          </a:xfrm>
          <a:prstGeom prst="rect">
            <a:avLst/>
          </a:prstGeom>
        </p:spPr>
        <p:txBody>
          <a:bodyPr vert="horz" wrap="square">
            <a:spAutoFit/>
          </a:bodyPr>
          <a:lstStyle/>
          <a:p>
            <a:pPr lvl="0" algn="ctr" rtl="0"/>
            <a:r>
              <a:rPr lang="en-US"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DF4D8C04-2BC6-9BF1-B452-C5656485FEF3}"/>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5725"/>
            <a:ext cx="10080625" cy="757130"/>
          </a:xfrm>
          <a:prstGeom prst="rect">
            <a:avLst/>
          </a:prstGeom>
        </p:spPr>
        <p:txBody>
          <a:bodyPr vert="horz" wrap="square">
            <a:spAutoFit/>
          </a:bodyPr>
          <a:lstStyle/>
          <a:p>
            <a:pPr algn="ctr"/>
            <a:r>
              <a:rPr lang="en-US" sz="4800" b="1" dirty="0">
                <a:latin typeface="Times New Roman" panose="02020603050405020304" pitchFamily="18" charset="0"/>
                <a:cs typeface="Times New Roman" panose="02020603050405020304" pitchFamily="18" charset="0"/>
              </a:rPr>
              <a:t>Welcome to Homer</a:t>
            </a:r>
          </a:p>
        </p:txBody>
      </p:sp>
      <p:sp>
        <p:nvSpPr>
          <p:cNvPr id="5" name="TextBox 4">
            <a:extLst>
              <a:ext uri="{FF2B5EF4-FFF2-40B4-BE49-F238E27FC236}">
                <a16:creationId xmlns:a16="http://schemas.microsoft.com/office/drawing/2014/main" id="{B58B7680-02D9-5D55-BB34-CF989F8B64DA}"/>
              </a:ext>
            </a:extLst>
          </p:cNvPr>
          <p:cNvSpPr txBox="1"/>
          <p:nvPr/>
        </p:nvSpPr>
        <p:spPr>
          <a:xfrm>
            <a:off x="5428526" y="1017269"/>
            <a:ext cx="4525701" cy="4524315"/>
          </a:xfrm>
          <a:prstGeom prst="rect">
            <a:avLst/>
          </a:prstGeom>
          <a:noFill/>
        </p:spPr>
        <p:txBody>
          <a:bodyPr wrap="square">
            <a:spAutoFit/>
          </a:bodyPr>
          <a:lstStyle/>
          <a:p>
            <a:pPr>
              <a:buNone/>
            </a:pPr>
            <a:r>
              <a:rPr lang="en-US" sz="2400" dirty="0">
                <a:latin typeface="Times New Roman" panose="02020603050405020304" pitchFamily="18" charset="0"/>
                <a:cs typeface="Times New Roman" panose="02020603050405020304" pitchFamily="18" charset="0"/>
              </a:rPr>
              <a:t>Homer sits at the end of the Sterling Highway, overlooking Kachemak Bay, with views that seem almost exaggerated. Mountains rise straight out of the water. Glaciers hang in the distance. Bald eagles are part of the background.</a:t>
            </a:r>
          </a:p>
          <a:p>
            <a:pPr>
              <a:buNone/>
            </a:pPr>
            <a:r>
              <a:rPr lang="en-US" sz="2400" dirty="0">
                <a:latin typeface="Times New Roman" panose="02020603050405020304" pitchFamily="18" charset="0"/>
                <a:cs typeface="Times New Roman" panose="02020603050405020304" pitchFamily="18" charset="0"/>
              </a:rPr>
              <a:t>This town proudly calls itself the “Halibut Fishing Capital of the World,” and it wears that title comfortably.</a:t>
            </a:r>
          </a:p>
        </p:txBody>
      </p:sp>
      <p:pic>
        <p:nvPicPr>
          <p:cNvPr id="8" name="Picture 7">
            <a:extLst>
              <a:ext uri="{FF2B5EF4-FFF2-40B4-BE49-F238E27FC236}">
                <a16:creationId xmlns:a16="http://schemas.microsoft.com/office/drawing/2014/main" id="{EEDF7040-FB51-CD92-40FD-D46E44F43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4318"/>
            <a:ext cx="5382230" cy="35881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4"/>
            <a:ext cx="10080625" cy="1177041"/>
          </a:xfrm>
          <a:prstGeom prst="rect">
            <a:avLst/>
          </a:prstGeom>
        </p:spPr>
        <p:txBody>
          <a:bodyPr vert="horz" anchor="ctr"/>
          <a:lstStyle/>
          <a:p>
            <a:pPr lvl="0" algn="ctr" rtl="0"/>
            <a:r>
              <a:rPr lang="en-US" sz="4000" b="1" dirty="0">
                <a:solidFill>
                  <a:srgbClr val="000000"/>
                </a:solidFill>
                <a:latin typeface="Times New Roman" panose="02020603050405020304" pitchFamily="18" charset="0"/>
                <a:cs typeface="Times New Roman" panose="02020603050405020304" pitchFamily="18" charset="0"/>
              </a:rPr>
              <a:t>History of Homer</a:t>
            </a:r>
          </a:p>
        </p:txBody>
      </p:sp>
      <p:sp>
        <p:nvSpPr>
          <p:cNvPr id="5" name="TextBox 4">
            <a:extLst>
              <a:ext uri="{FF2B5EF4-FFF2-40B4-BE49-F238E27FC236}">
                <a16:creationId xmlns:a16="http://schemas.microsoft.com/office/drawing/2014/main" id="{B9B50C1D-0BD5-91BD-6C12-D95B90B523B7}"/>
              </a:ext>
            </a:extLst>
          </p:cNvPr>
          <p:cNvSpPr txBox="1"/>
          <p:nvPr/>
        </p:nvSpPr>
        <p:spPr>
          <a:xfrm>
            <a:off x="393539" y="1250065"/>
            <a:ext cx="5382228" cy="4154984"/>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A Brief History of Homer</a:t>
            </a:r>
          </a:p>
          <a:p>
            <a:pPr>
              <a:buNone/>
            </a:pPr>
            <a:r>
              <a:rPr lang="en-US" sz="2400" dirty="0">
                <a:latin typeface="Times New Roman" panose="02020603050405020304" pitchFamily="18" charset="0"/>
                <a:cs typeface="Times New Roman" panose="02020603050405020304" pitchFamily="18" charset="0"/>
              </a:rPr>
              <a:t>Long before Homer became a fishing and arts town, the area was used seasonally by the </a:t>
            </a:r>
            <a:r>
              <a:rPr lang="en-US" sz="2400" dirty="0" err="1">
                <a:latin typeface="Times New Roman" panose="02020603050405020304" pitchFamily="18" charset="0"/>
                <a:cs typeface="Times New Roman" panose="02020603050405020304" pitchFamily="18" charset="0"/>
              </a:rPr>
              <a:t>Dena’ina</a:t>
            </a:r>
            <a:r>
              <a:rPr lang="en-US" sz="2400" dirty="0">
                <a:latin typeface="Times New Roman" panose="02020603050405020304" pitchFamily="18" charset="0"/>
                <a:cs typeface="Times New Roman" panose="02020603050405020304" pitchFamily="18" charset="0"/>
              </a:rPr>
              <a:t>  Athabascan people, who understood these waters intimately.</a:t>
            </a:r>
          </a:p>
          <a:p>
            <a:pPr>
              <a:buNone/>
            </a:pPr>
            <a:r>
              <a:rPr lang="en-US" sz="2400" dirty="0">
                <a:latin typeface="Times New Roman" panose="02020603050405020304" pitchFamily="18" charset="0"/>
                <a:cs typeface="Times New Roman" panose="02020603050405020304" pitchFamily="18" charset="0"/>
              </a:rPr>
              <a:t>Homer developed in the early 1900s as a supply and fishing center. Over time, commercial fishing, tourism, and a strong arts community shaped its identity.</a:t>
            </a:r>
          </a:p>
          <a:p>
            <a:pPr>
              <a:buNone/>
            </a:pPr>
            <a:r>
              <a:rPr lang="en-US" sz="2400" dirty="0">
                <a:latin typeface="Times New Roman" panose="02020603050405020304" pitchFamily="18" charset="0"/>
                <a:cs typeface="Times New Roman" panose="02020603050405020304" pitchFamily="18" charset="0"/>
              </a:rPr>
              <a:t>Homer never tried to become a city. It became a community instead.</a:t>
            </a:r>
          </a:p>
        </p:txBody>
      </p:sp>
      <p:pic>
        <p:nvPicPr>
          <p:cNvPr id="1026" name="Picture 2">
            <a:extLst>
              <a:ext uri="{FF2B5EF4-FFF2-40B4-BE49-F238E27FC236}">
                <a16:creationId xmlns:a16="http://schemas.microsoft.com/office/drawing/2014/main" id="{D6CAC37A-2098-D135-69F5-D05F66EF0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66" y="1365692"/>
            <a:ext cx="4304857" cy="430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8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2BF9E6A-DBD8-8CB8-ADFF-1CE8E18445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98" r="28042"/>
          <a:stretch>
            <a:fillRect/>
          </a:stretch>
        </p:blipFill>
        <p:spPr bwMode="auto">
          <a:xfrm>
            <a:off x="5946150" y="0"/>
            <a:ext cx="4134476" cy="5670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7767ACC-EE12-19CE-591A-2DFE59800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68"/>
            <a:ext cx="6805914" cy="5679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8DB1EB4-CEF4-6366-986A-ABF2104F137C}"/>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655CAEE6-FA21-CB03-578D-6C6853124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310"/>
            <a:ext cx="10080624" cy="569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99F5D26-B146-715B-9A21-1C3667EBE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58CD5-A82D-B7DD-5822-DE282D3D37CD}"/>
              </a:ext>
            </a:extLst>
          </p:cNvPr>
          <p:cNvSpPr txBox="1">
            <a:spLocks noGrp="1"/>
          </p:cNvSpPr>
          <p:nvPr>
            <p:ph type="title" idx="4294967295"/>
          </p:nvPr>
        </p:nvSpPr>
        <p:spPr>
          <a:xfrm>
            <a:off x="-1" y="22224"/>
            <a:ext cx="10080625" cy="995045"/>
          </a:xfrm>
          <a:prstGeom prst="rect">
            <a:avLst/>
          </a:prstGeom>
        </p:spPr>
        <p:txBody>
          <a:bodyPr vert="horz"/>
          <a:lstStyle/>
          <a:p>
            <a:pPr lvl="0" algn="ctr" rtl="0">
              <a:lnSpc>
                <a:spcPct val="115000"/>
              </a:lnSpc>
              <a:spcAft>
                <a:spcPts val="1236"/>
              </a:spcAft>
            </a:pPr>
            <a:r>
              <a:rPr lang="en-US" b="1" dirty="0">
                <a:solidFill>
                  <a:srgbClr val="000000"/>
                </a:solidFill>
                <a:latin typeface="Times New Roman" panose="02020603050405020304" pitchFamily="18" charset="0"/>
                <a:cs typeface="Times New Roman" panose="02020603050405020304" pitchFamily="18" charset="0"/>
              </a:rPr>
              <a:t>Getting Around Homer</a:t>
            </a:r>
          </a:p>
        </p:txBody>
      </p:sp>
      <p:sp>
        <p:nvSpPr>
          <p:cNvPr id="4" name="TextBox 3">
            <a:extLst>
              <a:ext uri="{FF2B5EF4-FFF2-40B4-BE49-F238E27FC236}">
                <a16:creationId xmlns:a16="http://schemas.microsoft.com/office/drawing/2014/main" id="{4FE1FCB9-2EB4-12A9-26BB-B457742AC020}"/>
              </a:ext>
            </a:extLst>
          </p:cNvPr>
          <p:cNvSpPr txBox="1"/>
          <p:nvPr/>
        </p:nvSpPr>
        <p:spPr>
          <a:xfrm>
            <a:off x="544010" y="1017269"/>
            <a:ext cx="9143999"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Homer is compact and easy to navigate. The majority of activities and attractions are found within one mile of the boat harbor, so walking and biking, especially along the waterfront path, are feasible.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cruise landing area connects you to the Homer Spit, the narrow strip of land extending into Kachemak Bay.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Shuttles, taxis, and ride services are usually available and easy to use. Walking works well on the Spit itself, but distances add up if you head into town.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plan to explore beyond the harbor, transportation is worth arranging early.</a:t>
            </a:r>
          </a:p>
          <a:p>
            <a:pPr marL="342900" indent="-342900">
              <a:buFont typeface="Arial" panose="020B0604020202020204" pitchFamily="34" charset="0"/>
              <a:buChar char="•"/>
            </a:pPr>
            <a:endParaRPr lang="en-US" sz="2400" dirty="0"/>
          </a:p>
          <a:p>
            <a:endParaRPr lang="en-US" sz="2400" dirty="0"/>
          </a:p>
          <a:p>
            <a:endParaRPr lang="en-US" sz="2400" dirty="0"/>
          </a:p>
        </p:txBody>
      </p:sp>
    </p:spTree>
    <p:extLst>
      <p:ext uri="{BB962C8B-B14F-4D97-AF65-F5344CB8AC3E}">
        <p14:creationId xmlns:p14="http://schemas.microsoft.com/office/powerpoint/2010/main" val="690334709"/>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1050</Words>
  <Application>Microsoft Office PowerPoint</Application>
  <PresentationFormat>Custom</PresentationFormat>
  <Paragraphs>96</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Alef</vt:lpstr>
      <vt:lpstr>Arial</vt:lpstr>
      <vt:lpstr>Calibri</vt:lpstr>
      <vt:lpstr>Liberation Sans</vt:lpstr>
      <vt:lpstr>Segoe UI</vt:lpstr>
      <vt:lpstr>Times New Roman</vt:lpstr>
      <vt:lpstr>Wingdings</vt:lpstr>
      <vt:lpstr>Default</vt:lpstr>
      <vt:lpstr>Homer Alaska Presented by Marc Silver</vt:lpstr>
      <vt:lpstr>What I Will Cover</vt:lpstr>
      <vt:lpstr>My Port Philosophy</vt:lpstr>
      <vt:lpstr>PowerPoint Presentation</vt:lpstr>
      <vt:lpstr>Welcome to Homer</vt:lpstr>
      <vt:lpstr>History of Homer</vt:lpstr>
      <vt:lpstr>PowerPoint Presentation</vt:lpstr>
      <vt:lpstr>PowerPoint Presentation</vt:lpstr>
      <vt:lpstr>Getting Around Homer</vt:lpstr>
      <vt:lpstr>Top Attractions &amp; Points of Interest</vt:lpstr>
      <vt:lpstr>Art, Culture, and Local Character</vt:lpstr>
      <vt:lpstr>Art, Culture, and Local Character</vt:lpstr>
      <vt:lpstr>Art, Culture, and Local Character</vt:lpstr>
      <vt:lpstr>Food &amp; Dining</vt:lpstr>
      <vt:lpstr>Practical Tips</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115</cp:revision>
  <dcterms:created xsi:type="dcterms:W3CDTF">2023-03-25T21:24:27Z</dcterms:created>
  <dcterms:modified xsi:type="dcterms:W3CDTF">2026-01-03T20:35:00Z</dcterms:modified>
</cp:coreProperties>
</file>