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2"/>
  </p:notesMasterIdLst>
  <p:handoutMasterIdLst>
    <p:handoutMasterId r:id="rId33"/>
  </p:handoutMasterIdLst>
  <p:sldIdLst>
    <p:sldId id="256" r:id="rId2"/>
    <p:sldId id="273" r:id="rId3"/>
    <p:sldId id="257" r:id="rId4"/>
    <p:sldId id="274" r:id="rId5"/>
    <p:sldId id="258" r:id="rId6"/>
    <p:sldId id="280" r:id="rId7"/>
    <p:sldId id="276" r:id="rId8"/>
    <p:sldId id="260" r:id="rId9"/>
    <p:sldId id="277" r:id="rId10"/>
    <p:sldId id="261" r:id="rId11"/>
    <p:sldId id="264" r:id="rId12"/>
    <p:sldId id="265" r:id="rId13"/>
    <p:sldId id="278" r:id="rId14"/>
    <p:sldId id="268" r:id="rId15"/>
    <p:sldId id="284" r:id="rId16"/>
    <p:sldId id="300" r:id="rId17"/>
    <p:sldId id="283" r:id="rId18"/>
    <p:sldId id="286" r:id="rId19"/>
    <p:sldId id="293" r:id="rId20"/>
    <p:sldId id="282" r:id="rId21"/>
    <p:sldId id="298" r:id="rId22"/>
    <p:sldId id="297" r:id="rId23"/>
    <p:sldId id="296" r:id="rId24"/>
    <p:sldId id="290" r:id="rId25"/>
    <p:sldId id="301" r:id="rId26"/>
    <p:sldId id="288" r:id="rId27"/>
    <p:sldId id="275" r:id="rId28"/>
    <p:sldId id="271" r:id="rId29"/>
    <p:sldId id="272" r:id="rId30"/>
    <p:sldId id="291" r:id="rId31"/>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24" autoAdjust="0"/>
    <p:restoredTop sz="94660"/>
  </p:normalViewPr>
  <p:slideViewPr>
    <p:cSldViewPr snapToGrid="0">
      <p:cViewPr varScale="1">
        <p:scale>
          <a:sx n="95" d="100"/>
          <a:sy n="95" d="100"/>
        </p:scale>
        <p:origin x="30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13T20:39:23.744"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67189D-F437-47E1-A445-7B0A2B4E5F03}"/>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12</a:t>
            </a:fld>
            <a:endParaRPr lang="en-US"/>
          </a:p>
        </p:txBody>
      </p:sp>
      <p:sp>
        <p:nvSpPr>
          <p:cNvPr id="2" name="Slide Image Placeholder 1">
            <a:extLst>
              <a:ext uri="{FF2B5EF4-FFF2-40B4-BE49-F238E27FC236}">
                <a16:creationId xmlns:a16="http://schemas.microsoft.com/office/drawing/2014/main" id="{AD64464C-E2F2-34FC-642F-5CBA7F10F7F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F51DA5C-832B-BAA9-426B-71ECD8F203F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14</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15</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4191524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16</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937871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17</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82683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18</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862127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19</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4260091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20</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994254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21</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2319150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22</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228448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23</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965316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24</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94165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25</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39241397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26</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945433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27</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28</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29</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6</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579149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7</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663425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8</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9</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242771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10</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11</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F4A9B-1EA3-E800-E7E7-9BF600FC2E71}"/>
              </a:ext>
            </a:extLst>
          </p:cNvPr>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p>
        </p:txBody>
      </p:sp>
      <p:sp>
        <p:nvSpPr>
          <p:cNvPr id="3" name="Subtitle 2">
            <a:extLst>
              <a:ext uri="{FF2B5EF4-FFF2-40B4-BE49-F238E27FC236}">
                <a16:creationId xmlns:a16="http://schemas.microsoft.com/office/drawing/2014/main" id="{72C3A5BC-9044-3AC6-C7EB-3B7789ACFF02}"/>
              </a:ext>
            </a:extLst>
          </p:cNvPr>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p>
        </p:txBody>
      </p:sp>
      <p:sp>
        <p:nvSpPr>
          <p:cNvPr id="4" name="Date Placeholder 3">
            <a:extLst>
              <a:ext uri="{FF2B5EF4-FFF2-40B4-BE49-F238E27FC236}">
                <a16:creationId xmlns:a16="http://schemas.microsoft.com/office/drawing/2014/main" id="{4414B70B-2AE8-F7EB-441D-4F7CBCC53355}"/>
              </a:ext>
            </a:extLst>
          </p:cNvPr>
          <p:cNvSpPr>
            <a:spLocks noGrp="1"/>
          </p:cNvSpPr>
          <p:nvPr>
            <p:ph type="dt" sz="half" idx="10"/>
          </p:nvPr>
        </p:nvSpPr>
        <p:spPr/>
        <p:txBody>
          <a:bodyPr/>
          <a:lstStyle/>
          <a:p>
            <a:fld id="{6230CA69-568F-4E9E-BF27-2356E853C944}" type="datetimeFigureOut">
              <a:rPr lang="en-US" smtClean="0"/>
              <a:t>8/15/2024</a:t>
            </a:fld>
            <a:endParaRPr lang="en-US"/>
          </a:p>
        </p:txBody>
      </p:sp>
      <p:sp>
        <p:nvSpPr>
          <p:cNvPr id="5" name="Footer Placeholder 4">
            <a:extLst>
              <a:ext uri="{FF2B5EF4-FFF2-40B4-BE49-F238E27FC236}">
                <a16:creationId xmlns:a16="http://schemas.microsoft.com/office/drawing/2014/main" id="{7153CD14-9700-6312-FEE6-8636498901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86F2C8-902B-0093-FC85-15A53D28B487}"/>
              </a:ext>
            </a:extLst>
          </p:cNvPr>
          <p:cNvSpPr>
            <a:spLocks noGrp="1"/>
          </p:cNvSpPr>
          <p:nvPr>
            <p:ph type="sldNum" sz="quarter" idx="12"/>
          </p:nvPr>
        </p:nvSpPr>
        <p:spPr/>
        <p:txBody>
          <a:bodyPr/>
          <a:lstStyle/>
          <a:p>
            <a:fld id="{71C9EE26-4E2E-46C8-9D53-5A7969213FDE}" type="slidenum">
              <a:rPr lang="en-US" smtClean="0"/>
              <a:t>‹#›</a:t>
            </a:fld>
            <a:endParaRPr lang="en-US"/>
          </a:p>
        </p:txBody>
      </p:sp>
    </p:spTree>
    <p:extLst>
      <p:ext uri="{BB962C8B-B14F-4D97-AF65-F5344CB8AC3E}">
        <p14:creationId xmlns:p14="http://schemas.microsoft.com/office/powerpoint/2010/main" val="2152332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5FABF-0EDB-4115-06C9-3877A4F39D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5EEC11-6EFA-B265-3B8C-EE2E6F8CA6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E8EFEB-C382-4FBA-C79C-C99F32BBAAB0}"/>
              </a:ext>
            </a:extLst>
          </p:cNvPr>
          <p:cNvSpPr>
            <a:spLocks noGrp="1"/>
          </p:cNvSpPr>
          <p:nvPr>
            <p:ph type="dt" sz="half" idx="10"/>
          </p:nvPr>
        </p:nvSpPr>
        <p:spPr/>
        <p:txBody>
          <a:bodyPr/>
          <a:lstStyle/>
          <a:p>
            <a:fld id="{6230CA69-568F-4E9E-BF27-2356E853C944}" type="datetimeFigureOut">
              <a:rPr lang="en-US" smtClean="0"/>
              <a:t>8/15/2024</a:t>
            </a:fld>
            <a:endParaRPr lang="en-US"/>
          </a:p>
        </p:txBody>
      </p:sp>
      <p:sp>
        <p:nvSpPr>
          <p:cNvPr id="5" name="Footer Placeholder 4">
            <a:extLst>
              <a:ext uri="{FF2B5EF4-FFF2-40B4-BE49-F238E27FC236}">
                <a16:creationId xmlns:a16="http://schemas.microsoft.com/office/drawing/2014/main" id="{133D6C9A-C39B-EF57-37ED-EC4708137D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7C3AC1-F60F-3D70-DD7C-D51CCB9EC920}"/>
              </a:ext>
            </a:extLst>
          </p:cNvPr>
          <p:cNvSpPr>
            <a:spLocks noGrp="1"/>
          </p:cNvSpPr>
          <p:nvPr>
            <p:ph type="sldNum" sz="quarter" idx="12"/>
          </p:nvPr>
        </p:nvSpPr>
        <p:spPr/>
        <p:txBody>
          <a:bodyPr/>
          <a:lstStyle/>
          <a:p>
            <a:fld id="{71C9EE26-4E2E-46C8-9D53-5A7969213FDE}" type="slidenum">
              <a:rPr lang="en-US" smtClean="0"/>
              <a:t>‹#›</a:t>
            </a:fld>
            <a:endParaRPr lang="en-US"/>
          </a:p>
        </p:txBody>
      </p:sp>
    </p:spTree>
    <p:extLst>
      <p:ext uri="{BB962C8B-B14F-4D97-AF65-F5344CB8AC3E}">
        <p14:creationId xmlns:p14="http://schemas.microsoft.com/office/powerpoint/2010/main" val="36684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D71E6C-9DE0-D9AF-AB31-8FB754DFD47E}"/>
              </a:ext>
            </a:extLst>
          </p:cNvPr>
          <p:cNvSpPr>
            <a:spLocks noGrp="1"/>
          </p:cNvSpPr>
          <p:nvPr>
            <p:ph type="title" orient="vert"/>
          </p:nvPr>
        </p:nvSpPr>
        <p:spPr>
          <a:xfrm>
            <a:off x="7213947" y="301904"/>
            <a:ext cx="2173635" cy="48055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103FF0-8FF8-7D10-C5EC-E8C0466E3CC8}"/>
              </a:ext>
            </a:extLst>
          </p:cNvPr>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C2AAA-8211-E6F1-81E7-6860DE6E5A31}"/>
              </a:ext>
            </a:extLst>
          </p:cNvPr>
          <p:cNvSpPr>
            <a:spLocks noGrp="1"/>
          </p:cNvSpPr>
          <p:nvPr>
            <p:ph type="dt" sz="half" idx="10"/>
          </p:nvPr>
        </p:nvSpPr>
        <p:spPr/>
        <p:txBody>
          <a:bodyPr/>
          <a:lstStyle/>
          <a:p>
            <a:fld id="{6230CA69-568F-4E9E-BF27-2356E853C944}" type="datetimeFigureOut">
              <a:rPr lang="en-US" smtClean="0"/>
              <a:t>8/15/2024</a:t>
            </a:fld>
            <a:endParaRPr lang="en-US"/>
          </a:p>
        </p:txBody>
      </p:sp>
      <p:sp>
        <p:nvSpPr>
          <p:cNvPr id="5" name="Footer Placeholder 4">
            <a:extLst>
              <a:ext uri="{FF2B5EF4-FFF2-40B4-BE49-F238E27FC236}">
                <a16:creationId xmlns:a16="http://schemas.microsoft.com/office/drawing/2014/main" id="{EFDEE601-32B1-6FB9-F625-23202BD6C6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BDA21A-8C9D-6F6A-FBE2-9E5EDD02E2C0}"/>
              </a:ext>
            </a:extLst>
          </p:cNvPr>
          <p:cNvSpPr>
            <a:spLocks noGrp="1"/>
          </p:cNvSpPr>
          <p:nvPr>
            <p:ph type="sldNum" sz="quarter" idx="12"/>
          </p:nvPr>
        </p:nvSpPr>
        <p:spPr/>
        <p:txBody>
          <a:bodyPr/>
          <a:lstStyle/>
          <a:p>
            <a:fld id="{71C9EE26-4E2E-46C8-9D53-5A7969213FDE}" type="slidenum">
              <a:rPr lang="en-US" smtClean="0"/>
              <a:t>‹#›</a:t>
            </a:fld>
            <a:endParaRPr lang="en-US"/>
          </a:p>
        </p:txBody>
      </p:sp>
    </p:spTree>
    <p:extLst>
      <p:ext uri="{BB962C8B-B14F-4D97-AF65-F5344CB8AC3E}">
        <p14:creationId xmlns:p14="http://schemas.microsoft.com/office/powerpoint/2010/main" val="377359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570CD-FF35-CC34-3CFB-4E9086FA9A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1E5F11-1CD4-F2DA-D921-66C1BAB2BE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D594AA-3E9D-CF14-2A25-A94A544D13C2}"/>
              </a:ext>
            </a:extLst>
          </p:cNvPr>
          <p:cNvSpPr>
            <a:spLocks noGrp="1"/>
          </p:cNvSpPr>
          <p:nvPr>
            <p:ph type="dt" sz="half" idx="10"/>
          </p:nvPr>
        </p:nvSpPr>
        <p:spPr/>
        <p:txBody>
          <a:bodyPr/>
          <a:lstStyle/>
          <a:p>
            <a:fld id="{6230CA69-568F-4E9E-BF27-2356E853C944}" type="datetimeFigureOut">
              <a:rPr lang="en-US" smtClean="0"/>
              <a:t>8/15/2024</a:t>
            </a:fld>
            <a:endParaRPr lang="en-US"/>
          </a:p>
        </p:txBody>
      </p:sp>
      <p:sp>
        <p:nvSpPr>
          <p:cNvPr id="5" name="Footer Placeholder 4">
            <a:extLst>
              <a:ext uri="{FF2B5EF4-FFF2-40B4-BE49-F238E27FC236}">
                <a16:creationId xmlns:a16="http://schemas.microsoft.com/office/drawing/2014/main" id="{0388AF50-828C-A4FD-8021-8BCC8D99D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5FB8B5-F630-7D33-EE87-D699ABCC7201}"/>
              </a:ext>
            </a:extLst>
          </p:cNvPr>
          <p:cNvSpPr>
            <a:spLocks noGrp="1"/>
          </p:cNvSpPr>
          <p:nvPr>
            <p:ph type="sldNum" sz="quarter" idx="12"/>
          </p:nvPr>
        </p:nvSpPr>
        <p:spPr/>
        <p:txBody>
          <a:bodyPr/>
          <a:lstStyle/>
          <a:p>
            <a:fld id="{71C9EE26-4E2E-46C8-9D53-5A7969213FDE}" type="slidenum">
              <a:rPr lang="en-US" smtClean="0"/>
              <a:t>‹#›</a:t>
            </a:fld>
            <a:endParaRPr lang="en-US"/>
          </a:p>
        </p:txBody>
      </p:sp>
    </p:spTree>
    <p:extLst>
      <p:ext uri="{BB962C8B-B14F-4D97-AF65-F5344CB8AC3E}">
        <p14:creationId xmlns:p14="http://schemas.microsoft.com/office/powerpoint/2010/main" val="154135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86878-EA6A-AB48-4381-3BF87F3697AF}"/>
              </a:ext>
            </a:extLst>
          </p:cNvPr>
          <p:cNvSpPr>
            <a:spLocks noGrp="1"/>
          </p:cNvSpPr>
          <p:nvPr>
            <p:ph type="title"/>
          </p:nvPr>
        </p:nvSpPr>
        <p:spPr>
          <a:xfrm>
            <a:off x="687793" y="1413700"/>
            <a:ext cx="8694539" cy="2358791"/>
          </a:xfrm>
        </p:spPr>
        <p:txBody>
          <a:bodyPr anchor="b"/>
          <a:lstStyle>
            <a:lvl1pPr>
              <a:defRPr sz="4961"/>
            </a:lvl1pPr>
          </a:lstStyle>
          <a:p>
            <a:r>
              <a:rPr lang="en-US"/>
              <a:t>Click to edit Master title style</a:t>
            </a:r>
          </a:p>
        </p:txBody>
      </p:sp>
      <p:sp>
        <p:nvSpPr>
          <p:cNvPr id="3" name="Text Placeholder 2">
            <a:extLst>
              <a:ext uri="{FF2B5EF4-FFF2-40B4-BE49-F238E27FC236}">
                <a16:creationId xmlns:a16="http://schemas.microsoft.com/office/drawing/2014/main" id="{7B0BDE04-0E45-10EE-F43F-FAF07F2AEFB5}"/>
              </a:ext>
            </a:extLst>
          </p:cNvPr>
          <p:cNvSpPr>
            <a:spLocks noGrp="1"/>
          </p:cNvSpPr>
          <p:nvPr>
            <p:ph type="body" idx="1"/>
          </p:nvPr>
        </p:nvSpPr>
        <p:spPr>
          <a:xfrm>
            <a:off x="687793" y="3794807"/>
            <a:ext cx="8694539" cy="1240432"/>
          </a:xfrm>
        </p:spPr>
        <p:txBody>
          <a:bodyPr/>
          <a:lstStyle>
            <a:lvl1pPr marL="0" indent="0">
              <a:buNone/>
              <a:defRPr sz="1984">
                <a:solidFill>
                  <a:schemeClr val="tx1">
                    <a:tint val="82000"/>
                  </a:schemeClr>
                </a:solidFill>
              </a:defRPr>
            </a:lvl1pPr>
            <a:lvl2pPr marL="378013" indent="0">
              <a:buNone/>
              <a:defRPr sz="1654">
                <a:solidFill>
                  <a:schemeClr val="tx1">
                    <a:tint val="82000"/>
                  </a:schemeClr>
                </a:solidFill>
              </a:defRPr>
            </a:lvl2pPr>
            <a:lvl3pPr marL="756026" indent="0">
              <a:buNone/>
              <a:defRPr sz="1488">
                <a:solidFill>
                  <a:schemeClr val="tx1">
                    <a:tint val="82000"/>
                  </a:schemeClr>
                </a:solidFill>
              </a:defRPr>
            </a:lvl3pPr>
            <a:lvl4pPr marL="1134039" indent="0">
              <a:buNone/>
              <a:defRPr sz="1323">
                <a:solidFill>
                  <a:schemeClr val="tx1">
                    <a:tint val="82000"/>
                  </a:schemeClr>
                </a:solidFill>
              </a:defRPr>
            </a:lvl4pPr>
            <a:lvl5pPr marL="1512052" indent="0">
              <a:buNone/>
              <a:defRPr sz="1323">
                <a:solidFill>
                  <a:schemeClr val="tx1">
                    <a:tint val="82000"/>
                  </a:schemeClr>
                </a:solidFill>
              </a:defRPr>
            </a:lvl5pPr>
            <a:lvl6pPr marL="1890065" indent="0">
              <a:buNone/>
              <a:defRPr sz="1323">
                <a:solidFill>
                  <a:schemeClr val="tx1">
                    <a:tint val="82000"/>
                  </a:schemeClr>
                </a:solidFill>
              </a:defRPr>
            </a:lvl6pPr>
            <a:lvl7pPr marL="2268078" indent="0">
              <a:buNone/>
              <a:defRPr sz="1323">
                <a:solidFill>
                  <a:schemeClr val="tx1">
                    <a:tint val="82000"/>
                  </a:schemeClr>
                </a:solidFill>
              </a:defRPr>
            </a:lvl7pPr>
            <a:lvl8pPr marL="2646091" indent="0">
              <a:buNone/>
              <a:defRPr sz="1323">
                <a:solidFill>
                  <a:schemeClr val="tx1">
                    <a:tint val="82000"/>
                  </a:schemeClr>
                </a:solidFill>
              </a:defRPr>
            </a:lvl8pPr>
            <a:lvl9pPr marL="3024104" indent="0">
              <a:buNone/>
              <a:defRPr sz="1323">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44DDA9-60EF-06D0-35BF-027B85AE82A4}"/>
              </a:ext>
            </a:extLst>
          </p:cNvPr>
          <p:cNvSpPr>
            <a:spLocks noGrp="1"/>
          </p:cNvSpPr>
          <p:nvPr>
            <p:ph type="dt" sz="half" idx="10"/>
          </p:nvPr>
        </p:nvSpPr>
        <p:spPr/>
        <p:txBody>
          <a:bodyPr/>
          <a:lstStyle/>
          <a:p>
            <a:fld id="{6230CA69-568F-4E9E-BF27-2356E853C944}" type="datetimeFigureOut">
              <a:rPr lang="en-US" smtClean="0"/>
              <a:t>8/15/2024</a:t>
            </a:fld>
            <a:endParaRPr lang="en-US"/>
          </a:p>
        </p:txBody>
      </p:sp>
      <p:sp>
        <p:nvSpPr>
          <p:cNvPr id="5" name="Footer Placeholder 4">
            <a:extLst>
              <a:ext uri="{FF2B5EF4-FFF2-40B4-BE49-F238E27FC236}">
                <a16:creationId xmlns:a16="http://schemas.microsoft.com/office/drawing/2014/main" id="{C9B6FD3D-1CA9-5D75-2824-ABCA87F006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5AEC10-6D54-5797-D959-17A5D54D6B08}"/>
              </a:ext>
            </a:extLst>
          </p:cNvPr>
          <p:cNvSpPr>
            <a:spLocks noGrp="1"/>
          </p:cNvSpPr>
          <p:nvPr>
            <p:ph type="sldNum" sz="quarter" idx="12"/>
          </p:nvPr>
        </p:nvSpPr>
        <p:spPr/>
        <p:txBody>
          <a:bodyPr/>
          <a:lstStyle/>
          <a:p>
            <a:fld id="{71C9EE26-4E2E-46C8-9D53-5A7969213FDE}" type="slidenum">
              <a:rPr lang="en-US" smtClean="0"/>
              <a:t>‹#›</a:t>
            </a:fld>
            <a:endParaRPr lang="en-US"/>
          </a:p>
        </p:txBody>
      </p:sp>
    </p:spTree>
    <p:extLst>
      <p:ext uri="{BB962C8B-B14F-4D97-AF65-F5344CB8AC3E}">
        <p14:creationId xmlns:p14="http://schemas.microsoft.com/office/powerpoint/2010/main" val="531708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10747-FA84-0775-56A7-BA5856C8A3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D40DAA-2B1B-5A04-BAAB-EB3AAAB24F0A}"/>
              </a:ext>
            </a:extLst>
          </p:cNvPr>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214DE2-F104-4957-F416-E547CA73FC1F}"/>
              </a:ext>
            </a:extLst>
          </p:cNvPr>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242BD7-2DA2-D101-AC3F-F72ACD61C8F9}"/>
              </a:ext>
            </a:extLst>
          </p:cNvPr>
          <p:cNvSpPr>
            <a:spLocks noGrp="1"/>
          </p:cNvSpPr>
          <p:nvPr>
            <p:ph type="dt" sz="half" idx="10"/>
          </p:nvPr>
        </p:nvSpPr>
        <p:spPr/>
        <p:txBody>
          <a:bodyPr/>
          <a:lstStyle/>
          <a:p>
            <a:fld id="{6230CA69-568F-4E9E-BF27-2356E853C944}" type="datetimeFigureOut">
              <a:rPr lang="en-US" smtClean="0"/>
              <a:t>8/15/2024</a:t>
            </a:fld>
            <a:endParaRPr lang="en-US"/>
          </a:p>
        </p:txBody>
      </p:sp>
      <p:sp>
        <p:nvSpPr>
          <p:cNvPr id="6" name="Footer Placeholder 5">
            <a:extLst>
              <a:ext uri="{FF2B5EF4-FFF2-40B4-BE49-F238E27FC236}">
                <a16:creationId xmlns:a16="http://schemas.microsoft.com/office/drawing/2014/main" id="{D141EC76-64B7-6B2E-1D0F-7167C3A2B2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FC04E0-5EE2-6D6E-F6FE-0202B6C254FE}"/>
              </a:ext>
            </a:extLst>
          </p:cNvPr>
          <p:cNvSpPr>
            <a:spLocks noGrp="1"/>
          </p:cNvSpPr>
          <p:nvPr>
            <p:ph type="sldNum" sz="quarter" idx="12"/>
          </p:nvPr>
        </p:nvSpPr>
        <p:spPr/>
        <p:txBody>
          <a:bodyPr/>
          <a:lstStyle/>
          <a:p>
            <a:fld id="{71C9EE26-4E2E-46C8-9D53-5A7969213FDE}" type="slidenum">
              <a:rPr lang="en-US" smtClean="0"/>
              <a:t>‹#›</a:t>
            </a:fld>
            <a:endParaRPr lang="en-US"/>
          </a:p>
        </p:txBody>
      </p:sp>
    </p:spTree>
    <p:extLst>
      <p:ext uri="{BB962C8B-B14F-4D97-AF65-F5344CB8AC3E}">
        <p14:creationId xmlns:p14="http://schemas.microsoft.com/office/powerpoint/2010/main" val="905240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6E26A-6449-FCE1-A8BA-447BAFE478B0}"/>
              </a:ext>
            </a:extLst>
          </p:cNvPr>
          <p:cNvSpPr>
            <a:spLocks noGrp="1"/>
          </p:cNvSpPr>
          <p:nvPr>
            <p:ph type="title"/>
          </p:nvPr>
        </p:nvSpPr>
        <p:spPr>
          <a:xfrm>
            <a:off x="694356" y="301905"/>
            <a:ext cx="8694539" cy="1096044"/>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46FC2C-6237-59FE-C440-F92CD9B716CB}"/>
              </a:ext>
            </a:extLst>
          </p:cNvPr>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D7679CF1-D90D-5C64-5FFB-EDE9697DE6D9}"/>
              </a:ext>
            </a:extLst>
          </p:cNvPr>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5D1612-0038-F338-08B3-23A2CB9AF3BB}"/>
              </a:ext>
            </a:extLst>
          </p:cNvPr>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031BA29E-A7F1-410F-232F-7FE1D3F28ACB}"/>
              </a:ext>
            </a:extLst>
          </p:cNvPr>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49D1D7-65EE-87A8-50F6-4A2513DC69B1}"/>
              </a:ext>
            </a:extLst>
          </p:cNvPr>
          <p:cNvSpPr>
            <a:spLocks noGrp="1"/>
          </p:cNvSpPr>
          <p:nvPr>
            <p:ph type="dt" sz="half" idx="10"/>
          </p:nvPr>
        </p:nvSpPr>
        <p:spPr/>
        <p:txBody>
          <a:bodyPr/>
          <a:lstStyle/>
          <a:p>
            <a:fld id="{6230CA69-568F-4E9E-BF27-2356E853C944}" type="datetimeFigureOut">
              <a:rPr lang="en-US" smtClean="0"/>
              <a:t>8/15/2024</a:t>
            </a:fld>
            <a:endParaRPr lang="en-US"/>
          </a:p>
        </p:txBody>
      </p:sp>
      <p:sp>
        <p:nvSpPr>
          <p:cNvPr id="8" name="Footer Placeholder 7">
            <a:extLst>
              <a:ext uri="{FF2B5EF4-FFF2-40B4-BE49-F238E27FC236}">
                <a16:creationId xmlns:a16="http://schemas.microsoft.com/office/drawing/2014/main" id="{64BE533A-645E-7011-4186-CB56A2F4A9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8D63C7-C530-2ECF-0FB7-5030219BA565}"/>
              </a:ext>
            </a:extLst>
          </p:cNvPr>
          <p:cNvSpPr>
            <a:spLocks noGrp="1"/>
          </p:cNvSpPr>
          <p:nvPr>
            <p:ph type="sldNum" sz="quarter" idx="12"/>
          </p:nvPr>
        </p:nvSpPr>
        <p:spPr/>
        <p:txBody>
          <a:bodyPr/>
          <a:lstStyle/>
          <a:p>
            <a:fld id="{71C9EE26-4E2E-46C8-9D53-5A7969213FDE}" type="slidenum">
              <a:rPr lang="en-US" smtClean="0"/>
              <a:t>‹#›</a:t>
            </a:fld>
            <a:endParaRPr lang="en-US"/>
          </a:p>
        </p:txBody>
      </p:sp>
    </p:spTree>
    <p:extLst>
      <p:ext uri="{BB962C8B-B14F-4D97-AF65-F5344CB8AC3E}">
        <p14:creationId xmlns:p14="http://schemas.microsoft.com/office/powerpoint/2010/main" val="961028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22E2D-7202-E21A-0ED2-B85BD83241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95154E-0B6D-5C30-927B-98DED2D97C14}"/>
              </a:ext>
            </a:extLst>
          </p:cNvPr>
          <p:cNvSpPr>
            <a:spLocks noGrp="1"/>
          </p:cNvSpPr>
          <p:nvPr>
            <p:ph type="dt" sz="half" idx="10"/>
          </p:nvPr>
        </p:nvSpPr>
        <p:spPr/>
        <p:txBody>
          <a:bodyPr/>
          <a:lstStyle/>
          <a:p>
            <a:fld id="{6230CA69-568F-4E9E-BF27-2356E853C944}" type="datetimeFigureOut">
              <a:rPr lang="en-US" smtClean="0"/>
              <a:t>8/15/2024</a:t>
            </a:fld>
            <a:endParaRPr lang="en-US"/>
          </a:p>
        </p:txBody>
      </p:sp>
      <p:sp>
        <p:nvSpPr>
          <p:cNvPr id="4" name="Footer Placeholder 3">
            <a:extLst>
              <a:ext uri="{FF2B5EF4-FFF2-40B4-BE49-F238E27FC236}">
                <a16:creationId xmlns:a16="http://schemas.microsoft.com/office/drawing/2014/main" id="{BE448CF2-17C4-1CB8-EB32-F822AD189E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EA0510-658F-6D18-07AC-758010AB5E79}"/>
              </a:ext>
            </a:extLst>
          </p:cNvPr>
          <p:cNvSpPr>
            <a:spLocks noGrp="1"/>
          </p:cNvSpPr>
          <p:nvPr>
            <p:ph type="sldNum" sz="quarter" idx="12"/>
          </p:nvPr>
        </p:nvSpPr>
        <p:spPr/>
        <p:txBody>
          <a:bodyPr/>
          <a:lstStyle/>
          <a:p>
            <a:fld id="{71C9EE26-4E2E-46C8-9D53-5A7969213FDE}" type="slidenum">
              <a:rPr lang="en-US" smtClean="0"/>
              <a:t>‹#›</a:t>
            </a:fld>
            <a:endParaRPr lang="en-US"/>
          </a:p>
        </p:txBody>
      </p:sp>
    </p:spTree>
    <p:extLst>
      <p:ext uri="{BB962C8B-B14F-4D97-AF65-F5344CB8AC3E}">
        <p14:creationId xmlns:p14="http://schemas.microsoft.com/office/powerpoint/2010/main" val="3887312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E8C219-5006-422E-FCA1-F6DEC96A5420}"/>
              </a:ext>
            </a:extLst>
          </p:cNvPr>
          <p:cNvSpPr>
            <a:spLocks noGrp="1"/>
          </p:cNvSpPr>
          <p:nvPr>
            <p:ph type="dt" sz="half" idx="10"/>
          </p:nvPr>
        </p:nvSpPr>
        <p:spPr/>
        <p:txBody>
          <a:bodyPr/>
          <a:lstStyle/>
          <a:p>
            <a:fld id="{6230CA69-568F-4E9E-BF27-2356E853C944}" type="datetimeFigureOut">
              <a:rPr lang="en-US" smtClean="0"/>
              <a:t>8/15/2024</a:t>
            </a:fld>
            <a:endParaRPr lang="en-US"/>
          </a:p>
        </p:txBody>
      </p:sp>
      <p:sp>
        <p:nvSpPr>
          <p:cNvPr id="3" name="Footer Placeholder 2">
            <a:extLst>
              <a:ext uri="{FF2B5EF4-FFF2-40B4-BE49-F238E27FC236}">
                <a16:creationId xmlns:a16="http://schemas.microsoft.com/office/drawing/2014/main" id="{FD35D1C4-875D-9B2F-08A8-5B17A4D7481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AE1B3E0-8064-9D1A-D1FC-E243B777929E}"/>
              </a:ext>
            </a:extLst>
          </p:cNvPr>
          <p:cNvSpPr>
            <a:spLocks noGrp="1"/>
          </p:cNvSpPr>
          <p:nvPr>
            <p:ph type="sldNum" sz="quarter" idx="12"/>
          </p:nvPr>
        </p:nvSpPr>
        <p:spPr/>
        <p:txBody>
          <a:bodyPr/>
          <a:lstStyle/>
          <a:p>
            <a:fld id="{71C9EE26-4E2E-46C8-9D53-5A7969213FDE}" type="slidenum">
              <a:rPr lang="en-US" smtClean="0"/>
              <a:t>‹#›</a:t>
            </a:fld>
            <a:endParaRPr lang="en-US"/>
          </a:p>
        </p:txBody>
      </p:sp>
    </p:spTree>
    <p:extLst>
      <p:ext uri="{BB962C8B-B14F-4D97-AF65-F5344CB8AC3E}">
        <p14:creationId xmlns:p14="http://schemas.microsoft.com/office/powerpoint/2010/main" val="263652149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D5AF4-3A64-F657-6791-266DA643575C}"/>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Content Placeholder 2">
            <a:extLst>
              <a:ext uri="{FF2B5EF4-FFF2-40B4-BE49-F238E27FC236}">
                <a16:creationId xmlns:a16="http://schemas.microsoft.com/office/drawing/2014/main" id="{871210E3-3376-275A-46FD-1BAE9469EC79}"/>
              </a:ext>
            </a:extLst>
          </p:cNvPr>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45B4E4-051F-AAA9-C551-A93E56A0184B}"/>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5E1C3176-ADF2-57B1-29F5-87DA32854DA2}"/>
              </a:ext>
            </a:extLst>
          </p:cNvPr>
          <p:cNvSpPr>
            <a:spLocks noGrp="1"/>
          </p:cNvSpPr>
          <p:nvPr>
            <p:ph type="dt" sz="half" idx="10"/>
          </p:nvPr>
        </p:nvSpPr>
        <p:spPr/>
        <p:txBody>
          <a:bodyPr/>
          <a:lstStyle/>
          <a:p>
            <a:fld id="{6230CA69-568F-4E9E-BF27-2356E853C944}" type="datetimeFigureOut">
              <a:rPr lang="en-US" smtClean="0"/>
              <a:t>8/15/2024</a:t>
            </a:fld>
            <a:endParaRPr lang="en-US"/>
          </a:p>
        </p:txBody>
      </p:sp>
      <p:sp>
        <p:nvSpPr>
          <p:cNvPr id="6" name="Footer Placeholder 5">
            <a:extLst>
              <a:ext uri="{FF2B5EF4-FFF2-40B4-BE49-F238E27FC236}">
                <a16:creationId xmlns:a16="http://schemas.microsoft.com/office/drawing/2014/main" id="{2EDF5DF8-DD82-E754-17EE-479502BA59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580330-6E5C-E239-19A0-BB7C3751A607}"/>
              </a:ext>
            </a:extLst>
          </p:cNvPr>
          <p:cNvSpPr>
            <a:spLocks noGrp="1"/>
          </p:cNvSpPr>
          <p:nvPr>
            <p:ph type="sldNum" sz="quarter" idx="12"/>
          </p:nvPr>
        </p:nvSpPr>
        <p:spPr/>
        <p:txBody>
          <a:bodyPr/>
          <a:lstStyle/>
          <a:p>
            <a:fld id="{71C9EE26-4E2E-46C8-9D53-5A7969213FDE}" type="slidenum">
              <a:rPr lang="en-US" smtClean="0"/>
              <a:t>‹#›</a:t>
            </a:fld>
            <a:endParaRPr lang="en-US"/>
          </a:p>
        </p:txBody>
      </p:sp>
    </p:spTree>
    <p:extLst>
      <p:ext uri="{BB962C8B-B14F-4D97-AF65-F5344CB8AC3E}">
        <p14:creationId xmlns:p14="http://schemas.microsoft.com/office/powerpoint/2010/main" val="2580107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E8387-7006-51F0-7F9A-27C91F93462A}"/>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Picture Placeholder 2">
            <a:extLst>
              <a:ext uri="{FF2B5EF4-FFF2-40B4-BE49-F238E27FC236}">
                <a16:creationId xmlns:a16="http://schemas.microsoft.com/office/drawing/2014/main" id="{DB965490-CCB5-9D25-5984-07F2112CCE25}"/>
              </a:ext>
            </a:extLst>
          </p:cNvPr>
          <p:cNvSpPr>
            <a:spLocks noGrp="1"/>
          </p:cNvSpPr>
          <p:nvPr>
            <p:ph type="pic" idx="1"/>
          </p:nvPr>
        </p:nvSpPr>
        <p:spPr>
          <a:xfrm>
            <a:off x="4285579" y="816455"/>
            <a:ext cx="5103316" cy="4029766"/>
          </a:xfrm>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endParaRPr lang="en-US"/>
          </a:p>
        </p:txBody>
      </p:sp>
      <p:sp>
        <p:nvSpPr>
          <p:cNvPr id="4" name="Text Placeholder 3">
            <a:extLst>
              <a:ext uri="{FF2B5EF4-FFF2-40B4-BE49-F238E27FC236}">
                <a16:creationId xmlns:a16="http://schemas.microsoft.com/office/drawing/2014/main" id="{06E0C725-3DE3-94C2-2549-AAFAA63A2505}"/>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A91B156A-2E2E-DA56-0A2A-12729023737A}"/>
              </a:ext>
            </a:extLst>
          </p:cNvPr>
          <p:cNvSpPr>
            <a:spLocks noGrp="1"/>
          </p:cNvSpPr>
          <p:nvPr>
            <p:ph type="dt" sz="half" idx="10"/>
          </p:nvPr>
        </p:nvSpPr>
        <p:spPr/>
        <p:txBody>
          <a:bodyPr/>
          <a:lstStyle/>
          <a:p>
            <a:fld id="{6230CA69-568F-4E9E-BF27-2356E853C944}" type="datetimeFigureOut">
              <a:rPr lang="en-US" smtClean="0"/>
              <a:t>8/15/2024</a:t>
            </a:fld>
            <a:endParaRPr lang="en-US"/>
          </a:p>
        </p:txBody>
      </p:sp>
      <p:sp>
        <p:nvSpPr>
          <p:cNvPr id="6" name="Footer Placeholder 5">
            <a:extLst>
              <a:ext uri="{FF2B5EF4-FFF2-40B4-BE49-F238E27FC236}">
                <a16:creationId xmlns:a16="http://schemas.microsoft.com/office/drawing/2014/main" id="{5FE6B604-F153-2386-05E3-7568BC6552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0C211A-1DD3-79F0-8AC9-10117D380FEB}"/>
              </a:ext>
            </a:extLst>
          </p:cNvPr>
          <p:cNvSpPr>
            <a:spLocks noGrp="1"/>
          </p:cNvSpPr>
          <p:nvPr>
            <p:ph type="sldNum" sz="quarter" idx="12"/>
          </p:nvPr>
        </p:nvSpPr>
        <p:spPr/>
        <p:txBody>
          <a:bodyPr/>
          <a:lstStyle/>
          <a:p>
            <a:fld id="{71C9EE26-4E2E-46C8-9D53-5A7969213FDE}" type="slidenum">
              <a:rPr lang="en-US" smtClean="0"/>
              <a:t>‹#›</a:t>
            </a:fld>
            <a:endParaRPr lang="en-US"/>
          </a:p>
        </p:txBody>
      </p:sp>
    </p:spTree>
    <p:extLst>
      <p:ext uri="{BB962C8B-B14F-4D97-AF65-F5344CB8AC3E}">
        <p14:creationId xmlns:p14="http://schemas.microsoft.com/office/powerpoint/2010/main" val="3667549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939532-CA5E-1ECA-5BF0-F179D19BD9F0}"/>
              </a:ext>
            </a:extLst>
          </p:cNvPr>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58BF4A-1341-8519-19E6-E1C48258D5A8}"/>
              </a:ext>
            </a:extLst>
          </p:cNvPr>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D1A7DE-BC9E-F33B-670F-4BA06DD50B67}"/>
              </a:ext>
            </a:extLst>
          </p:cNvPr>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82000"/>
                  </a:schemeClr>
                </a:solidFill>
              </a:defRPr>
            </a:lvl1pPr>
          </a:lstStyle>
          <a:p>
            <a:fld id="{6230CA69-568F-4E9E-BF27-2356E853C944}" type="datetimeFigureOut">
              <a:rPr lang="en-US" smtClean="0"/>
              <a:t>8/15/2024</a:t>
            </a:fld>
            <a:endParaRPr lang="en-US"/>
          </a:p>
        </p:txBody>
      </p:sp>
      <p:sp>
        <p:nvSpPr>
          <p:cNvPr id="5" name="Footer Placeholder 4">
            <a:extLst>
              <a:ext uri="{FF2B5EF4-FFF2-40B4-BE49-F238E27FC236}">
                <a16:creationId xmlns:a16="http://schemas.microsoft.com/office/drawing/2014/main" id="{75CBBBB7-D9BE-923E-B408-FC8E3BB52E0E}"/>
              </a:ext>
            </a:extLst>
          </p:cNvPr>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E1D4BCF-14F1-C516-7E54-253ACD52A199}"/>
              </a:ext>
            </a:extLst>
          </p:cNvPr>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82000"/>
                  </a:schemeClr>
                </a:solidFill>
              </a:defRPr>
            </a:lvl1pPr>
          </a:lstStyle>
          <a:p>
            <a:fld id="{71C9EE26-4E2E-46C8-9D53-5A7969213FDE}" type="slidenum">
              <a:rPr lang="en-US" smtClean="0"/>
              <a:t>‹#›</a:t>
            </a:fld>
            <a:endParaRPr lang="en-US"/>
          </a:p>
        </p:txBody>
      </p:sp>
    </p:spTree>
    <p:extLst>
      <p:ext uri="{BB962C8B-B14F-4D97-AF65-F5344CB8AC3E}">
        <p14:creationId xmlns:p14="http://schemas.microsoft.com/office/powerpoint/2010/main" val="77520728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tripadvisor.com/AttractionProductReview-g255097-d23624073-Bonorong_Wildlife_Park_and_Richmond_Afternoon_Tour_from_Hobart-Hobart_Greater_Hoba.html"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hyperlink" Target="https://www.tripadvisor.com/AttractionProductReview-g255097-d23624073-Bonorong_Wildlife_Park_and_Richmond_Afternoon_Tour_from_Hobart-Hobart_Greater_Hoba.html"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hyperlink" Target="https://www.britannica.com/"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0" y="1441450"/>
            <a:ext cx="5472113" cy="2474913"/>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Hobart</a:t>
            </a:r>
            <a:br>
              <a:rPr lang="en-US" sz="4800" b="1" dirty="0">
                <a:solidFill>
                  <a:srgbClr val="000000"/>
                </a:solidFill>
                <a:latin typeface="Times New Roman" panose="02020603050405020304" pitchFamily="18" charset="0"/>
                <a:cs typeface="Times New Roman" panose="02020603050405020304" pitchFamily="18" charset="0"/>
              </a:rPr>
            </a:br>
            <a:r>
              <a:rPr lang="en-US" sz="4800" b="1" dirty="0">
                <a:solidFill>
                  <a:srgbClr val="000000"/>
                </a:solidFill>
                <a:latin typeface="Times New Roman" panose="02020603050405020304" pitchFamily="18" charset="0"/>
                <a:cs typeface="Times New Roman" panose="02020603050405020304" pitchFamily="18" charset="0"/>
              </a:rPr>
              <a:t>Tasmania</a:t>
            </a:r>
            <a:br>
              <a:rPr lang="en-US" sz="4800" b="1" dirty="0">
                <a:solidFill>
                  <a:srgbClr val="000000"/>
                </a:solidFill>
                <a:latin typeface="Times New Roman" panose="02020603050405020304" pitchFamily="18" charset="0"/>
                <a:cs typeface="Times New Roman" panose="02020603050405020304" pitchFamily="18" charset="0"/>
              </a:rPr>
            </a:br>
            <a:r>
              <a:rPr lang="en-US" sz="2800" b="1" dirty="0">
                <a:solidFill>
                  <a:srgbClr val="000000"/>
                </a:solidFill>
                <a:latin typeface="Times New Roman" panose="02020603050405020304" pitchFamily="18" charset="0"/>
                <a:cs typeface="Times New Roman" panose="02020603050405020304" pitchFamily="18" charset="0"/>
              </a:rPr>
              <a:t>Presented by</a:t>
            </a:r>
            <a:br>
              <a:rPr lang="en-US" sz="4800" b="1" dirty="0">
                <a:solidFill>
                  <a:srgbClr val="000000"/>
                </a:solidFill>
                <a:latin typeface="Times New Roman" panose="02020603050405020304" pitchFamily="18" charset="0"/>
                <a:cs typeface="Times New Roman" panose="02020603050405020304" pitchFamily="18" charset="0"/>
              </a:rPr>
            </a:br>
            <a:r>
              <a:rPr lang="en-US" sz="4800" b="1" dirty="0">
                <a:solidFill>
                  <a:srgbClr val="000000"/>
                </a:solidFill>
                <a:latin typeface="Times New Roman" panose="02020603050405020304" pitchFamily="18" charset="0"/>
                <a:cs typeface="Times New Roman" panose="02020603050405020304" pitchFamily="18" charset="0"/>
              </a:rPr>
              <a:t>Marc Silver</a:t>
            </a:r>
          </a:p>
        </p:txBody>
      </p:sp>
      <p:pic>
        <p:nvPicPr>
          <p:cNvPr id="4" name="Picture 3" descr="A flag with a red white and blue design&#10;&#10;Description automatically generated">
            <a:extLst>
              <a:ext uri="{FF2B5EF4-FFF2-40B4-BE49-F238E27FC236}">
                <a16:creationId xmlns:a16="http://schemas.microsoft.com/office/drawing/2014/main" id="{B0CDA21C-77A4-9A48-FF31-18A6AFC424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7737" y="1098283"/>
            <a:ext cx="5472888" cy="307128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a:xfrm>
            <a:off x="8631535" y="5255759"/>
            <a:ext cx="756047" cy="301905"/>
          </a:xfrm>
          <a:prstGeom prst="rect">
            <a:avLst/>
          </a:prstGeom>
        </p:spPr>
        <p:txBody>
          <a:bodyPr vert="horz" lIns="91440" tIns="45720" rIns="91440" bIns="45720" rtlCol="0" anchor="ctr">
            <a:normAutofit/>
          </a:bodyPr>
          <a:lstStyle/>
          <a:p>
            <a:pPr algn="r">
              <a:spcAft>
                <a:spcPts val="600"/>
              </a:spcAft>
              <a:defRPr/>
            </a:pPr>
            <a:fld id="{66E7A9FB-6E43-417A-BC0C-ECC01730E3CF}" type="slidenum">
              <a:rPr lang="en-US" sz="1200">
                <a:solidFill>
                  <a:srgbClr val="FFFFFF"/>
                </a:solidFill>
                <a:latin typeface="Calibri" panose="020F0502020204030204"/>
              </a:rPr>
              <a:pPr algn="r">
                <a:spcAft>
                  <a:spcPts val="600"/>
                </a:spcAft>
                <a:defRPr/>
              </a:pPr>
              <a:t>10</a:t>
            </a:fld>
            <a:endParaRPr lang="en-US" sz="1200">
              <a:solidFill>
                <a:srgbClr val="FFFFFF"/>
              </a:solidFill>
              <a:latin typeface="Calibri" panose="020F0502020204030204"/>
            </a:endParaRPr>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0" y="268288"/>
            <a:ext cx="4392613" cy="1098550"/>
          </a:xfrm>
          <a:prstGeom prst="rect">
            <a:avLst/>
          </a:prstGeom>
        </p:spPr>
        <p:txBody>
          <a:bodyPr vert="horz" lIns="91440" tIns="45720" rIns="91440" bIns="45720" rtlCol="0" anchor="ctr">
            <a:normAutofit/>
          </a:bodyPr>
          <a:lstStyle/>
          <a:p>
            <a:pPr algn="ctr"/>
            <a:r>
              <a:rPr lang="en-US" b="1" dirty="0">
                <a:latin typeface="Times New Roman" panose="02020603050405020304" pitchFamily="18" charset="0"/>
                <a:cs typeface="Times New Roman" panose="02020603050405020304" pitchFamily="18" charset="0"/>
              </a:rPr>
              <a:t>Hobart Buses</a:t>
            </a:r>
          </a:p>
        </p:txBody>
      </p:sp>
      <p:sp>
        <p:nvSpPr>
          <p:cNvPr id="5" name="TextBox 4">
            <a:extLst>
              <a:ext uri="{FF2B5EF4-FFF2-40B4-BE49-F238E27FC236}">
                <a16:creationId xmlns:a16="http://schemas.microsoft.com/office/drawing/2014/main" id="{BCAB9381-DB64-8C62-6EF9-F597D778464B}"/>
              </a:ext>
            </a:extLst>
          </p:cNvPr>
          <p:cNvSpPr txBox="1"/>
          <p:nvPr/>
        </p:nvSpPr>
        <p:spPr>
          <a:xfrm>
            <a:off x="311499" y="1366577"/>
            <a:ext cx="3999243" cy="3754586"/>
          </a:xfrm>
          <a:prstGeom prst="rect">
            <a:avLst/>
          </a:prstGeom>
        </p:spPr>
        <p:txBody>
          <a:bodyPr vert="horz" lIns="91440" tIns="45720" rIns="91440" bIns="45720" rtlCol="0">
            <a:normAutofit fontScale="92500" lnSpcReduction="10000"/>
          </a:bodyPr>
          <a:lstStyle/>
          <a:p>
            <a:pPr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Hobart has one of the most comprehensive and user-friendly public transit systems and fare rates are very reasonable.</a:t>
            </a:r>
          </a:p>
          <a:p>
            <a:pPr indent="-228600">
              <a:lnSpc>
                <a:spcPct val="90000"/>
              </a:lnSpc>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Urban Hobart bus fares</a:t>
            </a:r>
          </a:p>
          <a:p>
            <a:pPr marL="285750" indent="-228600">
              <a:lnSpc>
                <a:spcPct val="9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Adult fares: 1 Zone $1.70,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2 Zones $2.40 All Zones $3.60</a:t>
            </a:r>
          </a:p>
          <a:p>
            <a:pPr marL="285750" indent="-228600">
              <a:lnSpc>
                <a:spcPct val="9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Senior &amp; Children under 18</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fares: All Zones $1.20</a:t>
            </a:r>
          </a:p>
          <a:p>
            <a:pPr marL="285750" indent="-228600">
              <a:lnSpc>
                <a:spcPct val="9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Student fares: All Zones $1.00</a:t>
            </a:r>
          </a:p>
          <a:p>
            <a:pPr marL="285750" indent="-228600">
              <a:lnSpc>
                <a:spcPct val="9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Children aged under five</a:t>
            </a:r>
          </a:p>
          <a:p>
            <a:pPr marL="285750" indent="-228600">
              <a:lnSpc>
                <a:spcPct val="9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90 Minute Transfers</a:t>
            </a:r>
          </a:p>
          <a:p>
            <a:pPr indent="-228600">
              <a:lnSpc>
                <a:spcPct val="90000"/>
              </a:lnSpc>
              <a:spcAft>
                <a:spcPts val="600"/>
              </a:spcAft>
              <a:buFont typeface="Arial" panose="020B0604020202020204" pitchFamily="34" charset="0"/>
              <a:buChar char="•"/>
            </a:pPr>
            <a:endParaRPr lang="en-US" sz="1500" dirty="0"/>
          </a:p>
        </p:txBody>
      </p:sp>
      <p:pic>
        <p:nvPicPr>
          <p:cNvPr id="11" name="Picture 10" descr="A yellow bus on the street&#10;&#10;Description automatically generated">
            <a:extLst>
              <a:ext uri="{FF2B5EF4-FFF2-40B4-BE49-F238E27FC236}">
                <a16:creationId xmlns:a16="http://schemas.microsoft.com/office/drawing/2014/main" id="{1E57B2FB-12C0-6218-3D7E-E4D7157C6D0C}"/>
              </a:ext>
            </a:extLst>
          </p:cNvPr>
          <p:cNvPicPr>
            <a:picLocks noChangeAspect="1"/>
          </p:cNvPicPr>
          <p:nvPr/>
        </p:nvPicPr>
        <p:blipFill>
          <a:blip r:embed="rId3">
            <a:extLst>
              <a:ext uri="{28A0092B-C50C-407E-A947-70E740481C1C}">
                <a14:useLocalDpi xmlns:a14="http://schemas.microsoft.com/office/drawing/2010/main" val="0"/>
              </a:ext>
            </a:extLst>
          </a:blip>
          <a:srcRect l="25441" r="11871" b="-1"/>
          <a:stretch/>
        </p:blipFill>
        <p:spPr>
          <a:xfrm>
            <a:off x="4391836" y="10"/>
            <a:ext cx="5687529" cy="567054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barn(inVertical)">
                                      <p:cBhvr>
                                        <p:cTn id="10" dur="500"/>
                                        <p:tgtEl>
                                          <p:spTgt spid="5">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barn(inVertical)">
                                      <p:cBhvr>
                                        <p:cTn id="13" dur="500"/>
                                        <p:tgtEl>
                                          <p:spTgt spid="5">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barn(inVertical)">
                                      <p:cBhvr>
                                        <p:cTn id="16" dur="500"/>
                                        <p:tgtEl>
                                          <p:spTgt spid="5">
                                            <p:txEl>
                                              <p:pRg st="4" end="4"/>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Effect transition="in" filter="barn(inVertical)">
                                      <p:cBhvr>
                                        <p:cTn id="19" dur="500"/>
                                        <p:tgtEl>
                                          <p:spTgt spid="5">
                                            <p:txEl>
                                              <p:pRg st="5" end="5"/>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barn(inVertical)">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name="page9">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0" y="320675"/>
            <a:ext cx="10080625" cy="569913"/>
          </a:xfrm>
          <a:prstGeom prst="rect">
            <a:avLst/>
          </a:prstGeom>
        </p:spPr>
        <p:txBody>
          <a:bodyPr vert="horz">
            <a:noAutofit/>
          </a:bodyPr>
          <a:lstStyle/>
          <a:p>
            <a:pPr algn="ctr" rtl="0"/>
            <a:r>
              <a:rPr lang="en-US" sz="4400" b="1" dirty="0">
                <a:solidFill>
                  <a:schemeClr val="tx1"/>
                </a:solidFill>
                <a:latin typeface="Times New Roman" panose="02020603050405020304" pitchFamily="18" charset="0"/>
                <a:cs typeface="Times New Roman" panose="02020603050405020304" pitchFamily="18" charset="0"/>
              </a:rPr>
              <a:t>Hobart Taxis</a:t>
            </a:r>
            <a:endParaRPr lang="en-US" sz="4400" b="1" i="0" u="none" strike="noStrike" kern="1200" dirty="0">
              <a:ln>
                <a:noFill/>
              </a:ln>
              <a:solidFill>
                <a:schemeClr val="tx1"/>
              </a:solidFill>
              <a:latin typeface="Times New Roman" panose="02020603050405020304" pitchFamily="18" charset="0"/>
              <a:ea typeface="Lucida Sans Unicode" pitchFamily="2"/>
              <a:cs typeface="Times New Roman" panose="02020603050405020304" pitchFamily="18" charset="0"/>
            </a:endParaRPr>
          </a:p>
        </p:txBody>
      </p:sp>
      <p:sp>
        <p:nvSpPr>
          <p:cNvPr id="8" name="Rectangle 2">
            <a:extLst>
              <a:ext uri="{FF2B5EF4-FFF2-40B4-BE49-F238E27FC236}">
                <a16:creationId xmlns:a16="http://schemas.microsoft.com/office/drawing/2014/main" id="{C1D08D37-5197-C72C-70C8-936D36C4D65C}"/>
              </a:ext>
            </a:extLst>
          </p:cNvPr>
          <p:cNvSpPr>
            <a:spLocks noChangeArrowheads="1"/>
          </p:cNvSpPr>
          <p:nvPr/>
        </p:nvSpPr>
        <p:spPr bwMode="auto">
          <a:xfrm>
            <a:off x="5157483" y="1238859"/>
            <a:ext cx="4753459"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Standard taxis provide a safe and reliable way to explore the city or for transport between the cruise port and various attractions.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Like taxis in most locations the cost is significantly more expensive than other modes of transport.</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Rideshare services are a convenient option for short trips in Hobart. </a:t>
            </a:r>
          </a:p>
        </p:txBody>
      </p:sp>
      <p:pic>
        <p:nvPicPr>
          <p:cNvPr id="4" name="Picture 3" descr="A silver car with a light on top&#10;&#10;Description automatically generated">
            <a:extLst>
              <a:ext uri="{FF2B5EF4-FFF2-40B4-BE49-F238E27FC236}">
                <a16:creationId xmlns:a16="http://schemas.microsoft.com/office/drawing/2014/main" id="{D5ADA4C9-BE2B-0F11-8382-6B2F3F94CD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683" y="1164690"/>
            <a:ext cx="4987803" cy="3325202"/>
          </a:xfrm>
          <a:prstGeom prst="rect">
            <a:avLst/>
          </a:prstGeom>
        </p:spPr>
      </p:pic>
      <p:sp>
        <p:nvSpPr>
          <p:cNvPr id="5" name="TextBox 4">
            <a:extLst>
              <a:ext uri="{FF2B5EF4-FFF2-40B4-BE49-F238E27FC236}">
                <a16:creationId xmlns:a16="http://schemas.microsoft.com/office/drawing/2014/main" id="{F949148B-A133-00E6-6E97-B08871780B61}"/>
              </a:ext>
            </a:extLst>
          </p:cNvPr>
          <p:cNvSpPr txBox="1"/>
          <p:nvPr/>
        </p:nvSpPr>
        <p:spPr>
          <a:xfrm>
            <a:off x="169684" y="4698571"/>
            <a:ext cx="4987800" cy="769441"/>
          </a:xfrm>
          <a:prstGeom prst="rect">
            <a:avLst/>
          </a:prstGeom>
          <a:noFill/>
        </p:spPr>
        <p:txBody>
          <a:bodyPr wrap="square">
            <a:spAutoFit/>
          </a:bodyPr>
          <a:lstStyle/>
          <a:p>
            <a:pPr algn="ctr"/>
            <a:r>
              <a:rPr lang="en-US" sz="2200" b="1" dirty="0">
                <a:latin typeface="Times New Roman" panose="02020603050405020304" pitchFamily="18" charset="0"/>
                <a:cs typeface="Times New Roman" panose="02020603050405020304" pitchFamily="18" charset="0"/>
              </a:rPr>
              <a:t>Uber, Lyft, Didi, Ola, and other rideshares in Hobart!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name="page10">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F6BF-184F-A7A2-A13B-66EE9C18B79B}"/>
              </a:ext>
            </a:extLst>
          </p:cNvPr>
          <p:cNvSpPr txBox="1">
            <a:spLocks noGrp="1"/>
          </p:cNvSpPr>
          <p:nvPr>
            <p:ph type="title" idx="4294967295"/>
          </p:nvPr>
        </p:nvSpPr>
        <p:spPr>
          <a:xfrm>
            <a:off x="0" y="0"/>
            <a:ext cx="5133975" cy="1279525"/>
          </a:xfrm>
          <a:prstGeom prst="rect">
            <a:avLst/>
          </a:prstGeom>
        </p:spPr>
        <p:txBody>
          <a:bodyPr vert="horz" anchor="ctr">
            <a:normAutofit fontScale="90000"/>
          </a:bodyPr>
          <a:lstStyle/>
          <a:p>
            <a:pPr algn="ctr"/>
            <a:r>
              <a:rPr lang="en-US" sz="4400" b="1" dirty="0">
                <a:solidFill>
                  <a:schemeClr val="tx1"/>
                </a:solidFill>
                <a:latin typeface="Times New Roman" panose="02020603050405020304" pitchFamily="18" charset="0"/>
                <a:cs typeface="Times New Roman" panose="02020603050405020304" pitchFamily="18" charset="0"/>
              </a:rPr>
              <a:t>Hobart Walking Tour</a:t>
            </a:r>
            <a:endParaRPr lang="en-US" sz="4000" b="1" dirty="0">
              <a:solidFill>
                <a:srgbClr val="00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99F0288-1B4D-A51A-35D6-AA90A5FC1ECE}"/>
              </a:ext>
            </a:extLst>
          </p:cNvPr>
          <p:cNvSpPr txBox="1"/>
          <p:nvPr/>
        </p:nvSpPr>
        <p:spPr>
          <a:xfrm>
            <a:off x="100484" y="1043475"/>
            <a:ext cx="4678955" cy="2862322"/>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Take a Hobart walking tour of the interesting points and historic buildings in the capital city of Hobart.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Depending upon how fast you walk and how much time you spend site-seeing, you need to allow at least 2 hours to walk the loop, and it is easy to spend the entire day exploring Hobart’s downtown sites.</a:t>
            </a:r>
          </a:p>
        </p:txBody>
      </p:sp>
      <p:pic>
        <p:nvPicPr>
          <p:cNvPr id="12" name="Picture 11" descr="A map of a city&#10;&#10;Description automatically generated">
            <a:extLst>
              <a:ext uri="{FF2B5EF4-FFF2-40B4-BE49-F238E27FC236}">
                <a16:creationId xmlns:a16="http://schemas.microsoft.com/office/drawing/2014/main" id="{3381556C-F3E3-E029-EE4D-D40106F3F3D1}"/>
              </a:ext>
            </a:extLst>
          </p:cNvPr>
          <p:cNvPicPr>
            <a:picLocks noChangeAspect="1"/>
          </p:cNvPicPr>
          <p:nvPr/>
        </p:nvPicPr>
        <p:blipFill rotWithShape="1">
          <a:blip r:embed="rId3">
            <a:extLst>
              <a:ext uri="{28A0092B-C50C-407E-A947-70E740481C1C}">
                <a14:useLocalDpi xmlns:a14="http://schemas.microsoft.com/office/drawing/2010/main" val="0"/>
              </a:ext>
            </a:extLst>
          </a:blip>
          <a:srcRect b="20082"/>
          <a:stretch/>
        </p:blipFill>
        <p:spPr>
          <a:xfrm>
            <a:off x="5134708" y="0"/>
            <a:ext cx="4945917" cy="5670550"/>
          </a:xfrm>
          <a:prstGeom prst="rect">
            <a:avLst/>
          </a:prstGeom>
        </p:spPr>
      </p:pic>
      <p:pic>
        <p:nvPicPr>
          <p:cNvPr id="14" name="Picture 13" descr="A map of a city&#10;&#10;Description automatically generated">
            <a:extLst>
              <a:ext uri="{FF2B5EF4-FFF2-40B4-BE49-F238E27FC236}">
                <a16:creationId xmlns:a16="http://schemas.microsoft.com/office/drawing/2014/main" id="{66769352-8964-FD98-F08E-769A38A70450}"/>
              </a:ext>
            </a:extLst>
          </p:cNvPr>
          <p:cNvPicPr>
            <a:picLocks noChangeAspect="1"/>
          </p:cNvPicPr>
          <p:nvPr/>
        </p:nvPicPr>
        <p:blipFill rotWithShape="1">
          <a:blip r:embed="rId3">
            <a:extLst>
              <a:ext uri="{28A0092B-C50C-407E-A947-70E740481C1C}">
                <a14:useLocalDpi xmlns:a14="http://schemas.microsoft.com/office/drawing/2010/main" val="0"/>
              </a:ext>
            </a:extLst>
          </a:blip>
          <a:srcRect l="1564" t="80461" r="20663"/>
          <a:stretch/>
        </p:blipFill>
        <p:spPr>
          <a:xfrm>
            <a:off x="0" y="3888712"/>
            <a:ext cx="5160178" cy="17818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37306B-320D-8EFA-FCD0-4DD3922C827C}"/>
              </a:ext>
            </a:extLst>
          </p:cNvPr>
          <p:cNvSpPr txBox="1"/>
          <p:nvPr/>
        </p:nvSpPr>
        <p:spPr>
          <a:xfrm>
            <a:off x="5392135" y="0"/>
            <a:ext cx="4688490" cy="985039"/>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en-US" sz="4000" b="1" dirty="0">
                <a:latin typeface="Times New Roman" panose="02020603050405020304" pitchFamily="18" charset="0"/>
                <a:ea typeface="+mj-ea"/>
                <a:cs typeface="Times New Roman" panose="02020603050405020304" pitchFamily="18" charset="0"/>
              </a:rPr>
              <a:t>Hop on Hop Off Bus</a:t>
            </a:r>
          </a:p>
        </p:txBody>
      </p:sp>
      <p:sp>
        <p:nvSpPr>
          <p:cNvPr id="5" name="TextBox 4">
            <a:extLst>
              <a:ext uri="{FF2B5EF4-FFF2-40B4-BE49-F238E27FC236}">
                <a16:creationId xmlns:a16="http://schemas.microsoft.com/office/drawing/2014/main" id="{1AF5FB54-0725-AC46-7FCB-E9CDB56C3059}"/>
              </a:ext>
            </a:extLst>
          </p:cNvPr>
          <p:cNvSpPr txBox="1"/>
          <p:nvPr/>
        </p:nvSpPr>
        <p:spPr>
          <a:xfrm>
            <a:off x="5392135" y="1078523"/>
            <a:ext cx="4688490" cy="4592026"/>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Hobart the hop on Bus is Red Decker. </a:t>
            </a:r>
          </a:p>
          <a:p>
            <a:pPr>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Explore Hobart at your own pace as you hop on and off unlimited times with your HOHO pass or stay on board and do the 90-minute city loop tour – the choice is yours!</a:t>
            </a:r>
          </a:p>
          <a:p>
            <a:pPr>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Visit 20 different stops featuring the best sights and attractions in and around Hobart with your 24 bus pass. </a:t>
            </a:r>
          </a:p>
          <a:p>
            <a:pPr>
              <a:buFont typeface="Arial" panose="020B0604020202020204" pitchFamily="34" charset="0"/>
              <a:buChar char="•"/>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There is pre-recorded commentary in 8 languages available, also, Free Wi-Fi. </a:t>
            </a:r>
            <a:b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closest Pick-up location by the pier is Stop P on the map at the foot of the dock.</a:t>
            </a:r>
          </a:p>
          <a:p>
            <a:pPr algn="ctr">
              <a:lnSpc>
                <a:spcPct val="90000"/>
              </a:lnSpc>
              <a:spcAft>
                <a:spcPts val="600"/>
              </a:spcAft>
            </a:pPr>
            <a:r>
              <a:rPr lang="en-US" sz="2000" b="1" dirty="0">
                <a:latin typeface="Times New Roman" panose="02020603050405020304" pitchFamily="18" charset="0"/>
                <a:cs typeface="Times New Roman" panose="02020603050405020304" pitchFamily="18" charset="0"/>
              </a:rPr>
              <a:t>Fare is $40/person</a:t>
            </a:r>
          </a:p>
          <a:p>
            <a:pPr indent="-228600">
              <a:lnSpc>
                <a:spcPct val="90000"/>
              </a:lnSpc>
              <a:spcAft>
                <a:spcPts val="600"/>
              </a:spcAft>
              <a:buFont typeface="Arial" panose="020B0604020202020204" pitchFamily="34" charset="0"/>
              <a:buChar char="•"/>
            </a:pPr>
            <a:endParaRPr lang="en-US" sz="2000" dirty="0"/>
          </a:p>
        </p:txBody>
      </p:sp>
      <p:pic>
        <p:nvPicPr>
          <p:cNvPr id="4" name="Picture 3" descr="A map of a city with blue and red lines&#10;&#10;Description automatically generated">
            <a:extLst>
              <a:ext uri="{FF2B5EF4-FFF2-40B4-BE49-F238E27FC236}">
                <a16:creationId xmlns:a16="http://schemas.microsoft.com/office/drawing/2014/main" id="{8E2645FF-D802-D2A0-BEFF-A2A8725877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392136" cy="5670550"/>
          </a:xfrm>
          <a:prstGeom prst="rect">
            <a:avLst/>
          </a:prstGeom>
        </p:spPr>
      </p:pic>
    </p:spTree>
    <p:extLst>
      <p:ext uri="{BB962C8B-B14F-4D97-AF65-F5344CB8AC3E}">
        <p14:creationId xmlns:p14="http://schemas.microsoft.com/office/powerpoint/2010/main" val="219688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barn(inVertical)">
                                      <p:cBhvr>
                                        <p:cTn id="2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1309688"/>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sz="4400" b="1" dirty="0">
                <a:latin typeface="Times New Roman" panose="02020603050405020304" pitchFamily="18" charset="0"/>
                <a:cs typeface="Times New Roman" panose="02020603050405020304" pitchFamily="18" charset="0"/>
              </a:rPr>
              <a:t>Tasmanian Museum and Art Gallery</a:t>
            </a:r>
            <a:endParaRPr lang="en-US" sz="4400" b="1" dirty="0">
              <a:solidFill>
                <a:schemeClr val="tx1"/>
              </a:solidFill>
              <a:latin typeface="Times New Roman" panose="02020603050405020304" pitchFamily="18" charset="0"/>
              <a:cs typeface="Times New Roman" panose="02020603050405020304" pitchFamily="18" charset="0"/>
            </a:endParaRPr>
          </a:p>
        </p:txBody>
      </p:sp>
      <p:pic>
        <p:nvPicPr>
          <p:cNvPr id="5" name="Picture 4" descr="A room with a glass display case&#10;&#10;Description automatically generated">
            <a:extLst>
              <a:ext uri="{FF2B5EF4-FFF2-40B4-BE49-F238E27FC236}">
                <a16:creationId xmlns:a16="http://schemas.microsoft.com/office/drawing/2014/main" id="{44862319-9156-3CDD-C62B-4D2FE5AE58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2215" y="2951610"/>
            <a:ext cx="4078410" cy="2718940"/>
          </a:xfrm>
          <a:prstGeom prst="rect">
            <a:avLst/>
          </a:prstGeom>
        </p:spPr>
      </p:pic>
      <p:sp>
        <p:nvSpPr>
          <p:cNvPr id="7" name="TextBox 6">
            <a:extLst>
              <a:ext uri="{FF2B5EF4-FFF2-40B4-BE49-F238E27FC236}">
                <a16:creationId xmlns:a16="http://schemas.microsoft.com/office/drawing/2014/main" id="{49676521-FF8A-15D0-22A7-A243ACAB451B}"/>
              </a:ext>
            </a:extLst>
          </p:cNvPr>
          <p:cNvSpPr txBox="1"/>
          <p:nvPr/>
        </p:nvSpPr>
        <p:spPr>
          <a:xfrm>
            <a:off x="1" y="984738"/>
            <a:ext cx="9990190" cy="4708981"/>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Tasmanian Museum and Art Gallery (TMAG) is Tasmania's leading natural and cultural heritage organization. It is a combined museum, art gallery and herbarium which safeguards the physical evidence of Tasmania's natural and cultural heritage, and the cultural identity of Tasmanians.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TMAG is Australia's second-oldest museum and has its origins in the collections of Australia's oldest scientific society, the Royal Society of Tasmania, established in 1843.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first permanent home of the museum opened on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the corner of Argyle and Macquarie streets in 1863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and the museum has gradually expanded from this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corner to occupy the entire city block.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TMAG precinct is one of Australia's most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historically significant sites.  Included in the pre</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Cottage, built prior to 1815 and originally adjacent to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old Government House; and Tasmania's first federal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building, the 1902 Custom House.</a:t>
            </a:r>
          </a:p>
        </p:txBody>
      </p:sp>
      <p:sp>
        <p:nvSpPr>
          <p:cNvPr id="9" name="TextBox 8">
            <a:extLst>
              <a:ext uri="{FF2B5EF4-FFF2-40B4-BE49-F238E27FC236}">
                <a16:creationId xmlns:a16="http://schemas.microsoft.com/office/drawing/2014/main" id="{5F061FFE-E5CC-09D1-EDE2-B8F8D2B6D1A3}"/>
              </a:ext>
            </a:extLst>
          </p:cNvPr>
          <p:cNvSpPr txBox="1"/>
          <p:nvPr/>
        </p:nvSpPr>
        <p:spPr>
          <a:xfrm>
            <a:off x="6002215" y="5301218"/>
            <a:ext cx="4057249" cy="369332"/>
          </a:xfrm>
          <a:prstGeom prst="rect">
            <a:avLst/>
          </a:prstGeom>
          <a:noFill/>
        </p:spPr>
        <p:txBody>
          <a:bodyPr wrap="square">
            <a:spAutoFit/>
          </a:bodyPr>
          <a:lstStyle/>
          <a:p>
            <a:pPr algn="ctr"/>
            <a:r>
              <a:rPr lang="en-US" b="1" dirty="0">
                <a:solidFill>
                  <a:schemeClr val="bg1"/>
                </a:solidFill>
                <a:latin typeface="Times New Roman" panose="02020603050405020304" pitchFamily="18" charset="0"/>
                <a:cs typeface="Times New Roman" panose="02020603050405020304" pitchFamily="18" charset="0"/>
              </a:rPr>
              <a:t>Admission to TMAG is FREE!</a:t>
            </a:r>
            <a:r>
              <a:rPr lang="en-US" dirty="0">
                <a:solidFill>
                  <a:schemeClr val="bg1"/>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1216025"/>
          </a:xfrm>
          <a:prstGeom prst="rect">
            <a:avLst/>
          </a:prstGeom>
        </p:spPr>
        <p:txBody>
          <a:bodyPr vert="horz" lIns="91440" tIns="45720" rIns="91440" bIns="45720" rtlCol="0" anchor="ctr">
            <a:noAutofit/>
          </a:bodyPr>
          <a:lstStyle/>
          <a:p>
            <a:pPr algn="ctr"/>
            <a:r>
              <a:rPr lang="en-US" sz="4400" b="1" dirty="0">
                <a:latin typeface="Times New Roman" panose="02020603050405020304" pitchFamily="18" charset="0"/>
                <a:cs typeface="Times New Roman" panose="02020603050405020304" pitchFamily="18" charset="0"/>
              </a:rPr>
              <a:t>Bonorong Wildlife Park</a:t>
            </a:r>
            <a:endParaRPr lang="en-US" sz="4400" b="1" dirty="0">
              <a:latin typeface="Times New Roman" panose="02020603050405020304" pitchFamily="18" charset="0"/>
              <a:cs typeface="Times New Roman" panose="02020603050405020304" pitchFamily="18" charset="0"/>
              <a:hlinkClick r:id="rId3"/>
            </a:endParaRPr>
          </a:p>
        </p:txBody>
      </p:sp>
      <p:pic>
        <p:nvPicPr>
          <p:cNvPr id="4" name="Picture 3" descr="A collage of animals&#10;&#10;Description automatically generated">
            <a:extLst>
              <a:ext uri="{FF2B5EF4-FFF2-40B4-BE49-F238E27FC236}">
                <a16:creationId xmlns:a16="http://schemas.microsoft.com/office/drawing/2014/main" id="{95939D27-7E78-4B7B-29ED-C0522B110F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213916"/>
            <a:ext cx="3456633" cy="3456633"/>
          </a:xfrm>
          <a:prstGeom prst="rect">
            <a:avLst/>
          </a:prstGeom>
        </p:spPr>
      </p:pic>
      <p:sp>
        <p:nvSpPr>
          <p:cNvPr id="7" name="TextBox 6">
            <a:extLst>
              <a:ext uri="{FF2B5EF4-FFF2-40B4-BE49-F238E27FC236}">
                <a16:creationId xmlns:a16="http://schemas.microsoft.com/office/drawing/2014/main" id="{B9E70134-A67A-E1E2-4FB7-2A02F7941DE3}"/>
              </a:ext>
            </a:extLst>
          </p:cNvPr>
          <p:cNvSpPr txBox="1"/>
          <p:nvPr/>
        </p:nvSpPr>
        <p:spPr>
          <a:xfrm>
            <a:off x="160775" y="1105316"/>
            <a:ext cx="9766996" cy="1107996"/>
          </a:xfrm>
          <a:prstGeom prst="rect">
            <a:avLst/>
          </a:prstGeom>
          <a:noFill/>
        </p:spPr>
        <p:txBody>
          <a:bodyPr wrap="square">
            <a:spAutoFit/>
          </a:bodyPr>
          <a:lstStyle/>
          <a:p>
            <a:pPr marL="342900" indent="-342900">
              <a:buFont typeface="Arial" panose="020B0604020202020204" pitchFamily="34" charset="0"/>
              <a:buChar char="•"/>
            </a:pPr>
            <a:r>
              <a:rPr lang="en-US" sz="2200" dirty="0">
                <a:effectLst/>
                <a:latin typeface="Times New Roman" panose="02020603050405020304" pitchFamily="18" charset="0"/>
                <a:cs typeface="Times New Roman" panose="02020603050405020304" pitchFamily="18" charset="0"/>
              </a:rPr>
              <a:t>Bonorong is a Sanctuary for wildlife oven 364 days a year from 9am to 5pm</a:t>
            </a:r>
            <a:endParaRPr lang="en-US" sz="2400" dirty="0"/>
          </a:p>
          <a:p>
            <a:pPr marL="342900" indent="-342900">
              <a:buFont typeface="Arial" panose="020B0604020202020204" pitchFamily="34" charset="0"/>
              <a:buChar char="•"/>
            </a:pPr>
            <a:r>
              <a:rPr lang="en-US" sz="2200" dirty="0">
                <a:effectLst/>
                <a:latin typeface="Times New Roman" panose="02020603050405020304" pitchFamily="18" charset="0"/>
                <a:cs typeface="Times New Roman" panose="02020603050405020304" pitchFamily="18" charset="0"/>
              </a:rPr>
              <a:t>The funds generated through the Sanctuary allow them to proactively address problems in </a:t>
            </a:r>
            <a:r>
              <a:rPr lang="en-US" sz="2200" dirty="0">
                <a:latin typeface="Times New Roman" panose="02020603050405020304" pitchFamily="18" charset="0"/>
                <a:cs typeface="Times New Roman" panose="02020603050405020304" pitchFamily="18" charset="0"/>
              </a:rPr>
              <a:t>their</a:t>
            </a:r>
            <a:r>
              <a:rPr lang="en-US" sz="2200" dirty="0">
                <a:effectLst/>
                <a:latin typeface="Times New Roman" panose="02020603050405020304" pitchFamily="18" charset="0"/>
                <a:cs typeface="Times New Roman" panose="02020603050405020304" pitchFamily="18" charset="0"/>
              </a:rPr>
              <a:t> surrounding environment and communities.</a:t>
            </a:r>
          </a:p>
        </p:txBody>
      </p:sp>
      <p:sp>
        <p:nvSpPr>
          <p:cNvPr id="9" name="TextBox 8">
            <a:extLst>
              <a:ext uri="{FF2B5EF4-FFF2-40B4-BE49-F238E27FC236}">
                <a16:creationId xmlns:a16="http://schemas.microsoft.com/office/drawing/2014/main" id="{B0D4CF87-A669-210E-03A4-226EF60229BA}"/>
              </a:ext>
            </a:extLst>
          </p:cNvPr>
          <p:cNvSpPr txBox="1"/>
          <p:nvPr/>
        </p:nvSpPr>
        <p:spPr>
          <a:xfrm>
            <a:off x="3456632" y="2213312"/>
            <a:ext cx="6463218" cy="2800767"/>
          </a:xfrm>
          <a:prstGeom prst="rect">
            <a:avLst/>
          </a:prstGeom>
          <a:noFill/>
        </p:spPr>
        <p:txBody>
          <a:bodyPr wrap="square">
            <a:spAutoFit/>
          </a:bodyPr>
          <a:lstStyle/>
          <a:p>
            <a:pPr marL="342900" indent="-342900">
              <a:buFont typeface="Arial" panose="020B0604020202020204" pitchFamily="34" charset="0"/>
              <a:buChar char="•"/>
            </a:pPr>
            <a:r>
              <a:rPr lang="en-US" sz="2200" dirty="0">
                <a:effectLst/>
                <a:latin typeface="Times New Roman" panose="02020603050405020304" pitchFamily="18" charset="0"/>
                <a:cs typeface="Times New Roman" panose="02020603050405020304" pitchFamily="18" charset="0"/>
              </a:rPr>
              <a:t>A visit to Bonorong is a chance to come closer than ever to something wild and fragile. You’ll come face to face with animals that became extinct long ago in other parts of Australia — the same animals we’re working hard to protect now.</a:t>
            </a:r>
          </a:p>
          <a:p>
            <a:pPr marL="342900" indent="-342900">
              <a:buFont typeface="Arial" panose="020B0604020202020204" pitchFamily="34" charset="0"/>
              <a:buChar char="•"/>
            </a:pPr>
            <a:r>
              <a:rPr lang="en-US" sz="2200" dirty="0">
                <a:effectLst/>
                <a:latin typeface="Times New Roman" panose="02020603050405020304" pitchFamily="18" charset="0"/>
                <a:cs typeface="Times New Roman" panose="02020603050405020304" pitchFamily="18" charset="0"/>
              </a:rPr>
              <a:t>By walking through our old wooden gate you’ll become part of something special – everything we do, we do with your help.</a:t>
            </a:r>
          </a:p>
        </p:txBody>
      </p:sp>
      <p:sp>
        <p:nvSpPr>
          <p:cNvPr id="10" name="TextBox 9">
            <a:extLst>
              <a:ext uri="{FF2B5EF4-FFF2-40B4-BE49-F238E27FC236}">
                <a16:creationId xmlns:a16="http://schemas.microsoft.com/office/drawing/2014/main" id="{C77789E6-621A-CC5C-7AFA-D64DFED13A9F}"/>
              </a:ext>
            </a:extLst>
          </p:cNvPr>
          <p:cNvSpPr txBox="1"/>
          <p:nvPr/>
        </p:nvSpPr>
        <p:spPr>
          <a:xfrm>
            <a:off x="3456632" y="5165973"/>
            <a:ext cx="6623993" cy="400110"/>
          </a:xfrm>
          <a:prstGeom prst="rect">
            <a:avLst/>
          </a:prstGeom>
          <a:noFill/>
        </p:spPr>
        <p:txBody>
          <a:bodyPr wrap="square">
            <a:spAutoFit/>
          </a:bodyPr>
          <a:lstStyle/>
          <a:p>
            <a:pPr algn="ctr"/>
            <a:r>
              <a:rPr lang="en-US" sz="2000" b="1" dirty="0">
                <a:latin typeface="Times New Roman" panose="02020603050405020304" pitchFamily="18" charset="0"/>
                <a:cs typeface="Times New Roman" panose="02020603050405020304" pitchFamily="18" charset="0"/>
              </a:rPr>
              <a:t>Admission Fee: Adults $34.50, Children 3-15 $19.50</a:t>
            </a:r>
          </a:p>
        </p:txBody>
      </p:sp>
    </p:spTree>
    <p:extLst>
      <p:ext uri="{BB962C8B-B14F-4D97-AF65-F5344CB8AC3E}">
        <p14:creationId xmlns:p14="http://schemas.microsoft.com/office/powerpoint/2010/main" val="139759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barn(inVertical)">
                                      <p:cBhvr>
                                        <p:cTn id="25"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1216025"/>
          </a:xfrm>
          <a:prstGeom prst="rect">
            <a:avLst/>
          </a:prstGeom>
        </p:spPr>
        <p:txBody>
          <a:bodyPr vert="horz" lIns="91440" tIns="45720" rIns="91440" bIns="45720" rtlCol="0" anchor="ctr">
            <a:noAutofit/>
          </a:bodyPr>
          <a:lstStyle/>
          <a:p>
            <a:pPr algn="ctr"/>
            <a:r>
              <a:rPr lang="en-US" sz="4400" b="1" dirty="0">
                <a:latin typeface="Times New Roman" panose="02020603050405020304" pitchFamily="18" charset="0"/>
                <a:cs typeface="Times New Roman" panose="02020603050405020304" pitchFamily="18" charset="0"/>
              </a:rPr>
              <a:t>Bonorong Wildlife Park</a:t>
            </a:r>
            <a:endParaRPr lang="en-US" sz="4400" b="1" dirty="0">
              <a:latin typeface="Times New Roman" panose="02020603050405020304" pitchFamily="18" charset="0"/>
              <a:cs typeface="Times New Roman" panose="02020603050405020304" pitchFamily="18" charset="0"/>
              <a:hlinkClick r:id="rId3"/>
            </a:endParaRPr>
          </a:p>
        </p:txBody>
      </p:sp>
      <p:pic>
        <p:nvPicPr>
          <p:cNvPr id="5" name="Picture 4" descr="A map of a village&#10;&#10;Description automatically generated">
            <a:extLst>
              <a:ext uri="{FF2B5EF4-FFF2-40B4-BE49-F238E27FC236}">
                <a16:creationId xmlns:a16="http://schemas.microsoft.com/office/drawing/2014/main" id="{287F0683-C0E2-8F38-15BA-6231C1D65533}"/>
              </a:ext>
            </a:extLst>
          </p:cNvPr>
          <p:cNvPicPr>
            <a:picLocks noChangeAspect="1"/>
          </p:cNvPicPr>
          <p:nvPr/>
        </p:nvPicPr>
        <p:blipFill rotWithShape="1">
          <a:blip r:embed="rId4">
            <a:extLst>
              <a:ext uri="{28A0092B-C50C-407E-A947-70E740481C1C}">
                <a14:useLocalDpi xmlns:a14="http://schemas.microsoft.com/office/drawing/2010/main" val="0"/>
              </a:ext>
            </a:extLst>
          </a:blip>
          <a:srcRect b="7766"/>
          <a:stretch/>
        </p:blipFill>
        <p:spPr>
          <a:xfrm>
            <a:off x="1" y="15875"/>
            <a:ext cx="10080624" cy="5631322"/>
          </a:xfrm>
          <a:prstGeom prst="rect">
            <a:avLst/>
          </a:prstGeom>
        </p:spPr>
      </p:pic>
    </p:spTree>
    <p:extLst>
      <p:ext uri="{BB962C8B-B14F-4D97-AF65-F5344CB8AC3E}">
        <p14:creationId xmlns:p14="http://schemas.microsoft.com/office/powerpoint/2010/main" val="184199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1208088"/>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sz="4400" b="1" dirty="0">
                <a:latin typeface="Times New Roman" panose="02020603050405020304" pitchFamily="18" charset="0"/>
                <a:cs typeface="Times New Roman" panose="02020603050405020304" pitchFamily="18" charset="0"/>
              </a:rPr>
              <a:t>MONA</a:t>
            </a:r>
            <a:endParaRPr lang="en-US" sz="4400" b="1" dirty="0">
              <a:solidFill>
                <a:schemeClr val="tx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FECAC60-4F09-72CB-C543-038866BAADFF}"/>
              </a:ext>
            </a:extLst>
          </p:cNvPr>
          <p:cNvSpPr txBox="1"/>
          <p:nvPr/>
        </p:nvSpPr>
        <p:spPr>
          <a:xfrm>
            <a:off x="146756" y="1024932"/>
            <a:ext cx="9760919" cy="4343992"/>
          </a:xfrm>
          <a:prstGeom prst="rect">
            <a:avLst/>
          </a:prstGeom>
        </p:spPr>
        <p:txBody>
          <a:bodyPr vert="horz" lIns="91440" tIns="45720" rIns="91440" bIns="45720" rtlCol="0">
            <a:noAutofit/>
          </a:bodyPr>
          <a:lstStyle/>
          <a:p>
            <a:pPr marL="342900" indent="-3429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Described by its owner David Walsh as a “subversive adult Disneyland”, MONA is Australia's largest private museum and one of the most controversial private collections of modern art and antiquities in the world. </a:t>
            </a:r>
          </a:p>
          <a:p>
            <a:pPr marL="342900" indent="-3429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unique and provocative art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collection will leave a lasting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impression with visitors as they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explore 3 floors of subterranean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architecture, art pieces, and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cultural exhibits.</a:t>
            </a:r>
          </a:p>
          <a:p>
            <a:pPr marL="342900" indent="-3429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They have old art. New art. Wine.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Dark corners. Nice views &amp; Music.</a:t>
            </a:r>
            <a:endParaRPr lang="en-US" sz="2200" dirty="0">
              <a:latin typeface="Times New Roman" panose="02020603050405020304" pitchFamily="18" charset="0"/>
              <a:cs typeface="Times New Roman" panose="02020603050405020304" pitchFamily="18" charset="0"/>
            </a:endParaRPr>
          </a:p>
        </p:txBody>
      </p:sp>
      <p:pic>
        <p:nvPicPr>
          <p:cNvPr id="5" name="Picture 4" descr="A landscape with a lake and a city&#10;&#10;Description automatically generated with medium confidence">
            <a:extLst>
              <a:ext uri="{FF2B5EF4-FFF2-40B4-BE49-F238E27FC236}">
                <a16:creationId xmlns:a16="http://schemas.microsoft.com/office/drawing/2014/main" id="{93971C4E-2149-BC0D-B269-7AE3FF6F01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8971" y="2233020"/>
            <a:ext cx="5041652" cy="3437530"/>
          </a:xfrm>
          <a:prstGeom prst="rect">
            <a:avLst/>
          </a:prstGeom>
        </p:spPr>
      </p:pic>
      <p:sp>
        <p:nvSpPr>
          <p:cNvPr id="6" name="TextBox 5">
            <a:extLst>
              <a:ext uri="{FF2B5EF4-FFF2-40B4-BE49-F238E27FC236}">
                <a16:creationId xmlns:a16="http://schemas.microsoft.com/office/drawing/2014/main" id="{6360BED4-E308-45C0-369C-8E593169543E}"/>
              </a:ext>
            </a:extLst>
          </p:cNvPr>
          <p:cNvSpPr txBox="1"/>
          <p:nvPr/>
        </p:nvSpPr>
        <p:spPr>
          <a:xfrm>
            <a:off x="50299" y="4965739"/>
            <a:ext cx="4988672" cy="400110"/>
          </a:xfrm>
          <a:prstGeom prst="rect">
            <a:avLst/>
          </a:prstGeom>
          <a:noFill/>
        </p:spPr>
        <p:txBody>
          <a:bodyPr wrap="square">
            <a:spAutoFit/>
          </a:bodyPr>
          <a:lstStyle/>
          <a:p>
            <a:pPr algn="ctr"/>
            <a:r>
              <a:rPr lang="en-US" sz="2000" b="1" dirty="0">
                <a:latin typeface="Times New Roman" panose="02020603050405020304" pitchFamily="18" charset="0"/>
                <a:cs typeface="Times New Roman" panose="02020603050405020304" pitchFamily="18" charset="0"/>
              </a:rPr>
              <a:t>Admission Fee: Adults $39, Children $17</a:t>
            </a:r>
          </a:p>
        </p:txBody>
      </p:sp>
    </p:spTree>
    <p:extLst>
      <p:ext uri="{BB962C8B-B14F-4D97-AF65-F5344CB8AC3E}">
        <p14:creationId xmlns:p14="http://schemas.microsoft.com/office/powerpoint/2010/main" val="352789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barn(inVertical)">
                                      <p:cBhvr>
                                        <p:cTn id="19"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3851275" y="0"/>
            <a:ext cx="6229350" cy="1065213"/>
          </a:xfrm>
          <a:prstGeom prst="rect">
            <a:avLst/>
          </a:prstGeom>
        </p:spPr>
        <p:txBody>
          <a:bodyPr vert="horz" lIns="91440" tIns="45720" rIns="91440" bIns="45720" rtlCol="0" anchor="ctr">
            <a:normAutofit/>
          </a:bodyPr>
          <a:lstStyle/>
          <a:p>
            <a:pPr algn="ctr" defTabSz="914400"/>
            <a:r>
              <a:rPr lang="en-US" sz="4400" b="1" dirty="0">
                <a:latin typeface="Times New Roman" panose="02020603050405020304" pitchFamily="18" charset="0"/>
                <a:cs typeface="Times New Roman" panose="02020603050405020304" pitchFamily="18" charset="0"/>
              </a:rPr>
              <a:t>Salamanca Market</a:t>
            </a:r>
          </a:p>
        </p:txBody>
      </p:sp>
      <p:pic>
        <p:nvPicPr>
          <p:cNvPr id="7" name="Picture 6" descr="A crowd of people walking on a street&#10;&#10;Description automatically generated">
            <a:extLst>
              <a:ext uri="{FF2B5EF4-FFF2-40B4-BE49-F238E27FC236}">
                <a16:creationId xmlns:a16="http://schemas.microsoft.com/office/drawing/2014/main" id="{AFD2CAFF-BBD8-BB07-F455-8C661FBADC30}"/>
              </a:ext>
            </a:extLst>
          </p:cNvPr>
          <p:cNvPicPr>
            <a:picLocks noChangeAspect="1"/>
          </p:cNvPicPr>
          <p:nvPr/>
        </p:nvPicPr>
        <p:blipFill>
          <a:blip r:embed="rId3">
            <a:extLst>
              <a:ext uri="{28A0092B-C50C-407E-A947-70E740481C1C}">
                <a14:useLocalDpi xmlns:a14="http://schemas.microsoft.com/office/drawing/2010/main" val="0"/>
              </a:ext>
            </a:extLst>
          </a:blip>
          <a:srcRect l="20507" r="10897" b="-2"/>
          <a:stretch/>
        </p:blipFill>
        <p:spPr>
          <a:xfrm>
            <a:off x="20" y="10"/>
            <a:ext cx="3850779" cy="567054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4" name="TextBox 3">
            <a:extLst>
              <a:ext uri="{FF2B5EF4-FFF2-40B4-BE49-F238E27FC236}">
                <a16:creationId xmlns:a16="http://schemas.microsoft.com/office/drawing/2014/main" id="{803AEE80-B60C-54F6-8372-F4A4FF698425}"/>
              </a:ext>
            </a:extLst>
          </p:cNvPr>
          <p:cNvSpPr txBox="1"/>
          <p:nvPr/>
        </p:nvSpPr>
        <p:spPr>
          <a:xfrm>
            <a:off x="3950677" y="1065126"/>
            <a:ext cx="5987143" cy="4491612"/>
          </a:xfrm>
          <a:prstGeom prst="rect">
            <a:avLst/>
          </a:prstGeom>
        </p:spPr>
        <p:txBody>
          <a:bodyPr vert="horz" lIns="91440" tIns="45720" rIns="91440" bIns="45720" rtlCol="0">
            <a:noAutofit/>
          </a:bodyPr>
          <a:lstStyle/>
          <a:p>
            <a:pPr marL="342900" indent="-228600">
              <a:lnSpc>
                <a:spcPct val="90000"/>
              </a:lnSpc>
              <a:spcAft>
                <a:spcPts val="600"/>
              </a:spcAft>
              <a:buFont typeface="Arial" panose="020B0604020202020204" pitchFamily="34" charset="0"/>
              <a:buChar char="•"/>
            </a:pPr>
            <a:r>
              <a:rPr lang="en-US" sz="2200" dirty="0">
                <a:effectLst/>
                <a:latin typeface="Times New Roman" panose="02020603050405020304" pitchFamily="18" charset="0"/>
                <a:cs typeface="Times New Roman" panose="02020603050405020304" pitchFamily="18" charset="0"/>
              </a:rPr>
              <a:t>Salamanca Market is Tasmania's most visited tourism attraction and runs each Saturday from 8.30 am to 3 pm, rain, hail or shine.</a:t>
            </a:r>
            <a:endParaRPr lang="en-US" sz="2200" dirty="0">
              <a:latin typeface="Times New Roman" panose="02020603050405020304" pitchFamily="18" charset="0"/>
              <a:cs typeface="Times New Roman" panose="02020603050405020304" pitchFamily="18" charset="0"/>
            </a:endParaRPr>
          </a:p>
          <a:p>
            <a:pPr marL="342900" indent="-228600">
              <a:lnSpc>
                <a:spcPct val="90000"/>
              </a:lnSpc>
              <a:spcAft>
                <a:spcPts val="600"/>
              </a:spcAft>
              <a:buFont typeface="Arial" panose="020B0604020202020204" pitchFamily="34" charset="0"/>
              <a:buChar char="•"/>
            </a:pPr>
            <a:r>
              <a:rPr lang="en-US" sz="2200" dirty="0">
                <a:effectLst/>
                <a:latin typeface="Times New Roman" panose="02020603050405020304" pitchFamily="18" charset="0"/>
                <a:cs typeface="Times New Roman" panose="02020603050405020304" pitchFamily="18" charset="0"/>
              </a:rPr>
              <a:t>The market extends the full length of Hobart's historic Salamanca Place, from the silos end to the top of Davey Street. </a:t>
            </a:r>
          </a:p>
          <a:p>
            <a:pPr marL="342900" indent="-228600">
              <a:lnSpc>
                <a:spcPct val="90000"/>
              </a:lnSpc>
              <a:spcAft>
                <a:spcPts val="600"/>
              </a:spcAft>
              <a:buFont typeface="Arial" panose="020B0604020202020204" pitchFamily="34" charset="0"/>
              <a:buChar char="•"/>
            </a:pPr>
            <a:r>
              <a:rPr lang="en-US" sz="2200" dirty="0">
                <a:effectLst/>
                <a:latin typeface="Times New Roman" panose="02020603050405020304" pitchFamily="18" charset="0"/>
                <a:cs typeface="Times New Roman" panose="02020603050405020304" pitchFamily="18" charset="0"/>
              </a:rPr>
              <a:t>You will find a huge selection of locally made products and you can meet the makers, the artisans, the designers and producers. </a:t>
            </a:r>
          </a:p>
          <a:p>
            <a:pPr marL="342900" indent="-228600">
              <a:lnSpc>
                <a:spcPct val="90000"/>
              </a:lnSpc>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With over 300 stallholders, the market includes fresh produce from local growers, hot coffee, delicious breakfast and lunch options, lots of gift ideas and plenty of handmade products.</a:t>
            </a:r>
          </a:p>
        </p:txBody>
      </p:sp>
    </p:spTree>
    <p:extLst>
      <p:ext uri="{BB962C8B-B14F-4D97-AF65-F5344CB8AC3E}">
        <p14:creationId xmlns:p14="http://schemas.microsoft.com/office/powerpoint/2010/main" val="39318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4763"/>
            <a:ext cx="10080625" cy="1030287"/>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sz="4400" b="1" dirty="0">
                <a:latin typeface="Times New Roman" panose="02020603050405020304" pitchFamily="18" charset="0"/>
                <a:cs typeface="Times New Roman" panose="02020603050405020304" pitchFamily="18" charset="0"/>
              </a:rPr>
              <a:t>Maritime Museum</a:t>
            </a:r>
            <a:endParaRPr lang="en-US" sz="4400" b="1" dirty="0">
              <a:solidFill>
                <a:schemeClr val="tx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8E32AEE-E26B-CA93-1662-72D3FEA2D9E1}"/>
              </a:ext>
            </a:extLst>
          </p:cNvPr>
          <p:cNvSpPr txBox="1"/>
          <p:nvPr/>
        </p:nvSpPr>
        <p:spPr>
          <a:xfrm>
            <a:off x="5545676" y="4749889"/>
            <a:ext cx="4514850" cy="915898"/>
          </a:xfrm>
          <a:prstGeom prst="rect">
            <a:avLst/>
          </a:prstGeom>
        </p:spPr>
        <p:txBody>
          <a:bodyPr vert="horz" lIns="91440" tIns="45720" rIns="91440" bIns="45720" rtlCol="0">
            <a:normAutofit/>
          </a:bodyPr>
          <a:lstStyle/>
          <a:p>
            <a:pPr indent="-228600">
              <a:lnSpc>
                <a:spcPct val="120000"/>
              </a:lnSpc>
              <a:spcAft>
                <a:spcPts val="600"/>
              </a:spcAft>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Admission: </a:t>
            </a:r>
            <a:r>
              <a:rPr kumimoji="0" lang="en-US" altLang="en-US" sz="1600" b="1" i="0" u="none" strike="noStrike" cap="none" normalizeH="0" baseline="0" dirty="0">
                <a:ln>
                  <a:noFill/>
                </a:ln>
                <a:effectLst/>
                <a:latin typeface="Times New Roman" panose="02020603050405020304" pitchFamily="18" charset="0"/>
                <a:cs typeface="Times New Roman" panose="02020603050405020304" pitchFamily="18" charset="0"/>
              </a:rPr>
              <a:t>Adults: $15 – Seniors $12</a:t>
            </a:r>
            <a:endParaRPr kumimoji="0" lang="en-US" altLang="en-US" sz="16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228600" fontAlgn="base">
              <a:lnSpc>
                <a:spcPct val="120000"/>
              </a:lnSpc>
              <a:spcBef>
                <a:spcPct val="0"/>
              </a:spcBef>
              <a:spcAft>
                <a:spcPts val="600"/>
              </a:spcAft>
              <a:buClrTx/>
              <a:buSzTx/>
              <a:buFont typeface="Arial" panose="020B0604020202020204" pitchFamily="34" charset="0"/>
              <a:buChar char="•"/>
              <a:tabLst/>
            </a:pPr>
            <a:r>
              <a:rPr kumimoji="0" lang="en-US" altLang="en-US" sz="1600" b="1" i="0" u="none" strike="noStrike" cap="none" normalizeH="0" baseline="0" dirty="0">
                <a:ln>
                  <a:noFill/>
                </a:ln>
                <a:effectLst/>
                <a:latin typeface="Times New Roman" panose="02020603050405020304" pitchFamily="18" charset="0"/>
                <a:cs typeface="Times New Roman" panose="02020603050405020304" pitchFamily="18" charset="0"/>
              </a:rPr>
              <a:t>Children 12-17: $6.00 - Children &lt;12 - FREE</a:t>
            </a:r>
            <a:r>
              <a:rPr kumimoji="0" lang="en-US" altLang="en-US" sz="1600" b="0" i="0" u="none" strike="noStrike" cap="none" normalizeH="0" baseline="0" dirty="0">
                <a:ln>
                  <a:noFill/>
                </a:ln>
                <a:effectLst/>
                <a:latin typeface="Times New Roman" panose="02020603050405020304" pitchFamily="18" charset="0"/>
                <a:cs typeface="Times New Roman" panose="02020603050405020304" pitchFamily="18" charset="0"/>
              </a:rPr>
              <a:t> </a:t>
            </a:r>
          </a:p>
          <a:p>
            <a:pPr indent="-228600">
              <a:lnSpc>
                <a:spcPct val="90000"/>
              </a:lnSpc>
              <a:spcAft>
                <a:spcPts val="600"/>
              </a:spcAft>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a:p>
            <a:pPr indent="-228600">
              <a:lnSpc>
                <a:spcPct val="90000"/>
              </a:lnSpc>
              <a:spcAft>
                <a:spcPts val="600"/>
              </a:spcAft>
              <a:buFont typeface="Arial" panose="020B0604020202020204" pitchFamily="34" charset="0"/>
              <a:buChar char="•"/>
            </a:pPr>
            <a:endParaRPr lang="en-US" sz="1500" dirty="0"/>
          </a:p>
        </p:txBody>
      </p:sp>
      <p:sp>
        <p:nvSpPr>
          <p:cNvPr id="9" name="TextBox 8">
            <a:extLst>
              <a:ext uri="{FF2B5EF4-FFF2-40B4-BE49-F238E27FC236}">
                <a16:creationId xmlns:a16="http://schemas.microsoft.com/office/drawing/2014/main" id="{8F7BC110-9034-EC42-353C-2BEA72448AB0}"/>
              </a:ext>
            </a:extLst>
          </p:cNvPr>
          <p:cNvSpPr txBox="1"/>
          <p:nvPr/>
        </p:nvSpPr>
        <p:spPr>
          <a:xfrm>
            <a:off x="100485" y="864157"/>
            <a:ext cx="5445190" cy="4832092"/>
          </a:xfrm>
          <a:prstGeom prst="rect">
            <a:avLst/>
          </a:prstGeom>
          <a:noFill/>
        </p:spPr>
        <p:txBody>
          <a:bodyPr wrap="square">
            <a:spAutoFit/>
          </a:bodyPr>
          <a:lstStyle/>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Maritime Museum’s mission is to promote an understanding of the maritime heritage of Tasmania and its importance to people's lives.</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As an island state, the sea is significant to all Tasmanians. The Museum explores the influence of the sea on the lives of Tasmanians and the strong maritime heritage of the island. </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exhibitions are informative displays about aboriginal watercraft, early European explorers and whalers, sailing and steam ships were for developing Tasmanian industries. </a:t>
            </a:r>
          </a:p>
        </p:txBody>
      </p:sp>
      <p:pic>
        <p:nvPicPr>
          <p:cNvPr id="11" name="Picture 10" descr="A room with boats and a wooden floor&#10;&#10;Description automatically generated">
            <a:extLst>
              <a:ext uri="{FF2B5EF4-FFF2-40B4-BE49-F238E27FC236}">
                <a16:creationId xmlns:a16="http://schemas.microsoft.com/office/drawing/2014/main" id="{9D1F964F-EC99-4537-EC1E-FD529DB73F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5675" y="920661"/>
            <a:ext cx="4514850" cy="2533650"/>
          </a:xfrm>
          <a:prstGeom prst="rect">
            <a:avLst/>
          </a:prstGeom>
        </p:spPr>
      </p:pic>
      <p:sp>
        <p:nvSpPr>
          <p:cNvPr id="13" name="TextBox 12">
            <a:extLst>
              <a:ext uri="{FF2B5EF4-FFF2-40B4-BE49-F238E27FC236}">
                <a16:creationId xmlns:a16="http://schemas.microsoft.com/office/drawing/2014/main" id="{1B4190B0-C9DD-7884-BC7A-9BDD7A3F1E36}"/>
              </a:ext>
            </a:extLst>
          </p:cNvPr>
          <p:cNvSpPr txBox="1"/>
          <p:nvPr/>
        </p:nvSpPr>
        <p:spPr>
          <a:xfrm>
            <a:off x="5545675" y="3267833"/>
            <a:ext cx="4514850" cy="1384995"/>
          </a:xfrm>
          <a:prstGeom prst="rect">
            <a:avLst/>
          </a:prstGeom>
          <a:noFill/>
        </p:spPr>
        <p:txBody>
          <a:bodyPr wrap="square">
            <a:spAutoFit/>
          </a:bodyPr>
          <a:lstStyle/>
          <a:p>
            <a:pPr marL="342900" indent="-342900">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Discover these stories and more today on a voyage of discovery through Tasmania's maritime past. </a:t>
            </a:r>
          </a:p>
        </p:txBody>
      </p:sp>
    </p:spTree>
    <p:extLst>
      <p:ext uri="{BB962C8B-B14F-4D97-AF65-F5344CB8AC3E}">
        <p14:creationId xmlns:p14="http://schemas.microsoft.com/office/powerpoint/2010/main" val="375175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 calcmode="lin" valueType="num">
                                      <p:cBhvr additive="base">
                                        <p:cTn id="19"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barn(inVertical)">
                                      <p:cBhvr>
                                        <p:cTn id="25" dur="500"/>
                                        <p:tgtEl>
                                          <p:spTgt spid="6">
                                            <p:txEl>
                                              <p:pRg st="0" end="0"/>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barn(inVertical)">
                                      <p:cBhvr>
                                        <p:cTn id="28"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49910"/>
            <a:ext cx="7559675" cy="941707"/>
          </a:xfrm>
        </p:spPr>
        <p:txBody>
          <a:bodyPr>
            <a:normAutofit/>
          </a:bodyPr>
          <a:lstStyle/>
          <a:p>
            <a:r>
              <a:rPr lang="en-US" sz="4800"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1125415" y="991618"/>
            <a:ext cx="6571622" cy="4540392"/>
          </a:xfrm>
        </p:spPr>
        <p:txBody>
          <a:bodyPr>
            <a:normAutofit/>
          </a:bodyPr>
          <a:lstStyle/>
          <a:p>
            <a:pPr algn="l">
              <a:buFont typeface="Wingdings" panose="05000000000000000000" pitchFamily="2" charset="2"/>
              <a:buChar char=""/>
            </a:pPr>
            <a:r>
              <a:rPr lang="en-US" altLang="en-US" sz="2400" b="1" dirty="0">
                <a:solidFill>
                  <a:schemeClr val="tx1"/>
                </a:solidFill>
                <a:latin typeface="Times New Roman" panose="02020603050405020304" pitchFamily="18" charset="0"/>
                <a:cs typeface="Times New Roman" panose="02020603050405020304" pitchFamily="18" charset="0"/>
              </a:rPr>
              <a:t>My Port Philosophy</a:t>
            </a:r>
            <a:endParaRPr lang="en-US" altLang="en-US" sz="2400" b="1" i="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400" b="1" dirty="0">
                <a:solidFill>
                  <a:schemeClr val="tx1"/>
                </a:solidFill>
                <a:latin typeface="Times New Roman" panose="02020603050405020304" pitchFamily="18" charset="0"/>
                <a:cs typeface="Times New Roman" panose="02020603050405020304" pitchFamily="18" charset="0"/>
              </a:rPr>
              <a:t>Don’t Miss the Ship</a:t>
            </a:r>
          </a:p>
          <a:p>
            <a:pPr algn="l">
              <a:buFont typeface="Wingdings" panose="05000000000000000000" pitchFamily="2" charset="2"/>
              <a:buChar char=""/>
            </a:pPr>
            <a:r>
              <a:rPr lang="en-US" altLang="en-US" sz="2400" b="1" dirty="0">
                <a:solidFill>
                  <a:schemeClr val="tx1"/>
                </a:solidFill>
                <a:latin typeface="Times New Roman" panose="02020603050405020304" pitchFamily="18" charset="0"/>
                <a:cs typeface="Times New Roman" panose="02020603050405020304" pitchFamily="18" charset="0"/>
              </a:rPr>
              <a:t>Money</a:t>
            </a:r>
          </a:p>
          <a:p>
            <a:pPr algn="l">
              <a:buFont typeface="Wingdings" panose="05000000000000000000" pitchFamily="2" charset="2"/>
              <a:buChar char=""/>
            </a:pPr>
            <a:r>
              <a:rPr lang="en-US" altLang="en-US" sz="2400" b="1" dirty="0">
                <a:solidFill>
                  <a:schemeClr val="tx1"/>
                </a:solidFill>
                <a:latin typeface="Times New Roman" panose="02020603050405020304" pitchFamily="18" charset="0"/>
                <a:cs typeface="Times New Roman" panose="02020603050405020304" pitchFamily="18" charset="0"/>
              </a:rPr>
              <a:t>About Hobart</a:t>
            </a:r>
          </a:p>
          <a:p>
            <a:pPr algn="l">
              <a:buFont typeface="Wingdings" panose="05000000000000000000" pitchFamily="2" charset="2"/>
              <a:buChar char=""/>
            </a:pPr>
            <a:r>
              <a:rPr lang="en-US" altLang="en-US" sz="2400" b="1" dirty="0">
                <a:solidFill>
                  <a:schemeClr val="tx1"/>
                </a:solidFill>
                <a:latin typeface="Times New Roman" panose="02020603050405020304" pitchFamily="18" charset="0"/>
                <a:cs typeface="Times New Roman" panose="02020603050405020304" pitchFamily="18" charset="0"/>
              </a:rPr>
              <a:t>Area Map of Hobart</a:t>
            </a:r>
          </a:p>
          <a:p>
            <a:pPr algn="l">
              <a:buFont typeface="Wingdings" panose="05000000000000000000" pitchFamily="2" charset="2"/>
              <a:buChar char=""/>
            </a:pPr>
            <a:r>
              <a:rPr lang="en-US" altLang="en-US" sz="2400" b="1" dirty="0">
                <a:solidFill>
                  <a:schemeClr val="tx1"/>
                </a:solidFill>
                <a:latin typeface="Times New Roman" panose="02020603050405020304" pitchFamily="18" charset="0"/>
                <a:cs typeface="Times New Roman" panose="02020603050405020304" pitchFamily="18" charset="0"/>
              </a:rPr>
              <a:t>Map of Hobart</a:t>
            </a:r>
          </a:p>
          <a:p>
            <a:pPr algn="l">
              <a:buFont typeface="Wingdings" panose="05000000000000000000" pitchFamily="2" charset="2"/>
              <a:buChar char=""/>
            </a:pPr>
            <a:r>
              <a:rPr lang="en-US" sz="2400" b="1" dirty="0">
                <a:solidFill>
                  <a:schemeClr val="tx1"/>
                </a:solidFill>
                <a:latin typeface="Times New Roman" panose="02020603050405020304" pitchFamily="18" charset="0"/>
                <a:cs typeface="Times New Roman" panose="02020603050405020304" pitchFamily="18" charset="0"/>
              </a:rPr>
              <a:t>Hobart Transportation </a:t>
            </a:r>
          </a:p>
          <a:p>
            <a:pPr algn="l">
              <a:buFont typeface="Wingdings" panose="05000000000000000000" pitchFamily="2" charset="2"/>
              <a:buChar char=""/>
            </a:pPr>
            <a:r>
              <a:rPr lang="en-US" altLang="en-US" sz="2400" b="1" dirty="0">
                <a:solidFill>
                  <a:schemeClr val="tx1"/>
                </a:solidFill>
                <a:latin typeface="Times New Roman" panose="02020603050405020304" pitchFamily="18" charset="0"/>
                <a:cs typeface="Times New Roman" panose="02020603050405020304" pitchFamily="18" charset="0"/>
              </a:rPr>
              <a:t>Places to see or at least consider</a:t>
            </a:r>
          </a:p>
          <a:p>
            <a:pPr algn="l">
              <a:buFont typeface="Wingdings" panose="05000000000000000000" pitchFamily="2" charset="2"/>
              <a:buChar char=""/>
            </a:pPr>
            <a:r>
              <a:rPr lang="en-US" altLang="en-US" sz="2400" b="1" dirty="0">
                <a:solidFill>
                  <a:schemeClr val="tx1"/>
                </a:solidFill>
                <a:latin typeface="Times New Roman" panose="02020603050405020304" pitchFamily="18" charset="0"/>
                <a:cs typeface="Times New Roman" panose="02020603050405020304" pitchFamily="18" charset="0"/>
              </a:rPr>
              <a:t>A few restaurant recommendations</a:t>
            </a:r>
          </a:p>
          <a:p>
            <a:pPr algn="l">
              <a:buFont typeface="Wingdings" panose="05000000000000000000" pitchFamily="2" charset="2"/>
              <a:buChar char=""/>
            </a:pPr>
            <a:r>
              <a:rPr lang="en-US" altLang="en-US" sz="2400" b="1" dirty="0">
                <a:solidFill>
                  <a:schemeClr val="tx1"/>
                </a:solidFill>
                <a:latin typeface="Times New Roman" panose="02020603050405020304" pitchFamily="18" charset="0"/>
                <a:cs typeface="Times New Roman" panose="02020603050405020304" pitchFamily="18" charset="0"/>
              </a:rPr>
              <a:t>Conclusion</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1016000"/>
          </a:xfrm>
          <a:prstGeom prst="rect">
            <a:avLst/>
          </a:prstGeom>
        </p:spPr>
        <p:txBody>
          <a:bodyPr vert="horz" lIns="91440" tIns="45720" rIns="91440" bIns="45720" rtlCol="0" anchor="ctr">
            <a:normAutofit/>
          </a:bodyPr>
          <a:lstStyle/>
          <a:p>
            <a:pPr algn="ctr"/>
            <a:r>
              <a:rPr lang="en-US" sz="4900" b="1" dirty="0">
                <a:effectLst/>
                <a:latin typeface="Times New Roman" panose="02020603050405020304" pitchFamily="18" charset="0"/>
                <a:cs typeface="Times New Roman" panose="02020603050405020304" pitchFamily="18" charset="0"/>
              </a:rPr>
              <a:t>Hobart Convict Penitentiary</a:t>
            </a:r>
          </a:p>
        </p:txBody>
      </p:sp>
      <p:sp>
        <p:nvSpPr>
          <p:cNvPr id="4" name="TextBox 3">
            <a:extLst>
              <a:ext uri="{FF2B5EF4-FFF2-40B4-BE49-F238E27FC236}">
                <a16:creationId xmlns:a16="http://schemas.microsoft.com/office/drawing/2014/main" id="{8FFDB5B2-111A-07DF-81E6-5575667F2D53}"/>
              </a:ext>
            </a:extLst>
          </p:cNvPr>
          <p:cNvSpPr txBox="1"/>
          <p:nvPr/>
        </p:nvSpPr>
        <p:spPr>
          <a:xfrm>
            <a:off x="1" y="5151536"/>
            <a:ext cx="10080624" cy="423493"/>
          </a:xfrm>
          <a:prstGeom prst="rect">
            <a:avLst/>
          </a:prstGeom>
        </p:spPr>
        <p:txBody>
          <a:bodyPr vert="horz" lIns="91440" tIns="45720" rIns="91440" bIns="45720" rtlCol="0">
            <a:normAutofit/>
          </a:bodyPr>
          <a:lstStyle/>
          <a:p>
            <a:pPr algn="ctr">
              <a:lnSpc>
                <a:spcPct val="110000"/>
              </a:lnSpc>
              <a:spcAft>
                <a:spcPts val="600"/>
              </a:spcAft>
            </a:pPr>
            <a:r>
              <a:rPr lang="en-US" b="1" dirty="0">
                <a:latin typeface="Times New Roman" panose="02020603050405020304" pitchFamily="18" charset="0"/>
                <a:cs typeface="Times New Roman" panose="02020603050405020304" pitchFamily="18" charset="0"/>
              </a:rPr>
              <a:t>Guided Tours: Adults $35 | Seniors $30 | Children aged 7-16 $20 | Children 6 and under FREE</a:t>
            </a:r>
          </a:p>
        </p:txBody>
      </p:sp>
      <p:sp>
        <p:nvSpPr>
          <p:cNvPr id="5" name="TextBox 4">
            <a:extLst>
              <a:ext uri="{FF2B5EF4-FFF2-40B4-BE49-F238E27FC236}">
                <a16:creationId xmlns:a16="http://schemas.microsoft.com/office/drawing/2014/main" id="{331DE7CB-318A-92FB-A367-5B961890CF04}"/>
              </a:ext>
            </a:extLst>
          </p:cNvPr>
          <p:cNvSpPr txBox="1"/>
          <p:nvPr/>
        </p:nvSpPr>
        <p:spPr>
          <a:xfrm>
            <a:off x="4514850" y="1016000"/>
            <a:ext cx="5475340" cy="2862322"/>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Hobart Penitentiary began in 1821 as the Hobart Prison Barracks, built as accommodation for convicts employed in Government public works.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75,000 convicts were transported to Van Diemen’s Land between 1803 and 1853. Of these 62,500 were male convicts. After 1821 all male convicts were processed here before being given labor assignments across the island.</a:t>
            </a:r>
          </a:p>
        </p:txBody>
      </p:sp>
      <p:pic>
        <p:nvPicPr>
          <p:cNvPr id="8" name="Picture 7" descr="A stone building with a fence and trees&#10;&#10;Description automatically generated">
            <a:extLst>
              <a:ext uri="{FF2B5EF4-FFF2-40B4-BE49-F238E27FC236}">
                <a16:creationId xmlns:a16="http://schemas.microsoft.com/office/drawing/2014/main" id="{7371207A-9ADB-D047-4D03-4F54382679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16000"/>
            <a:ext cx="4514850" cy="2862322"/>
          </a:xfrm>
          <a:prstGeom prst="rect">
            <a:avLst/>
          </a:prstGeom>
        </p:spPr>
      </p:pic>
      <p:sp>
        <p:nvSpPr>
          <p:cNvPr id="10" name="TextBox 9">
            <a:extLst>
              <a:ext uri="{FF2B5EF4-FFF2-40B4-BE49-F238E27FC236}">
                <a16:creationId xmlns:a16="http://schemas.microsoft.com/office/drawing/2014/main" id="{B5A2AA07-677C-2B3C-74F3-97CAF76D7A1D}"/>
              </a:ext>
            </a:extLst>
          </p:cNvPr>
          <p:cNvSpPr txBox="1"/>
          <p:nvPr/>
        </p:nvSpPr>
        <p:spPr>
          <a:xfrm>
            <a:off x="72850" y="3885955"/>
            <a:ext cx="10007774" cy="1477328"/>
          </a:xfrm>
          <a:prstGeom prst="rect">
            <a:avLst/>
          </a:prstGeom>
          <a:noFill/>
        </p:spPr>
        <p:txBody>
          <a:bodyPr wrap="square">
            <a:spAutoFit/>
          </a:bodyPr>
          <a:lstStyle/>
          <a:p>
            <a:pPr marL="342900" indent="-34290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In 1857, 1860 convicts still under sentence were employed in converting two wings of the former Penitentiary Chapel as courtrooms. </a:t>
            </a:r>
          </a:p>
          <a:p>
            <a:pPr marL="342900" indent="-34290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One wing remained as the prison chapel for the Penitentiary, then known as the Hobart Gaol. The Hobart Town gallows were relocated to the site with thirty-two people executed at the site 1857-1946. </a:t>
            </a:r>
          </a:p>
          <a:p>
            <a:pPr marL="342900" indent="-342900">
              <a:buFont typeface="Arial" panose="020B0604020202020204" pitchFamily="34" charset="0"/>
              <a:buChar char="•"/>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325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barn(inVertical)">
                                      <p:cBhvr>
                                        <p:cTn id="2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12"/>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208CE974-47AF-47AF-99E9-12A62538A846}" type="slidenum">
              <a:rPr lang="en-US" sz="1200">
                <a:solidFill>
                  <a:prstClr val="black">
                    <a:tint val="75000"/>
                  </a:prstClr>
                </a:solidFill>
                <a:latin typeface="Calibri" panose="020F0502020204030204"/>
                <a:ea typeface="+mn-ea"/>
                <a:cs typeface="+mn-cs"/>
              </a:rPr>
              <a:pPr hangingPunct="1">
                <a:spcAft>
                  <a:spcPts val="600"/>
                </a:spcAft>
                <a:defRPr/>
              </a:pPr>
              <a:t>21</a:t>
            </a:fld>
            <a:endParaRPr lang="en-US" sz="1200">
              <a:solidFill>
                <a:prstClr val="black">
                  <a:tint val="75000"/>
                </a:prstClr>
              </a:solidFill>
              <a:latin typeface="Calibri" panose="020F0502020204030204"/>
              <a:ea typeface="+mn-ea"/>
              <a:cs typeface="+mn-cs"/>
            </a:endParaRPr>
          </a:p>
        </p:txBody>
      </p:sp>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1406525"/>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sz="4400" b="1" dirty="0">
                <a:latin typeface="Times New Roman" panose="02020603050405020304" pitchFamily="18" charset="0"/>
                <a:cs typeface="Times New Roman" panose="02020603050405020304" pitchFamily="18" charset="0"/>
              </a:rPr>
              <a:t>Anglesea Barracks &amp; Military Museum</a:t>
            </a:r>
            <a:endParaRPr lang="en-US" sz="4400" b="1" dirty="0">
              <a:solidFill>
                <a:schemeClr val="tx1"/>
              </a:solidFill>
              <a:latin typeface="Times New Roman" panose="02020603050405020304" pitchFamily="18" charset="0"/>
              <a:cs typeface="Times New Roman" panose="02020603050405020304" pitchFamily="18" charset="0"/>
            </a:endParaRPr>
          </a:p>
        </p:txBody>
      </p:sp>
      <p:pic>
        <p:nvPicPr>
          <p:cNvPr id="4" name="Picture 3" descr="A large brick building with a cannon in front of it&#10;&#10;Description automatically generated">
            <a:extLst>
              <a:ext uri="{FF2B5EF4-FFF2-40B4-BE49-F238E27FC236}">
                <a16:creationId xmlns:a16="http://schemas.microsoft.com/office/drawing/2014/main" id="{B3445E28-05F9-366D-B13F-4D51776B1167}"/>
              </a:ext>
            </a:extLst>
          </p:cNvPr>
          <p:cNvPicPr>
            <a:picLocks noChangeAspect="1"/>
          </p:cNvPicPr>
          <p:nvPr/>
        </p:nvPicPr>
        <p:blipFill rotWithShape="1">
          <a:blip r:embed="rId3">
            <a:extLst>
              <a:ext uri="{28A0092B-C50C-407E-A947-70E740481C1C}">
                <a14:useLocalDpi xmlns:a14="http://schemas.microsoft.com/office/drawing/2010/main" val="0"/>
              </a:ext>
            </a:extLst>
          </a:blip>
          <a:srcRect r="8822"/>
          <a:stretch/>
        </p:blipFill>
        <p:spPr>
          <a:xfrm>
            <a:off x="4927929" y="1192339"/>
            <a:ext cx="5150621" cy="3170099"/>
          </a:xfrm>
          <a:prstGeom prst="rect">
            <a:avLst/>
          </a:prstGeom>
        </p:spPr>
      </p:pic>
      <p:sp>
        <p:nvSpPr>
          <p:cNvPr id="6" name="TextBox 5">
            <a:extLst>
              <a:ext uri="{FF2B5EF4-FFF2-40B4-BE49-F238E27FC236}">
                <a16:creationId xmlns:a16="http://schemas.microsoft.com/office/drawing/2014/main" id="{223D2C99-DA29-4AF9-E650-AB793E640DA5}"/>
              </a:ext>
            </a:extLst>
          </p:cNvPr>
          <p:cNvSpPr txBox="1"/>
          <p:nvPr/>
        </p:nvSpPr>
        <p:spPr>
          <a:xfrm>
            <a:off x="34382" y="1192339"/>
            <a:ext cx="4893547" cy="3170099"/>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Army Museum of Tasmania is located at Anglesea Barracks, in Davey Street.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barracks is recognized as one of Australia’s most significant historical military precincts and its appearance today is much as it was when the first buildings were constructed in 1814.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It is located 10 minutes walk from the Visitor Information Centre in Davey Street. </a:t>
            </a:r>
          </a:p>
        </p:txBody>
      </p:sp>
      <p:sp>
        <p:nvSpPr>
          <p:cNvPr id="9" name="TextBox 8">
            <a:extLst>
              <a:ext uri="{FF2B5EF4-FFF2-40B4-BE49-F238E27FC236}">
                <a16:creationId xmlns:a16="http://schemas.microsoft.com/office/drawing/2014/main" id="{B39D909E-628F-B728-890C-1EC88CE6BC2F}"/>
              </a:ext>
            </a:extLst>
          </p:cNvPr>
          <p:cNvSpPr txBox="1"/>
          <p:nvPr/>
        </p:nvSpPr>
        <p:spPr>
          <a:xfrm>
            <a:off x="-2075" y="4341505"/>
            <a:ext cx="10080625" cy="1015663"/>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Displays interpret the colonial period when the British Army occupied the site and the various conflicts Tasmanian service men and women have been involved in from 1899 to the present day.</a:t>
            </a:r>
          </a:p>
        </p:txBody>
      </p:sp>
      <p:sp>
        <p:nvSpPr>
          <p:cNvPr id="11" name="TextBox 10">
            <a:extLst>
              <a:ext uri="{FF2B5EF4-FFF2-40B4-BE49-F238E27FC236}">
                <a16:creationId xmlns:a16="http://schemas.microsoft.com/office/drawing/2014/main" id="{0F95DC9A-1705-61CB-2503-68C178DAB99A}"/>
              </a:ext>
            </a:extLst>
          </p:cNvPr>
          <p:cNvSpPr txBox="1"/>
          <p:nvPr/>
        </p:nvSpPr>
        <p:spPr>
          <a:xfrm>
            <a:off x="-4150" y="5143814"/>
            <a:ext cx="10080624" cy="461665"/>
          </a:xfrm>
          <a:prstGeom prst="rect">
            <a:avLst/>
          </a:prstGeom>
          <a:noFill/>
        </p:spPr>
        <p:txBody>
          <a:bodyPr wrap="square">
            <a:spAutoFit/>
          </a:bodyPr>
          <a:lstStyle/>
          <a:p>
            <a:pPr algn="ctr"/>
            <a:r>
              <a:rPr lang="en-US" sz="2400" dirty="0">
                <a:latin typeface="Times New Roman" panose="02020603050405020304" pitchFamily="18" charset="0"/>
                <a:cs typeface="Times New Roman" panose="02020603050405020304" pitchFamily="18" charset="0"/>
              </a:rPr>
              <a:t>Admission is Free</a:t>
            </a:r>
          </a:p>
        </p:txBody>
      </p:sp>
    </p:spTree>
    <p:extLst>
      <p:ext uri="{BB962C8B-B14F-4D97-AF65-F5344CB8AC3E}">
        <p14:creationId xmlns:p14="http://schemas.microsoft.com/office/powerpoint/2010/main" val="376865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Effect transition="in" filter="barn(inVertical)">
                                      <p:cBhvr>
                                        <p:cTn id="25"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12"/>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208CE974-47AF-47AF-99E9-12A62538A846}" type="slidenum">
              <a:rPr lang="en-US" sz="1200">
                <a:solidFill>
                  <a:prstClr val="black">
                    <a:tint val="75000"/>
                  </a:prstClr>
                </a:solidFill>
                <a:latin typeface="Calibri" panose="020F0502020204030204"/>
                <a:ea typeface="+mn-ea"/>
                <a:cs typeface="+mn-cs"/>
              </a:rPr>
              <a:pPr hangingPunct="1">
                <a:spcAft>
                  <a:spcPts val="600"/>
                </a:spcAft>
                <a:defRPr/>
              </a:pPr>
              <a:t>22</a:t>
            </a:fld>
            <a:endParaRPr lang="en-US" sz="1200">
              <a:solidFill>
                <a:prstClr val="black">
                  <a:tint val="75000"/>
                </a:prstClr>
              </a:solidFill>
              <a:latin typeface="Calibri" panose="020F0502020204030204"/>
              <a:ea typeface="+mn-ea"/>
              <a:cs typeface="+mn-cs"/>
            </a:endParaRPr>
          </a:p>
        </p:txBody>
      </p:sp>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1149350"/>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sz="4400" b="1" dirty="0">
                <a:latin typeface="Times New Roman" panose="02020603050405020304" pitchFamily="18" charset="0"/>
                <a:cs typeface="Times New Roman" panose="02020603050405020304" pitchFamily="18" charset="0"/>
              </a:rPr>
              <a:t>St. David Cathedral</a:t>
            </a:r>
            <a:endParaRPr lang="en-US" sz="4400" b="1" dirty="0">
              <a:solidFill>
                <a:schemeClr val="tx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A59E7F7-78FF-351E-184C-70C256F4CFAB}"/>
              </a:ext>
            </a:extLst>
          </p:cNvPr>
          <p:cNvSpPr txBox="1"/>
          <p:nvPr/>
        </p:nvSpPr>
        <p:spPr>
          <a:xfrm>
            <a:off x="2793999" y="984738"/>
            <a:ext cx="7286625" cy="4708981"/>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1842 Hobart was declared a city and the existing St David's Church became St David's Cathedral.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Reverend Francis Russell Nixon was appointed first Bishop of Tasmania and Frederick </a:t>
            </a:r>
            <a:r>
              <a:rPr lang="en-US" sz="2000" dirty="0" err="1">
                <a:latin typeface="Times New Roman" panose="02020603050405020304" pitchFamily="18" charset="0"/>
                <a:cs typeface="Times New Roman" panose="02020603050405020304" pitchFamily="18" charset="0"/>
              </a:rPr>
              <a:t>Holdship</a:t>
            </a:r>
            <a:r>
              <a:rPr lang="en-US" sz="2000" dirty="0">
                <a:latin typeface="Times New Roman" panose="02020603050405020304" pitchFamily="18" charset="0"/>
                <a:cs typeface="Times New Roman" panose="02020603050405020304" pitchFamily="18" charset="0"/>
              </a:rPr>
              <a:t> Cox the first Dean of St David's.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foundation stone of a new cathedral was laid in January 1868 by Prince Alfred, Duke of Edinburgh, a son of Queen Victoria, and it was built between then and 1936, in the Gothic Revival style, to a design by the English architect George Frederick Bodley.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There are flags dating from the time when Tasmania stopped being a convict settlement. The stained-glass windows depict saints, knights, kings and biblical characters. Small memorial plaques along the walls are dedicated to deceased residents of Tasmania. </a:t>
            </a:r>
          </a:p>
        </p:txBody>
      </p:sp>
      <p:pic>
        <p:nvPicPr>
          <p:cNvPr id="6" name="Picture 5" descr="A tall brick tower with a cross on top&#10;&#10;Description automatically generated">
            <a:extLst>
              <a:ext uri="{FF2B5EF4-FFF2-40B4-BE49-F238E27FC236}">
                <a16:creationId xmlns:a16="http://schemas.microsoft.com/office/drawing/2014/main" id="{C78ACC5F-4289-79C3-D417-997F7662A3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75174"/>
            <a:ext cx="2794000" cy="4595376"/>
          </a:xfrm>
          <a:prstGeom prst="rect">
            <a:avLst/>
          </a:prstGeom>
        </p:spPr>
      </p:pic>
    </p:spTree>
    <p:extLst>
      <p:ext uri="{BB962C8B-B14F-4D97-AF65-F5344CB8AC3E}">
        <p14:creationId xmlns:p14="http://schemas.microsoft.com/office/powerpoint/2010/main" val="48043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12"/>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208CE974-47AF-47AF-99E9-12A62538A846}" type="slidenum">
              <a:rPr lang="en-US" sz="1200">
                <a:solidFill>
                  <a:prstClr val="black">
                    <a:tint val="75000"/>
                  </a:prstClr>
                </a:solidFill>
                <a:latin typeface="Calibri" panose="020F0502020204030204"/>
                <a:ea typeface="+mn-ea"/>
                <a:cs typeface="+mn-cs"/>
              </a:rPr>
              <a:pPr hangingPunct="1">
                <a:spcAft>
                  <a:spcPts val="600"/>
                </a:spcAft>
                <a:defRPr/>
              </a:pPr>
              <a:t>23</a:t>
            </a:fld>
            <a:endParaRPr lang="en-US" sz="1200">
              <a:solidFill>
                <a:prstClr val="black">
                  <a:tint val="75000"/>
                </a:prstClr>
              </a:solidFill>
              <a:latin typeface="Calibri" panose="020F0502020204030204"/>
              <a:ea typeface="+mn-ea"/>
              <a:cs typeface="+mn-cs"/>
            </a:endParaRPr>
          </a:p>
        </p:txBody>
      </p:sp>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1357313"/>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sz="4400" b="1" dirty="0">
                <a:latin typeface="Times New Roman" panose="02020603050405020304" pitchFamily="18" charset="0"/>
                <a:cs typeface="Times New Roman" panose="02020603050405020304" pitchFamily="18" charset="0"/>
              </a:rPr>
              <a:t>Narryna Heritage Museum</a:t>
            </a:r>
            <a:endParaRPr lang="en-US" sz="4400" b="1" dirty="0">
              <a:solidFill>
                <a:schemeClr val="tx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E229FCC5-B174-0C80-329A-B9BA7132BE65}"/>
              </a:ext>
            </a:extLst>
          </p:cNvPr>
          <p:cNvSpPr txBox="1"/>
          <p:nvPr/>
        </p:nvSpPr>
        <p:spPr>
          <a:xfrm>
            <a:off x="110532" y="1165610"/>
            <a:ext cx="9897626" cy="1015663"/>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It is set in a lovely old-world garden shaded by huge elm trees is the Narryna Heritage Museum. The building was designed by Edward Winch and built for a merchant, a retired sea captain, Captain Andrew Haig, in 1836.</a:t>
            </a:r>
          </a:p>
        </p:txBody>
      </p:sp>
      <p:sp>
        <p:nvSpPr>
          <p:cNvPr id="6" name="TextBox 5">
            <a:extLst>
              <a:ext uri="{FF2B5EF4-FFF2-40B4-BE49-F238E27FC236}">
                <a16:creationId xmlns:a16="http://schemas.microsoft.com/office/drawing/2014/main" id="{6B22CF52-FFFA-0E40-6CAE-A1034EBD1848}"/>
              </a:ext>
            </a:extLst>
          </p:cNvPr>
          <p:cNvSpPr txBox="1"/>
          <p:nvPr/>
        </p:nvSpPr>
        <p:spPr>
          <a:xfrm>
            <a:off x="3449863" y="5246096"/>
            <a:ext cx="6630762" cy="369332"/>
          </a:xfrm>
          <a:prstGeom prst="rect">
            <a:avLst/>
          </a:prstGeom>
          <a:noFill/>
        </p:spPr>
        <p:txBody>
          <a:bodyPr wrap="square">
            <a:spAutoFit/>
          </a:bodyPr>
          <a:lstStyle/>
          <a:p>
            <a:pPr algn="ctr"/>
            <a:r>
              <a:rPr lang="en-US" b="1" dirty="0">
                <a:latin typeface="Times New Roman" panose="02020603050405020304" pitchFamily="18" charset="0"/>
                <a:cs typeface="Times New Roman" panose="02020603050405020304" pitchFamily="18" charset="0"/>
              </a:rPr>
              <a:t>Admission: Adult $6.00, Seniors $4.00, Child $3.00.</a:t>
            </a:r>
          </a:p>
        </p:txBody>
      </p:sp>
      <p:pic>
        <p:nvPicPr>
          <p:cNvPr id="11" name="Picture 10" descr="A fountain in front of a building&#10;&#10;Description automatically generated">
            <a:extLst>
              <a:ext uri="{FF2B5EF4-FFF2-40B4-BE49-F238E27FC236}">
                <a16:creationId xmlns:a16="http://schemas.microsoft.com/office/drawing/2014/main" id="{707A81A4-950C-CC21-9238-81371DC061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20686"/>
            <a:ext cx="3449863" cy="3449863"/>
          </a:xfrm>
          <a:prstGeom prst="rect">
            <a:avLst/>
          </a:prstGeom>
        </p:spPr>
      </p:pic>
      <p:sp>
        <p:nvSpPr>
          <p:cNvPr id="13" name="TextBox 12">
            <a:extLst>
              <a:ext uri="{FF2B5EF4-FFF2-40B4-BE49-F238E27FC236}">
                <a16:creationId xmlns:a16="http://schemas.microsoft.com/office/drawing/2014/main" id="{3312398C-E83E-62FE-6CEE-E0EBC4CEE7DB}"/>
              </a:ext>
            </a:extLst>
          </p:cNvPr>
          <p:cNvSpPr txBox="1"/>
          <p:nvPr/>
        </p:nvSpPr>
        <p:spPr>
          <a:xfrm>
            <a:off x="3449863" y="2097185"/>
            <a:ext cx="6520230" cy="3170099"/>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Approx. 5,000 items plus 124 photos (electronic) Narryna has a significant collection of 19th Century furniture, China, glass, silver paintings, children's toys and domestic equipment.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Of special interest is it's large costume and embroidery collection, possibly one of the best in Australia. The museum was established in November 1957.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Museum is decorated in the manner of a merchant's house of the early 19th Century and much of the museum's collection is displayed in a "house museum" context.</a:t>
            </a:r>
          </a:p>
        </p:txBody>
      </p:sp>
    </p:spTree>
    <p:extLst>
      <p:ext uri="{BB962C8B-B14F-4D97-AF65-F5344CB8AC3E}">
        <p14:creationId xmlns:p14="http://schemas.microsoft.com/office/powerpoint/2010/main" val="15919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additive="base">
                                        <p:cTn id="19"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12"/>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208CE974-47AF-47AF-99E9-12A62538A846}" type="slidenum">
              <a:rPr lang="en-US" sz="1200">
                <a:solidFill>
                  <a:prstClr val="black">
                    <a:tint val="75000"/>
                  </a:prstClr>
                </a:solidFill>
                <a:latin typeface="Calibri" panose="020F0502020204030204"/>
                <a:ea typeface="+mn-ea"/>
                <a:cs typeface="+mn-cs"/>
              </a:rPr>
              <a:pPr hangingPunct="1">
                <a:spcAft>
                  <a:spcPts val="600"/>
                </a:spcAft>
                <a:defRPr/>
              </a:pPr>
              <a:t>24</a:t>
            </a:fld>
            <a:endParaRPr lang="en-US" sz="1200">
              <a:solidFill>
                <a:prstClr val="black">
                  <a:tint val="75000"/>
                </a:prstClr>
              </a:solidFill>
              <a:latin typeface="Calibri" panose="020F0502020204030204"/>
              <a:ea typeface="+mn-ea"/>
              <a:cs typeface="+mn-cs"/>
            </a:endParaRPr>
          </a:p>
        </p:txBody>
      </p:sp>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3171825" y="0"/>
            <a:ext cx="6908800" cy="1119188"/>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sz="4400" b="1" dirty="0">
                <a:latin typeface="Times New Roman" panose="02020603050405020304" pitchFamily="18" charset="0"/>
                <a:cs typeface="Times New Roman" panose="02020603050405020304" pitchFamily="18" charset="0"/>
              </a:rPr>
              <a:t>Take a Wine Tour</a:t>
            </a:r>
            <a:endParaRPr lang="en-US" sz="4400" b="1" dirty="0">
              <a:solidFill>
                <a:schemeClr val="tx1"/>
              </a:solidFill>
              <a:latin typeface="Times New Roman" panose="02020603050405020304" pitchFamily="18" charset="0"/>
              <a:cs typeface="Times New Roman" panose="02020603050405020304" pitchFamily="18" charset="0"/>
            </a:endParaRPr>
          </a:p>
        </p:txBody>
      </p:sp>
      <p:pic>
        <p:nvPicPr>
          <p:cNvPr id="8" name="Picture 7" descr="Two glasses of wine on a table&#10;&#10;Description automatically generated">
            <a:extLst>
              <a:ext uri="{FF2B5EF4-FFF2-40B4-BE49-F238E27FC236}">
                <a16:creationId xmlns:a16="http://schemas.microsoft.com/office/drawing/2014/main" id="{A1A07EB6-C587-A0EF-373C-8B2894C37D0B}"/>
              </a:ext>
            </a:extLst>
          </p:cNvPr>
          <p:cNvPicPr>
            <a:picLocks noChangeAspect="1"/>
          </p:cNvPicPr>
          <p:nvPr/>
        </p:nvPicPr>
        <p:blipFill rotWithShape="1">
          <a:blip r:embed="rId3">
            <a:extLst>
              <a:ext uri="{28A0092B-C50C-407E-A947-70E740481C1C}">
                <a14:useLocalDpi xmlns:a14="http://schemas.microsoft.com/office/drawing/2010/main" val="0"/>
              </a:ext>
            </a:extLst>
          </a:blip>
          <a:srcRect b="6395"/>
          <a:stretch/>
        </p:blipFill>
        <p:spPr>
          <a:xfrm>
            <a:off x="109343" y="559594"/>
            <a:ext cx="3171825" cy="4457944"/>
          </a:xfrm>
          <a:prstGeom prst="rect">
            <a:avLst/>
          </a:prstGeom>
        </p:spPr>
      </p:pic>
      <p:sp>
        <p:nvSpPr>
          <p:cNvPr id="4" name="TextBox 3">
            <a:extLst>
              <a:ext uri="{FF2B5EF4-FFF2-40B4-BE49-F238E27FC236}">
                <a16:creationId xmlns:a16="http://schemas.microsoft.com/office/drawing/2014/main" id="{D13F2093-9719-9962-4DBB-DE150049006C}"/>
              </a:ext>
            </a:extLst>
          </p:cNvPr>
          <p:cNvSpPr txBox="1"/>
          <p:nvPr/>
        </p:nvSpPr>
        <p:spPr>
          <a:xfrm>
            <a:off x="3393829" y="850116"/>
            <a:ext cx="6574135" cy="4401205"/>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For the wine enthusiast taking a wine tour is always at the top of your to do list. There are multiple options available leaving from Hobart, offer wine tours, each offering one or more wine tour options across the various regions.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Tour prices ranging in price from about $150 to over $275.</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There are five wine regions within easy reach of Hobart, and one that lies further afield.</a:t>
            </a: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Coal River Valley </a:t>
            </a:r>
            <a:r>
              <a:rPr lang="en-US" sz="2000" dirty="0">
                <a:latin typeface="Times New Roman" panose="02020603050405020304" pitchFamily="18" charset="0"/>
                <a:cs typeface="Times New Roman" panose="02020603050405020304" pitchFamily="18" charset="0"/>
              </a:rPr>
              <a:t>– 20 minutes north of Hobart (and where I call home!). Sunny and dry. Pinots, Chardonnays, Rieslings. One of the best foodie destinations in Tasmania and lots of colonial history.</a:t>
            </a: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Huon Valley</a:t>
            </a:r>
            <a:r>
              <a:rPr lang="en-US" sz="2000" dirty="0">
                <a:latin typeface="Times New Roman" panose="02020603050405020304" pitchFamily="18" charset="0"/>
                <a:cs typeface="Times New Roman" panose="02020603050405020304" pitchFamily="18" charset="0"/>
              </a:rPr>
              <a:t> – 30 minutes south of Hobart. Cool and wet. Pinots and chardonnays. Gorgeous valley, and a mecca for cider lovers.</a:t>
            </a:r>
          </a:p>
        </p:txBody>
      </p:sp>
    </p:spTree>
    <p:extLst>
      <p:ext uri="{BB962C8B-B14F-4D97-AF65-F5344CB8AC3E}">
        <p14:creationId xmlns:p14="http://schemas.microsoft.com/office/powerpoint/2010/main" val="219823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12"/>
          </p:nvPr>
        </p:nvSpPr>
        <p:spPr>
          <a:xfrm>
            <a:off x="7220247" y="5255759"/>
            <a:ext cx="2646164" cy="301905"/>
          </a:xfrm>
          <a:prstGeom prst="rect">
            <a:avLst/>
          </a:prstGeom>
        </p:spPr>
        <p:txBody>
          <a:bodyPr vert="horz" lIns="91440" tIns="45720" rIns="91440" bIns="45720" rtlCol="0" anchor="ctr">
            <a:normAutofit/>
          </a:bodyPr>
          <a:lstStyle/>
          <a:p>
            <a:pPr>
              <a:spcAft>
                <a:spcPts val="600"/>
              </a:spcAft>
              <a:defRPr/>
            </a:pPr>
            <a:fld id="{208CE974-47AF-47AF-99E9-12A62538A846}" type="slidenum">
              <a:rPr lang="en-US" sz="1200">
                <a:solidFill>
                  <a:srgbClr val="FFFFFF"/>
                </a:solidFill>
                <a:latin typeface="Calibri" panose="020F0502020204030204"/>
              </a:rPr>
              <a:pPr>
                <a:spcAft>
                  <a:spcPts val="600"/>
                </a:spcAft>
                <a:defRPr/>
              </a:pPr>
              <a:t>25</a:t>
            </a:fld>
            <a:endParaRPr lang="en-US" sz="1200">
              <a:solidFill>
                <a:srgbClr val="FFFFFF"/>
              </a:solidFill>
              <a:latin typeface="Calibri" panose="020F0502020204030204"/>
            </a:endParaRPr>
          </a:p>
        </p:txBody>
      </p:sp>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5995553" cy="1116013"/>
          </a:xfrm>
          <a:prstGeom prst="rect">
            <a:avLst/>
          </a:prstGeom>
        </p:spPr>
        <p:txBody>
          <a:bodyPr vert="horz" lIns="91440" tIns="45720" rIns="91440" bIns="45720" rtlCol="0" anchor="ctr">
            <a:normAutofit/>
          </a:bodyPr>
          <a:lstStyle/>
          <a:p>
            <a:pPr algn="ctr" defTabSz="914400"/>
            <a:r>
              <a:rPr lang="en-US" sz="4400" b="1" dirty="0">
                <a:latin typeface="Times New Roman" panose="02020603050405020304" pitchFamily="18" charset="0"/>
                <a:cs typeface="Times New Roman" panose="02020603050405020304" pitchFamily="18" charset="0"/>
              </a:rPr>
              <a:t>Take a Wine Tour</a:t>
            </a:r>
          </a:p>
        </p:txBody>
      </p:sp>
      <p:sp>
        <p:nvSpPr>
          <p:cNvPr id="4" name="TextBox 3">
            <a:extLst>
              <a:ext uri="{FF2B5EF4-FFF2-40B4-BE49-F238E27FC236}">
                <a16:creationId xmlns:a16="http://schemas.microsoft.com/office/drawing/2014/main" id="{D13F2093-9719-9962-4DBB-DE150049006C}"/>
              </a:ext>
            </a:extLst>
          </p:cNvPr>
          <p:cNvSpPr txBox="1"/>
          <p:nvPr/>
        </p:nvSpPr>
        <p:spPr>
          <a:xfrm>
            <a:off x="-882" y="1195753"/>
            <a:ext cx="5996435" cy="4291116"/>
          </a:xfrm>
          <a:prstGeom prst="rect">
            <a:avLst/>
          </a:prstGeom>
        </p:spPr>
        <p:txBody>
          <a:bodyPr vert="horz" lIns="91440" tIns="45720" rIns="91440" bIns="45720" rtlCol="0" anchor="ctr">
            <a:noAutofit/>
          </a:bodyPr>
          <a:lstStyle/>
          <a:p>
            <a:pPr marL="342900" indent="-228600">
              <a:lnSpc>
                <a:spcPct val="90000"/>
              </a:lnSpc>
              <a:spcAft>
                <a:spcPts val="600"/>
              </a:spcAft>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Derwent Valley</a:t>
            </a:r>
            <a:r>
              <a:rPr lang="en-US" sz="2000" dirty="0">
                <a:latin typeface="Times New Roman" panose="02020603050405020304" pitchFamily="18" charset="0"/>
                <a:cs typeface="Times New Roman" panose="02020603050405020304" pitchFamily="18" charset="0"/>
              </a:rPr>
              <a:t> – 20 minutes north of Hobart. Warm and sunny. Pinots, chardonnays and excellent sparkling whites. Beautiful views, especially in autumn. Emerging foodie hotspot.</a:t>
            </a:r>
          </a:p>
          <a:p>
            <a:pPr marL="342900" indent="-228600">
              <a:lnSpc>
                <a:spcPct val="90000"/>
              </a:lnSpc>
              <a:spcAft>
                <a:spcPts val="600"/>
              </a:spcAft>
              <a:buFont typeface="Arial" panose="020B0604020202020204" pitchFamily="34" charset="0"/>
              <a:buChar char="•"/>
            </a:pPr>
            <a:r>
              <a:rPr lang="en-US" sz="2000" b="1" dirty="0" err="1">
                <a:effectLst/>
                <a:latin typeface="Times New Roman" panose="02020603050405020304" pitchFamily="18" charset="0"/>
                <a:cs typeface="Times New Roman" panose="02020603050405020304" pitchFamily="18" charset="0"/>
              </a:rPr>
              <a:t>D’Entrecasteaux</a:t>
            </a:r>
            <a:r>
              <a:rPr lang="en-US" sz="2000" b="1" dirty="0">
                <a:effectLst/>
                <a:latin typeface="Times New Roman" panose="02020603050405020304" pitchFamily="18" charset="0"/>
                <a:cs typeface="Times New Roman" panose="02020603050405020304" pitchFamily="18" charset="0"/>
              </a:rPr>
              <a:t> Channel</a:t>
            </a:r>
            <a:r>
              <a:rPr lang="en-US" sz="2000" dirty="0">
                <a:effectLst/>
                <a:latin typeface="Times New Roman" panose="02020603050405020304" pitchFamily="18" charset="0"/>
                <a:cs typeface="Times New Roman" panose="02020603050405020304" pitchFamily="18" charset="0"/>
              </a:rPr>
              <a:t> – 30 minutes south of Hobart. Cool and temperate maritime environment. Pinots. Beautiful coastal scenery. Delicious artisanal food. </a:t>
            </a:r>
          </a:p>
          <a:p>
            <a:pPr marL="342900" indent="-228600">
              <a:lnSpc>
                <a:spcPct val="90000"/>
              </a:lnSpc>
              <a:spcAft>
                <a:spcPts val="600"/>
              </a:spcAft>
              <a:buFont typeface="Arial" panose="020B0604020202020204" pitchFamily="34" charset="0"/>
              <a:buChar char="•"/>
            </a:pPr>
            <a:r>
              <a:rPr lang="en-US" sz="2000" b="1" dirty="0" err="1">
                <a:latin typeface="Times New Roman" panose="02020603050405020304" pitchFamily="18" charset="0"/>
                <a:cs typeface="Times New Roman" panose="02020603050405020304" pitchFamily="18" charset="0"/>
              </a:rPr>
              <a:t>Moorilla</a:t>
            </a:r>
            <a:r>
              <a:rPr lang="en-US" sz="2000" b="1" dirty="0">
                <a:latin typeface="Times New Roman" panose="02020603050405020304" pitchFamily="18" charset="0"/>
                <a:cs typeface="Times New Roman" panose="02020603050405020304" pitchFamily="18" charset="0"/>
              </a:rPr>
              <a:t> Estate</a:t>
            </a:r>
            <a:r>
              <a:rPr lang="en-US" sz="2000" dirty="0">
                <a:latin typeface="Times New Roman" panose="02020603050405020304" pitchFamily="18" charset="0"/>
                <a:cs typeface="Times New Roman" panose="02020603050405020304" pitchFamily="18" charset="0"/>
              </a:rPr>
              <a:t> – Northern suburbs of Hobart. Pinots and </a:t>
            </a:r>
            <a:r>
              <a:rPr lang="en-US" sz="2000" dirty="0" err="1">
                <a:latin typeface="Times New Roman" panose="02020603050405020304" pitchFamily="18" charset="0"/>
                <a:cs typeface="Times New Roman" panose="02020603050405020304" pitchFamily="18" charset="0"/>
              </a:rPr>
              <a:t>syrahs</a:t>
            </a:r>
            <a:r>
              <a:rPr lang="en-US" sz="2000" dirty="0">
                <a:latin typeface="Times New Roman" panose="02020603050405020304" pitchFamily="18" charset="0"/>
                <a:cs typeface="Times New Roman" panose="02020603050405020304" pitchFamily="18" charset="0"/>
              </a:rPr>
              <a:t>. One of Tasmania’s earliest vineyards. </a:t>
            </a:r>
            <a:r>
              <a:rPr lang="en-US" sz="2000" dirty="0">
                <a:effectLst/>
                <a:latin typeface="Times New Roman" panose="02020603050405020304" pitchFamily="18" charset="0"/>
                <a:cs typeface="Times New Roman" panose="02020603050405020304" pitchFamily="18" charset="0"/>
              </a:rPr>
              <a:t>Home of the MONA museum and MOO Brew beers. </a:t>
            </a:r>
          </a:p>
          <a:p>
            <a:pPr marL="342900" indent="-228600">
              <a:lnSpc>
                <a:spcPct val="90000"/>
              </a:lnSpc>
              <a:spcAft>
                <a:spcPts val="600"/>
              </a:spcAft>
              <a:buFont typeface="Arial" panose="020B0604020202020204" pitchFamily="34" charset="0"/>
              <a:buChar char="•"/>
            </a:pPr>
            <a:r>
              <a:rPr lang="en-US" sz="2000" b="1" dirty="0" err="1">
                <a:effectLst/>
                <a:latin typeface="Times New Roman" panose="02020603050405020304" pitchFamily="18" charset="0"/>
                <a:cs typeface="Times New Roman" panose="02020603050405020304" pitchFamily="18" charset="0"/>
              </a:rPr>
              <a:t>Freycinet</a:t>
            </a:r>
            <a:r>
              <a:rPr lang="en-US" sz="2000" dirty="0">
                <a:effectLst/>
                <a:latin typeface="Times New Roman" panose="02020603050405020304" pitchFamily="18" charset="0"/>
                <a:cs typeface="Times New Roman" panose="02020603050405020304" pitchFamily="18" charset="0"/>
              </a:rPr>
              <a:t> – 2 hours north east of Hobart. Pinots, sauvignon </a:t>
            </a:r>
            <a:r>
              <a:rPr lang="en-US" sz="2000" dirty="0" err="1">
                <a:effectLst/>
                <a:latin typeface="Times New Roman" panose="02020603050405020304" pitchFamily="18" charset="0"/>
                <a:cs typeface="Times New Roman" panose="02020603050405020304" pitchFamily="18" charset="0"/>
              </a:rPr>
              <a:t>blancs</a:t>
            </a:r>
            <a:r>
              <a:rPr lang="en-US" sz="2000" dirty="0">
                <a:effectLst/>
                <a:latin typeface="Times New Roman" panose="02020603050405020304" pitchFamily="18" charset="0"/>
                <a:cs typeface="Times New Roman" panose="02020603050405020304" pitchFamily="18" charset="0"/>
              </a:rPr>
              <a:t>, chardonnays. Breathtaking scenery. Excellent winery lunch options</a:t>
            </a:r>
            <a:r>
              <a:rPr lang="en-US" sz="2000" dirty="0">
                <a:effectLst/>
              </a:rPr>
              <a:t>.</a:t>
            </a:r>
            <a:endParaRPr lang="en-US" sz="2000" dirty="0"/>
          </a:p>
        </p:txBody>
      </p:sp>
      <p:pic>
        <p:nvPicPr>
          <p:cNvPr id="5" name="Picture 4" descr="Several barrels on a stand&#10;&#10;Description automatically generated">
            <a:extLst>
              <a:ext uri="{FF2B5EF4-FFF2-40B4-BE49-F238E27FC236}">
                <a16:creationId xmlns:a16="http://schemas.microsoft.com/office/drawing/2014/main" id="{B6106F31-1280-CE02-937E-45DCA0F1BA7C}"/>
              </a:ext>
            </a:extLst>
          </p:cNvPr>
          <p:cNvPicPr>
            <a:picLocks noChangeAspect="1"/>
          </p:cNvPicPr>
          <p:nvPr/>
        </p:nvPicPr>
        <p:blipFill rotWithShape="1">
          <a:blip r:embed="rId3">
            <a:extLst>
              <a:ext uri="{28A0092B-C50C-407E-A947-70E740481C1C}">
                <a14:useLocalDpi xmlns:a14="http://schemas.microsoft.com/office/drawing/2010/main" val="0"/>
              </a:ext>
            </a:extLst>
          </a:blip>
          <a:srcRect l="18858" r="39121"/>
          <a:stretch/>
        </p:blipFill>
        <p:spPr>
          <a:xfrm>
            <a:off x="5995554" y="10"/>
            <a:ext cx="4090713" cy="5670540"/>
          </a:xfrm>
          <a:prstGeom prst="rect">
            <a:avLst/>
          </a:prstGeom>
        </p:spPr>
      </p:pic>
    </p:spTree>
    <p:extLst>
      <p:ext uri="{BB962C8B-B14F-4D97-AF65-F5344CB8AC3E}">
        <p14:creationId xmlns:p14="http://schemas.microsoft.com/office/powerpoint/2010/main" val="294298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1019175"/>
          </a:xfrm>
          <a:prstGeom prst="rect">
            <a:avLst/>
          </a:prstGeom>
        </p:spPr>
        <p:txBody>
          <a:bodyPr vert="horz" lIns="91440" tIns="45720" rIns="91440" bIns="45720" rtlCol="0" anchor="ctr">
            <a:noAutofit/>
          </a:bodyPr>
          <a:lstStyle/>
          <a:p>
            <a:pPr algn="ctr"/>
            <a:r>
              <a:rPr lang="en-US" sz="4400" b="1" dirty="0">
                <a:latin typeface="Times New Roman" panose="02020603050405020304" pitchFamily="18" charset="0"/>
                <a:cs typeface="Times New Roman" panose="02020603050405020304" pitchFamily="18" charset="0"/>
              </a:rPr>
              <a:t>Peppermint Bay Lunch Cruise</a:t>
            </a:r>
          </a:p>
        </p:txBody>
      </p:sp>
      <p:sp>
        <p:nvSpPr>
          <p:cNvPr id="5" name="TextBox 4">
            <a:extLst>
              <a:ext uri="{FF2B5EF4-FFF2-40B4-BE49-F238E27FC236}">
                <a16:creationId xmlns:a16="http://schemas.microsoft.com/office/drawing/2014/main" id="{AB0EA855-1A20-7B9D-C425-84D9764AF402}"/>
              </a:ext>
            </a:extLst>
          </p:cNvPr>
          <p:cNvSpPr txBox="1"/>
          <p:nvPr/>
        </p:nvSpPr>
        <p:spPr>
          <a:xfrm>
            <a:off x="93784" y="1019908"/>
            <a:ext cx="9893056" cy="4431983"/>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Running out of lunch ideas  in Hobart?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Here’s something that ticks all the boxes for a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memorable day and lunch on the water!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Try the Peppermint Bay lunch cruise from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Hobart and enjoy a sightseeing tour of Derwent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River, capped off with a delicious waterfront lunch.</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Cruise down Derwent River, before entering the crystal-clear waters of Peppermint Bay. Take in all the delightful sights  – from Sullivan’s Cove, along the channel, the jagged coastline, and everything else that adds to the charm of this cruise!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You just might spot a seal, turtle, dolphin or even a whale if it’s the right season!</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At the Peppermint Bay Hotel, the chefs will have your lunch hot and ready! Lunch features a set menu inspired by seasonal produce from the in-house garden and local producers.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After enjoying your lunch, you can head back to the cruise for a return journey back to Sullivan’s Cove. </a:t>
            </a:r>
            <a:r>
              <a:rPr lang="en-US" sz="2200" dirty="0">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Cruise and lunch $195/ person</a:t>
            </a:r>
          </a:p>
        </p:txBody>
      </p:sp>
      <p:pic>
        <p:nvPicPr>
          <p:cNvPr id="7" name="Picture 6" descr="A close-up of a boat&#10;&#10;Description automatically generated">
            <a:extLst>
              <a:ext uri="{FF2B5EF4-FFF2-40B4-BE49-F238E27FC236}">
                <a16:creationId xmlns:a16="http://schemas.microsoft.com/office/drawing/2014/main" id="{955C1578-0AAF-F405-ED62-902DA9DFD9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1538" y="1019908"/>
            <a:ext cx="4219085" cy="1883861"/>
          </a:xfrm>
          <a:prstGeom prst="rect">
            <a:avLst/>
          </a:prstGeom>
        </p:spPr>
      </p:pic>
    </p:spTree>
    <p:extLst>
      <p:ext uri="{BB962C8B-B14F-4D97-AF65-F5344CB8AC3E}">
        <p14:creationId xmlns:p14="http://schemas.microsoft.com/office/powerpoint/2010/main" val="30380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1" y="132085"/>
            <a:ext cx="10080625" cy="830997"/>
          </a:xfrm>
          <a:prstGeom prst="rect">
            <a:avLst/>
          </a:prstGeom>
          <a:noFill/>
        </p:spPr>
        <p:txBody>
          <a:bodyPr wrap="square">
            <a:spAutoFit/>
          </a:bodyPr>
          <a:lstStyle/>
          <a:p>
            <a:pPr algn="ctr">
              <a:buClrTx/>
              <a:buFontTx/>
              <a:buNone/>
            </a:pPr>
            <a:r>
              <a:rPr lang="en-US" altLang="en-US" sz="4800" b="1" dirty="0">
                <a:latin typeface="Times New Roman" panose="02020603050405020304" pitchFamily="18" charset="0"/>
                <a:cs typeface="Times New Roman" panose="02020603050405020304" pitchFamily="18" charset="0"/>
              </a:rPr>
              <a:t>Restaurants in Hobart</a:t>
            </a:r>
          </a:p>
        </p:txBody>
      </p:sp>
      <p:sp>
        <p:nvSpPr>
          <p:cNvPr id="5" name="TextBox 4">
            <a:extLst>
              <a:ext uri="{FF2B5EF4-FFF2-40B4-BE49-F238E27FC236}">
                <a16:creationId xmlns:a16="http://schemas.microsoft.com/office/drawing/2014/main" id="{A1623D5B-EABF-0232-D585-C0172154D290}"/>
              </a:ext>
            </a:extLst>
          </p:cNvPr>
          <p:cNvSpPr txBox="1"/>
          <p:nvPr/>
        </p:nvSpPr>
        <p:spPr>
          <a:xfrm>
            <a:off x="237066" y="1061912"/>
            <a:ext cx="9854043" cy="4093428"/>
          </a:xfrm>
          <a:prstGeom prst="rect">
            <a:avLst/>
          </a:prstGeom>
          <a:noFill/>
        </p:spPr>
        <p:txBody>
          <a:bodyPr wrap="square">
            <a:spAutoFit/>
          </a:bodyPr>
          <a:lstStyle/>
          <a:p>
            <a:pPr>
              <a:buClrTx/>
              <a:buFontTx/>
              <a:buNone/>
            </a:pPr>
            <a:r>
              <a:rPr lang="en-US" altLang="en-US" sz="2000" dirty="0">
                <a:latin typeface="Times New Roman" panose="02020603050405020304" pitchFamily="18" charset="0"/>
                <a:cs typeface="Times New Roman" panose="02020603050405020304" pitchFamily="18" charset="0"/>
              </a:rPr>
              <a:t>There are a lot of excellent restaurants in </a:t>
            </a:r>
            <a:r>
              <a:rPr lang="en-US" sz="2000" dirty="0">
                <a:solidFill>
                  <a:srgbClr val="000000"/>
                </a:solidFill>
                <a:latin typeface="Times New Roman" panose="02020603050405020304" pitchFamily="18" charset="0"/>
                <a:cs typeface="Times New Roman" panose="02020603050405020304" pitchFamily="18" charset="0"/>
              </a:rPr>
              <a:t>Hobart</a:t>
            </a:r>
            <a:r>
              <a:rPr lang="en-US" altLang="en-US" sz="2000" dirty="0">
                <a:latin typeface="Times New Roman" panose="02020603050405020304" pitchFamily="18" charset="0"/>
                <a:cs typeface="Times New Roman" panose="02020603050405020304" pitchFamily="18" charset="0"/>
              </a:rPr>
              <a:t>. Here are some recommendations: </a:t>
            </a:r>
          </a:p>
          <a:p>
            <a:pPr marL="171450" indent="-1714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Asian Gourmet on the Pier $$ - $$$, Chinese, Asian, Cantonese</a:t>
            </a:r>
          </a:p>
          <a:p>
            <a:pPr marL="171450" indent="-1714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Signal Station $$ - $$$, Cafe, Australian, Vegetarian</a:t>
            </a:r>
            <a:br>
              <a:rPr lang="en-US" alt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Da Angelo Ristorante $$ - $$$, Italian, Pizza, Neapolitan</a:t>
            </a:r>
            <a:endParaRPr lang="en-US" altLang="en-US" sz="20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Solo Pasta and Pizza $$ - $$$, Italian, Pizza, Vegetarian</a:t>
            </a:r>
          </a:p>
          <a:p>
            <a:pPr marL="171450" indent="-1714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Urban Greek  $$ - $$$, Mediterranean, Greek, Healthy</a:t>
            </a:r>
          </a:p>
          <a:p>
            <a:pPr marL="171450" indent="-171450">
              <a:buFont typeface="Arial" panose="020B0604020202020204" pitchFamily="34" charset="0"/>
              <a:buChar char="•"/>
            </a:pPr>
            <a:r>
              <a:rPr lang="en-US" sz="2000" dirty="0" err="1">
                <a:latin typeface="Times New Roman" panose="02020603050405020304" pitchFamily="18" charset="0"/>
                <a:cs typeface="Times New Roman" panose="02020603050405020304" pitchFamily="18" charset="0"/>
              </a:rPr>
              <a:t>Sawak</a:t>
            </a:r>
            <a:r>
              <a:rPr lang="en-US" sz="2000" dirty="0">
                <a:latin typeface="Times New Roman" panose="02020603050405020304" pitchFamily="18" charset="0"/>
                <a:cs typeface="Times New Roman" panose="02020603050405020304" pitchFamily="18" charset="0"/>
              </a:rPr>
              <a:t> Café $, Malaysian, Vegetarian Friendly, Vegan</a:t>
            </a:r>
          </a:p>
          <a:p>
            <a:pPr marL="171450" indent="-1714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Bar </a:t>
            </a:r>
            <a:r>
              <a:rPr lang="en-US" sz="2000" dirty="0" err="1">
                <a:latin typeface="Times New Roman" panose="02020603050405020304" pitchFamily="18" charset="0"/>
                <a:cs typeface="Times New Roman" panose="02020603050405020304" pitchFamily="18" charset="0"/>
              </a:rPr>
              <a:t>Wa</a:t>
            </a:r>
            <a:r>
              <a:rPr lang="en-US" sz="2000" dirty="0">
                <a:latin typeface="Times New Roman" panose="02020603050405020304" pitchFamily="18" charset="0"/>
                <a:cs typeface="Times New Roman" panose="02020603050405020304" pitchFamily="18" charset="0"/>
              </a:rPr>
              <a:t> Izakaya $$ - $$$, Japanese, Asian, Vegetarian </a:t>
            </a:r>
          </a:p>
          <a:p>
            <a:pPr marL="171450" indent="-1714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Tasty Korea Chicken And </a:t>
            </a:r>
            <a:r>
              <a:rPr lang="en-US" sz="2000" dirty="0" err="1">
                <a:latin typeface="Times New Roman" panose="02020603050405020304" pitchFamily="18" charset="0"/>
                <a:cs typeface="Times New Roman" panose="02020603050405020304" pitchFamily="18" charset="0"/>
              </a:rPr>
              <a:t>Bbq</a:t>
            </a:r>
            <a:r>
              <a:rPr lang="en-US" sz="2000" dirty="0">
                <a:latin typeface="Times New Roman" panose="02020603050405020304" pitchFamily="18" charset="0"/>
                <a:cs typeface="Times New Roman" panose="02020603050405020304" pitchFamily="18" charset="0"/>
              </a:rPr>
              <a:t> $$ - $$$, Barbecue, Asian, Korean</a:t>
            </a:r>
          </a:p>
          <a:p>
            <a:pPr marL="171450" indent="-1714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Syra Restaurant $$ - $$$, Lebanese, Mediterranean, Middle Eastern</a:t>
            </a:r>
          </a:p>
          <a:p>
            <a:pPr marL="171450" indent="-1714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Landscape Restaurant &amp; Grill $$$$, Steakhouse, Grill, Australian</a:t>
            </a:r>
          </a:p>
          <a:p>
            <a:pPr marL="171450" indent="-1714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Den Bar &amp; Restaurant Salamanca $$ - $$$, Quick Bites, Bar, Wine Bar</a:t>
            </a:r>
          </a:p>
          <a:p>
            <a:pPr marL="171450" indent="-1714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Black Footed Pig $$ - $$$, Mediterranean, European, Spanish</a:t>
            </a:r>
            <a:endParaRPr lang="en-US" altLang="en-US" sz="2000" dirty="0">
              <a:latin typeface="Times New Roman" panose="02020603050405020304" pitchFamily="18" charset="0"/>
              <a:cs typeface="Times New Roman" panose="02020603050405020304" pitchFamily="18" charset="0"/>
            </a:endParaRPr>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descr="A bowl of seafood rice&#10;&#10;Description automatically generated">
            <a:extLst>
              <a:ext uri="{FF2B5EF4-FFF2-40B4-BE49-F238E27FC236}">
                <a16:creationId xmlns:a16="http://schemas.microsoft.com/office/drawing/2014/main" id="{E315353D-C427-2DAE-D759-3CD55A6D40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9130" y="1520405"/>
            <a:ext cx="2741979" cy="2239283"/>
          </a:xfrm>
          <a:prstGeom prst="rect">
            <a:avLst/>
          </a:prstGeom>
        </p:spPr>
      </p:pic>
    </p:spTree>
    <p:extLst>
      <p:ext uri="{BB962C8B-B14F-4D97-AF65-F5344CB8AC3E}">
        <p14:creationId xmlns:p14="http://schemas.microsoft.com/office/powerpoint/2010/main" val="27834418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page16">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10"/>
          </p:nvPr>
        </p:nvSpPr>
        <p:spPr>
          <a:xfrm>
            <a:off x="0" y="5219700"/>
            <a:ext cx="2339975" cy="360363"/>
          </a:xfrm>
          <a:prstGeom prst="rect">
            <a:avLst/>
          </a:prstGeom>
        </p:spPr>
        <p:txBody>
          <a:bodyPr/>
          <a:lstStyle/>
          <a:p>
            <a:pPr lvl="0"/>
            <a:fld id="{641B0343-2E76-4D1F-9B73-45E83B39D474}" type="datetimeFigureOut">
              <a:rPr lang="en-US"/>
              <a:t>8/15/2024</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12"/>
          </p:nvPr>
        </p:nvSpPr>
        <p:spPr>
          <a:xfrm>
            <a:off x="7740650" y="5219700"/>
            <a:ext cx="2339975" cy="360363"/>
          </a:xfrm>
          <a:prstGeom prst="rect">
            <a:avLst/>
          </a:prstGeom>
        </p:spPr>
        <p:txBody>
          <a:bodyPr/>
          <a:lstStyle/>
          <a:p>
            <a:pPr lvl="0"/>
            <a:fld id="{6B71CB05-FB6A-43F8-9B74-2C507858005B}" type="slidenum">
              <a:rPr/>
              <a:t>28</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0" y="179388"/>
            <a:ext cx="10080625" cy="746125"/>
          </a:xfrm>
          <a:prstGeom prst="rect">
            <a:avLst/>
          </a:prstGeom>
        </p:spPr>
        <p:txBody>
          <a:bodyPr vert="horz"/>
          <a:lstStyle/>
          <a:p>
            <a:pPr lvl="0" algn="ctr" rtl="0"/>
            <a:r>
              <a:rPr lang="en-US" b="1" dirty="0">
                <a:solidFill>
                  <a:srgbClr val="000000"/>
                </a:solidFill>
                <a:latin typeface="Times New Roman" panose="02020603050405020304" pitchFamily="18" charset="0"/>
                <a:cs typeface="Times New Roman" panose="02020603050405020304" pitchFamily="18" charset="0"/>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0" y="1271588"/>
            <a:ext cx="10080625" cy="2105025"/>
          </a:xfrm>
          <a:prstGeom prst="rect">
            <a:avLst/>
          </a:prstGeom>
        </p:spPr>
        <p:txBody>
          <a:bodyPr vert="horz"/>
          <a:lstStyle/>
          <a:p>
            <a:pPr lvl="0" algn="ctr" rtl="0"/>
            <a:r>
              <a:rPr lang="en-US" sz="2800" dirty="0">
                <a:solidFill>
                  <a:srgbClr val="000000"/>
                </a:solidFill>
                <a:latin typeface="Times New Roman" panose="02020603050405020304" pitchFamily="18" charset="0"/>
                <a:cs typeface="Times New Roman" panose="02020603050405020304" pitchFamily="18" charset="0"/>
              </a:rPr>
              <a:t>Hobart is a beautiful City with a rich history and numerous attractions. Regardless of what you're looking for, Hobart has something for everyone.</a:t>
            </a:r>
            <a:br>
              <a:rPr lang="en-US" sz="2800" dirty="0">
                <a:solidFill>
                  <a:srgbClr val="000000"/>
                </a:solidFill>
                <a:latin typeface="Times New Roman" panose="02020603050405020304" pitchFamily="18" charset="0"/>
                <a:cs typeface="Times New Roman" panose="02020603050405020304" pitchFamily="18" charset="0"/>
              </a:rPr>
            </a:br>
            <a:endParaRPr lang="en-US" sz="2800" dirty="0">
              <a:solidFill>
                <a:srgbClr val="000000"/>
              </a:solidFill>
              <a:latin typeface="Times New Roman" panose="02020603050405020304" pitchFamily="18" charset="0"/>
              <a:cs typeface="Times New Roman" panose="02020603050405020304" pitchFamily="18" charset="0"/>
            </a:endParaRPr>
          </a:p>
          <a:p>
            <a:pPr lvl="0" algn="ctr" rtl="0">
              <a:lnSpc>
                <a:spcPct val="115000"/>
              </a:lnSpc>
              <a:spcBef>
                <a:spcPts val="0"/>
              </a:spcBef>
              <a:spcAft>
                <a:spcPts val="1236"/>
              </a:spcAft>
            </a:pPr>
            <a:r>
              <a:rPr lang="en-US" sz="2800" dirty="0">
                <a:solidFill>
                  <a:srgbClr val="000000"/>
                </a:solidFill>
                <a:latin typeface="Times New Roman" panose="02020603050405020304" pitchFamily="18" charset="0"/>
                <a:cs typeface="Times New Roman" panose="02020603050405020304" pitchFamily="18" charset="0"/>
              </a:rPr>
              <a:t>I hope this presentation will help when we visit Hobart!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name="page17">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0" y="503238"/>
            <a:ext cx="10080625" cy="1241425"/>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0" y="1744663"/>
            <a:ext cx="10080625" cy="3590925"/>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b="1"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Have a great visit to </a:t>
            </a:r>
            <a:r>
              <a:rPr lang="en-US" sz="2400" b="1" dirty="0">
                <a:solidFill>
                  <a:srgbClr val="000000"/>
                </a:solidFill>
                <a:latin typeface="Times New Roman" panose="02020603050405020304" pitchFamily="18" charset="0"/>
                <a:cs typeface="Times New Roman" panose="02020603050405020304" pitchFamily="18" charset="0"/>
              </a:rPr>
              <a:t>Hobart</a:t>
            </a:r>
            <a:r>
              <a:rPr lang="en-US" sz="2400" b="1"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0" y="331788"/>
            <a:ext cx="10080625" cy="757237"/>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My Port Philosophy</a:t>
            </a:r>
          </a:p>
        </p:txBody>
      </p:sp>
      <p:sp>
        <p:nvSpPr>
          <p:cNvPr id="5" name="TextBox 4">
            <a:extLst>
              <a:ext uri="{FF2B5EF4-FFF2-40B4-BE49-F238E27FC236}">
                <a16:creationId xmlns:a16="http://schemas.microsoft.com/office/drawing/2014/main" id="{F5E54D92-8C3C-3B79-29B6-308DFBDB5850}"/>
              </a:ext>
            </a:extLst>
          </p:cNvPr>
          <p:cNvSpPr txBox="1"/>
          <p:nvPr/>
        </p:nvSpPr>
        <p:spPr>
          <a:xfrm>
            <a:off x="440264" y="1089377"/>
            <a:ext cx="9166577" cy="3816366"/>
          </a:xfrm>
          <a:prstGeom prst="rect">
            <a:avLst/>
          </a:prstGeom>
          <a:noFill/>
        </p:spPr>
        <p:txBody>
          <a:bodyPr wrap="square">
            <a:sp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over 200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I will do it on my own.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for that type of port.</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additive="base">
                                        <p:cTn id="2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1260078" y="928029"/>
            <a:ext cx="7560469" cy="1463290"/>
          </a:xfrm>
        </p:spPr>
        <p:txBody>
          <a:bodyPr anchor="ctr"/>
          <a:lstStyle/>
          <a:p>
            <a:r>
              <a:rPr lang="en-US"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940663" y="2391318"/>
            <a:ext cx="8430802" cy="3279133"/>
          </a:xfrm>
        </p:spPr>
        <p:txBody>
          <a:bodyPr>
            <a:normAutofit/>
          </a:bodyPr>
          <a:lstStyle/>
          <a:p>
            <a:r>
              <a:rPr lang="en-US" sz="2400" dirty="0">
                <a:latin typeface="Times New Roman" panose="02020603050405020304" pitchFamily="18" charset="0"/>
                <a:cs typeface="Times New Roman" panose="02020603050405020304" pitchFamily="18" charset="0"/>
              </a:rPr>
              <a:t>My seminars are the result of many years of travel experience combined with many hours of research over the internet.</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 would like to acknowledge the many source I have accessed.</a:t>
            </a:r>
          </a:p>
          <a:p>
            <a:r>
              <a:rPr lang="en-US" sz="2400" dirty="0">
                <a:latin typeface="Times New Roman" panose="02020603050405020304" pitchFamily="18" charset="0"/>
                <a:cs typeface="Times New Roman" panose="02020603050405020304" pitchFamily="18" charset="0"/>
              </a:rPr>
              <a:t>These include: </a:t>
            </a:r>
            <a:r>
              <a:rPr lang="en-US" sz="2400" b="0" i="0" dirty="0">
                <a:solidFill>
                  <a:srgbClr val="202122"/>
                </a:solidFill>
                <a:effectLst/>
                <a:latin typeface="Times New Roman" panose="02020603050405020304" pitchFamily="18" charset="0"/>
                <a:cs typeface="Times New Roman" panose="02020603050405020304" pitchFamily="18" charset="0"/>
              </a:rPr>
              <a:t>Wikipedia.com, B</a:t>
            </a:r>
            <a:r>
              <a:rPr lang="en-US" altLang="en-US" sz="2400" dirty="0">
                <a:solidFill>
                  <a:srgbClr val="202124"/>
                </a:solidFill>
                <a:latin typeface="Times New Roman" panose="02020603050405020304" pitchFamily="18" charset="0"/>
                <a:cs typeface="Times New Roman" panose="02020603050405020304" pitchFamily="18" charset="0"/>
              </a:rPr>
              <a:t>ritannica.com, and the </a:t>
            </a:r>
            <a:br>
              <a:rPr lang="en-US" altLang="en-US" sz="2400" dirty="0">
                <a:solidFill>
                  <a:srgbClr val="202124"/>
                </a:solidFill>
                <a:latin typeface="Times New Roman" panose="02020603050405020304" pitchFamily="18" charset="0"/>
                <a:cs typeface="Times New Roman" panose="02020603050405020304" pitchFamily="18" charset="0"/>
              </a:rPr>
            </a:br>
            <a:r>
              <a:rPr lang="en-US" altLang="en-US" sz="2400" dirty="0">
                <a:solidFill>
                  <a:srgbClr val="202124"/>
                </a:solidFill>
                <a:latin typeface="Times New Roman" panose="02020603050405020304" pitchFamily="18" charset="0"/>
                <a:cs typeface="Times New Roman" panose="02020603050405020304" pitchFamily="18" charset="0"/>
              </a:rPr>
              <a:t>various Museum, Park and Government websites.</a:t>
            </a:r>
            <a:br>
              <a:rPr lang="en-US" altLang="en-US" sz="2400" dirty="0">
                <a:solidFill>
                  <a:srgbClr val="202124"/>
                </a:solidFill>
                <a:latin typeface="Times New Roman" panose="02020603050405020304" pitchFamily="18" charset="0"/>
                <a:cs typeface="Times New Roman" panose="02020603050405020304" pitchFamily="18" charset="0"/>
              </a:rPr>
            </a:br>
            <a:endParaRPr lang="en-US" altLang="en-US" sz="2400" dirty="0">
              <a:solidFill>
                <a:srgbClr val="101518"/>
              </a:solidFill>
              <a:latin typeface="Times New Roman" panose="02020603050405020304" pitchFamily="18" charset="0"/>
              <a:cs typeface="Times New Roman" panose="02020603050405020304" pitchFamily="18" charset="0"/>
            </a:endParaRP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4914304" y="2709267"/>
            <a:ext cx="252016" cy="2520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5605" tIns="37802" rIns="75605" bIns="37802" numCol="1" anchor="t" anchorCtr="0" compatLnSpc="1">
            <a:prstTxWarp prst="textNoShape">
              <a:avLst/>
            </a:prstTxWarp>
          </a:bodyPr>
          <a:lstStyle/>
          <a:p>
            <a:endParaRPr lang="en-US" sz="1488"/>
          </a:p>
        </p:txBody>
      </p:sp>
      <p:sp>
        <p:nvSpPr>
          <p:cNvPr id="6" name="AutoShape 4">
            <a:hlinkClick r:id="rId2"/>
            <a:extLst>
              <a:ext uri="{FF2B5EF4-FFF2-40B4-BE49-F238E27FC236}">
                <a16:creationId xmlns:a16="http://schemas.microsoft.com/office/drawing/2014/main" id="{E8986A64-7A03-3ADB-D139-8074AC683DE7}"/>
              </a:ext>
            </a:extLst>
          </p:cNvPr>
          <p:cNvSpPr>
            <a:spLocks noChangeAspect="1" noChangeArrowheads="1"/>
          </p:cNvSpPr>
          <p:nvPr/>
        </p:nvSpPr>
        <p:spPr bwMode="auto">
          <a:xfrm>
            <a:off x="84030" y="-226977"/>
            <a:ext cx="246740" cy="2520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5605" tIns="37802" rIns="75605" bIns="37802" numCol="1" anchor="t" anchorCtr="0" compatLnSpc="1">
            <a:prstTxWarp prst="textNoShape">
              <a:avLst/>
            </a:prstTxWarp>
          </a:bodyPr>
          <a:lstStyle/>
          <a:p>
            <a:endParaRPr lang="en-US" sz="1488"/>
          </a:p>
        </p:txBody>
      </p:sp>
    </p:spTree>
    <p:extLst>
      <p:ext uri="{BB962C8B-B14F-4D97-AF65-F5344CB8AC3E}">
        <p14:creationId xmlns:p14="http://schemas.microsoft.com/office/powerpoint/2010/main" val="2201646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Pay attention to the time. - Ship time and local time are often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If a ship-sponsored excursion is late returning to port, the ship will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Have your Passport, Credit Card, and phone numbers for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What to Do If You Miss the Ship</a:t>
            </a:r>
            <a:br>
              <a:rPr lang="en-US" altLang="en-US" sz="1800" b="1"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your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The Port Officials can help you with contacting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2">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name="page3">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93CDA-508D-A0D3-986B-3DE5B63351BC}"/>
              </a:ext>
            </a:extLst>
          </p:cNvPr>
          <p:cNvSpPr/>
          <p:nvPr/>
        </p:nvSpPr>
        <p:spPr>
          <a:xfrm>
            <a:off x="0" y="-142560"/>
            <a:ext cx="10080624" cy="133976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000" b="1" i="0" u="none" strike="noStrike" kern="1200" baseline="0" dirty="0">
                <a:ln>
                  <a:noFill/>
                </a:ln>
                <a:solidFill>
                  <a:srgbClr val="000000"/>
                </a:solidFill>
                <a:latin typeface="Times New Roman" pitchFamily="18"/>
                <a:ea typeface="Times New Roman" pitchFamily="18"/>
                <a:cs typeface="Times New Roman" pitchFamily="18"/>
              </a:rPr>
              <a:t>Money</a:t>
            </a:r>
          </a:p>
        </p:txBody>
      </p:sp>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sp>
        <p:nvSpPr>
          <p:cNvPr id="10" name="Freeform: Shape 9">
            <a:extLst>
              <a:ext uri="{FF2B5EF4-FFF2-40B4-BE49-F238E27FC236}">
                <a16:creationId xmlns:a16="http://schemas.microsoft.com/office/drawing/2014/main" id="{9BB0423E-FB46-7E23-4BA8-6D74DFD8A5B5}"/>
              </a:ext>
            </a:extLst>
          </p:cNvPr>
          <p:cNvSpPr/>
          <p:nvPr/>
        </p:nvSpPr>
        <p:spPr>
          <a:xfrm>
            <a:off x="-1" y="909318"/>
            <a:ext cx="10080625" cy="145155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1" dirty="0">
                <a:latin typeface="Times New Roman" panose="02020603050405020304" pitchFamily="18" charset="0"/>
                <a:cs typeface="Times New Roman" panose="02020603050405020304" pitchFamily="18" charset="0"/>
              </a:rPr>
              <a:t>The currency for Hobart is the Australian Dollar. </a:t>
            </a: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1" dirty="0">
                <a:latin typeface="Times New Roman" panose="02020603050405020304" pitchFamily="18" charset="0"/>
                <a:cs typeface="Times New Roman" panose="02020603050405020304" pitchFamily="18" charset="0"/>
              </a:rPr>
              <a:t>The conversion at the rate is $1.48 AUD to $1.00 U.S.</a:t>
            </a: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1" i="0" u="none" strike="noStrike" kern="1200" baseline="0" dirty="0">
                <a:ln>
                  <a:noFill/>
                </a:ln>
                <a:solidFill>
                  <a:srgbClr val="000000"/>
                </a:solidFill>
                <a:latin typeface="Times New Roman" panose="02020603050405020304" pitchFamily="18" charset="0"/>
                <a:ea typeface="Segoe UI" pitchFamily="34"/>
                <a:cs typeface="Times New Roman" panose="02020603050405020304" pitchFamily="18" charset="0"/>
              </a:rPr>
              <a:t>Or $1 AUD $.67 </a:t>
            </a:r>
            <a:r>
              <a:rPr lang="en-US" sz="2400" b="1" dirty="0">
                <a:latin typeface="Times New Roman" panose="02020603050405020304" pitchFamily="18" charset="0"/>
                <a:cs typeface="Times New Roman" panose="02020603050405020304" pitchFamily="18" charset="0"/>
              </a:rPr>
              <a:t>U.S.</a:t>
            </a:r>
            <a:endParaRPr lang="en-US" sz="2400" b="1" i="0" u="none" strike="noStrike" kern="1200" baseline="0" dirty="0">
              <a:ln>
                <a:noFill/>
              </a:ln>
              <a:solidFill>
                <a:srgbClr val="000000"/>
              </a:solidFill>
              <a:latin typeface="Times New Roman" panose="02020603050405020304" pitchFamily="18" charset="0"/>
              <a:ea typeface="Segoe UI" pitchFamily="34"/>
              <a:cs typeface="Times New Roman" panose="02020603050405020304" pitchFamily="18" charset="0"/>
            </a:endParaRPr>
          </a:p>
          <a:p>
            <a:pPr marL="0" marR="0" lvl="0" indent="0" algn="l"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2400" b="0" i="0" u="none" strike="noStrike" kern="1200" baseline="0" dirty="0">
              <a:ln>
                <a:noFill/>
              </a:ln>
              <a:solidFill>
                <a:srgbClr val="000000"/>
              </a:solidFill>
              <a:latin typeface="Times New Roman" pitchFamily="18"/>
              <a:ea typeface="Segoe UI" pitchFamily="34"/>
              <a:cs typeface="Segoe UI" pitchFamily="34"/>
            </a:endParaRPr>
          </a:p>
        </p:txBody>
      </p:sp>
      <p:pic>
        <p:nvPicPr>
          <p:cNvPr id="5" name="Picture 4" descr="Close-up of several different currency notes and coins&#10;&#10;Description automatically generated">
            <a:extLst>
              <a:ext uri="{FF2B5EF4-FFF2-40B4-BE49-F238E27FC236}">
                <a16:creationId xmlns:a16="http://schemas.microsoft.com/office/drawing/2014/main" id="{E6D6BEBB-A886-C1BA-24D1-72C86F1921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0767" y="2071158"/>
            <a:ext cx="5399088" cy="35993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barn(inVertical)">
                                      <p:cBhvr>
                                        <p:cTn id="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292524"/>
            <a:ext cx="9359900" cy="757238"/>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About Hobart</a:t>
            </a: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194628" y="1213755"/>
            <a:ext cx="9691367"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2000" dirty="0">
                <a:latin typeface="Times New Roman" panose="02020603050405020304" pitchFamily="18" charset="0"/>
                <a:cs typeface="Times New Roman" panose="02020603050405020304" pitchFamily="18" charset="0"/>
              </a:rPr>
              <a:t>The Tasmanian capital of Hobart is a dynamic city that surpasses expectations at every turn. Australia’s southernmost capital is brimming with history and bursting with creativity.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2000" dirty="0">
                <a:latin typeface="Times New Roman" panose="02020603050405020304" pitchFamily="18" charset="0"/>
                <a:cs typeface="Times New Roman" panose="02020603050405020304" pitchFamily="18" charset="0"/>
              </a:rPr>
              <a:t>It boasts an incredible food and wine scene with local produce making the short journey from farm to table, and is fringed by scenic wilderness.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2000" dirty="0">
                <a:latin typeface="Times New Roman" panose="02020603050405020304" pitchFamily="18" charset="0"/>
                <a:cs typeface="Times New Roman" panose="02020603050405020304" pitchFamily="18" charset="0"/>
              </a:rPr>
              <a:t>In Hobart, you can see world-renowned art, eat freshly caught seafood and climb a mountain all in one day.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2000" dirty="0">
                <a:latin typeface="Times New Roman" panose="02020603050405020304" pitchFamily="18" charset="0"/>
                <a:cs typeface="Times New Roman" panose="02020603050405020304" pitchFamily="18" charset="0"/>
              </a:rPr>
              <a:t>Hobart is where the bulk of Tassie locals live. That’s good reason to make it your first port of call. It sits at the southern end of the island, on the edge of the River Derwent.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2000" dirty="0">
                <a:latin typeface="Times New Roman" panose="02020603050405020304" pitchFamily="18" charset="0"/>
                <a:cs typeface="Times New Roman" panose="02020603050405020304" pitchFamily="18" charset="0"/>
              </a:rPr>
              <a:t>It is a port town that dates back to early explorers and convicts sent here for stealing rams. Water runs deep – it’s the second deepest port in the world but also offers a myriad of waterways that please the sailor who has navigated a globe of oceans. </a:t>
            </a:r>
            <a:endParaRPr kumimoji="0" lang="en-US" altLang="en-US" sz="20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628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 calcmode="lin" valueType="num">
                                      <p:cBhvr additive="base">
                                        <p:cTn id="1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 calcmode="lin" valueType="num">
                                      <p:cBhvr additive="base">
                                        <p:cTn id="25"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88900"/>
            <a:ext cx="10080625" cy="757238"/>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Historical Hobart</a:t>
            </a: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191558" y="1063029"/>
            <a:ext cx="9889067"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Hobart’s history that goes back to the beginning of Australia. The stories of indigenous Tasmanians, explorers, mining, agriculture, and much more.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Indigenous stories date back thousands of years and are evident in middens and the way early Tasmanians touched the landscape lightly.</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history of European exploration and settlement is young in many respects. It’s a tiny patch of time. About 40 minutes from Hobart is the country’s first golf course set up by a Scottish fellow who wanted a taste of home. It happens to be very close to a whisky distillery.</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Then there’s Port Arthur Historic Site. It’s the type of history that captivates crowds. Once looked upon as a dark blemish few spoke of, these days people are rather proud when they head to Port Arthur and come to find they have convict blood.</a:t>
            </a:r>
          </a:p>
          <a:p>
            <a:pPr marL="342900" indent="-342900">
              <a:buFont typeface="Arial" panose="020B0604020202020204" pitchFamily="34" charset="0"/>
              <a:buChar char="•"/>
            </a:pP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610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1000"/>
                                        <p:tgtEl>
                                          <p:spTgt spid="10">
                                            <p:txEl>
                                              <p:pRg st="1" end="1"/>
                                            </p:txEl>
                                          </p:spTgt>
                                        </p:tgtEl>
                                      </p:cBhvr>
                                    </p:animEffect>
                                    <p:anim calcmode="lin" valueType="num">
                                      <p:cBhvr>
                                        <p:cTn id="8"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anim calcmode="lin" valueType="num">
                                      <p:cBhvr additive="base">
                                        <p:cTn id="14"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
                                            <p:txEl>
                                              <p:pRg st="3" end="3"/>
                                            </p:txEl>
                                          </p:spTgt>
                                        </p:tgtEl>
                                        <p:attrNameLst>
                                          <p:attrName>style.visibility</p:attrName>
                                        </p:attrNameLst>
                                      </p:cBhvr>
                                      <p:to>
                                        <p:strVal val="visible"/>
                                      </p:to>
                                    </p:set>
                                    <p:anim calcmode="lin" valueType="num">
                                      <p:cBhvr additive="base">
                                        <p:cTn id="20"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name="page5">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4" name="Picture 3" descr="A map of the earth&#10;&#10;Description automatically generated">
            <a:extLst>
              <a:ext uri="{FF2B5EF4-FFF2-40B4-BE49-F238E27FC236}">
                <a16:creationId xmlns:a16="http://schemas.microsoft.com/office/drawing/2014/main" id="{29F29800-87D1-E4D3-26BF-5C7097FB0752}"/>
              </a:ext>
            </a:extLst>
          </p:cNvPr>
          <p:cNvPicPr>
            <a:picLocks noChangeAspect="1"/>
          </p:cNvPicPr>
          <p:nvPr/>
        </p:nvPicPr>
        <p:blipFill rotWithShape="1">
          <a:blip r:embed="rId3">
            <a:extLst>
              <a:ext uri="{28A0092B-C50C-407E-A947-70E740481C1C}">
                <a14:useLocalDpi xmlns:a14="http://schemas.microsoft.com/office/drawing/2010/main" val="0"/>
              </a:ext>
            </a:extLst>
          </a:blip>
          <a:srcRect r="5188"/>
          <a:stretch/>
        </p:blipFill>
        <p:spPr>
          <a:xfrm>
            <a:off x="0" y="10048"/>
            <a:ext cx="10080626" cy="5670550"/>
          </a:xfrm>
          <a:prstGeom prst="rect">
            <a:avLst/>
          </a:prstGeom>
        </p:spPr>
      </p:pic>
      <p:sp>
        <p:nvSpPr>
          <p:cNvPr id="6" name="TextBox 5">
            <a:extLst>
              <a:ext uri="{FF2B5EF4-FFF2-40B4-BE49-F238E27FC236}">
                <a16:creationId xmlns:a16="http://schemas.microsoft.com/office/drawing/2014/main" id="{8027FC59-CD94-387E-06A7-6BBB84874155}"/>
              </a:ext>
            </a:extLst>
          </p:cNvPr>
          <p:cNvSpPr txBox="1"/>
          <p:nvPr/>
        </p:nvSpPr>
        <p:spPr>
          <a:xfrm>
            <a:off x="5040312" y="3941018"/>
            <a:ext cx="1199715" cy="369332"/>
          </a:xfrm>
          <a:prstGeom prst="rect">
            <a:avLst/>
          </a:prstGeom>
          <a:noFill/>
        </p:spPr>
        <p:txBody>
          <a:bodyPr wrap="square">
            <a:spAutoFit/>
          </a:bodyPr>
          <a:lstStyle/>
          <a:p>
            <a:pPr lvl="0" algn="ctr" rtl="0"/>
            <a:r>
              <a:rPr lang="en-US" sz="1800" b="1" dirty="0">
                <a:solidFill>
                  <a:schemeClr val="bg1"/>
                </a:solidFill>
                <a:latin typeface="Times New Roman" panose="02020603050405020304" pitchFamily="18" charset="0"/>
                <a:cs typeface="Times New Roman" panose="02020603050405020304" pitchFamily="18" charset="0"/>
              </a:rPr>
              <a:t>Hobart-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4" name="Picture 3" descr="A map of a city&#10;&#10;Description automatically generated">
            <a:extLst>
              <a:ext uri="{FF2B5EF4-FFF2-40B4-BE49-F238E27FC236}">
                <a16:creationId xmlns:a16="http://schemas.microsoft.com/office/drawing/2014/main" id="{0254D1E8-9953-3171-611B-8B14D2B2CFC5}"/>
              </a:ext>
            </a:extLst>
          </p:cNvPr>
          <p:cNvPicPr>
            <a:picLocks noChangeAspect="1"/>
          </p:cNvPicPr>
          <p:nvPr/>
        </p:nvPicPr>
        <p:blipFill rotWithShape="1">
          <a:blip r:embed="rId3">
            <a:extLst>
              <a:ext uri="{28A0092B-C50C-407E-A947-70E740481C1C}">
                <a14:useLocalDpi xmlns:a14="http://schemas.microsoft.com/office/drawing/2010/main" val="0"/>
              </a:ext>
            </a:extLst>
          </a:blip>
          <a:srcRect l="12448"/>
          <a:stretch/>
        </p:blipFill>
        <p:spPr>
          <a:xfrm>
            <a:off x="-24206" y="0"/>
            <a:ext cx="10104831" cy="5670550"/>
          </a:xfrm>
          <a:prstGeom prst="rect">
            <a:avLst/>
          </a:prstGeom>
        </p:spPr>
      </p:pic>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a:xfrm>
            <a:off x="7813675" y="5256213"/>
            <a:ext cx="2266950" cy="301625"/>
          </a:xfrm>
          <a:prstGeom prst="rect">
            <a:avLst/>
          </a:prstGeom>
        </p:spPr>
        <p:txBody>
          <a:bodyPr vert="horz" lIns="91440" tIns="45720" rIns="91440" bIns="45720" rtlCol="0" anchor="ctr">
            <a:normAutofit/>
          </a:bodyPr>
          <a:lstStyle/>
          <a:p>
            <a:pPr lvl="0" hangingPunct="1">
              <a:spcAft>
                <a:spcPts val="600"/>
              </a:spcAft>
            </a:pPr>
            <a:fld id="{2A6BFD85-4870-4D28-95E8-EB6D313F6BEA}" type="slidenum">
              <a:rPr lang="en-US" sz="800">
                <a:solidFill>
                  <a:schemeClr val="tx1">
                    <a:tint val="75000"/>
                  </a:schemeClr>
                </a:solidFill>
                <a:latin typeface="+mn-lt"/>
                <a:ea typeface="+mn-ea"/>
                <a:cs typeface="+mn-cs"/>
              </a:rPr>
              <a:pPr lvl="0" hangingPunct="1">
                <a:spcAft>
                  <a:spcPts val="600"/>
                </a:spcAft>
              </a:pPr>
              <a:t>9</a:t>
            </a:fld>
            <a:endParaRPr lang="en-US" sz="800">
              <a:solidFill>
                <a:schemeClr val="tx1">
                  <a:tint val="75000"/>
                </a:schemeClr>
              </a:solidFill>
              <a:latin typeface="+mn-lt"/>
              <a:ea typeface="+mn-ea"/>
              <a:cs typeface="+mn-cs"/>
            </a:endParaRPr>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5740400" y="3740150"/>
            <a:ext cx="4340225" cy="1249363"/>
          </a:xfrm>
          <a:prstGeom prst="rect">
            <a:avLst/>
          </a:prstGeom>
        </p:spPr>
        <p:txBody>
          <a:bodyPr vert="horz" lIns="91440" tIns="45720" rIns="91440" bIns="45720" rtlCol="0" anchor="ctr">
            <a:normAutofit/>
          </a:bodyPr>
          <a:lstStyle/>
          <a:p>
            <a:pPr lvl="0" algn="ctr" rtl="0" hangingPunct="1">
              <a:lnSpc>
                <a:spcPct val="90000"/>
              </a:lnSpc>
              <a:spcBef>
                <a:spcPct val="0"/>
              </a:spcBef>
            </a:pPr>
            <a:r>
              <a:rPr lang="en-US" sz="4400" b="1" kern="1200" dirty="0">
                <a:solidFill>
                  <a:schemeClr val="tx1"/>
                </a:solidFill>
                <a:latin typeface="Times New Roman" panose="02020603050405020304" pitchFamily="18" charset="0"/>
                <a:ea typeface="+mj-ea"/>
                <a:cs typeface="Times New Roman" panose="02020603050405020304" pitchFamily="18" charset="0"/>
              </a:rPr>
              <a:t>Map of Hobart</a:t>
            </a:r>
          </a:p>
        </p:txBody>
      </p:sp>
    </p:spTree>
    <p:extLst>
      <p:ext uri="{BB962C8B-B14F-4D97-AF65-F5344CB8AC3E}">
        <p14:creationId xmlns:p14="http://schemas.microsoft.com/office/powerpoint/2010/main" val="37465803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1287</TotalTime>
  <Words>2918</Words>
  <Application>Microsoft Office PowerPoint</Application>
  <PresentationFormat>Custom</PresentationFormat>
  <Paragraphs>204</Paragraphs>
  <Slides>30</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Aptos</vt:lpstr>
      <vt:lpstr>Aptos Display</vt:lpstr>
      <vt:lpstr>Arial</vt:lpstr>
      <vt:lpstr>Calibri</vt:lpstr>
      <vt:lpstr>Liberation Sans</vt:lpstr>
      <vt:lpstr>Times New Roman</vt:lpstr>
      <vt:lpstr>Wingdings</vt:lpstr>
      <vt:lpstr>Office Theme</vt:lpstr>
      <vt:lpstr>Hobart Tasmania Presented by Marc Silver</vt:lpstr>
      <vt:lpstr>What I Will Cover</vt:lpstr>
      <vt:lpstr>My Port Philosophy</vt:lpstr>
      <vt:lpstr>PowerPoint Presentation</vt:lpstr>
      <vt:lpstr>PowerPoint Presentation</vt:lpstr>
      <vt:lpstr>About Hobart</vt:lpstr>
      <vt:lpstr>Historical Hobart</vt:lpstr>
      <vt:lpstr>PowerPoint Presentation</vt:lpstr>
      <vt:lpstr>Map of Hobart</vt:lpstr>
      <vt:lpstr>Hobart Buses</vt:lpstr>
      <vt:lpstr>Hobart Taxis</vt:lpstr>
      <vt:lpstr>Hobart Walking Tour</vt:lpstr>
      <vt:lpstr>PowerPoint Presentation</vt:lpstr>
      <vt:lpstr>Tasmanian Museum and Art Gallery</vt:lpstr>
      <vt:lpstr>Bonorong Wildlife Park</vt:lpstr>
      <vt:lpstr>Bonorong Wildlife Park</vt:lpstr>
      <vt:lpstr>MONA</vt:lpstr>
      <vt:lpstr>Salamanca Market</vt:lpstr>
      <vt:lpstr>Maritime Museum</vt:lpstr>
      <vt:lpstr>Hobart Convict Penitentiary</vt:lpstr>
      <vt:lpstr>Anglesea Barracks &amp; Military Museum</vt:lpstr>
      <vt:lpstr>St. David Cathedral</vt:lpstr>
      <vt:lpstr>Narryna Heritage Museum</vt:lpstr>
      <vt:lpstr>Take a Wine Tour</vt:lpstr>
      <vt:lpstr>Take a Wine Tour</vt:lpstr>
      <vt:lpstr>Peppermint Bay Lunch Cruise</vt:lpstr>
      <vt:lpstr>PowerPoint Presentation</vt:lpstr>
      <vt:lpstr>Conclusion</vt:lpstr>
      <vt:lpstr>Thanks For Coming</vt:lpstr>
      <vt:lpstr>Acknowledgement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160</cp:revision>
  <dcterms:created xsi:type="dcterms:W3CDTF">2023-03-25T21:24:27Z</dcterms:created>
  <dcterms:modified xsi:type="dcterms:W3CDTF">2024-08-16T01:01:13Z</dcterms:modified>
</cp:coreProperties>
</file>