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D_8ABDC06A.xml" ContentType="application/vnd.ms-powerpoint.comments+xml"/>
  <Override PartName="/ppt/notesSlides/notesSlide2.xml" ContentType="application/vnd.openxmlformats-officedocument.presentationml.notesSlide+xml"/>
  <Override PartName="/ppt/comments/modernComment_11F_7C773ED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0_9E4CB7CA.xml" ContentType="application/vnd.ms-powerpoint.comments+xml"/>
  <Override PartName="/ppt/notesSlides/notesSlide6.xml" ContentType="application/vnd.openxmlformats-officedocument.presentationml.notesSlide+xml"/>
  <Override PartName="/ppt/comments/modernComment_102_DE995F66.xml" ContentType="application/vnd.ms-powerpoint.comments+xml"/>
  <Override PartName="/ppt/notesSlides/notesSlide7.xml" ContentType="application/vnd.openxmlformats-officedocument.presentationml.notesSlide+xml"/>
  <Override PartName="/ppt/comments/modernComment_10B_8D62E795.xml" ContentType="application/vnd.ms-powerpoint.comments+xml"/>
  <Override PartName="/ppt/notesSlides/notesSlide8.xml" ContentType="application/vnd.openxmlformats-officedocument.presentationml.notesSlide+xml"/>
  <Override PartName="/ppt/comments/modernComment_119_56459FE6.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0" r:id="rId3"/>
    <p:sldId id="257" r:id="rId4"/>
    <p:sldId id="285" r:id="rId5"/>
    <p:sldId id="286" r:id="rId6"/>
    <p:sldId id="287" r:id="rId7"/>
    <p:sldId id="291" r:id="rId8"/>
    <p:sldId id="292" r:id="rId9"/>
    <p:sldId id="288" r:id="rId10"/>
    <p:sldId id="258" r:id="rId11"/>
    <p:sldId id="289" r:id="rId12"/>
    <p:sldId id="290" r:id="rId13"/>
    <p:sldId id="259" r:id="rId14"/>
    <p:sldId id="261" r:id="rId15"/>
    <p:sldId id="267" r:id="rId16"/>
    <p:sldId id="281" r:id="rId17"/>
    <p:sldId id="266" r:id="rId18"/>
    <p:sldId id="293" r:id="rId19"/>
    <p:sldId id="294" r:id="rId20"/>
    <p:sldId id="295" r:id="rId21"/>
    <p:sldId id="296" r:id="rId22"/>
    <p:sldId id="265" r:id="rId23"/>
    <p:sldId id="264" r:id="rId24"/>
    <p:sldId id="262" r:id="rId25"/>
    <p:sldId id="268" r:id="rId26"/>
    <p:sldId id="272" r:id="rId27"/>
    <p:sldId id="273" r:id="rId28"/>
    <p:sldId id="275" r:id="rId29"/>
    <p:sldId id="269" r:id="rId30"/>
    <p:sldId id="284" r:id="rId31"/>
    <p:sldId id="283" r:id="rId32"/>
    <p:sldId id="263" r:id="rId33"/>
    <p:sldId id="277" r:id="rId34"/>
    <p:sldId id="27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08" autoAdjust="0"/>
  </p:normalViewPr>
  <p:slideViewPr>
    <p:cSldViewPr snapToGrid="0" showGuides="1">
      <p:cViewPr varScale="1">
        <p:scale>
          <a:sx n="80" d="100"/>
          <a:sy n="80" d="100"/>
        </p:scale>
        <p:origin x="8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02_DE995F66.xml><?xml version="1.0" encoding="utf-8"?>
<p188:cmLst xmlns:a="http://schemas.openxmlformats.org/drawingml/2006/main" xmlns:r="http://schemas.openxmlformats.org/officeDocument/2006/relationships" xmlns:p188="http://schemas.microsoft.com/office/powerpoint/2018/8/main">
  <p188:cm id="{8FA982DF-EDDC-4586-92D9-F7D8253301E5}" authorId="{5A6809BF-033D-8017-B196-2FD9BEB1A563}" created="2024-07-05T21:28:18.634">
    <ac:txMkLst xmlns:ac="http://schemas.microsoft.com/office/drawing/2013/main/command">
      <pc:docMk xmlns:pc="http://schemas.microsoft.com/office/powerpoint/2013/main/command"/>
      <pc:sldMk xmlns:pc="http://schemas.microsoft.com/office/powerpoint/2013/main/command" cId="3734593382" sldId="258"/>
      <ac:spMk id="3" creationId="{5E8471F9-8664-9014-CEF6-D6D93E9756C1}"/>
      <ac:txMk cp="881">
        <ac:context len="925" hash="233541474"/>
      </ac:txMk>
    </ac:txMkLst>
    <p188:pos x="6745185" y="4500748"/>
    <p188:replyLst/>
    <p188:txBody>
      <a:bodyPr/>
      <a:lstStyle/>
      <a:p>
        <a:r>
          <a:rPr lang="en-US"/>
          <a:t>
A ‘Pa’ is a Māori  Fort.</a:t>
        </a:r>
      </a:p>
    </p188:txBody>
  </p188:cm>
</p188:cmLst>
</file>

<file path=ppt/comments/modernComment_10B_8D62E795.xml><?xml version="1.0" encoding="utf-8"?>
<p188:cmLst xmlns:a="http://schemas.openxmlformats.org/drawingml/2006/main" xmlns:r="http://schemas.openxmlformats.org/officeDocument/2006/relationships" xmlns:p188="http://schemas.microsoft.com/office/powerpoint/2018/8/main">
  <p188:cm id="{381F4C23-4316-4CEB-B68E-9B6E716930F6}" authorId="{5A6809BF-033D-8017-B196-2FD9BEB1A563}" created="2024-06-29T01:02:07.271">
    <pc:sldMkLst xmlns:pc="http://schemas.microsoft.com/office/powerpoint/2013/main/command">
      <pc:docMk/>
      <pc:sldMk cId="2372069269" sldId="267"/>
    </pc:sldMkLst>
    <p188:txBody>
      <a:bodyPr/>
      <a:lstStyle/>
      <a:p>
        <a:r>
          <a:rPr lang="en-US"/>
          <a:t>During this period, Aborigines were also treated very badly causing their numbers to collapse.</a:t>
        </a:r>
      </a:p>
    </p188:txBody>
  </p188:cm>
</p188:cmLst>
</file>

<file path=ppt/comments/modernComment_119_56459FE6.xml><?xml version="1.0" encoding="utf-8"?>
<p188:cmLst xmlns:a="http://schemas.openxmlformats.org/drawingml/2006/main" xmlns:r="http://schemas.openxmlformats.org/officeDocument/2006/relationships" xmlns:p188="http://schemas.microsoft.com/office/powerpoint/2018/8/main">
  <p188:cm id="{EFCC3CB8-8542-454A-A711-03D47FE4F39C}" authorId="{5A6809BF-033D-8017-B196-2FD9BEB1A563}" created="2024-07-05T01:29:04.870">
    <ac:deMkLst xmlns:ac="http://schemas.microsoft.com/office/drawing/2013/main/command">
      <pc:docMk xmlns:pc="http://schemas.microsoft.com/office/powerpoint/2013/main/command"/>
      <pc:sldMk xmlns:pc="http://schemas.microsoft.com/office/powerpoint/2013/main/command" cId="1447403494" sldId="281"/>
      <ac:spMk id="3" creationId="{BA18F88A-B312-9FEE-A12F-B71A4FCCECD0}"/>
    </ac:deMkLst>
    <p188:txBody>
      <a:bodyPr/>
      <a:lstStyle/>
      <a:p>
        <a:r>
          <a:rPr lang="en-US"/>
          <a:t>Capt. Arthur Wakefield wrote to the company in March 1843, "I rather anticipate some difficulty with the natives.</a:t>
        </a:r>
      </a:p>
    </p188:txBody>
  </p188:cm>
</p188:cmLst>
</file>

<file path=ppt/comments/modernComment_11D_8ABDC06A.xml><?xml version="1.0" encoding="utf-8"?>
<p188:cmLst xmlns:a="http://schemas.openxmlformats.org/drawingml/2006/main" xmlns:r="http://schemas.openxmlformats.org/officeDocument/2006/relationships" xmlns:p188="http://schemas.microsoft.com/office/powerpoint/2018/8/main">
  <p188:cm id="{B89F3D0F-7860-48BA-9A02-A859D49927E3}" authorId="{5A6809BF-033D-8017-B196-2FD9BEB1A563}" created="2024-07-04T22:18:11.963">
    <pc:sldMkLst xmlns:pc="http://schemas.microsoft.com/office/powerpoint/2013/main/command">
      <pc:docMk/>
      <pc:sldMk cId="2327691370" sldId="285"/>
    </pc:sldMkLst>
    <p188:txBody>
      <a:bodyPr/>
      <a:lstStyle/>
      <a:p>
        <a:r>
          <a:rPr lang="en-US"/>
          <a:t>In 1644 part of New Zealand's coastline appears beside the name "Zeelandia Nova" on printed world and Pacific charts and globes.</a:t>
        </a:r>
      </a:p>
    </p188:txBody>
  </p188:cm>
</p188:cmLst>
</file>

<file path=ppt/comments/modernComment_11F_7C773ED0.xml><?xml version="1.0" encoding="utf-8"?>
<p188:cmLst xmlns:a="http://schemas.openxmlformats.org/drawingml/2006/main" xmlns:r="http://schemas.openxmlformats.org/officeDocument/2006/relationships" xmlns:p188="http://schemas.microsoft.com/office/powerpoint/2018/8/main">
  <p188:cm id="{DF79CD0A-B2C0-4C2B-B53F-1E9A6260739F}" authorId="{5A6809BF-033D-8017-B196-2FD9BEB1A563}" created="2024-07-04T22:51:04.613">
    <ac:deMkLst xmlns:ac="http://schemas.microsoft.com/office/drawing/2013/main/command">
      <pc:docMk xmlns:pc="http://schemas.microsoft.com/office/powerpoint/2013/main/command"/>
      <pc:sldMk xmlns:pc="http://schemas.microsoft.com/office/powerpoint/2013/main/command" cId="2088189648" sldId="287"/>
      <ac:spMk id="3" creationId="{93BFC0CC-2147-CEF0-FCF9-CE7F45564234}"/>
    </ac:deMkLst>
    <p188:txBody>
      <a:bodyPr/>
      <a:lstStyle/>
      <a:p>
        <a:r>
          <a:rPr lang="en-US"/>
          <a:t>First European women arrive in New Zealand in 1806. </a:t>
        </a:r>
      </a:p>
    </p188:txBody>
  </p188:cm>
</p188:cmLst>
</file>

<file path=ppt/comments/modernComment_120_9E4CB7CA.xml><?xml version="1.0" encoding="utf-8"?>
<p188:cmLst xmlns:a="http://schemas.openxmlformats.org/drawingml/2006/main" xmlns:r="http://schemas.openxmlformats.org/officeDocument/2006/relationships" xmlns:p188="http://schemas.microsoft.com/office/powerpoint/2018/8/main">
  <p188:cm id="{DF2110C3-785A-4063-81D6-916A0A8A96DF}" authorId="{5A6809BF-033D-8017-B196-2FD9BEB1A563}" created="2024-07-05T21:48:50.562">
    <pc:sldMkLst xmlns:pc="http://schemas.microsoft.com/office/powerpoint/2013/main/command">
      <pc:docMk/>
      <pc:sldMk cId="2655827914" sldId="288"/>
    </pc:sldMkLst>
    <p188:txBody>
      <a:bodyPr/>
      <a:lstStyle/>
      <a:p>
        <a:r>
          <a:rPr lang="en-US"/>
          <a:t>Captain Alexander Berry undertook a rescue mission aboard City of Edinburgh. Berry rescued the four remaining survivors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B439E-CA69-4BAB-8C91-CF20E39519D2}"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70216-1253-42DE-8D91-30C9975C9983}" type="slidenum">
              <a:rPr lang="en-US" smtClean="0"/>
              <a:t>‹#›</a:t>
            </a:fld>
            <a:endParaRPr lang="en-US"/>
          </a:p>
        </p:txBody>
      </p:sp>
    </p:spTree>
    <p:extLst>
      <p:ext uri="{BB962C8B-B14F-4D97-AF65-F5344CB8AC3E}">
        <p14:creationId xmlns:p14="http://schemas.microsoft.com/office/powerpoint/2010/main" val="122117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4</a:t>
            </a:fld>
            <a:endParaRPr lang="en-US"/>
          </a:p>
        </p:txBody>
      </p:sp>
    </p:spTree>
    <p:extLst>
      <p:ext uri="{BB962C8B-B14F-4D97-AF65-F5344CB8AC3E}">
        <p14:creationId xmlns:p14="http://schemas.microsoft.com/office/powerpoint/2010/main" val="18748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18</a:t>
            </a:fld>
            <a:endParaRPr lang="en-US"/>
          </a:p>
        </p:txBody>
      </p:sp>
    </p:spTree>
    <p:extLst>
      <p:ext uri="{BB962C8B-B14F-4D97-AF65-F5344CB8AC3E}">
        <p14:creationId xmlns:p14="http://schemas.microsoft.com/office/powerpoint/2010/main" val="204475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20</a:t>
            </a:fld>
            <a:endParaRPr lang="en-US"/>
          </a:p>
        </p:txBody>
      </p:sp>
    </p:spTree>
    <p:extLst>
      <p:ext uri="{BB962C8B-B14F-4D97-AF65-F5344CB8AC3E}">
        <p14:creationId xmlns:p14="http://schemas.microsoft.com/office/powerpoint/2010/main" val="400793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29</a:t>
            </a:fld>
            <a:endParaRPr lang="en-US"/>
          </a:p>
        </p:txBody>
      </p:sp>
    </p:spTree>
    <p:extLst>
      <p:ext uri="{BB962C8B-B14F-4D97-AF65-F5344CB8AC3E}">
        <p14:creationId xmlns:p14="http://schemas.microsoft.com/office/powerpoint/2010/main" val="48657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30</a:t>
            </a:fld>
            <a:endParaRPr lang="en-US"/>
          </a:p>
        </p:txBody>
      </p:sp>
    </p:spTree>
    <p:extLst>
      <p:ext uri="{BB962C8B-B14F-4D97-AF65-F5344CB8AC3E}">
        <p14:creationId xmlns:p14="http://schemas.microsoft.com/office/powerpoint/2010/main" val="61558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31</a:t>
            </a:fld>
            <a:endParaRPr lang="en-US"/>
          </a:p>
        </p:txBody>
      </p:sp>
    </p:spTree>
    <p:extLst>
      <p:ext uri="{BB962C8B-B14F-4D97-AF65-F5344CB8AC3E}">
        <p14:creationId xmlns:p14="http://schemas.microsoft.com/office/powerpoint/2010/main" val="333077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33</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5</a:t>
            </a:fld>
            <a:endParaRPr lang="en-US"/>
          </a:p>
        </p:txBody>
      </p:sp>
    </p:spTree>
    <p:extLst>
      <p:ext uri="{BB962C8B-B14F-4D97-AF65-F5344CB8AC3E}">
        <p14:creationId xmlns:p14="http://schemas.microsoft.com/office/powerpoint/2010/main" val="378685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7</a:t>
            </a:fld>
            <a:endParaRPr lang="en-US"/>
          </a:p>
        </p:txBody>
      </p:sp>
    </p:spTree>
    <p:extLst>
      <p:ext uri="{BB962C8B-B14F-4D97-AF65-F5344CB8AC3E}">
        <p14:creationId xmlns:p14="http://schemas.microsoft.com/office/powerpoint/2010/main" val="22730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8</a:t>
            </a:fld>
            <a:endParaRPr lang="en-US"/>
          </a:p>
        </p:txBody>
      </p:sp>
    </p:spTree>
    <p:extLst>
      <p:ext uri="{BB962C8B-B14F-4D97-AF65-F5344CB8AC3E}">
        <p14:creationId xmlns:p14="http://schemas.microsoft.com/office/powerpoint/2010/main" val="297776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9</a:t>
            </a:fld>
            <a:endParaRPr lang="en-US"/>
          </a:p>
        </p:txBody>
      </p:sp>
    </p:spTree>
    <p:extLst>
      <p:ext uri="{BB962C8B-B14F-4D97-AF65-F5344CB8AC3E}">
        <p14:creationId xmlns:p14="http://schemas.microsoft.com/office/powerpoint/2010/main" val="81421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10</a:t>
            </a:fld>
            <a:endParaRPr lang="en-US"/>
          </a:p>
        </p:txBody>
      </p:sp>
    </p:spTree>
    <p:extLst>
      <p:ext uri="{BB962C8B-B14F-4D97-AF65-F5344CB8AC3E}">
        <p14:creationId xmlns:p14="http://schemas.microsoft.com/office/powerpoint/2010/main" val="409796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15</a:t>
            </a:fld>
            <a:endParaRPr lang="en-US"/>
          </a:p>
        </p:txBody>
      </p:sp>
    </p:spTree>
    <p:extLst>
      <p:ext uri="{BB962C8B-B14F-4D97-AF65-F5344CB8AC3E}">
        <p14:creationId xmlns:p14="http://schemas.microsoft.com/office/powerpoint/2010/main" val="1656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16</a:t>
            </a:fld>
            <a:endParaRPr lang="en-US"/>
          </a:p>
        </p:txBody>
      </p:sp>
    </p:spTree>
    <p:extLst>
      <p:ext uri="{BB962C8B-B14F-4D97-AF65-F5344CB8AC3E}">
        <p14:creationId xmlns:p14="http://schemas.microsoft.com/office/powerpoint/2010/main" val="4243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70216-1253-42DE-8D91-30C9975C9983}" type="slidenum">
              <a:rPr lang="en-US" smtClean="0"/>
              <a:t>17</a:t>
            </a:fld>
            <a:endParaRPr lang="en-US"/>
          </a:p>
        </p:txBody>
      </p:sp>
    </p:spTree>
    <p:extLst>
      <p:ext uri="{BB962C8B-B14F-4D97-AF65-F5344CB8AC3E}">
        <p14:creationId xmlns:p14="http://schemas.microsoft.com/office/powerpoint/2010/main" val="125035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75632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17504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64313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E7EE-95A5-4823-9786-F305A1E694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5451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AE7EE-95A5-4823-9786-F305A1E69402}"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3547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AE7EE-95A5-4823-9786-F305A1E694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81601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AE7EE-95A5-4823-9786-F305A1E69402}"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41115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AE7EE-95A5-4823-9786-F305A1E69402}"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136919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AE7EE-95A5-4823-9786-F305A1E69402}"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2855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E7EE-95A5-4823-9786-F305A1E694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24878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E7EE-95A5-4823-9786-F305A1E69402}"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41C8D-1B44-45C6-AD78-E5528677907F}" type="slidenum">
              <a:rPr lang="en-US" smtClean="0"/>
              <a:t>‹#›</a:t>
            </a:fld>
            <a:endParaRPr lang="en-US"/>
          </a:p>
        </p:txBody>
      </p:sp>
    </p:spTree>
    <p:extLst>
      <p:ext uri="{BB962C8B-B14F-4D97-AF65-F5344CB8AC3E}">
        <p14:creationId xmlns:p14="http://schemas.microsoft.com/office/powerpoint/2010/main" val="37443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4AE7EE-95A5-4823-9786-F305A1E69402}" type="datetimeFigureOut">
              <a:rPr lang="en-US" smtClean="0"/>
              <a:t>4/22/2025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41C8D-1B44-45C6-AD78-E5528677907F}" type="slidenum">
              <a:rPr lang="en-US" smtClean="0"/>
              <a:t>‹#›</a:t>
            </a:fld>
            <a:endParaRPr lang="en-US"/>
          </a:p>
        </p:txBody>
      </p:sp>
    </p:spTree>
    <p:extLst>
      <p:ext uri="{BB962C8B-B14F-4D97-AF65-F5344CB8AC3E}">
        <p14:creationId xmlns:p14="http://schemas.microsoft.com/office/powerpoint/2010/main" val="367367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2_DE995F6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B_8D62E79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9_56459FE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D_8ABDC06A.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microsoft.com/office/2018/10/relationships/comments" Target="../comments/modernComment_11F_7C773ED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20_9E4CB7CA.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387C-1802-6397-03B8-98AD46FAA418}"/>
              </a:ext>
            </a:extLst>
          </p:cNvPr>
          <p:cNvSpPr>
            <a:spLocks noGrp="1"/>
          </p:cNvSpPr>
          <p:nvPr>
            <p:ph type="ctrTitle"/>
          </p:nvPr>
        </p:nvSpPr>
        <p:spPr>
          <a:xfrm>
            <a:off x="0" y="1733230"/>
            <a:ext cx="6626269" cy="1995561"/>
          </a:xfrm>
        </p:spPr>
        <p:txBody>
          <a:bodyPr anchor="t">
            <a:normAutofit/>
          </a:bodyPr>
          <a:lstStyle/>
          <a:p>
            <a: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t>History of</a:t>
            </a:r>
            <a:b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t>New Zealand</a:t>
            </a:r>
            <a:endParaRPr lang="en-US" sz="5400" dirty="0"/>
          </a:p>
        </p:txBody>
      </p:sp>
      <p:sp>
        <p:nvSpPr>
          <p:cNvPr id="3" name="Subtitle 2">
            <a:extLst>
              <a:ext uri="{FF2B5EF4-FFF2-40B4-BE49-F238E27FC236}">
                <a16:creationId xmlns:a16="http://schemas.microsoft.com/office/drawing/2014/main" id="{25D51C13-1306-733A-84A1-E66FA2834CDB}"/>
              </a:ext>
            </a:extLst>
          </p:cNvPr>
          <p:cNvSpPr>
            <a:spLocks noGrp="1"/>
          </p:cNvSpPr>
          <p:nvPr>
            <p:ph type="subTitle" idx="1"/>
          </p:nvPr>
        </p:nvSpPr>
        <p:spPr>
          <a:xfrm>
            <a:off x="12063" y="3728791"/>
            <a:ext cx="6614206" cy="3414150"/>
          </a:xfrm>
        </p:spPr>
        <p:txBody>
          <a:bodyPr>
            <a:normAutofit/>
          </a:bodyPr>
          <a:lstStyle/>
          <a:p>
            <a:r>
              <a:rPr lang="en-US" sz="2800" b="1" dirty="0">
                <a:latin typeface="Times New Roman" panose="02020603050405020304" pitchFamily="18" charset="0"/>
                <a:cs typeface="Times New Roman" panose="02020603050405020304" pitchFamily="18" charset="0"/>
              </a:rPr>
              <a:t>Presented by</a:t>
            </a:r>
          </a:p>
          <a:p>
            <a:r>
              <a:rPr lang="en-US" sz="4000" b="1" dirty="0">
                <a:latin typeface="Times New Roman" panose="02020603050405020304" pitchFamily="18" charset="0"/>
                <a:cs typeface="Times New Roman" panose="02020603050405020304" pitchFamily="18" charset="0"/>
              </a:rPr>
              <a:t>Marc Silver</a:t>
            </a:r>
          </a:p>
        </p:txBody>
      </p:sp>
      <p:pic>
        <p:nvPicPr>
          <p:cNvPr id="7" name="Picture 6" descr="A close-up of a mask&#10;&#10;Description automatically generated">
            <a:extLst>
              <a:ext uri="{FF2B5EF4-FFF2-40B4-BE49-F238E27FC236}">
                <a16:creationId xmlns:a16="http://schemas.microsoft.com/office/drawing/2014/main" id="{11363D8C-2DF7-8F95-DFAD-A20E08D059FB}"/>
              </a:ext>
            </a:extLst>
          </p:cNvPr>
          <p:cNvPicPr>
            <a:picLocks noChangeAspect="1"/>
          </p:cNvPicPr>
          <p:nvPr/>
        </p:nvPicPr>
        <p:blipFill rotWithShape="1">
          <a:blip r:embed="rId2">
            <a:extLst>
              <a:ext uri="{28A0092B-C50C-407E-A947-70E740481C1C}">
                <a14:useLocalDpi xmlns:a14="http://schemas.microsoft.com/office/drawing/2010/main" val="0"/>
              </a:ext>
            </a:extLst>
          </a:blip>
          <a:srcRect b="26575"/>
          <a:stretch/>
        </p:blipFill>
        <p:spPr>
          <a:xfrm>
            <a:off x="6626269" y="0"/>
            <a:ext cx="5553670" cy="6925315"/>
          </a:xfrm>
          <a:prstGeom prst="rect">
            <a:avLst/>
          </a:prstGeom>
        </p:spPr>
      </p:pic>
    </p:spTree>
    <p:extLst>
      <p:ext uri="{BB962C8B-B14F-4D97-AF65-F5344CB8AC3E}">
        <p14:creationId xmlns:p14="http://schemas.microsoft.com/office/powerpoint/2010/main" val="389641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005F-251B-0B62-132C-6028C460758F}"/>
              </a:ext>
            </a:extLst>
          </p:cNvPr>
          <p:cNvSpPr>
            <a:spLocks noGrp="1"/>
          </p:cNvSpPr>
          <p:nvPr>
            <p:ph type="title"/>
          </p:nvPr>
        </p:nvSpPr>
        <p:spPr>
          <a:xfrm>
            <a:off x="838200" y="139494"/>
            <a:ext cx="10515600" cy="1325563"/>
          </a:xfrm>
        </p:spPr>
        <p:txBody>
          <a:bodyPr/>
          <a:lstStyle/>
          <a:p>
            <a:pPr algn="ctr"/>
            <a:r>
              <a:rPr lang="en-US" sz="4400" b="1" dirty="0">
                <a:latin typeface="Times New Roman" panose="02020603050405020304" pitchFamily="18" charset="0"/>
                <a:cs typeface="Times New Roman" panose="02020603050405020304" pitchFamily="18" charset="0"/>
              </a:rPr>
              <a:t>Revenge of the Boyd </a:t>
            </a:r>
            <a:r>
              <a:rPr lang="en-US" b="1" dirty="0">
                <a:latin typeface="Times New Roman" panose="02020603050405020304" pitchFamily="18" charset="0"/>
                <a:cs typeface="Times New Roman" panose="02020603050405020304" pitchFamily="18" charset="0"/>
              </a:rPr>
              <a:t>M</a:t>
            </a:r>
            <a:r>
              <a:rPr lang="en-US" sz="4400" b="1" dirty="0">
                <a:latin typeface="Times New Roman" panose="02020603050405020304" pitchFamily="18" charset="0"/>
                <a:cs typeface="Times New Roman" panose="02020603050405020304" pitchFamily="18" charset="0"/>
              </a:rPr>
              <a:t>assacre</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8471F9-8664-9014-CEF6-D6D93E9756C1}"/>
              </a:ext>
            </a:extLst>
          </p:cNvPr>
          <p:cNvSpPr>
            <a:spLocks noGrp="1"/>
          </p:cNvSpPr>
          <p:nvPr>
            <p:ph idx="1"/>
          </p:nvPr>
        </p:nvSpPr>
        <p:spPr>
          <a:xfrm>
            <a:off x="190005" y="1282535"/>
            <a:ext cx="11851574" cy="5210340"/>
          </a:xfrm>
        </p:spPr>
        <p:txBody>
          <a:bodyPr>
            <a:normAutofit/>
          </a:bodyPr>
          <a:lstStyle/>
          <a:p>
            <a:r>
              <a:rPr lang="en-US" sz="2600" dirty="0">
                <a:latin typeface="Times New Roman" panose="02020603050405020304" pitchFamily="18" charset="0"/>
                <a:cs typeface="Times New Roman" panose="02020603050405020304" pitchFamily="18" charset="0"/>
              </a:rPr>
              <a:t>Three months after the massacre, once the European community had time to process and get a clearer picture of the enormity of the atrocity that had occurred, planned to take revenge. </a:t>
            </a:r>
          </a:p>
          <a:p>
            <a:r>
              <a:rPr lang="en-US" sz="2600" dirty="0">
                <a:latin typeface="Times New Roman" panose="02020603050405020304" pitchFamily="18" charset="0"/>
                <a:cs typeface="Times New Roman" panose="02020603050405020304" pitchFamily="18" charset="0"/>
              </a:rPr>
              <a:t>The crews of five whaling ships being confident of their combined numbers set off with the intent of investigating the coastline and rescue any possible survivors. But it is believed their intent was to seek retribution against the Māori responsible.</a:t>
            </a:r>
          </a:p>
          <a:p>
            <a:r>
              <a:rPr lang="en-US" sz="2400" dirty="0">
                <a:latin typeface="Times New Roman" panose="02020603050405020304" pitchFamily="18" charset="0"/>
                <a:cs typeface="Times New Roman" panose="02020603050405020304" pitchFamily="18" charset="0"/>
              </a:rPr>
              <a:t>They landed 60 miles south of Whangaroa at Te Pahi’s ‘Pa’ which was the wrong Māori fort. There, they ran amok, cutting down at least 60 of its defenders before returning to their boats leaving the village a shouldering tangle of death and destructions. They also badly wounded the innocent Chief Te Pahi. A small boat of the </a:t>
            </a:r>
            <a:r>
              <a:rPr lang="en-US" sz="2400" i="1" dirty="0">
                <a:latin typeface="Times New Roman" panose="02020603050405020304" pitchFamily="18" charset="0"/>
                <a:cs typeface="Times New Roman" panose="02020603050405020304" pitchFamily="18" charset="0"/>
              </a:rPr>
              <a:t>Boyd</a:t>
            </a:r>
            <a:r>
              <a:rPr lang="en-US" sz="2400" dirty="0">
                <a:latin typeface="Times New Roman" panose="02020603050405020304" pitchFamily="18" charset="0"/>
                <a:cs typeface="Times New Roman" panose="02020603050405020304" pitchFamily="18" charset="0"/>
              </a:rPr>
              <a:t>’s and some booty were discovered to vindicate the misdirected raid.</a:t>
            </a:r>
          </a:p>
          <a:p>
            <a:r>
              <a:rPr lang="en-US" sz="2400" dirty="0">
                <a:latin typeface="Times New Roman" panose="02020603050405020304" pitchFamily="18" charset="0"/>
                <a:cs typeface="Times New Roman" panose="02020603050405020304" pitchFamily="18" charset="0"/>
              </a:rPr>
              <a:t>By 1891 the estimated life expectancy of Māori men was 25 and that of women was just 23.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3459338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1985-0784-14DA-A7BC-3CE9265D9C91}"/>
              </a:ext>
            </a:extLst>
          </p:cNvPr>
          <p:cNvSpPr>
            <a:spLocks noGrp="1"/>
          </p:cNvSpPr>
          <p:nvPr>
            <p:ph type="title"/>
          </p:nvPr>
        </p:nvSpPr>
        <p:spPr>
          <a:xfrm>
            <a:off x="0" y="154379"/>
            <a:ext cx="12192000" cy="1536309"/>
          </a:xfrm>
        </p:spPr>
        <p:txBody>
          <a:bodyPr/>
          <a:lstStyle/>
          <a:p>
            <a:pPr algn="ctr"/>
            <a:r>
              <a:rPr lang="en-US" b="1" dirty="0">
                <a:latin typeface="Times New Roman" panose="02020603050405020304" pitchFamily="18" charset="0"/>
                <a:ea typeface="Aptos" panose="020B0004020202020204" pitchFamily="34" charset="0"/>
              </a:rPr>
              <a:t>C</a:t>
            </a:r>
            <a:r>
              <a:rPr lang="en-US" sz="4400" b="1" dirty="0">
                <a:effectLst/>
                <a:latin typeface="Times New Roman" panose="02020603050405020304" pitchFamily="18" charset="0"/>
                <a:ea typeface="Aptos" panose="020B0004020202020204" pitchFamily="34" charset="0"/>
              </a:rPr>
              <a:t>hief Hongi Hika</a:t>
            </a:r>
            <a:endParaRPr lang="en-US" b="1" dirty="0"/>
          </a:p>
        </p:txBody>
      </p:sp>
      <p:sp>
        <p:nvSpPr>
          <p:cNvPr id="3" name="Content Placeholder 2">
            <a:extLst>
              <a:ext uri="{FF2B5EF4-FFF2-40B4-BE49-F238E27FC236}">
                <a16:creationId xmlns:a16="http://schemas.microsoft.com/office/drawing/2014/main" id="{4D5EB597-F63C-6FD9-9BBD-DDAF059C8466}"/>
              </a:ext>
            </a:extLst>
          </p:cNvPr>
          <p:cNvSpPr>
            <a:spLocks noGrp="1"/>
          </p:cNvSpPr>
          <p:nvPr>
            <p:ph idx="1"/>
          </p:nvPr>
        </p:nvSpPr>
        <p:spPr>
          <a:xfrm>
            <a:off x="4001983" y="1416918"/>
            <a:ext cx="8039595" cy="5441081"/>
          </a:xfrm>
        </p:spPr>
        <p:txBody>
          <a:bodyPr>
            <a:noAutofit/>
          </a:bodyPr>
          <a:lstStyle/>
          <a:p>
            <a:r>
              <a:rPr lang="en-US" sz="2400" dirty="0">
                <a:latin typeface="Times New Roman" panose="02020603050405020304" pitchFamily="18" charset="0"/>
                <a:cs typeface="Times New Roman" panose="02020603050405020304" pitchFamily="18" charset="0"/>
              </a:rPr>
              <a:t>The Ngāpuhi tribe controlled the Bay of Islands, the first point of contact for most Europeans visiting New Zealand in the early 19th century. Chief Hongi Hika protected early missionaries and European seamen and settlers, arguing the benefits of trade. </a:t>
            </a:r>
          </a:p>
          <a:p>
            <a:r>
              <a:rPr lang="en-US" sz="2400" dirty="0">
                <a:latin typeface="Times New Roman" panose="02020603050405020304" pitchFamily="18" charset="0"/>
                <a:cs typeface="Times New Roman" panose="02020603050405020304" pitchFamily="18" charset="0"/>
              </a:rPr>
              <a:t>In 1814 Hongi and his nephew Ruatara, himself a Ngāpuhi chief, visited Sydney with Kendall and met the local head of the Church Missionary Society Samuel Marsden. Marsden was later to describe Hongi as "a very fine character ... uncommonly mild in his manners and very polite“.</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1820 Ngapuhi chief Hongi Hika visits England and meets with King George IV. </a:t>
            </a:r>
            <a:r>
              <a:rPr lang="en-US" sz="2400" dirty="0">
                <a:latin typeface="Times New Roman" panose="02020603050405020304" pitchFamily="18" charset="0"/>
                <a:cs typeface="Times New Roman" panose="02020603050405020304" pitchFamily="18" charset="0"/>
              </a:rPr>
              <a:t>He spent 5 months in London and Cambridge where his facial </a:t>
            </a:r>
            <a:r>
              <a:rPr lang="en-US" sz="2400" i="1" dirty="0">
                <a:latin typeface="Times New Roman" panose="02020603050405020304" pitchFamily="18" charset="0"/>
                <a:cs typeface="Times New Roman" panose="02020603050405020304" pitchFamily="18" charset="0"/>
              </a:rPr>
              <a:t>moko</a:t>
            </a:r>
            <a:r>
              <a:rPr lang="en-US" sz="2400" dirty="0">
                <a:latin typeface="Times New Roman" panose="02020603050405020304" pitchFamily="18" charset="0"/>
                <a:cs typeface="Times New Roman" panose="02020603050405020304" pitchFamily="18" charset="0"/>
              </a:rPr>
              <a:t> tattoos made him something of a sensation. During the trip King George IV presented him with a suit of armor.</a:t>
            </a:r>
          </a:p>
        </p:txBody>
      </p:sp>
      <p:pic>
        <p:nvPicPr>
          <p:cNvPr id="5" name="Picture 4" descr="A person with a tattoo on his face&#10;&#10;Description automatically generated">
            <a:extLst>
              <a:ext uri="{FF2B5EF4-FFF2-40B4-BE49-F238E27FC236}">
                <a16:creationId xmlns:a16="http://schemas.microsoft.com/office/drawing/2014/main" id="{A545D45B-ECCE-0413-608F-A13B08145709}"/>
              </a:ext>
            </a:extLst>
          </p:cNvPr>
          <p:cNvPicPr>
            <a:picLocks noChangeAspect="1"/>
          </p:cNvPicPr>
          <p:nvPr/>
        </p:nvPicPr>
        <p:blipFill rotWithShape="1">
          <a:blip r:embed="rId2">
            <a:extLst>
              <a:ext uri="{28A0092B-C50C-407E-A947-70E740481C1C}">
                <a14:useLocalDpi xmlns:a14="http://schemas.microsoft.com/office/drawing/2010/main" val="0"/>
              </a:ext>
            </a:extLst>
          </a:blip>
          <a:srcRect b="11331"/>
          <a:stretch/>
        </p:blipFill>
        <p:spPr>
          <a:xfrm>
            <a:off x="0" y="1416919"/>
            <a:ext cx="4001984" cy="5441081"/>
          </a:xfrm>
          <a:prstGeom prst="rect">
            <a:avLst/>
          </a:prstGeom>
        </p:spPr>
      </p:pic>
    </p:spTree>
    <p:extLst>
      <p:ext uri="{BB962C8B-B14F-4D97-AF65-F5344CB8AC3E}">
        <p14:creationId xmlns:p14="http://schemas.microsoft.com/office/powerpoint/2010/main" val="365524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E7C1-5741-46DF-8FC0-4C836F75213C}"/>
              </a:ext>
            </a:extLst>
          </p:cNvPr>
          <p:cNvSpPr>
            <a:spLocks noGrp="1"/>
          </p:cNvSpPr>
          <p:nvPr>
            <p:ph type="title"/>
          </p:nvPr>
        </p:nvSpPr>
        <p:spPr>
          <a:xfrm>
            <a:off x="838200" y="154823"/>
            <a:ext cx="10515600" cy="1325563"/>
          </a:xfrm>
        </p:spPr>
        <p:txBody>
          <a:bodyPr/>
          <a:lstStyle/>
          <a:p>
            <a:pPr algn="ctr"/>
            <a:r>
              <a:rPr lang="en-US" b="1" dirty="0">
                <a:latin typeface="Times New Roman" panose="02020603050405020304" pitchFamily="18" charset="0"/>
                <a:cs typeface="Times New Roman" panose="02020603050405020304" pitchFamily="18" charset="0"/>
              </a:rPr>
              <a:t>Ngāti Maru pā War</a:t>
            </a:r>
          </a:p>
        </p:txBody>
      </p:sp>
      <p:sp>
        <p:nvSpPr>
          <p:cNvPr id="3" name="Content Placeholder 2">
            <a:extLst>
              <a:ext uri="{FF2B5EF4-FFF2-40B4-BE49-F238E27FC236}">
                <a16:creationId xmlns:a16="http://schemas.microsoft.com/office/drawing/2014/main" id="{3A23DF17-64C1-D151-A544-2B612B72DB20}"/>
              </a:ext>
            </a:extLst>
          </p:cNvPr>
          <p:cNvSpPr>
            <a:spLocks noGrp="1"/>
          </p:cNvSpPr>
          <p:nvPr>
            <p:ph idx="1"/>
          </p:nvPr>
        </p:nvSpPr>
        <p:spPr>
          <a:xfrm>
            <a:off x="415636" y="1377538"/>
            <a:ext cx="10938164" cy="4799425"/>
          </a:xfrm>
        </p:spPr>
        <p:txBody>
          <a:bodyPr>
            <a:normAutofit/>
          </a:bodyPr>
          <a:lstStyle/>
          <a:p>
            <a:r>
              <a:rPr lang="en-US" sz="2400" dirty="0">
                <a:latin typeface="Times New Roman" panose="02020603050405020304" pitchFamily="18" charset="0"/>
                <a:cs typeface="Times New Roman" panose="02020603050405020304" pitchFamily="18" charset="0"/>
              </a:rPr>
              <a:t>In 1820 while in Australia Hongi Hika studied European military and agricultural techniques and purchased additional muskets and ammunition.</a:t>
            </a:r>
          </a:p>
          <a:p>
            <a:r>
              <a:rPr lang="en-US" sz="2400" dirty="0">
                <a:latin typeface="Times New Roman" panose="02020603050405020304" pitchFamily="18" charset="0"/>
                <a:cs typeface="Times New Roman" panose="02020603050405020304" pitchFamily="18" charset="0"/>
              </a:rPr>
              <a:t>Within months of his return Hongi led a force of around 2,000 warriors (of whom over 1,000 were armed with muskets) against the Ngāti Pāoa chief, Te Hinaki, at Māori forts on the Tamaki River (now Panmure). This battle resulted in the death of Chief Hinaki and hundreds, if not thousands, of Ngāti Paoa men, women and children.</a:t>
            </a:r>
          </a:p>
          <a:p>
            <a:r>
              <a:rPr lang="en-US" sz="2400" dirty="0">
                <a:latin typeface="Times New Roman" panose="02020603050405020304" pitchFamily="18" charset="0"/>
                <a:cs typeface="Times New Roman" panose="02020603050405020304" pitchFamily="18" charset="0"/>
              </a:rPr>
              <a:t>Chief Hika wore the suit of armor that had been gifted by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King George IV during this battle; it saved his life, leading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 rumors of his invincibility</a:t>
            </a:r>
          </a:p>
        </p:txBody>
      </p:sp>
      <p:pic>
        <p:nvPicPr>
          <p:cNvPr id="5" name="Picture 4" descr="A group of people dancing&#10;&#10;Description automatically generated">
            <a:extLst>
              <a:ext uri="{FF2B5EF4-FFF2-40B4-BE49-F238E27FC236}">
                <a16:creationId xmlns:a16="http://schemas.microsoft.com/office/drawing/2014/main" id="{F218C2D2-D3DA-38F3-0B13-C245AB5F527D}"/>
              </a:ext>
            </a:extLst>
          </p:cNvPr>
          <p:cNvPicPr>
            <a:picLocks noChangeAspect="1"/>
          </p:cNvPicPr>
          <p:nvPr/>
        </p:nvPicPr>
        <p:blipFill rotWithShape="1">
          <a:blip r:embed="rId2">
            <a:extLst>
              <a:ext uri="{28A0092B-C50C-407E-A947-70E740481C1C}">
                <a14:useLocalDpi xmlns:a14="http://schemas.microsoft.com/office/drawing/2010/main" val="0"/>
              </a:ext>
            </a:extLst>
          </a:blip>
          <a:srcRect l="2830" t="5975" r="2567" b="6061"/>
          <a:stretch/>
        </p:blipFill>
        <p:spPr>
          <a:xfrm>
            <a:off x="7920842" y="3841666"/>
            <a:ext cx="4271158" cy="3016334"/>
          </a:xfrm>
          <a:prstGeom prst="rect">
            <a:avLst/>
          </a:prstGeom>
        </p:spPr>
      </p:pic>
    </p:spTree>
    <p:extLst>
      <p:ext uri="{BB962C8B-B14F-4D97-AF65-F5344CB8AC3E}">
        <p14:creationId xmlns:p14="http://schemas.microsoft.com/office/powerpoint/2010/main" val="31211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8E7E-FD61-E11D-CE31-1CCC2B586466}"/>
              </a:ext>
            </a:extLst>
          </p:cNvPr>
          <p:cNvSpPr>
            <a:spLocks noGrp="1"/>
          </p:cNvSpPr>
          <p:nvPr>
            <p:ph type="title"/>
          </p:nvPr>
        </p:nvSpPr>
        <p:spPr>
          <a:xfrm>
            <a:off x="-1" y="1"/>
            <a:ext cx="12192000" cy="1287378"/>
          </a:xfrm>
        </p:spPr>
        <p:txBody>
          <a:bodyPr/>
          <a:lstStyle/>
          <a:p>
            <a:pPr algn="ctr"/>
            <a:r>
              <a:rPr lang="en-US" b="1" dirty="0">
                <a:latin typeface="Times New Roman" panose="02020603050405020304" pitchFamily="18" charset="0"/>
                <a:cs typeface="Times New Roman" panose="02020603050405020304" pitchFamily="18" charset="0"/>
              </a:rPr>
              <a:t>Otago Gold Rush</a:t>
            </a:r>
          </a:p>
        </p:txBody>
      </p:sp>
      <p:sp>
        <p:nvSpPr>
          <p:cNvPr id="3" name="Content Placeholder 2">
            <a:extLst>
              <a:ext uri="{FF2B5EF4-FFF2-40B4-BE49-F238E27FC236}">
                <a16:creationId xmlns:a16="http://schemas.microsoft.com/office/drawing/2014/main" id="{E4E5647B-1B85-F6F3-1A33-4EDCF4D5E8AC}"/>
              </a:ext>
            </a:extLst>
          </p:cNvPr>
          <p:cNvSpPr>
            <a:spLocks noGrp="1"/>
          </p:cNvSpPr>
          <p:nvPr>
            <p:ph idx="1"/>
          </p:nvPr>
        </p:nvSpPr>
        <p:spPr>
          <a:xfrm>
            <a:off x="106879" y="1520042"/>
            <a:ext cx="11757172" cy="4656921"/>
          </a:xfrm>
        </p:spPr>
        <p:txBody>
          <a:bodyPr>
            <a:norm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gold rush wasn’t just a US thing.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Central Otago Gold Rush</a:t>
            </a:r>
            <a:r>
              <a:rPr lang="en-US" sz="2400" dirty="0">
                <a:latin typeface="Times New Roman" panose="02020603050405020304" pitchFamily="18" charset="0"/>
                <a:cs typeface="Times New Roman" panose="02020603050405020304" pitchFamily="18" charset="0"/>
              </a:rPr>
              <a:t> was a gold rush that occurred during the 1860s in Central Otago, New Zealand. </a:t>
            </a:r>
          </a:p>
          <a:p>
            <a:r>
              <a:rPr lang="en-US" sz="2400" dirty="0">
                <a:latin typeface="Times New Roman" panose="02020603050405020304" pitchFamily="18" charset="0"/>
                <a:cs typeface="Times New Roman" panose="02020603050405020304" pitchFamily="18" charset="0"/>
              </a:rPr>
              <a:t>This was the country's biggest gold strike and led to a rapid influx of foreign miners to the area, many of them veterans of other hunts for the precious metal in California and Victoria, Australia. The number of miners reached its maximum of 18,000 in February 1864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pic>
        <p:nvPicPr>
          <p:cNvPr id="6" name="Picture 5" descr="A yellow sign with black text and black text&#10;&#10;Description automatically generated">
            <a:extLst>
              <a:ext uri="{FF2B5EF4-FFF2-40B4-BE49-F238E27FC236}">
                <a16:creationId xmlns:a16="http://schemas.microsoft.com/office/drawing/2014/main" id="{72190DDA-4A0F-6743-A179-5173DE0CB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8532"/>
            <a:ext cx="12192000" cy="3189468"/>
          </a:xfrm>
          <a:prstGeom prst="rect">
            <a:avLst/>
          </a:prstGeom>
        </p:spPr>
      </p:pic>
    </p:spTree>
    <p:extLst>
      <p:ext uri="{BB962C8B-B14F-4D97-AF65-F5344CB8AC3E}">
        <p14:creationId xmlns:p14="http://schemas.microsoft.com/office/powerpoint/2010/main" val="21670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4F203-BF65-619D-22D9-A115D39009CC}"/>
              </a:ext>
            </a:extLst>
          </p:cNvPr>
          <p:cNvSpPr>
            <a:spLocks noGrp="1"/>
          </p:cNvSpPr>
          <p:nvPr>
            <p:ph type="title"/>
          </p:nvPr>
        </p:nvSpPr>
        <p:spPr>
          <a:xfrm>
            <a:off x="-3048" y="1"/>
            <a:ext cx="6092565" cy="1555667"/>
          </a:xfrm>
        </p:spPr>
        <p:txBody>
          <a:bodyPr>
            <a:normAutofit/>
          </a:bodyPr>
          <a:lstStyle/>
          <a:p>
            <a:pPr algn="ctr"/>
            <a:r>
              <a:rPr lang="en-US" b="1" dirty="0">
                <a:effectLst/>
                <a:latin typeface="Times New Roman" panose="02020603050405020304" pitchFamily="18" charset="0"/>
                <a:ea typeface="Times New Roman" panose="02020603050405020304" pitchFamily="18" charset="0"/>
              </a:rPr>
              <a:t>Gold </a:t>
            </a:r>
            <a:r>
              <a:rPr lang="en-US" b="1" dirty="0">
                <a:latin typeface="Times New Roman" panose="02020603050405020304" pitchFamily="18" charset="0"/>
                <a:ea typeface="Times New Roman" panose="02020603050405020304" pitchFamily="18" charset="0"/>
              </a:rPr>
              <a:t>R</a:t>
            </a:r>
            <a:r>
              <a:rPr lang="en-US" b="1" dirty="0">
                <a:effectLst/>
                <a:latin typeface="Times New Roman" panose="02020603050405020304" pitchFamily="18" charset="0"/>
                <a:ea typeface="Times New Roman" panose="02020603050405020304" pitchFamily="18" charset="0"/>
              </a:rPr>
              <a:t>ush </a:t>
            </a:r>
            <a:r>
              <a:rPr lang="en-US" sz="2800" b="1" dirty="0">
                <a:effectLst/>
                <a:latin typeface="Times New Roman" panose="02020603050405020304" pitchFamily="18" charset="0"/>
                <a:ea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16564FDD-4CF6-79D1-13C4-FAF4F615397D}"/>
              </a:ext>
            </a:extLst>
          </p:cNvPr>
          <p:cNvSpPr>
            <a:spLocks noGrp="1"/>
          </p:cNvSpPr>
          <p:nvPr>
            <p:ph idx="1"/>
          </p:nvPr>
        </p:nvSpPr>
        <p:spPr>
          <a:xfrm>
            <a:off x="95003" y="1282534"/>
            <a:ext cx="6131163" cy="5712031"/>
          </a:xfrm>
        </p:spPr>
        <p:txBody>
          <a:bodyPr>
            <a:normAutofit/>
          </a:bodyPr>
          <a:lstStyle/>
          <a:p>
            <a:r>
              <a:rPr lang="en-US" sz="2400" dirty="0">
                <a:latin typeface="Times New Roman" panose="02020603050405020304" pitchFamily="18" charset="0"/>
                <a:cs typeface="Times New Roman" panose="02020603050405020304" pitchFamily="18" charset="0"/>
              </a:rPr>
              <a:t>The newcomers faced a tough life in the goldfields. Even those who’d come via California or Victoria found the Otago hinterland much wilder and more rugged than any place they’d ever been. </a:t>
            </a:r>
          </a:p>
          <a:p>
            <a:r>
              <a:rPr lang="en-US" sz="2400" dirty="0">
                <a:latin typeface="Times New Roman" panose="02020603050405020304" pitchFamily="18" charset="0"/>
                <a:cs typeface="Times New Roman" panose="02020603050405020304" pitchFamily="18" charset="0"/>
              </a:rPr>
              <a:t>It was desolate and treeless, with brutal mountain ranges and unforgiving rivers. The winters were Arctic, the summers scorching with little shade to provide relief.</a:t>
            </a:r>
          </a:p>
          <a:p>
            <a:r>
              <a:rPr lang="en-US" sz="2400" dirty="0">
                <a:latin typeface="Times New Roman" panose="02020603050405020304" pitchFamily="18" charset="0"/>
                <a:cs typeface="Times New Roman" panose="02020603050405020304" pitchFamily="18" charset="0"/>
              </a:rPr>
              <a:t>Arriving hungry, many of the men converged on Earnscleugh Station, named Mutton Town for the meat sold at a shilling per pound. The station’s boat was also used for crossing the Molyneux, saving the diggers a dangerous swim.</a:t>
            </a:r>
            <a:endParaRPr lang="en-US" sz="2400" dirty="0"/>
          </a:p>
        </p:txBody>
      </p:sp>
      <p:pic>
        <p:nvPicPr>
          <p:cNvPr id="8" name="Picture 7" descr="A mountain with trees and mountains in the background&#10;&#10;Description automatically generated">
            <a:extLst>
              <a:ext uri="{FF2B5EF4-FFF2-40B4-BE49-F238E27FC236}">
                <a16:creationId xmlns:a16="http://schemas.microsoft.com/office/drawing/2014/main" id="{B77FCDA7-3175-DB43-2D8A-AC7A389AB43B}"/>
              </a:ext>
            </a:extLst>
          </p:cNvPr>
          <p:cNvPicPr>
            <a:picLocks noChangeAspect="1"/>
          </p:cNvPicPr>
          <p:nvPr/>
        </p:nvPicPr>
        <p:blipFill rotWithShape="1">
          <a:blip r:embed="rId2">
            <a:extLst>
              <a:ext uri="{28A0092B-C50C-407E-A947-70E740481C1C}">
                <a14:useLocalDpi xmlns:a14="http://schemas.microsoft.com/office/drawing/2010/main" val="0"/>
              </a:ext>
            </a:extLst>
          </a:blip>
          <a:srcRect l="21340" r="2192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642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5B8B-8BB7-EC10-7044-985E81FC10AF}"/>
              </a:ext>
            </a:extLst>
          </p:cNvPr>
          <p:cNvSpPr>
            <a:spLocks noGrp="1"/>
          </p:cNvSpPr>
          <p:nvPr>
            <p:ph type="title"/>
          </p:nvPr>
        </p:nvSpPr>
        <p:spPr>
          <a:xfrm>
            <a:off x="0" y="152821"/>
            <a:ext cx="12192000" cy="1325563"/>
          </a:xfrm>
        </p:spPr>
        <p:txBody>
          <a:bodyPr/>
          <a:lstStyle/>
          <a:p>
            <a:pPr algn="ctr"/>
            <a:r>
              <a:rPr lang="en-US" b="1" dirty="0">
                <a:latin typeface="Times New Roman" panose="02020603050405020304" pitchFamily="18" charset="0"/>
                <a:cs typeface="Times New Roman" panose="02020603050405020304" pitchFamily="18" charset="0"/>
              </a:rPr>
              <a:t>United Tribes Flag</a:t>
            </a:r>
            <a:endParaRPr lang="en-US" b="1" dirty="0"/>
          </a:p>
        </p:txBody>
      </p:sp>
      <p:sp>
        <p:nvSpPr>
          <p:cNvPr id="3" name="Content Placeholder 2">
            <a:extLst>
              <a:ext uri="{FF2B5EF4-FFF2-40B4-BE49-F238E27FC236}">
                <a16:creationId xmlns:a16="http://schemas.microsoft.com/office/drawing/2014/main" id="{BA18F88A-B312-9FEE-A12F-B71A4FCCECD0}"/>
              </a:ext>
            </a:extLst>
          </p:cNvPr>
          <p:cNvSpPr>
            <a:spLocks noGrp="1"/>
          </p:cNvSpPr>
          <p:nvPr>
            <p:ph idx="1"/>
          </p:nvPr>
        </p:nvSpPr>
        <p:spPr>
          <a:xfrm>
            <a:off x="4726379" y="1412117"/>
            <a:ext cx="7299717" cy="4181162"/>
          </a:xfrm>
        </p:spPr>
        <p:txBody>
          <a:bodyPr>
            <a:noAutofit/>
          </a:bodyPr>
          <a:lstStyle/>
          <a:p>
            <a:pPr>
              <a:lnSpc>
                <a:spcPct val="100000"/>
              </a:lnSpc>
            </a:pPr>
            <a:r>
              <a:rPr lang="en-US" sz="2400" dirty="0">
                <a:latin typeface="Times New Roman" panose="02020603050405020304" pitchFamily="18" charset="0"/>
                <a:cs typeface="Times New Roman" panose="02020603050405020304" pitchFamily="18" charset="0"/>
              </a:rPr>
              <a:t>In 1834 the Māori chiefs adopt the United Tribes flag, on Busby's initiative.</a:t>
            </a:r>
          </a:p>
          <a:p>
            <a:pPr>
              <a:lnSpc>
                <a:spcPct val="100000"/>
              </a:lnSpc>
            </a:pPr>
            <a:r>
              <a:rPr lang="en-US" sz="2400" dirty="0">
                <a:latin typeface="Times New Roman" panose="02020603050405020304" pitchFamily="18" charset="0"/>
                <a:cs typeface="Times New Roman" panose="02020603050405020304" pitchFamily="18" charset="0"/>
              </a:rPr>
              <a:t>This flag was adopted by 25 northern chiefs and their followers in March 1834, in response to the fact that ships from New Zealand were liable to be seized unless they had a flag or certificate representing their country of origin. </a:t>
            </a:r>
          </a:p>
          <a:p>
            <a:pPr>
              <a:lnSpc>
                <a:spcPct val="100000"/>
              </a:lnSpc>
            </a:pPr>
            <a:r>
              <a:rPr lang="en-US" sz="2400" dirty="0">
                <a:latin typeface="Times New Roman" panose="02020603050405020304" pitchFamily="18" charset="0"/>
                <a:cs typeface="Times New Roman" panose="02020603050405020304" pitchFamily="18" charset="0"/>
              </a:rPr>
              <a:t>The adoption of the flag was the first act of Māori in claiming a collective nationhood. Until that time they had been a community of separate tribes. </a:t>
            </a:r>
          </a:p>
        </p:txBody>
      </p:sp>
      <p:pic>
        <p:nvPicPr>
          <p:cNvPr id="9" name="Picture 8" descr="A red and blue flag with white cross&#10;&#10;Description automatically generated">
            <a:extLst>
              <a:ext uri="{FF2B5EF4-FFF2-40B4-BE49-F238E27FC236}">
                <a16:creationId xmlns:a16="http://schemas.microsoft.com/office/drawing/2014/main" id="{939DBEC3-1F3F-0D10-A30C-1A0C21B87FE4}"/>
              </a:ext>
            </a:extLst>
          </p:cNvPr>
          <p:cNvPicPr>
            <a:picLocks noChangeAspect="1"/>
          </p:cNvPicPr>
          <p:nvPr/>
        </p:nvPicPr>
        <p:blipFill rotWithShape="1">
          <a:blip r:embed="rId4">
            <a:extLst>
              <a:ext uri="{28A0092B-C50C-407E-A947-70E740481C1C}">
                <a14:useLocalDpi xmlns:a14="http://schemas.microsoft.com/office/drawing/2010/main" val="0"/>
              </a:ext>
            </a:extLst>
          </a:blip>
          <a:srcRect l="15008" t="13249" r="11434" b="12095"/>
          <a:stretch/>
        </p:blipFill>
        <p:spPr>
          <a:xfrm>
            <a:off x="-38001" y="1478384"/>
            <a:ext cx="4764380" cy="3230088"/>
          </a:xfrm>
          <a:prstGeom prst="rect">
            <a:avLst/>
          </a:prstGeom>
        </p:spPr>
      </p:pic>
      <p:sp>
        <p:nvSpPr>
          <p:cNvPr id="11" name="TextBox 10">
            <a:extLst>
              <a:ext uri="{FF2B5EF4-FFF2-40B4-BE49-F238E27FC236}">
                <a16:creationId xmlns:a16="http://schemas.microsoft.com/office/drawing/2014/main" id="{A58C886B-BB9D-FBD0-5C8E-C08880D3C781}"/>
              </a:ext>
            </a:extLst>
          </p:cNvPr>
          <p:cNvSpPr txBox="1"/>
          <p:nvPr/>
        </p:nvSpPr>
        <p:spPr>
          <a:xfrm>
            <a:off x="0" y="4774740"/>
            <a:ext cx="4726379" cy="671144"/>
          </a:xfrm>
          <a:prstGeom prst="rect">
            <a:avLst/>
          </a:prstGeom>
          <a:noFill/>
        </p:spPr>
        <p:txBody>
          <a:bodyPr wrap="square">
            <a:spAutoFit/>
          </a:bodyPr>
          <a:lstStyle/>
          <a:p>
            <a:pPr algn="ctr"/>
            <a:r>
              <a:rPr lang="en-US" dirty="0"/>
              <a:t>The current version of the Flag of the United Tribes of New Zealand</a:t>
            </a:r>
          </a:p>
        </p:txBody>
      </p:sp>
      <p:sp>
        <p:nvSpPr>
          <p:cNvPr id="13" name="TextBox 12">
            <a:extLst>
              <a:ext uri="{FF2B5EF4-FFF2-40B4-BE49-F238E27FC236}">
                <a16:creationId xmlns:a16="http://schemas.microsoft.com/office/drawing/2014/main" id="{F093FE42-698F-34EC-3F46-D4DA84CA5F81}"/>
              </a:ext>
            </a:extLst>
          </p:cNvPr>
          <p:cNvSpPr txBox="1"/>
          <p:nvPr/>
        </p:nvSpPr>
        <p:spPr>
          <a:xfrm>
            <a:off x="270164" y="5512152"/>
            <a:ext cx="11755932"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Following the adoption of the flag, many of the same chiefs met again the following year (1835)  and issued a Declaration of Independence which represented a claim of sovereignty over the country.</a:t>
            </a:r>
            <a:endParaRPr lang="en-US" sz="2400" dirty="0"/>
          </a:p>
        </p:txBody>
      </p:sp>
    </p:spTree>
    <p:extLst>
      <p:ext uri="{BB962C8B-B14F-4D97-AF65-F5344CB8AC3E}">
        <p14:creationId xmlns:p14="http://schemas.microsoft.com/office/powerpoint/2010/main" val="23720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D5B8B-8BB7-EC10-7044-985E81FC10AF}"/>
              </a:ext>
            </a:extLst>
          </p:cNvPr>
          <p:cNvSpPr>
            <a:spLocks noGrp="1"/>
          </p:cNvSpPr>
          <p:nvPr>
            <p:ph type="title"/>
          </p:nvPr>
        </p:nvSpPr>
        <p:spPr>
          <a:xfrm>
            <a:off x="3049" y="1"/>
            <a:ext cx="12188951" cy="1545220"/>
          </a:xfrm>
        </p:spPr>
        <p:txBody>
          <a:bodyPr>
            <a:normAutofit/>
          </a:bodyPr>
          <a:lstStyle/>
          <a:p>
            <a:pPr algn="ctr"/>
            <a:r>
              <a:rPr lang="en-US" b="1" dirty="0">
                <a:latin typeface="Times New Roman" panose="02020603050405020304" pitchFamily="18" charset="0"/>
                <a:cs typeface="Times New Roman" panose="02020603050405020304" pitchFamily="18" charset="0"/>
              </a:rPr>
              <a:t>The "Wairau Affair"</a:t>
            </a:r>
          </a:p>
        </p:txBody>
      </p:sp>
      <p:sp>
        <p:nvSpPr>
          <p:cNvPr id="3" name="Content Placeholder 2">
            <a:extLst>
              <a:ext uri="{FF2B5EF4-FFF2-40B4-BE49-F238E27FC236}">
                <a16:creationId xmlns:a16="http://schemas.microsoft.com/office/drawing/2014/main" id="{BA18F88A-B312-9FEE-A12F-B71A4FCCECD0}"/>
              </a:ext>
            </a:extLst>
          </p:cNvPr>
          <p:cNvSpPr>
            <a:spLocks noGrp="1"/>
          </p:cNvSpPr>
          <p:nvPr>
            <p:ph idx="1"/>
          </p:nvPr>
        </p:nvSpPr>
        <p:spPr>
          <a:xfrm>
            <a:off x="192924" y="1307789"/>
            <a:ext cx="7877802" cy="5550210"/>
          </a:xfrm>
        </p:spPr>
        <p:txBody>
          <a:bodyPr>
            <a:normAutofit fontScale="92500" lnSpcReduction="10000"/>
          </a:bodyPr>
          <a:lstStyle/>
          <a:p>
            <a:pPr>
              <a:lnSpc>
                <a:spcPct val="120000"/>
              </a:lnSpc>
            </a:pPr>
            <a:r>
              <a:rPr lang="en-US" sz="2400" dirty="0">
                <a:latin typeface="Times New Roman" panose="02020603050405020304" pitchFamily="18" charset="0"/>
                <a:cs typeface="Times New Roman" panose="02020603050405020304" pitchFamily="18" charset="0"/>
              </a:rPr>
              <a:t>The "Wairau Affair". Violent confrontation between Europeans and the Māori. On June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1843, the "Wairau Affair". Also called the Wairau Massacre or the Wairau Incident, was the first serious clash of arms between British settlers and Māori in New Zealand after the signing of the Treaty of Waitangi and the only one to take place in the South Island. </a:t>
            </a:r>
          </a:p>
          <a:p>
            <a:pPr>
              <a:lnSpc>
                <a:spcPct val="120000"/>
              </a:lnSpc>
            </a:pPr>
            <a:r>
              <a:rPr lang="en-US" sz="2400" dirty="0">
                <a:latin typeface="Times New Roman" panose="02020603050405020304" pitchFamily="18" charset="0"/>
                <a:cs typeface="Times New Roman" panose="02020603050405020304" pitchFamily="18" charset="0"/>
              </a:rPr>
              <a:t>The incident was sparked when a magistrate and a representative of the New Zealand Company, who held a duplicitous deed to land in the Wairau Valley in Marlborough in the north of the South Island, led a group of European settlers to attempt to arrest Ngāti Toa chiefs Te Rauparaha and Te Rangihaeata. </a:t>
            </a:r>
          </a:p>
          <a:p>
            <a:pPr>
              <a:lnSpc>
                <a:spcPct val="120000"/>
              </a:lnSpc>
            </a:pPr>
            <a:r>
              <a:rPr lang="en-US" sz="2400" dirty="0">
                <a:latin typeface="Times New Roman" panose="02020603050405020304" pitchFamily="18" charset="0"/>
                <a:cs typeface="Times New Roman" panose="02020603050405020304" pitchFamily="18" charset="0"/>
              </a:rPr>
              <a:t>Fighting broke out and 22 British settlers were killed, nine after their surrender. Four Māori were killed, including Te Rongo, who was Te Rangihaeata's wife. </a:t>
            </a:r>
          </a:p>
        </p:txBody>
      </p:sp>
      <p:pic>
        <p:nvPicPr>
          <p:cNvPr id="9" name="Picture 8" descr="A map of a river&#10;&#10;Description automatically generated">
            <a:extLst>
              <a:ext uri="{FF2B5EF4-FFF2-40B4-BE49-F238E27FC236}">
                <a16:creationId xmlns:a16="http://schemas.microsoft.com/office/drawing/2014/main" id="{72EE5E5C-FADD-CB6F-4802-2E8B48256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725" y="1400174"/>
            <a:ext cx="4124325" cy="5457825"/>
          </a:xfrm>
          <a:prstGeom prst="rect">
            <a:avLst/>
          </a:prstGeom>
        </p:spPr>
      </p:pic>
    </p:spTree>
    <p:extLst>
      <p:ext uri="{BB962C8B-B14F-4D97-AF65-F5344CB8AC3E}">
        <p14:creationId xmlns:p14="http://schemas.microsoft.com/office/powerpoint/2010/main" val="14474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10F8-23BA-0E07-3899-EAB2F2609C52}"/>
              </a:ext>
            </a:extLst>
          </p:cNvPr>
          <p:cNvSpPr>
            <a:spLocks noGrp="1"/>
          </p:cNvSpPr>
          <p:nvPr>
            <p:ph type="title"/>
          </p:nvPr>
        </p:nvSpPr>
        <p:spPr>
          <a:xfrm>
            <a:off x="0" y="1"/>
            <a:ext cx="12192000" cy="1128155"/>
          </a:xfrm>
        </p:spPr>
        <p:txBody>
          <a:bodyPr>
            <a:normAutofit/>
          </a:bodyPr>
          <a:lstStyle/>
          <a:p>
            <a:pPr algn="ctr"/>
            <a:r>
              <a:rPr lang="en-US" b="1" dirty="0">
                <a:effectLst/>
                <a:latin typeface="Times New Roman" panose="02020603050405020304" pitchFamily="18" charset="0"/>
                <a:ea typeface="Aptos" panose="020B0004020202020204" pitchFamily="34" charset="0"/>
              </a:rPr>
              <a:t>The New Zealand Wars</a:t>
            </a:r>
            <a:endParaRPr lang="en-US" b="1" dirty="0"/>
          </a:p>
        </p:txBody>
      </p:sp>
      <p:sp>
        <p:nvSpPr>
          <p:cNvPr id="3" name="Content Placeholder 2">
            <a:extLst>
              <a:ext uri="{FF2B5EF4-FFF2-40B4-BE49-F238E27FC236}">
                <a16:creationId xmlns:a16="http://schemas.microsoft.com/office/drawing/2014/main" id="{2B191218-7733-C6CC-E902-AE0AE43C9F76}"/>
              </a:ext>
            </a:extLst>
          </p:cNvPr>
          <p:cNvSpPr>
            <a:spLocks noGrp="1"/>
          </p:cNvSpPr>
          <p:nvPr>
            <p:ph idx="1"/>
          </p:nvPr>
        </p:nvSpPr>
        <p:spPr>
          <a:xfrm>
            <a:off x="178130" y="987727"/>
            <a:ext cx="11815947" cy="2573080"/>
          </a:xfrm>
        </p:spPr>
        <p:txBody>
          <a:bodyPr>
            <a:noAutofit/>
          </a:bodyPr>
          <a:lstStyle/>
          <a:p>
            <a:pPr marL="0" marR="0">
              <a:lnSpc>
                <a:spcPct val="110000"/>
              </a:lnSpc>
            </a:pPr>
            <a:r>
              <a:rPr lang="en-US" sz="2400" dirty="0">
                <a:latin typeface="Times New Roman" panose="02020603050405020304" pitchFamily="18" charset="0"/>
                <a:cs typeface="Times New Roman" panose="02020603050405020304" pitchFamily="18" charset="0"/>
              </a:rPr>
              <a:t>The New Zealand Wars also referred to as the </a:t>
            </a:r>
            <a:r>
              <a:rPr lang="en-US" sz="2400" b="1" dirty="0">
                <a:latin typeface="Times New Roman" panose="02020603050405020304" pitchFamily="18" charset="0"/>
                <a:cs typeface="Times New Roman" panose="02020603050405020304" pitchFamily="18" charset="0"/>
              </a:rPr>
              <a:t>Land Wars</a:t>
            </a:r>
            <a:r>
              <a:rPr lang="en-US" sz="2400" dirty="0">
                <a:latin typeface="Times New Roman" panose="02020603050405020304" pitchFamily="18" charset="0"/>
                <a:cs typeface="Times New Roman" panose="02020603050405020304" pitchFamily="18" charset="0"/>
              </a:rPr>
              <a:t> or the </a:t>
            </a:r>
            <a:r>
              <a:rPr lang="en-US" sz="2400" b="1" dirty="0">
                <a:latin typeface="Times New Roman" panose="02020603050405020304" pitchFamily="18" charset="0"/>
                <a:cs typeface="Times New Roman" panose="02020603050405020304" pitchFamily="18" charset="0"/>
              </a:rPr>
              <a:t>Māori Wars, </a:t>
            </a:r>
            <a:r>
              <a:rPr lang="en-US" sz="2400" dirty="0">
                <a:latin typeface="Times New Roman" panose="02020603050405020304" pitchFamily="18" charset="0"/>
                <a:cs typeface="Times New Roman" panose="02020603050405020304" pitchFamily="18" charset="0"/>
              </a:rPr>
              <a:t>took place from 1845 to 1872 between the New Zealand colonial government and allied Māori on one side, and Māori and Māori-allied settlers on the other. Though the wars were initially localized conflicts triggered by tensions over disputed land purchases by European settlers from Māori, it escalated dramatically in 1860 as the government became convinced it was facing united Māori resistance to further land sales and a refusal to acknowledge Crown sovereignty. </a:t>
            </a:r>
          </a:p>
        </p:txBody>
      </p:sp>
      <p:sp>
        <p:nvSpPr>
          <p:cNvPr id="8" name="TextBox 7">
            <a:extLst>
              <a:ext uri="{FF2B5EF4-FFF2-40B4-BE49-F238E27FC236}">
                <a16:creationId xmlns:a16="http://schemas.microsoft.com/office/drawing/2014/main" id="{1487F4C3-945F-DFA9-9C31-70A7D32E06AC}"/>
              </a:ext>
            </a:extLst>
          </p:cNvPr>
          <p:cNvSpPr txBox="1"/>
          <p:nvPr/>
        </p:nvSpPr>
        <p:spPr>
          <a:xfrm>
            <a:off x="5211397" y="3513306"/>
            <a:ext cx="6960810" cy="3313023"/>
          </a:xfrm>
          <a:prstGeom prst="rect">
            <a:avLst/>
          </a:prstGeom>
          <a:noFill/>
        </p:spPr>
        <p:txBody>
          <a:bodyPr wrap="square">
            <a:spAutoFit/>
          </a:bodyPr>
          <a:lstStyle/>
          <a:p>
            <a:pPr marL="342900" marR="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Māori were ill-adapted to support a sustained campaign. A long campaign would disrupt food supplies and epidemics resulted in significant numbers of deaths among the Māori.</a:t>
            </a:r>
          </a:p>
          <a:p>
            <a:pPr marL="342900" marR="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the peak of hostilities 18,000 British Army troops, supported by artillery, cavalry and local militia, battled about 4,000 Māori warriors in what became a gross imbalance of power.</a:t>
            </a:r>
          </a:p>
        </p:txBody>
      </p:sp>
      <p:pic>
        <p:nvPicPr>
          <p:cNvPr id="10" name="Picture 9" descr="A painting of men fighting in a river&#10;&#10;Description automatically generated">
            <a:extLst>
              <a:ext uri="{FF2B5EF4-FFF2-40B4-BE49-F238E27FC236}">
                <a16:creationId xmlns:a16="http://schemas.microsoft.com/office/drawing/2014/main" id="{59623E78-8B0B-A0A1-0D73-6BA0C804F59A}"/>
              </a:ext>
            </a:extLst>
          </p:cNvPr>
          <p:cNvPicPr>
            <a:picLocks noChangeAspect="1"/>
          </p:cNvPicPr>
          <p:nvPr/>
        </p:nvPicPr>
        <p:blipFill rotWithShape="1">
          <a:blip r:embed="rId3">
            <a:extLst>
              <a:ext uri="{28A0092B-C50C-407E-A947-70E740481C1C}">
                <a14:useLocalDpi xmlns:a14="http://schemas.microsoft.com/office/drawing/2010/main" val="0"/>
              </a:ext>
            </a:extLst>
          </a:blip>
          <a:srcRect l="10672" t="6927" r="4071" b="10649"/>
          <a:stretch/>
        </p:blipFill>
        <p:spPr>
          <a:xfrm>
            <a:off x="-69273" y="3537056"/>
            <a:ext cx="5191605" cy="3265522"/>
          </a:xfrm>
          <a:prstGeom prst="rect">
            <a:avLst/>
          </a:prstGeom>
        </p:spPr>
      </p:pic>
    </p:spTree>
    <p:extLst>
      <p:ext uri="{BB962C8B-B14F-4D97-AF65-F5344CB8AC3E}">
        <p14:creationId xmlns:p14="http://schemas.microsoft.com/office/powerpoint/2010/main" val="13636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10F8-23BA-0E07-3899-EAB2F2609C52}"/>
              </a:ext>
            </a:extLst>
          </p:cNvPr>
          <p:cNvSpPr>
            <a:spLocks noGrp="1"/>
          </p:cNvSpPr>
          <p:nvPr>
            <p:ph type="title"/>
          </p:nvPr>
        </p:nvSpPr>
        <p:spPr>
          <a:xfrm>
            <a:off x="0" y="1"/>
            <a:ext cx="8075219" cy="1128155"/>
          </a:xfrm>
        </p:spPr>
        <p:txBody>
          <a:bodyPr>
            <a:normAutofit/>
          </a:bodyPr>
          <a:lstStyle/>
          <a:p>
            <a:pPr algn="ctr"/>
            <a:r>
              <a:rPr lang="en-US" b="1" dirty="0">
                <a:effectLst/>
                <a:latin typeface="Times New Roman" panose="02020603050405020304" pitchFamily="18" charset="0"/>
                <a:ea typeface="Aptos" panose="020B0004020202020204" pitchFamily="34" charset="0"/>
              </a:rPr>
              <a:t>The New Zealand Wars</a:t>
            </a:r>
            <a:endParaRPr lang="en-US" b="1" dirty="0"/>
          </a:p>
        </p:txBody>
      </p:sp>
      <p:sp>
        <p:nvSpPr>
          <p:cNvPr id="3" name="Content Placeholder 2">
            <a:extLst>
              <a:ext uri="{FF2B5EF4-FFF2-40B4-BE49-F238E27FC236}">
                <a16:creationId xmlns:a16="http://schemas.microsoft.com/office/drawing/2014/main" id="{2B191218-7733-C6CC-E902-AE0AE43C9F76}"/>
              </a:ext>
            </a:extLst>
          </p:cNvPr>
          <p:cNvSpPr>
            <a:spLocks noGrp="1"/>
          </p:cNvSpPr>
          <p:nvPr>
            <p:ph idx="1"/>
          </p:nvPr>
        </p:nvSpPr>
        <p:spPr>
          <a:xfrm>
            <a:off x="178131" y="987727"/>
            <a:ext cx="7897090" cy="5739648"/>
          </a:xfrm>
        </p:spPr>
        <p:txBody>
          <a:bodyPr>
            <a:noAutofit/>
          </a:bodyPr>
          <a:lstStyle/>
          <a:p>
            <a:pPr marL="0" marR="0">
              <a:lnSpc>
                <a:spcPct val="110000"/>
              </a:lnSpc>
            </a:pPr>
            <a:r>
              <a:rPr lang="en-US" sz="2400" dirty="0">
                <a:latin typeface="Times New Roman" panose="02020603050405020304" pitchFamily="18" charset="0"/>
                <a:cs typeface="Times New Roman" panose="02020603050405020304" pitchFamily="18" charset="0"/>
              </a:rPr>
              <a:t>Although outnumbered, the Māori were able to withstand their enemy with techniques that included anti-artillery bunkers and the use of carefully placed pā (fortified villages) that allowed them to block their enemy's advance and often inflict heavy losses, yet quickly abandon their positions without significant loss. </a:t>
            </a:r>
          </a:p>
          <a:p>
            <a:pPr marL="0" marR="0">
              <a:lnSpc>
                <a:spcPct val="110000"/>
              </a:lnSpc>
            </a:pPr>
            <a:r>
              <a:rPr lang="en-US" sz="2400" dirty="0">
                <a:latin typeface="Times New Roman" panose="02020603050405020304" pitchFamily="18" charset="0"/>
                <a:cs typeface="Times New Roman" panose="02020603050405020304" pitchFamily="18" charset="0"/>
              </a:rPr>
              <a:t>Guerrilla-style tactics were used by both sides in later campaigns, often fought in dense bush. </a:t>
            </a:r>
          </a:p>
          <a:p>
            <a:pPr marL="0" marR="0">
              <a:lnSpc>
                <a:spcPct val="110000"/>
              </a:lnSpc>
            </a:pPr>
            <a:r>
              <a:rPr lang="en-US" sz="2400" dirty="0">
                <a:latin typeface="Times New Roman" panose="02020603050405020304" pitchFamily="18" charset="0"/>
                <a:cs typeface="Times New Roman" panose="02020603050405020304" pitchFamily="18" charset="0"/>
              </a:rPr>
              <a:t>Ultimately, large areas of land were confiscated from the Māori by the government under the New Zealand Settlements Act in 1863, purportedly as punishment for rebellion.</a:t>
            </a:r>
          </a:p>
          <a:p>
            <a:pPr marL="0" marR="0">
              <a:lnSpc>
                <a:spcPct val="110000"/>
              </a:lnSpc>
            </a:pPr>
            <a:r>
              <a:rPr lang="en-US" sz="2400" dirty="0">
                <a:latin typeface="Times New Roman" panose="02020603050405020304" pitchFamily="18" charset="0"/>
                <a:cs typeface="Times New Roman" panose="02020603050405020304" pitchFamily="18" charset="0"/>
              </a:rPr>
              <a:t>The National Day of Commemoration for the New Zealand Wars was inaugurated in 2017.</a:t>
            </a:r>
          </a:p>
        </p:txBody>
      </p:sp>
      <p:pic>
        <p:nvPicPr>
          <p:cNvPr id="5" name="Picture 4" descr="A painting of a group of men fighting with guns&#10;&#10;Description automatically generated">
            <a:extLst>
              <a:ext uri="{FF2B5EF4-FFF2-40B4-BE49-F238E27FC236}">
                <a16:creationId xmlns:a16="http://schemas.microsoft.com/office/drawing/2014/main" id="{6C784640-DD1A-FD49-97BB-35E191807005}"/>
              </a:ext>
            </a:extLst>
          </p:cNvPr>
          <p:cNvPicPr>
            <a:picLocks noChangeAspect="1"/>
          </p:cNvPicPr>
          <p:nvPr/>
        </p:nvPicPr>
        <p:blipFill rotWithShape="1">
          <a:blip r:embed="rId3">
            <a:extLst>
              <a:ext uri="{28A0092B-C50C-407E-A947-70E740481C1C}">
                <a14:useLocalDpi xmlns:a14="http://schemas.microsoft.com/office/drawing/2010/main" val="0"/>
              </a:ext>
            </a:extLst>
          </a:blip>
          <a:srcRect l="6740" r="8141"/>
          <a:stretch/>
        </p:blipFill>
        <p:spPr>
          <a:xfrm>
            <a:off x="7920842" y="0"/>
            <a:ext cx="4251365" cy="6857999"/>
          </a:xfrm>
          <a:prstGeom prst="rect">
            <a:avLst/>
          </a:prstGeom>
        </p:spPr>
      </p:pic>
    </p:spTree>
    <p:extLst>
      <p:ext uri="{BB962C8B-B14F-4D97-AF65-F5344CB8AC3E}">
        <p14:creationId xmlns:p14="http://schemas.microsoft.com/office/powerpoint/2010/main" val="34678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9335-FA7A-12A9-414D-1BCC3ADB6428}"/>
              </a:ext>
            </a:extLst>
          </p:cNvPr>
          <p:cNvSpPr>
            <a:spLocks noGrp="1"/>
          </p:cNvSpPr>
          <p:nvPr>
            <p:ph type="title"/>
          </p:nvPr>
        </p:nvSpPr>
        <p:spPr>
          <a:xfrm>
            <a:off x="4405744" y="130629"/>
            <a:ext cx="7786256" cy="1341911"/>
          </a:xfrm>
        </p:spPr>
        <p:txBody>
          <a:bodyPr/>
          <a:lstStyle/>
          <a:p>
            <a:pPr algn="ctr"/>
            <a:r>
              <a:rPr lang="en-US" sz="4400" b="1" dirty="0">
                <a:effectLst/>
                <a:latin typeface="Times New Roman" panose="02020603050405020304" pitchFamily="18" charset="0"/>
                <a:ea typeface="Aptos" panose="020B0004020202020204" pitchFamily="34" charset="0"/>
              </a:rPr>
              <a:t>Women Suffrage</a:t>
            </a:r>
            <a:endParaRPr lang="en-US" b="1" dirty="0"/>
          </a:p>
        </p:txBody>
      </p:sp>
      <p:sp>
        <p:nvSpPr>
          <p:cNvPr id="3" name="Content Placeholder 2">
            <a:extLst>
              <a:ext uri="{FF2B5EF4-FFF2-40B4-BE49-F238E27FC236}">
                <a16:creationId xmlns:a16="http://schemas.microsoft.com/office/drawing/2014/main" id="{6CE2F372-7C23-4D70-9058-C06D18E1EC96}"/>
              </a:ext>
            </a:extLst>
          </p:cNvPr>
          <p:cNvSpPr>
            <a:spLocks noGrp="1"/>
          </p:cNvSpPr>
          <p:nvPr>
            <p:ph idx="1"/>
          </p:nvPr>
        </p:nvSpPr>
        <p:spPr>
          <a:xfrm>
            <a:off x="4488872" y="1445749"/>
            <a:ext cx="7703128" cy="2101932"/>
          </a:xfrm>
        </p:spPr>
        <p:txBody>
          <a:bodyPr>
            <a:normAutofit/>
          </a:bodyPr>
          <a:lstStyle/>
          <a:p>
            <a:r>
              <a:rPr lang="en-US" sz="2400" dirty="0">
                <a:effectLst/>
                <a:latin typeface="Times New Roman" panose="02020603050405020304" pitchFamily="18" charset="0"/>
                <a:ea typeface="Times New Roman" panose="02020603050405020304" pitchFamily="18" charset="0"/>
              </a:rPr>
              <a:t>New Zealand was progressive in terms of women’s voting rights. In 1893 the country became the first self-governing country to grant women the right to vote in parliamentary elections. Lord Glasgow who was the governor during that time signed the Electoral Act. The act was enacted after years of petitions and suffrage movements.</a:t>
            </a:r>
          </a:p>
        </p:txBody>
      </p:sp>
      <p:pic>
        <p:nvPicPr>
          <p:cNvPr id="5" name="Picture 4" descr="A group of women holding a banner&#10;&#10;Description automatically generated">
            <a:extLst>
              <a:ext uri="{FF2B5EF4-FFF2-40B4-BE49-F238E27FC236}">
                <a16:creationId xmlns:a16="http://schemas.microsoft.com/office/drawing/2014/main" id="{0D873F71-A629-4DAD-CAE6-94C7B83314EB}"/>
              </a:ext>
            </a:extLst>
          </p:cNvPr>
          <p:cNvPicPr>
            <a:picLocks noChangeAspect="1"/>
          </p:cNvPicPr>
          <p:nvPr/>
        </p:nvPicPr>
        <p:blipFill rotWithShape="1">
          <a:blip r:embed="rId2">
            <a:extLst>
              <a:ext uri="{28A0092B-C50C-407E-A947-70E740481C1C}">
                <a14:useLocalDpi xmlns:a14="http://schemas.microsoft.com/office/drawing/2010/main" val="0"/>
              </a:ext>
            </a:extLst>
          </a:blip>
          <a:srcRect r="16419"/>
          <a:stretch/>
        </p:blipFill>
        <p:spPr>
          <a:xfrm>
            <a:off x="0" y="-142500"/>
            <a:ext cx="4405744" cy="3626839"/>
          </a:xfrm>
          <a:prstGeom prst="rect">
            <a:avLst/>
          </a:prstGeom>
        </p:spPr>
      </p:pic>
      <p:sp>
        <p:nvSpPr>
          <p:cNvPr id="7" name="TextBox 6">
            <a:extLst>
              <a:ext uri="{FF2B5EF4-FFF2-40B4-BE49-F238E27FC236}">
                <a16:creationId xmlns:a16="http://schemas.microsoft.com/office/drawing/2014/main" id="{9F7D9858-AD18-C993-56D3-23634E3BA2AA}"/>
              </a:ext>
            </a:extLst>
          </p:cNvPr>
          <p:cNvSpPr txBox="1"/>
          <p:nvPr/>
        </p:nvSpPr>
        <p:spPr>
          <a:xfrm>
            <a:off x="106878" y="3520889"/>
            <a:ext cx="12085122"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Electoral Bill granting women the franchise was given Royal Assent by Governor Lord Glasgow on 19 September 1893.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Women voted for the first time in the election held on 28 November 1893 (elections for the Māori electorates were held on 20 December).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1893, Elizabeth Yates became Mayor of Onehunga, the first time such a post had been held by a woman anywhere in the British Empire.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Historically in Polynesian society and European aristocracy, women could achieve significant formal political rank through ancestry. However, Polynesian and by extension Māori society differed in letting charismatic women have significant direct influence.</a:t>
            </a:r>
          </a:p>
        </p:txBody>
      </p:sp>
    </p:spTree>
    <p:extLst>
      <p:ext uri="{BB962C8B-B14F-4D97-AF65-F5344CB8AC3E}">
        <p14:creationId xmlns:p14="http://schemas.microsoft.com/office/powerpoint/2010/main" val="1507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2B08-769B-01F3-7F02-95CDEEBA2DC6}"/>
              </a:ext>
            </a:extLst>
          </p:cNvPr>
          <p:cNvSpPr>
            <a:spLocks noGrp="1"/>
          </p:cNvSpPr>
          <p:nvPr>
            <p:ph type="title"/>
          </p:nvPr>
        </p:nvSpPr>
        <p:spPr>
          <a:xfrm>
            <a:off x="0" y="98907"/>
            <a:ext cx="12192000" cy="1116435"/>
          </a:xfrm>
        </p:spPr>
        <p:txBody>
          <a:bodyPr/>
          <a:lstStyle/>
          <a:p>
            <a:pPr algn="ctr"/>
            <a:r>
              <a:rPr lang="en-US" b="1" dirty="0">
                <a:latin typeface="Times New Roman" panose="02020603050405020304" pitchFamily="18" charset="0"/>
                <a:cs typeface="Times New Roman" panose="02020603050405020304" pitchFamily="18" charset="0"/>
              </a:rPr>
              <a:t>First Arrival</a:t>
            </a:r>
          </a:p>
        </p:txBody>
      </p:sp>
      <p:sp>
        <p:nvSpPr>
          <p:cNvPr id="3" name="Content Placeholder 2">
            <a:extLst>
              <a:ext uri="{FF2B5EF4-FFF2-40B4-BE49-F238E27FC236}">
                <a16:creationId xmlns:a16="http://schemas.microsoft.com/office/drawing/2014/main" id="{6CCDCDFF-364B-37D6-B32B-CCD40E322662}"/>
              </a:ext>
            </a:extLst>
          </p:cNvPr>
          <p:cNvSpPr>
            <a:spLocks noGrp="1"/>
          </p:cNvSpPr>
          <p:nvPr>
            <p:ph idx="1"/>
          </p:nvPr>
        </p:nvSpPr>
        <p:spPr>
          <a:xfrm>
            <a:off x="173621" y="1215342"/>
            <a:ext cx="5913638" cy="4427316"/>
          </a:xfrm>
        </p:spPr>
        <p:txBody>
          <a:bodyPr>
            <a:noAutofit/>
          </a:bodyPr>
          <a:lstStyle/>
          <a:p>
            <a:r>
              <a:rPr lang="en-US" sz="2400" dirty="0">
                <a:latin typeface="Times New Roman" panose="02020603050405020304" pitchFamily="18" charset="0"/>
                <a:cs typeface="Times New Roman" panose="02020603050405020304" pitchFamily="18" charset="0"/>
              </a:rPr>
              <a:t>New Zealand has a shorter human history than almost any other country. </a:t>
            </a:r>
          </a:p>
          <a:p>
            <a:r>
              <a:rPr lang="en-US" sz="2400" dirty="0">
                <a:latin typeface="Times New Roman" panose="02020603050405020304" pitchFamily="18" charset="0"/>
                <a:cs typeface="Times New Roman" panose="02020603050405020304" pitchFamily="18" charset="0"/>
              </a:rPr>
              <a:t>The date of first settlement is a matter of debate, but current understanding is that the first arrivals came from East Polynesia between 1250 and 1300 CE. It was not until 1642 that Europeans became aware the country even existed.</a:t>
            </a:r>
          </a:p>
          <a:p>
            <a:r>
              <a:rPr lang="en-US" sz="2400" dirty="0">
                <a:latin typeface="Times New Roman" panose="02020603050405020304" pitchFamily="18" charset="0"/>
                <a:cs typeface="Times New Roman" panose="02020603050405020304" pitchFamily="18" charset="0"/>
              </a:rPr>
              <a:t>The navigator credited in some traditions with discovering New Zealand is Kupe. Some time later the first small groups arrived from Polynesia. </a:t>
            </a:r>
          </a:p>
        </p:txBody>
      </p:sp>
      <p:pic>
        <p:nvPicPr>
          <p:cNvPr id="5" name="Picture 4" descr="A map of the world&#10;&#10;Description automatically generated">
            <a:extLst>
              <a:ext uri="{FF2B5EF4-FFF2-40B4-BE49-F238E27FC236}">
                <a16:creationId xmlns:a16="http://schemas.microsoft.com/office/drawing/2014/main" id="{101EE346-105F-C075-E140-9136B9E75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747" y="1215342"/>
            <a:ext cx="6487189" cy="4213185"/>
          </a:xfrm>
          <a:prstGeom prst="rect">
            <a:avLst/>
          </a:prstGeom>
        </p:spPr>
      </p:pic>
      <p:sp>
        <p:nvSpPr>
          <p:cNvPr id="8" name="TextBox 7">
            <a:extLst>
              <a:ext uri="{FF2B5EF4-FFF2-40B4-BE49-F238E27FC236}">
                <a16:creationId xmlns:a16="http://schemas.microsoft.com/office/drawing/2014/main" id="{3919519D-DF2A-D942-F837-A9650458D2E4}"/>
              </a:ext>
            </a:extLst>
          </p:cNvPr>
          <p:cNvSpPr txBox="1"/>
          <p:nvPr/>
        </p:nvSpPr>
        <p:spPr>
          <a:xfrm>
            <a:off x="173621" y="5558764"/>
            <a:ext cx="11844757"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Now known as Māori, these tribes did not identify themselves by a collective name until the arrival of Europeans when, to mark their distinctiveness the name Māori, meaning ‘ordinary’, came into use.</a:t>
            </a:r>
            <a:endParaRPr lang="en-US" sz="2400" dirty="0"/>
          </a:p>
        </p:txBody>
      </p:sp>
    </p:spTree>
    <p:extLst>
      <p:ext uri="{BB962C8B-B14F-4D97-AF65-F5344CB8AC3E}">
        <p14:creationId xmlns:p14="http://schemas.microsoft.com/office/powerpoint/2010/main" val="33101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FD030-8E14-A202-9E02-BAD50680D6B4}"/>
              </a:ext>
            </a:extLst>
          </p:cNvPr>
          <p:cNvSpPr>
            <a:spLocks noGrp="1"/>
          </p:cNvSpPr>
          <p:nvPr>
            <p:ph type="title"/>
          </p:nvPr>
        </p:nvSpPr>
        <p:spPr>
          <a:xfrm>
            <a:off x="0" y="365125"/>
            <a:ext cx="6089517" cy="1807305"/>
          </a:xfrm>
        </p:spPr>
        <p:txBody>
          <a:bodyPr>
            <a:normAutofit/>
          </a:bodyPr>
          <a:lstStyle/>
          <a:p>
            <a:pPr algn="ctr"/>
            <a:r>
              <a:rPr lang="en-US" b="1" dirty="0">
                <a:effectLst/>
                <a:latin typeface="Times New Roman" panose="02020603050405020304" pitchFamily="18" charset="0"/>
                <a:ea typeface="Aptos" panose="020B0004020202020204" pitchFamily="34" charset="0"/>
              </a:rPr>
              <a:t>New Zealand’s Independence</a:t>
            </a:r>
            <a:endParaRPr lang="en-US" b="1" dirty="0"/>
          </a:p>
        </p:txBody>
      </p:sp>
      <p:sp>
        <p:nvSpPr>
          <p:cNvPr id="3" name="Content Placeholder 2">
            <a:extLst>
              <a:ext uri="{FF2B5EF4-FFF2-40B4-BE49-F238E27FC236}">
                <a16:creationId xmlns:a16="http://schemas.microsoft.com/office/drawing/2014/main" id="{145A5CCE-EE81-7C98-61F5-1AA2B7EFAD70}"/>
              </a:ext>
            </a:extLst>
          </p:cNvPr>
          <p:cNvSpPr>
            <a:spLocks noGrp="1"/>
          </p:cNvSpPr>
          <p:nvPr>
            <p:ph idx="1"/>
          </p:nvPr>
        </p:nvSpPr>
        <p:spPr>
          <a:xfrm>
            <a:off x="178130" y="2030680"/>
            <a:ext cx="5911387" cy="4827319"/>
          </a:xfrm>
        </p:spPr>
        <p:txBody>
          <a:bodyPr>
            <a:normAutofit/>
          </a:bodyPr>
          <a:lstStyle/>
          <a:p>
            <a:pPr marL="0" marR="0"/>
            <a:r>
              <a:rPr lang="en-US" sz="2400" dirty="0">
                <a:effectLst/>
                <a:latin typeface="Times New Roman" panose="02020603050405020304" pitchFamily="18" charset="0"/>
                <a:ea typeface="Times New Roman" panose="02020603050405020304" pitchFamily="18" charset="0"/>
              </a:rPr>
              <a:t>New Zealand was officially recognized as a British Empire Dominion in 1907 and it stooped being a colony. However, the change did not have a big impact on the country when the legal and political standing is looked at. Therefore, the people of New Zealand wanted full independence from Britain.</a:t>
            </a:r>
          </a:p>
          <a:p>
            <a:pPr marL="0" marR="0"/>
            <a:r>
              <a:rPr lang="en-US" sz="2400" dirty="0">
                <a:effectLst/>
                <a:latin typeface="Times New Roman" panose="02020603050405020304" pitchFamily="18" charset="0"/>
                <a:ea typeface="Times New Roman" panose="02020603050405020304" pitchFamily="18" charset="0"/>
              </a:rPr>
              <a:t>Even though the Statute of Westminster of 1931 revoked London’s right to legislate for The British Dominions without proper permission, this change did not take effect in New Zealand until 1947.</a:t>
            </a:r>
          </a:p>
          <a:p>
            <a:endParaRPr lang="en-US" sz="2000" dirty="0"/>
          </a:p>
        </p:txBody>
      </p:sp>
      <p:pic>
        <p:nvPicPr>
          <p:cNvPr id="7" name="Picture 6" descr="A group of people around a coffin&#10;&#10;Description automatically generated">
            <a:extLst>
              <a:ext uri="{FF2B5EF4-FFF2-40B4-BE49-F238E27FC236}">
                <a16:creationId xmlns:a16="http://schemas.microsoft.com/office/drawing/2014/main" id="{2788234C-B5DE-4C30-D42D-723C1288C4ED}"/>
              </a:ext>
            </a:extLst>
          </p:cNvPr>
          <p:cNvPicPr>
            <a:picLocks noChangeAspect="1"/>
          </p:cNvPicPr>
          <p:nvPr/>
        </p:nvPicPr>
        <p:blipFill rotWithShape="1">
          <a:blip r:embed="rId3">
            <a:extLst>
              <a:ext uri="{28A0092B-C50C-407E-A947-70E740481C1C}">
                <a14:useLocalDpi xmlns:a14="http://schemas.microsoft.com/office/drawing/2010/main" val="0"/>
              </a:ext>
            </a:extLst>
          </a:blip>
          <a:srcRect l="28248" r="14803"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294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C99BF-8B47-37A0-61D0-8D4B01AAECA1}"/>
              </a:ext>
            </a:extLst>
          </p:cNvPr>
          <p:cNvSpPr>
            <a:spLocks noGrp="1"/>
          </p:cNvSpPr>
          <p:nvPr>
            <p:ph type="title"/>
          </p:nvPr>
        </p:nvSpPr>
        <p:spPr>
          <a:xfrm>
            <a:off x="1" y="118753"/>
            <a:ext cx="12188952" cy="1533507"/>
          </a:xfrm>
        </p:spPr>
        <p:txBody>
          <a:bodyPr>
            <a:normAutofit/>
          </a:bodyPr>
          <a:lstStyle/>
          <a:p>
            <a:pPr algn="ctr"/>
            <a:r>
              <a:rPr lang="en-US" b="1" dirty="0">
                <a:latin typeface="Times New Roman" panose="02020603050405020304" pitchFamily="18" charset="0"/>
                <a:cs typeface="Times New Roman" panose="02020603050405020304" pitchFamily="18" charset="0"/>
              </a:rPr>
              <a:t>Boer War (1899–1902)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B562B8-20E0-024D-FB19-F309BF0363DA}"/>
              </a:ext>
            </a:extLst>
          </p:cNvPr>
          <p:cNvSpPr>
            <a:spLocks noGrp="1"/>
          </p:cNvSpPr>
          <p:nvPr>
            <p:ph idx="1"/>
          </p:nvPr>
        </p:nvSpPr>
        <p:spPr>
          <a:xfrm>
            <a:off x="130629" y="1520042"/>
            <a:ext cx="11899075" cy="1425039"/>
          </a:xfrm>
        </p:spPr>
        <p:txBody>
          <a:bodyPr>
            <a:noAutofit/>
          </a:bodyPr>
          <a:lstStyle/>
          <a:p>
            <a:r>
              <a:rPr lang="en-US" sz="2400" dirty="0">
                <a:latin typeface="Times New Roman" panose="02020603050405020304" pitchFamily="18" charset="0"/>
                <a:cs typeface="Times New Roman" panose="02020603050405020304" pitchFamily="18" charset="0"/>
              </a:rPr>
              <a:t>The Second Boer War was a conflict between the British Empire and the Boer republics in South Africa, a culmination of longstanding tensions between the two sides. On 28 September 1899, two weeks before the start of the conflict, the New Zealand House of Representatives approved the formation of a 200-man mounted rifle contingent for service in South Africa, in</a:t>
            </a:r>
          </a:p>
        </p:txBody>
      </p:sp>
      <p:pic>
        <p:nvPicPr>
          <p:cNvPr id="7" name="Picture 6" descr="A group of men in uniform holding guns&#10;&#10;Description automatically generated">
            <a:extLst>
              <a:ext uri="{FF2B5EF4-FFF2-40B4-BE49-F238E27FC236}">
                <a16:creationId xmlns:a16="http://schemas.microsoft.com/office/drawing/2014/main" id="{E3A7C8AB-DC3B-5FEC-FFA0-AA8373194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5081"/>
            <a:ext cx="6101064" cy="3912919"/>
          </a:xfrm>
          <a:prstGeom prst="rect">
            <a:avLst/>
          </a:prstGeom>
        </p:spPr>
      </p:pic>
      <p:sp>
        <p:nvSpPr>
          <p:cNvPr id="9" name="TextBox 8">
            <a:extLst>
              <a:ext uri="{FF2B5EF4-FFF2-40B4-BE49-F238E27FC236}">
                <a16:creationId xmlns:a16="http://schemas.microsoft.com/office/drawing/2014/main" id="{7D447B88-47FC-ED0F-203A-494B729281A3}"/>
              </a:ext>
            </a:extLst>
          </p:cNvPr>
          <p:cNvSpPr txBox="1"/>
          <p:nvPr/>
        </p:nvSpPr>
        <p:spPr>
          <a:xfrm>
            <a:off x="6170598" y="2870215"/>
            <a:ext cx="6097978" cy="378565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show of colonial solidarity aimed at deterring the Boers from fighting.</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Zealand sent 10 contingents, a total of approximately 6,500 men and 8,000 horses. The first five contingents embarked for South Africa in the first six months of the war. The last three contingents arrived in South Africa near the end of the conflict and saw limited action. </a:t>
            </a:r>
          </a:p>
        </p:txBody>
      </p:sp>
    </p:spTree>
    <p:extLst>
      <p:ext uri="{BB962C8B-B14F-4D97-AF65-F5344CB8AC3E}">
        <p14:creationId xmlns:p14="http://schemas.microsoft.com/office/powerpoint/2010/main" val="643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36F8-1B4B-07BF-7F0A-9A0B9AE825A2}"/>
              </a:ext>
            </a:extLst>
          </p:cNvPr>
          <p:cNvSpPr>
            <a:spLocks noGrp="1"/>
          </p:cNvSpPr>
          <p:nvPr>
            <p:ph type="title"/>
          </p:nvPr>
        </p:nvSpPr>
        <p:spPr>
          <a:xfrm>
            <a:off x="0" y="1"/>
            <a:ext cx="12192000" cy="1341913"/>
          </a:xfrm>
        </p:spPr>
        <p:txBody>
          <a:bodyPr/>
          <a:lstStyle/>
          <a:p>
            <a:pPr algn="ctr"/>
            <a:r>
              <a:rPr lang="en-US" sz="4400" b="1" dirty="0">
                <a:effectLst/>
                <a:latin typeface="Times New Roman" panose="02020603050405020304" pitchFamily="18" charset="0"/>
                <a:ea typeface="Times New Roman" panose="02020603050405020304" pitchFamily="18" charset="0"/>
              </a:rPr>
              <a:t>World War I</a:t>
            </a:r>
            <a:endParaRPr lang="en-US" b="1" dirty="0"/>
          </a:p>
        </p:txBody>
      </p:sp>
      <p:sp>
        <p:nvSpPr>
          <p:cNvPr id="3" name="Content Placeholder 2">
            <a:extLst>
              <a:ext uri="{FF2B5EF4-FFF2-40B4-BE49-F238E27FC236}">
                <a16:creationId xmlns:a16="http://schemas.microsoft.com/office/drawing/2014/main" id="{E6A3FFE8-BF51-5C8A-DB11-AE6770D31E6A}"/>
              </a:ext>
            </a:extLst>
          </p:cNvPr>
          <p:cNvSpPr>
            <a:spLocks noGrp="1"/>
          </p:cNvSpPr>
          <p:nvPr>
            <p:ph idx="1"/>
          </p:nvPr>
        </p:nvSpPr>
        <p:spPr>
          <a:xfrm>
            <a:off x="142504" y="1175668"/>
            <a:ext cx="7422078" cy="2992580"/>
          </a:xfrm>
        </p:spPr>
        <p:txBody>
          <a:bodyPr>
            <a:noAutofit/>
          </a:bodyPr>
          <a:lstStyle/>
          <a:p>
            <a:pPr marL="0" marR="0">
              <a:lnSpc>
                <a:spcPct val="11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1914 marked the Outbreak of World War I. New Zealand commits </a:t>
            </a:r>
            <a:r>
              <a:rPr lang="en-US" sz="2400" dirty="0">
                <a:latin typeface="Times New Roman" panose="02020603050405020304" pitchFamily="18" charset="0"/>
                <a:cs typeface="Times New Roman" panose="02020603050405020304" pitchFamily="18" charset="0"/>
              </a:rPr>
              <a:t>100,471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troops to the British war effort. </a:t>
            </a:r>
          </a:p>
          <a:p>
            <a:pPr marL="0" marR="0">
              <a:lnSpc>
                <a:spcPct val="110000"/>
              </a:lnSpc>
            </a:pPr>
            <a:r>
              <a:rPr lang="en-US" sz="2400" dirty="0">
                <a:latin typeface="Times New Roman" panose="02020603050405020304" pitchFamily="18" charset="0"/>
                <a:cs typeface="Times New Roman" panose="02020603050405020304" pitchFamily="18" charset="0"/>
              </a:rPr>
              <a:t>New Zealand Expeditionary Force, fighting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alongside Australian troops, </a:t>
            </a:r>
            <a:r>
              <a:rPr lang="en-US" sz="2400" dirty="0">
                <a:latin typeface="Times New Roman" panose="02020603050405020304" pitchFamily="18" charset="0"/>
                <a:cs typeface="Times New Roman" panose="02020603050405020304" pitchFamily="18" charset="0"/>
              </a:rPr>
              <a:t>in the Gallipoli campaign and on the Western Front. 16,697 New Zealanders were killed and 41,317 were wounded during the war, a 58 percent casualty rate. </a:t>
            </a:r>
          </a:p>
        </p:txBody>
      </p:sp>
      <p:pic>
        <p:nvPicPr>
          <p:cNvPr id="7" name="Picture 6" descr="A group of soldiers in uniform&#10;&#10;Description automatically generated">
            <a:extLst>
              <a:ext uri="{FF2B5EF4-FFF2-40B4-BE49-F238E27FC236}">
                <a16:creationId xmlns:a16="http://schemas.microsoft.com/office/drawing/2014/main" id="{04BE50A5-DF94-C32D-CA2C-E7DF88F68D39}"/>
              </a:ext>
            </a:extLst>
          </p:cNvPr>
          <p:cNvPicPr>
            <a:picLocks noChangeAspect="1"/>
          </p:cNvPicPr>
          <p:nvPr/>
        </p:nvPicPr>
        <p:blipFill rotWithShape="1">
          <a:blip r:embed="rId2">
            <a:extLst>
              <a:ext uri="{28A0092B-C50C-407E-A947-70E740481C1C}">
                <a14:useLocalDpi xmlns:a14="http://schemas.microsoft.com/office/drawing/2010/main" val="0"/>
              </a:ext>
            </a:extLst>
          </a:blip>
          <a:srcRect l="8458"/>
          <a:stretch/>
        </p:blipFill>
        <p:spPr>
          <a:xfrm>
            <a:off x="7564582" y="1341915"/>
            <a:ext cx="4627418" cy="2704195"/>
          </a:xfrm>
          <a:prstGeom prst="rect">
            <a:avLst/>
          </a:prstGeom>
        </p:spPr>
      </p:pic>
      <p:sp>
        <p:nvSpPr>
          <p:cNvPr id="9" name="TextBox 8">
            <a:extLst>
              <a:ext uri="{FF2B5EF4-FFF2-40B4-BE49-F238E27FC236}">
                <a16:creationId xmlns:a16="http://schemas.microsoft.com/office/drawing/2014/main" id="{8C8DCF49-9AEE-AE70-631B-2EC15CD995CA}"/>
              </a:ext>
            </a:extLst>
          </p:cNvPr>
          <p:cNvSpPr txBox="1"/>
          <p:nvPr/>
        </p:nvSpPr>
        <p:spPr>
          <a:xfrm>
            <a:off x="0" y="4168247"/>
            <a:ext cx="12049496" cy="2500493"/>
          </a:xfrm>
          <a:prstGeom prst="rect">
            <a:avLst/>
          </a:prstGeom>
          <a:noFill/>
        </p:spPr>
        <p:txBody>
          <a:bodyPr wrap="square">
            <a:spAutoFit/>
          </a:bodyPr>
          <a:lstStyle/>
          <a:p>
            <a:pPr marL="342900" marR="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World War saw Māori soldiers serve for the first time in a major conflict with the New Zealand Army (although a number had fought in the Second Boer War when New Zealand recruiters chose to ignore British military policy of the time of disallowing 'native' soldiers). </a:t>
            </a:r>
          </a:p>
          <a:p>
            <a:pPr marL="342900" marR="0" indent="-3429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contingent took part in the Gallipoli campaign, and later served with distinction on the Western Front as part of the New Zealand Māori Pioneer Battalion.</a:t>
            </a:r>
          </a:p>
        </p:txBody>
      </p:sp>
    </p:spTree>
    <p:extLst>
      <p:ext uri="{BB962C8B-B14F-4D97-AF65-F5344CB8AC3E}">
        <p14:creationId xmlns:p14="http://schemas.microsoft.com/office/powerpoint/2010/main" val="5233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D339-DD56-6034-943A-BFC34F14228B}"/>
              </a:ext>
            </a:extLst>
          </p:cNvPr>
          <p:cNvSpPr>
            <a:spLocks noGrp="1"/>
          </p:cNvSpPr>
          <p:nvPr>
            <p:ph type="title"/>
          </p:nvPr>
        </p:nvSpPr>
        <p:spPr>
          <a:xfrm>
            <a:off x="0" y="1"/>
            <a:ext cx="12192000" cy="1365662"/>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Economic Woes</a:t>
            </a:r>
            <a:endParaRPr lang="en-US" dirty="0"/>
          </a:p>
        </p:txBody>
      </p:sp>
      <p:sp>
        <p:nvSpPr>
          <p:cNvPr id="3" name="Content Placeholder 2">
            <a:extLst>
              <a:ext uri="{FF2B5EF4-FFF2-40B4-BE49-F238E27FC236}">
                <a16:creationId xmlns:a16="http://schemas.microsoft.com/office/drawing/2014/main" id="{49DBA245-92B6-166D-6613-18EB874E1A7B}"/>
              </a:ext>
            </a:extLst>
          </p:cNvPr>
          <p:cNvSpPr>
            <a:spLocks noGrp="1"/>
          </p:cNvSpPr>
          <p:nvPr>
            <p:ph idx="1"/>
          </p:nvPr>
        </p:nvSpPr>
        <p:spPr>
          <a:xfrm>
            <a:off x="166531" y="1294251"/>
            <a:ext cx="11858938" cy="2612736"/>
          </a:xfrm>
        </p:spPr>
        <p:txBody>
          <a:bodyPr>
            <a:normAutofit/>
          </a:bodyPr>
          <a:lstStyle/>
          <a:p>
            <a:pPr marL="0" marR="0">
              <a:lnSpc>
                <a:spcPct val="107000"/>
              </a:lnSpc>
              <a:spcBef>
                <a:spcPts val="0"/>
              </a:spcBef>
              <a:spcAft>
                <a:spcPts val="80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The Great Depression of the early 1930s was the deepest global economic crisis of the twentieth century. It affected the whole western world, notably the British Empire, Europe and the US.</a:t>
            </a:r>
          </a:p>
          <a:p>
            <a:pPr marL="0" marR="0">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New Zealand, which had been through several downturns in the 1920s, experienced the economic effects of the Great Depression most severely during 1931-33. It has been estimated that at its peak in 1933, up to 30 percent of the potential workforce were unemployed.</a:t>
            </a:r>
          </a:p>
        </p:txBody>
      </p:sp>
      <p:pic>
        <p:nvPicPr>
          <p:cNvPr id="5" name="Picture 4" descr="A child standing in front of a shack&#10;&#10;Description automatically generated">
            <a:extLst>
              <a:ext uri="{FF2B5EF4-FFF2-40B4-BE49-F238E27FC236}">
                <a16:creationId xmlns:a16="http://schemas.microsoft.com/office/drawing/2014/main" id="{D16D730F-CE21-E3B2-845C-CA6AFC60A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19246"/>
            <a:ext cx="4168239" cy="2981257"/>
          </a:xfrm>
          <a:prstGeom prst="rect">
            <a:avLst/>
          </a:prstGeom>
        </p:spPr>
      </p:pic>
      <p:sp>
        <p:nvSpPr>
          <p:cNvPr id="7" name="TextBox 6">
            <a:extLst>
              <a:ext uri="{FF2B5EF4-FFF2-40B4-BE49-F238E27FC236}">
                <a16:creationId xmlns:a16="http://schemas.microsoft.com/office/drawing/2014/main" id="{13652902-F076-3370-9F47-BD983A51242F}"/>
              </a:ext>
            </a:extLst>
          </p:cNvPr>
          <p:cNvSpPr txBox="1"/>
          <p:nvPr/>
        </p:nvSpPr>
        <p:spPr>
          <a:xfrm>
            <a:off x="4168239" y="3740733"/>
            <a:ext cx="7857230" cy="293452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Several mechanisms were at work, all external including  the collapse in export prices. More fundamentally, the local economy was drawn into Australia’s deeper problems via cross-contamination with Australia’s balance-of-payments and sovereign debt crisis.</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Recovery from the depression was aided by wool and meat prices. Wool prices, in particular, effectively doubled.</a:t>
            </a:r>
          </a:p>
        </p:txBody>
      </p:sp>
    </p:spTree>
    <p:extLst>
      <p:ext uri="{BB962C8B-B14F-4D97-AF65-F5344CB8AC3E}">
        <p14:creationId xmlns:p14="http://schemas.microsoft.com/office/powerpoint/2010/main" val="15388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D7A-BB25-2602-0053-7C78CEFBF7EC}"/>
              </a:ext>
            </a:extLst>
          </p:cNvPr>
          <p:cNvSpPr>
            <a:spLocks noGrp="1"/>
          </p:cNvSpPr>
          <p:nvPr>
            <p:ph type="title"/>
          </p:nvPr>
        </p:nvSpPr>
        <p:spPr>
          <a:xfrm>
            <a:off x="0" y="115743"/>
            <a:ext cx="6558643" cy="1325563"/>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New Zealand and WWII</a:t>
            </a:r>
            <a:endParaRPr lang="en-US" b="1" dirty="0"/>
          </a:p>
        </p:txBody>
      </p:sp>
      <p:sp>
        <p:nvSpPr>
          <p:cNvPr id="3" name="Content Placeholder 2">
            <a:extLst>
              <a:ext uri="{FF2B5EF4-FFF2-40B4-BE49-F238E27FC236}">
                <a16:creationId xmlns:a16="http://schemas.microsoft.com/office/drawing/2014/main" id="{024E9E6F-DEA6-B9E4-3ACE-D34E439F3AA6}"/>
              </a:ext>
            </a:extLst>
          </p:cNvPr>
          <p:cNvSpPr>
            <a:spLocks noGrp="1"/>
          </p:cNvSpPr>
          <p:nvPr>
            <p:ph idx="1"/>
          </p:nvPr>
        </p:nvSpPr>
        <p:spPr>
          <a:xfrm>
            <a:off x="83128" y="1441306"/>
            <a:ext cx="6475515" cy="5416693"/>
          </a:xfrm>
        </p:spPr>
        <p:txBody>
          <a:bodyPr>
            <a:normAutofit fontScale="92500" lnSpcReduction="10000"/>
          </a:bodyPr>
          <a:lstStyle/>
          <a:p>
            <a:r>
              <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rPr>
              <a:t>New Zealand joined WWII in 1939 following Britain's lead and declares war on Nazi Germany and</a:t>
            </a:r>
            <a:r>
              <a:rPr lang="en-US" sz="2600" dirty="0">
                <a:latin typeface="Times New Roman" panose="02020603050405020304" pitchFamily="18" charset="0"/>
                <a:cs typeface="Times New Roman" panose="02020603050405020304" pitchFamily="18" charset="0"/>
              </a:rPr>
              <a:t> expanded to the Pacific War when New Zealand declared war on Imperial Japan following the attack on Pearl Harbor in 1941.</a:t>
            </a:r>
            <a:endParaRPr lang="en-US" sz="2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New Zealand's forces were soon serving across Europe and beyond, where their reputation was generally very good. In particular, the force of the New Zealanders who were stationed in Northern Africa and Southern Europe was known for its strength and determination, and uniquely so on both sides. </a:t>
            </a:r>
          </a:p>
          <a:p>
            <a:r>
              <a:rPr lang="en-US" sz="2600" dirty="0">
                <a:latin typeface="Times New Roman" panose="02020603050405020304" pitchFamily="18" charset="0"/>
                <a:cs typeface="Times New Roman" panose="02020603050405020304" pitchFamily="18" charset="0"/>
              </a:rPr>
              <a:t>New Zealand provided personnel for service in the Royal Air Force (RAF) and in the Royal Navy and was prepared to have New Zealanders serving under British command.</a:t>
            </a:r>
          </a:p>
          <a:p>
            <a:endParaRPr lang="en-US" dirty="0"/>
          </a:p>
        </p:txBody>
      </p:sp>
      <p:pic>
        <p:nvPicPr>
          <p:cNvPr id="5" name="Picture 4" descr="A poster of soldiers holding guns&#10;&#10;Description automatically generated">
            <a:extLst>
              <a:ext uri="{FF2B5EF4-FFF2-40B4-BE49-F238E27FC236}">
                <a16:creationId xmlns:a16="http://schemas.microsoft.com/office/drawing/2014/main" id="{AFB9A754-1062-FD63-0252-80C2340D0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643" y="0"/>
            <a:ext cx="5633357" cy="6858000"/>
          </a:xfrm>
          <a:prstGeom prst="rect">
            <a:avLst/>
          </a:prstGeom>
        </p:spPr>
      </p:pic>
    </p:spTree>
    <p:extLst>
      <p:ext uri="{BB962C8B-B14F-4D97-AF65-F5344CB8AC3E}">
        <p14:creationId xmlns:p14="http://schemas.microsoft.com/office/powerpoint/2010/main" val="9985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67D4-2F71-F600-E3B8-2E869DB5BF05}"/>
              </a:ext>
            </a:extLst>
          </p:cNvPr>
          <p:cNvSpPr>
            <a:spLocks noGrp="1"/>
          </p:cNvSpPr>
          <p:nvPr>
            <p:ph type="title"/>
          </p:nvPr>
        </p:nvSpPr>
        <p:spPr>
          <a:xfrm>
            <a:off x="0" y="26480"/>
            <a:ext cx="12192000" cy="1291681"/>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War on Japan</a:t>
            </a:r>
            <a:endParaRPr lang="en-US" b="1" dirty="0"/>
          </a:p>
        </p:txBody>
      </p:sp>
      <p:sp>
        <p:nvSpPr>
          <p:cNvPr id="3" name="Content Placeholder 2">
            <a:extLst>
              <a:ext uri="{FF2B5EF4-FFF2-40B4-BE49-F238E27FC236}">
                <a16:creationId xmlns:a16="http://schemas.microsoft.com/office/drawing/2014/main" id="{25A822A1-AF77-70FA-1950-4E018D14B401}"/>
              </a:ext>
            </a:extLst>
          </p:cNvPr>
          <p:cNvSpPr>
            <a:spLocks noGrp="1"/>
          </p:cNvSpPr>
          <p:nvPr>
            <p:ph idx="1"/>
          </p:nvPr>
        </p:nvSpPr>
        <p:spPr>
          <a:xfrm>
            <a:off x="22860" y="1114534"/>
            <a:ext cx="12042470" cy="3188905"/>
          </a:xfrm>
        </p:spPr>
        <p:txBody>
          <a:bodyPr>
            <a:noAutofit/>
          </a:bodyPr>
          <a:lstStyle/>
          <a:p>
            <a:r>
              <a:rPr lang="en-US" sz="2400" dirty="0">
                <a:latin typeface="Times New Roman" panose="02020603050405020304" pitchFamily="18" charset="0"/>
                <a:cs typeface="Times New Roman" panose="02020603050405020304" pitchFamily="18" charset="0"/>
              </a:rPr>
              <a:t>In total, around 140,000 New Zealand personnel served overseas for the Allied war effort, and an additional 100,000 men were armed for Home Guard duty. At its peak in July 1942, New Zealand had 154,549 men and women under arms (excluding the Home Guard) and by the war's end, a total of 194,000 men and 10,000 women had served in the armed forces at home and overseas. </a:t>
            </a:r>
          </a:p>
          <a:p>
            <a:r>
              <a:rPr lang="en-US" sz="2400" dirty="0">
                <a:latin typeface="Times New Roman" panose="02020603050405020304" pitchFamily="18" charset="0"/>
                <a:cs typeface="Times New Roman" panose="02020603050405020304" pitchFamily="18" charset="0"/>
              </a:rPr>
              <a:t>Conscription was introduced in June 1940, and volunteering for Army service ceased from 22 July 1940, although entry to the Air Force and Navy remained voluntary. The Japanese moved on into the Dutch East Indies (modern Indonesia) where they captured some New Zealand soldiers who had escaped from Singapore. </a:t>
            </a:r>
            <a:endParaRPr lang="en-US" sz="2400" dirty="0"/>
          </a:p>
          <a:p>
            <a:endParaRPr lang="en-US" sz="2400" dirty="0">
              <a:latin typeface="Times New Roman" panose="02020603050405020304" pitchFamily="18" charset="0"/>
              <a:cs typeface="Times New Roman" panose="02020603050405020304" pitchFamily="18" charset="0"/>
            </a:endParaRPr>
          </a:p>
        </p:txBody>
      </p:sp>
      <p:pic>
        <p:nvPicPr>
          <p:cNvPr id="5" name="Picture 4" descr="A group of men in military uniforms&#10;&#10;Description automatically generated">
            <a:extLst>
              <a:ext uri="{FF2B5EF4-FFF2-40B4-BE49-F238E27FC236}">
                <a16:creationId xmlns:a16="http://schemas.microsoft.com/office/drawing/2014/main" id="{4D1F0A18-56DF-1250-BE91-FBF6B007EC93}"/>
              </a:ext>
            </a:extLst>
          </p:cNvPr>
          <p:cNvPicPr>
            <a:picLocks noChangeAspect="1"/>
          </p:cNvPicPr>
          <p:nvPr/>
        </p:nvPicPr>
        <p:blipFill rotWithShape="1">
          <a:blip r:embed="rId2">
            <a:extLst>
              <a:ext uri="{28A0092B-C50C-407E-A947-70E740481C1C}">
                <a14:useLocalDpi xmlns:a14="http://schemas.microsoft.com/office/drawing/2010/main" val="0"/>
              </a:ext>
            </a:extLst>
          </a:blip>
          <a:srcRect t="12684" b="11819"/>
          <a:stretch/>
        </p:blipFill>
        <p:spPr>
          <a:xfrm>
            <a:off x="22860" y="4362814"/>
            <a:ext cx="4406636" cy="2495186"/>
          </a:xfrm>
          <a:prstGeom prst="rect">
            <a:avLst/>
          </a:prstGeom>
        </p:spPr>
      </p:pic>
      <p:sp>
        <p:nvSpPr>
          <p:cNvPr id="7" name="TextBox 6">
            <a:extLst>
              <a:ext uri="{FF2B5EF4-FFF2-40B4-BE49-F238E27FC236}">
                <a16:creationId xmlns:a16="http://schemas.microsoft.com/office/drawing/2014/main" id="{ADE7E122-0996-BA13-7DD5-4B696D8ADD87}"/>
              </a:ext>
            </a:extLst>
          </p:cNvPr>
          <p:cNvSpPr txBox="1"/>
          <p:nvPr/>
        </p:nvSpPr>
        <p:spPr>
          <a:xfrm>
            <a:off x="4429497" y="4156367"/>
            <a:ext cx="8015844"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spent the next three years in prisoner of war camps in Japan; others stayed in Java.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Zealand sent more troops to Fiji to help bolster defenses. At home, anti-invasion defenses were thrown up and forces mobilized to man them. The war was suddenly very close to home, and for a time, there were fears that New Zealand itself would become a battlefield. </a:t>
            </a:r>
          </a:p>
        </p:txBody>
      </p:sp>
    </p:spTree>
    <p:extLst>
      <p:ext uri="{BB962C8B-B14F-4D97-AF65-F5344CB8AC3E}">
        <p14:creationId xmlns:p14="http://schemas.microsoft.com/office/powerpoint/2010/main" val="16435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1B97-02FC-51E5-2B2E-753A65DBAC5F}"/>
              </a:ext>
            </a:extLst>
          </p:cNvPr>
          <p:cNvSpPr>
            <a:spLocks noGrp="1"/>
          </p:cNvSpPr>
          <p:nvPr>
            <p:ph type="title"/>
          </p:nvPr>
        </p:nvSpPr>
        <p:spPr>
          <a:xfrm>
            <a:off x="0" y="225631"/>
            <a:ext cx="12192000" cy="1465057"/>
          </a:xfrm>
        </p:spPr>
        <p:txBody>
          <a:bodyPr/>
          <a:lstStyle/>
          <a:p>
            <a:pPr algn="ctr"/>
            <a:r>
              <a:rPr lang="en-US" b="1" dirty="0">
                <a:latin typeface="Times New Roman" panose="02020603050405020304" pitchFamily="18" charset="0"/>
                <a:cs typeface="Times New Roman" panose="02020603050405020304" pitchFamily="18" charset="0"/>
              </a:rPr>
              <a:t>Māori Women's Welfare League</a:t>
            </a:r>
          </a:p>
        </p:txBody>
      </p:sp>
      <p:sp>
        <p:nvSpPr>
          <p:cNvPr id="3" name="Content Placeholder 2">
            <a:extLst>
              <a:ext uri="{FF2B5EF4-FFF2-40B4-BE49-F238E27FC236}">
                <a16:creationId xmlns:a16="http://schemas.microsoft.com/office/drawing/2014/main" id="{0BC0FDF4-A74F-4B60-EFA0-59BC848E335A}"/>
              </a:ext>
            </a:extLst>
          </p:cNvPr>
          <p:cNvSpPr>
            <a:spLocks noGrp="1"/>
          </p:cNvSpPr>
          <p:nvPr>
            <p:ph idx="1"/>
          </p:nvPr>
        </p:nvSpPr>
        <p:spPr>
          <a:xfrm>
            <a:off x="308759" y="1621238"/>
            <a:ext cx="11752062" cy="5167312"/>
          </a:xfrm>
        </p:spPr>
        <p:txBody>
          <a:bodyPr>
            <a:normAutofit/>
          </a:bodyPr>
          <a:lstStyle/>
          <a:p>
            <a:r>
              <a:rPr lang="en-US" sz="2400" dirty="0">
                <a:latin typeface="Times New Roman" panose="02020603050405020304" pitchFamily="18" charset="0"/>
                <a:cs typeface="Times New Roman" panose="02020603050405020304" pitchFamily="18" charset="0"/>
              </a:rPr>
              <a:t>September 25,1951 was the first day of the inaugural conference of the Māori Women’s Welfare League. Eighty-seven delegates – representing 187 branches and a membership of 2503 women gathered at Ngāti Poneke Young Māori Club in Wellington.  </a:t>
            </a:r>
          </a:p>
          <a:p>
            <a:r>
              <a:rPr lang="en-US" sz="2400" dirty="0">
                <a:latin typeface="Times New Roman" panose="02020603050405020304" pitchFamily="18" charset="0"/>
                <a:cs typeface="Times New Roman" panose="02020603050405020304" pitchFamily="18" charset="0"/>
              </a:rPr>
              <a:t>The League worked with Māori people and the government. Through the 1950s and 1960s, health issues such as immunization, family planning, obesity and tuberculosis were prominent, as was domestic violence from the 1970s. </a:t>
            </a:r>
          </a:p>
          <a:p>
            <a:r>
              <a:rPr lang="en-US" sz="2400" dirty="0">
                <a:latin typeface="Times New Roman" panose="02020603050405020304" pitchFamily="18" charset="0"/>
                <a:cs typeface="Times New Roman" panose="02020603050405020304" pitchFamily="18" charset="0"/>
              </a:rPr>
              <a:t>In the 1980s, the League set up the Healthy Lifestyles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programmed and released a report, </a:t>
            </a:r>
            <a:r>
              <a:rPr lang="en-US" sz="2400" i="1" dirty="0" err="1">
                <a:latin typeface="Times New Roman" panose="02020603050405020304" pitchFamily="18" charset="0"/>
                <a:cs typeface="Times New Roman" panose="02020603050405020304" pitchFamily="18" charset="0"/>
              </a:rPr>
              <a:t>Rapuora</a:t>
            </a:r>
            <a:r>
              <a:rPr lang="en-US" sz="2400" i="1" dirty="0">
                <a:latin typeface="Times New Roman" panose="02020603050405020304" pitchFamily="18" charset="0"/>
                <a:cs typeface="Times New Roman" panose="02020603050405020304" pitchFamily="18" charset="0"/>
              </a:rPr>
              <a:t>: health and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Māori women</a:t>
            </a:r>
            <a:r>
              <a:rPr lang="en-US" sz="2400" dirty="0">
                <a:latin typeface="Times New Roman" panose="02020603050405020304" pitchFamily="18" charset="0"/>
                <a:cs typeface="Times New Roman" panose="02020603050405020304" pitchFamily="18" charset="0"/>
              </a:rPr>
              <a:t>. In 1993 the League, with the National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Maori</a:t>
            </a:r>
            <a:r>
              <a:rPr lang="en-US" sz="2400" dirty="0">
                <a:latin typeface="Times New Roman" panose="02020603050405020304" pitchFamily="18" charset="0"/>
                <a:cs typeface="Times New Roman" panose="02020603050405020304" pitchFamily="18" charset="0"/>
              </a:rPr>
              <a:t> Congress and the New Zealand Māori Council, set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up Te Waka Hauora, a national Māori health authority. </a:t>
            </a:r>
          </a:p>
          <a:p>
            <a:r>
              <a:rPr lang="en-US" sz="2400" dirty="0">
                <a:latin typeface="Times New Roman" panose="02020603050405020304" pitchFamily="18" charset="0"/>
                <a:cs typeface="Times New Roman" panose="02020603050405020304" pitchFamily="18" charset="0"/>
              </a:rPr>
              <a:t>The League became involved in the provision of health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well-being services for families at a regional level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1990s and 2000s.</a:t>
            </a:r>
          </a:p>
        </p:txBody>
      </p:sp>
      <p:pic>
        <p:nvPicPr>
          <p:cNvPr id="5" name="Picture 4" descr="A group of people sitting at tables&#10;&#10;Description automatically generated">
            <a:extLst>
              <a:ext uri="{FF2B5EF4-FFF2-40B4-BE49-F238E27FC236}">
                <a16:creationId xmlns:a16="http://schemas.microsoft.com/office/drawing/2014/main" id="{175B7543-BFF1-F440-7B37-A175527E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088" y="3800103"/>
            <a:ext cx="4389912" cy="3044731"/>
          </a:xfrm>
          <a:prstGeom prst="rect">
            <a:avLst/>
          </a:prstGeom>
        </p:spPr>
      </p:pic>
    </p:spTree>
    <p:extLst>
      <p:ext uri="{BB962C8B-B14F-4D97-AF65-F5344CB8AC3E}">
        <p14:creationId xmlns:p14="http://schemas.microsoft.com/office/powerpoint/2010/main" val="13965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203E-4F7C-BFA5-4500-A98D03964309}"/>
              </a:ext>
            </a:extLst>
          </p:cNvPr>
          <p:cNvSpPr>
            <a:spLocks noGrp="1"/>
          </p:cNvSpPr>
          <p:nvPr>
            <p:ph type="title"/>
          </p:nvPr>
        </p:nvSpPr>
        <p:spPr>
          <a:xfrm>
            <a:off x="0" y="18255"/>
            <a:ext cx="12192000" cy="1325563"/>
          </a:xfrm>
        </p:spPr>
        <p:txBody>
          <a:bodyPr/>
          <a:lstStyle/>
          <a:p>
            <a:pPr algn="ctr"/>
            <a:r>
              <a:rPr lang="en-US" b="1" dirty="0">
                <a:latin typeface="Times New Roman" panose="02020603050405020304" pitchFamily="18" charset="0"/>
                <a:cs typeface="Times New Roman" panose="02020603050405020304" pitchFamily="18" charset="0"/>
              </a:rPr>
              <a:t>Korean War</a:t>
            </a:r>
          </a:p>
        </p:txBody>
      </p:sp>
      <p:sp>
        <p:nvSpPr>
          <p:cNvPr id="3" name="Content Placeholder 2">
            <a:extLst>
              <a:ext uri="{FF2B5EF4-FFF2-40B4-BE49-F238E27FC236}">
                <a16:creationId xmlns:a16="http://schemas.microsoft.com/office/drawing/2014/main" id="{ACC763C1-669D-AA2A-3893-BF39992CBC30}"/>
              </a:ext>
            </a:extLst>
          </p:cNvPr>
          <p:cNvSpPr>
            <a:spLocks noGrp="1"/>
          </p:cNvSpPr>
          <p:nvPr>
            <p:ph idx="1"/>
          </p:nvPr>
        </p:nvSpPr>
        <p:spPr>
          <a:xfrm>
            <a:off x="150471" y="1343818"/>
            <a:ext cx="11713579" cy="2776920"/>
          </a:xfrm>
        </p:spPr>
        <p:txBody>
          <a:bodyPr>
            <a:normAutofit fontScale="25000" lnSpcReduction="20000"/>
          </a:bodyPr>
          <a:lstStyle/>
          <a:p>
            <a:pPr>
              <a:lnSpc>
                <a:spcPct val="120000"/>
              </a:lnSpc>
            </a:pPr>
            <a:r>
              <a:rPr lang="en-US" sz="9600" dirty="0">
                <a:latin typeface="Times New Roman" panose="02020603050405020304" pitchFamily="18" charset="0"/>
                <a:cs typeface="Times New Roman" panose="02020603050405020304" pitchFamily="18" charset="0"/>
              </a:rPr>
              <a:t>New Zealand’s 1056-man </a:t>
            </a:r>
            <a:r>
              <a:rPr lang="en-US" sz="9600" dirty="0" err="1">
                <a:latin typeface="Times New Roman" panose="02020603050405020304" pitchFamily="18" charset="0"/>
                <a:cs typeface="Times New Roman" panose="02020603050405020304" pitchFamily="18" charset="0"/>
              </a:rPr>
              <a:t>Kayforce</a:t>
            </a:r>
            <a:r>
              <a:rPr lang="en-US" sz="9600" dirty="0">
                <a:latin typeface="Times New Roman" panose="02020603050405020304" pitchFamily="18" charset="0"/>
                <a:cs typeface="Times New Roman" panose="02020603050405020304" pitchFamily="18" charset="0"/>
              </a:rPr>
              <a:t> arrived at Pusan, South Korea, on New Year’s Eve 1950. It was part of the United Nations’ ‘police action’ to repel North Korea’s invasion of its southern neighbor.</a:t>
            </a:r>
          </a:p>
          <a:p>
            <a:pPr>
              <a:lnSpc>
                <a:spcPct val="120000"/>
              </a:lnSpc>
            </a:pPr>
            <a:r>
              <a:rPr lang="en-US" sz="9600" dirty="0">
                <a:latin typeface="Times New Roman" panose="02020603050405020304" pitchFamily="18" charset="0"/>
                <a:cs typeface="Times New Roman" panose="02020603050405020304" pitchFamily="18" charset="0"/>
              </a:rPr>
              <a:t>The New Zealanders joined the 27th British Commonwealth Infantry Brigade and saw action for the first time in late January 1951. Thereafter they took part in the operations in which the UN forces fought their way back to and across the 38th Parallel, recapturing Seoul in the process.</a:t>
            </a:r>
          </a:p>
          <a:p>
            <a:endParaRPr lang="en-US" dirty="0"/>
          </a:p>
        </p:txBody>
      </p:sp>
      <p:pic>
        <p:nvPicPr>
          <p:cNvPr id="5" name="Picture 4" descr="A group of soldiers in a military vehicle&#10;&#10;Description automatically generated">
            <a:extLst>
              <a:ext uri="{FF2B5EF4-FFF2-40B4-BE49-F238E27FC236}">
                <a16:creationId xmlns:a16="http://schemas.microsoft.com/office/drawing/2014/main" id="{07D1AA51-5F58-C613-CEC9-EDEFC61AE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0738"/>
            <a:ext cx="4845148" cy="2719007"/>
          </a:xfrm>
          <a:prstGeom prst="rect">
            <a:avLst/>
          </a:prstGeom>
        </p:spPr>
      </p:pic>
      <p:sp>
        <p:nvSpPr>
          <p:cNvPr id="8" name="TextBox 7">
            <a:extLst>
              <a:ext uri="{FF2B5EF4-FFF2-40B4-BE49-F238E27FC236}">
                <a16:creationId xmlns:a16="http://schemas.microsoft.com/office/drawing/2014/main" id="{A297A211-C71E-3FB0-ED55-AAF006FF3945}"/>
              </a:ext>
            </a:extLst>
          </p:cNvPr>
          <p:cNvSpPr txBox="1"/>
          <p:nvPr/>
        </p:nvSpPr>
        <p:spPr>
          <a:xfrm>
            <a:off x="4995620" y="4120738"/>
            <a:ext cx="7045910" cy="2712859"/>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all, about 4700 men served in </a:t>
            </a:r>
            <a:r>
              <a:rPr lang="en-US" sz="2400" dirty="0" err="1">
                <a:latin typeface="Times New Roman" panose="02020603050405020304" pitchFamily="18" charset="0"/>
                <a:cs typeface="Times New Roman" panose="02020603050405020304" pitchFamily="18" charset="0"/>
              </a:rPr>
              <a:t>Kayforce</a:t>
            </a:r>
            <a:r>
              <a:rPr lang="en-US" sz="2400" dirty="0">
                <a:latin typeface="Times New Roman" panose="02020603050405020304" pitchFamily="18" charset="0"/>
                <a:cs typeface="Times New Roman" panose="02020603050405020304" pitchFamily="18" charset="0"/>
              </a:rPr>
              <a:t> and 1300 in Royal New Zealand Navy frigates during the seven years of New Zealand’s involvement in Korea. Forty-five men lost their lives in this period, 33 of them during the war (of whom two were RNZN personnel).</a:t>
            </a:r>
          </a:p>
        </p:txBody>
      </p:sp>
    </p:spTree>
    <p:extLst>
      <p:ext uri="{BB962C8B-B14F-4D97-AF65-F5344CB8AC3E}">
        <p14:creationId xmlns:p14="http://schemas.microsoft.com/office/powerpoint/2010/main" val="27018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0A8-9D88-4737-05B7-56C87F8D3656}"/>
              </a:ext>
            </a:extLst>
          </p:cNvPr>
          <p:cNvSpPr>
            <a:spLocks noGrp="1"/>
          </p:cNvSpPr>
          <p:nvPr>
            <p:ph type="title"/>
          </p:nvPr>
        </p:nvSpPr>
        <p:spPr>
          <a:xfrm>
            <a:off x="0" y="98123"/>
            <a:ext cx="12191999" cy="1325563"/>
          </a:xfrm>
        </p:spPr>
        <p:txBody>
          <a:bodyPr/>
          <a:lstStyle/>
          <a:p>
            <a:pPr algn="ctr"/>
            <a:r>
              <a:rPr lang="en-US" b="1" dirty="0">
                <a:latin typeface="Times New Roman" panose="02020603050405020304" pitchFamily="18" charset="0"/>
                <a:cs typeface="Times New Roman" panose="02020603050405020304" pitchFamily="18" charset="0"/>
              </a:rPr>
              <a:t>June 1, 1960</a:t>
            </a:r>
            <a:br>
              <a:rPr lang="en-US" b="1" dirty="0"/>
            </a:br>
            <a:r>
              <a:rPr lang="en-US" b="1" dirty="0">
                <a:latin typeface="Times New Roman" panose="02020603050405020304" pitchFamily="18" charset="0"/>
                <a:cs typeface="Times New Roman" panose="02020603050405020304" pitchFamily="18" charset="0"/>
              </a:rPr>
              <a:t>New Zealand’s First TV Broadcast</a:t>
            </a:r>
          </a:p>
        </p:txBody>
      </p:sp>
      <p:sp>
        <p:nvSpPr>
          <p:cNvPr id="3" name="Content Placeholder 2">
            <a:extLst>
              <a:ext uri="{FF2B5EF4-FFF2-40B4-BE49-F238E27FC236}">
                <a16:creationId xmlns:a16="http://schemas.microsoft.com/office/drawing/2014/main" id="{C552A7CD-7F2C-6AB1-7F75-75142BFC6961}"/>
              </a:ext>
            </a:extLst>
          </p:cNvPr>
          <p:cNvSpPr>
            <a:spLocks noGrp="1"/>
          </p:cNvSpPr>
          <p:nvPr>
            <p:ph idx="1"/>
          </p:nvPr>
        </p:nvSpPr>
        <p:spPr>
          <a:xfrm>
            <a:off x="403761" y="1500048"/>
            <a:ext cx="5854535" cy="5532961"/>
          </a:xfrm>
        </p:spPr>
        <p:txBody>
          <a:bodyPr>
            <a:normAutofit/>
          </a:bodyPr>
          <a:lstStyle/>
          <a:p>
            <a:r>
              <a:rPr lang="en-US" sz="2400" dirty="0">
                <a:latin typeface="Times New Roman" panose="02020603050405020304" pitchFamily="18" charset="0"/>
                <a:cs typeface="Times New Roman" panose="02020603050405020304" pitchFamily="18" charset="0"/>
              </a:rPr>
              <a:t>The television age was slow to arrive in New Zealand. Britain’s BBC led the way when it started the world’s first public service in 1936. The NBC began broadcasting in the United States in 1939. Australia had stations operating by 1956.</a:t>
            </a:r>
          </a:p>
          <a:p>
            <a:r>
              <a:rPr lang="en-US" sz="2400" dirty="0">
                <a:latin typeface="Times New Roman" panose="02020603050405020304" pitchFamily="18" charset="0"/>
                <a:cs typeface="Times New Roman" panose="02020603050405020304" pitchFamily="18" charset="0"/>
              </a:rPr>
              <a:t>Broadcast from Shortland St in central Auckland, New Zealand’s first official television transmission began at 7.30 p.m. </a:t>
            </a:r>
          </a:p>
          <a:p>
            <a:r>
              <a:rPr lang="en-US" sz="2400" dirty="0">
                <a:latin typeface="Times New Roman" panose="02020603050405020304" pitchFamily="18" charset="0"/>
                <a:cs typeface="Times New Roman" panose="02020603050405020304" pitchFamily="18" charset="0"/>
              </a:rPr>
              <a:t>The first night’s broadcast lasted just three hours and could only be seen in Auckland. It included an episode of </a:t>
            </a:r>
            <a:r>
              <a:rPr lang="en-US" sz="2400" b="1" i="1" dirty="0">
                <a:latin typeface="Times New Roman" panose="02020603050405020304" pitchFamily="18" charset="0"/>
                <a:cs typeface="Times New Roman" panose="02020603050405020304" pitchFamily="18" charset="0"/>
              </a:rPr>
              <a:t>The adventures of Robin Hood</a:t>
            </a:r>
            <a:r>
              <a:rPr lang="en-US" sz="2400" dirty="0">
                <a:latin typeface="Times New Roman" panose="02020603050405020304" pitchFamily="18" charset="0"/>
                <a:cs typeface="Times New Roman" panose="02020603050405020304" pitchFamily="18" charset="0"/>
              </a:rPr>
              <a:t>, a live interview with a visiting British ballerina and a performance by the Howard Morrison Quartet.</a:t>
            </a:r>
          </a:p>
        </p:txBody>
      </p:sp>
      <p:pic>
        <p:nvPicPr>
          <p:cNvPr id="5" name="Picture 4" descr="A person holding a bow and arrow&#10;&#10;Description automatically generated">
            <a:extLst>
              <a:ext uri="{FF2B5EF4-FFF2-40B4-BE49-F238E27FC236}">
                <a16:creationId xmlns:a16="http://schemas.microsoft.com/office/drawing/2014/main" id="{9248A9A6-F78D-0F4A-7518-48C7B8C1667E}"/>
              </a:ext>
            </a:extLst>
          </p:cNvPr>
          <p:cNvPicPr>
            <a:picLocks noChangeAspect="1"/>
          </p:cNvPicPr>
          <p:nvPr/>
        </p:nvPicPr>
        <p:blipFill rotWithShape="1">
          <a:blip r:embed="rId2">
            <a:extLst>
              <a:ext uri="{28A0092B-C50C-407E-A947-70E740481C1C}">
                <a14:useLocalDpi xmlns:a14="http://schemas.microsoft.com/office/drawing/2010/main" val="0"/>
              </a:ext>
            </a:extLst>
          </a:blip>
          <a:srcRect l="-15842" r="18812"/>
          <a:stretch/>
        </p:blipFill>
        <p:spPr>
          <a:xfrm>
            <a:off x="5114660" y="1608683"/>
            <a:ext cx="7077339" cy="4093229"/>
          </a:xfrm>
          <a:prstGeom prst="rect">
            <a:avLst/>
          </a:prstGeom>
        </p:spPr>
      </p:pic>
      <p:sp>
        <p:nvSpPr>
          <p:cNvPr id="7" name="TextBox 6">
            <a:extLst>
              <a:ext uri="{FF2B5EF4-FFF2-40B4-BE49-F238E27FC236}">
                <a16:creationId xmlns:a16="http://schemas.microsoft.com/office/drawing/2014/main" id="{D599ADE7-0B35-8A7C-A0D9-9531469ACA4E}"/>
              </a:ext>
            </a:extLst>
          </p:cNvPr>
          <p:cNvSpPr txBox="1"/>
          <p:nvPr/>
        </p:nvSpPr>
        <p:spPr>
          <a:xfrm>
            <a:off x="6359236" y="5886909"/>
            <a:ext cx="5854535" cy="369332"/>
          </a:xfrm>
          <a:prstGeom prst="rect">
            <a:avLst/>
          </a:prstGeom>
          <a:noFill/>
        </p:spPr>
        <p:txBody>
          <a:bodyPr wrap="square">
            <a:spAutoFit/>
          </a:bodyPr>
          <a:lstStyle/>
          <a:p>
            <a:pPr algn="ctr"/>
            <a:r>
              <a:rPr lang="en-US" b="1" dirty="0"/>
              <a:t>The Adventures of Robin Hood (TV Series 1955-1960)</a:t>
            </a:r>
          </a:p>
        </p:txBody>
      </p:sp>
    </p:spTree>
    <p:extLst>
      <p:ext uri="{BB962C8B-B14F-4D97-AF65-F5344CB8AC3E}">
        <p14:creationId xmlns:p14="http://schemas.microsoft.com/office/powerpoint/2010/main" val="31550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1E1B6-DD99-EBBC-0D22-839C5ABBEDC6}"/>
              </a:ext>
            </a:extLst>
          </p:cNvPr>
          <p:cNvSpPr>
            <a:spLocks noGrp="1"/>
          </p:cNvSpPr>
          <p:nvPr>
            <p:ph type="title"/>
          </p:nvPr>
        </p:nvSpPr>
        <p:spPr>
          <a:xfrm>
            <a:off x="-1" y="0"/>
            <a:ext cx="12192001" cy="1136208"/>
          </a:xfrm>
        </p:spPr>
        <p:txBody>
          <a:bodyPr>
            <a:normAutofit/>
          </a:bodyPr>
          <a:lstStyle/>
          <a:p>
            <a:pPr algn="ctr"/>
            <a:r>
              <a:rPr lang="en-US" b="1" dirty="0">
                <a:latin typeface="Times New Roman" panose="02020603050405020304" pitchFamily="18" charset="0"/>
                <a:cs typeface="Times New Roman" panose="02020603050405020304" pitchFamily="18" charset="0"/>
              </a:rPr>
              <a:t>War Protests</a:t>
            </a:r>
          </a:p>
        </p:txBody>
      </p:sp>
      <p:sp>
        <p:nvSpPr>
          <p:cNvPr id="3" name="Content Placeholder 2">
            <a:extLst>
              <a:ext uri="{FF2B5EF4-FFF2-40B4-BE49-F238E27FC236}">
                <a16:creationId xmlns:a16="http://schemas.microsoft.com/office/drawing/2014/main" id="{1272CDB5-CF67-A6FB-D4CB-EBA1427C7DEB}"/>
              </a:ext>
            </a:extLst>
          </p:cNvPr>
          <p:cNvSpPr>
            <a:spLocks noGrp="1"/>
          </p:cNvSpPr>
          <p:nvPr>
            <p:ph idx="1"/>
          </p:nvPr>
        </p:nvSpPr>
        <p:spPr>
          <a:xfrm>
            <a:off x="5204441" y="1136208"/>
            <a:ext cx="6987559" cy="3434674"/>
          </a:xfrm>
        </p:spPr>
        <p:txBody>
          <a:bodyPr>
            <a:noAutofit/>
          </a:bodyPr>
          <a:lstStyle/>
          <a:p>
            <a:r>
              <a:rPr lang="en-US" sz="2400" dirty="0">
                <a:latin typeface="Times New Roman" panose="02020603050405020304" pitchFamily="18" charset="0"/>
                <a:cs typeface="Times New Roman" panose="02020603050405020304" pitchFamily="18" charset="0"/>
              </a:rPr>
              <a:t>On May 12, 1971, Anti-war protesters disrupted a civic reception in Auckland for New Zealand soldiers returning from the Vietnam War. </a:t>
            </a:r>
          </a:p>
          <a:p>
            <a:r>
              <a:rPr lang="en-US" sz="2400" dirty="0">
                <a:latin typeface="Times New Roman" panose="02020603050405020304" pitchFamily="18" charset="0"/>
                <a:cs typeface="Times New Roman" panose="02020603050405020304" pitchFamily="18" charset="0"/>
              </a:rPr>
              <a:t>The civic parade was led by the Band of the Royal New Zealand Artillery, which was followed by Land Rovers carrying the gunners of 161 Battery and troopers from New Zealand’s Special Air Service. The march was relatively uneventful until the column reached the reviewing platform outside Auckland Town Hall.</a:t>
            </a:r>
          </a:p>
        </p:txBody>
      </p:sp>
      <p:pic>
        <p:nvPicPr>
          <p:cNvPr id="6" name="Picture 5" descr="A group of people marching in a protest&#10;&#10;Description automatically generated">
            <a:extLst>
              <a:ext uri="{FF2B5EF4-FFF2-40B4-BE49-F238E27FC236}">
                <a16:creationId xmlns:a16="http://schemas.microsoft.com/office/drawing/2014/main" id="{311A6799-8A49-42CE-FD55-A339B2976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208"/>
            <a:ext cx="5201392" cy="3434674"/>
          </a:xfrm>
          <a:prstGeom prst="rect">
            <a:avLst/>
          </a:prstGeom>
        </p:spPr>
      </p:pic>
      <p:sp>
        <p:nvSpPr>
          <p:cNvPr id="9" name="TextBox 8">
            <a:extLst>
              <a:ext uri="{FF2B5EF4-FFF2-40B4-BE49-F238E27FC236}">
                <a16:creationId xmlns:a16="http://schemas.microsoft.com/office/drawing/2014/main" id="{02EAAF42-8D5E-AE23-7A84-665B4C7B05D2}"/>
              </a:ext>
            </a:extLst>
          </p:cNvPr>
          <p:cNvSpPr txBox="1"/>
          <p:nvPr/>
        </p:nvSpPr>
        <p:spPr>
          <a:xfrm>
            <a:off x="243445" y="4692365"/>
            <a:ext cx="11945506"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Zealand’s involvement in the Vietnam War aroused considerable public debate.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1971 up to 35,000 people were protesting on the streets around the country. Many argued that the conflict was a civil war in which New Zealand should play no part. They wanted this country to follow an independent path in foreign policy, not take its cue from the United States.</a:t>
            </a:r>
          </a:p>
        </p:txBody>
      </p:sp>
    </p:spTree>
    <p:extLst>
      <p:ext uri="{BB962C8B-B14F-4D97-AF65-F5344CB8AC3E}">
        <p14:creationId xmlns:p14="http://schemas.microsoft.com/office/powerpoint/2010/main" val="39140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7411-9A91-0F78-8EF0-39913D26140B}"/>
              </a:ext>
            </a:extLst>
          </p:cNvPr>
          <p:cNvSpPr>
            <a:spLocks noGrp="1"/>
          </p:cNvSpPr>
          <p:nvPr>
            <p:ph type="title"/>
          </p:nvPr>
        </p:nvSpPr>
        <p:spPr>
          <a:xfrm>
            <a:off x="838200" y="103126"/>
            <a:ext cx="10515600" cy="1325563"/>
          </a:xfrm>
        </p:spPr>
        <p:txBody>
          <a:bodyPr/>
          <a:lstStyle/>
          <a:p>
            <a:pPr algn="ctr"/>
            <a:r>
              <a:rPr lang="en-US" b="1" dirty="0">
                <a:latin typeface="Times New Roman" panose="02020603050405020304" pitchFamily="18" charset="0"/>
                <a:cs typeface="Times New Roman" panose="02020603050405020304" pitchFamily="18" charset="0"/>
              </a:rPr>
              <a:t>Western Discovery</a:t>
            </a:r>
          </a:p>
        </p:txBody>
      </p:sp>
      <p:sp>
        <p:nvSpPr>
          <p:cNvPr id="3" name="Content Placeholder 2">
            <a:extLst>
              <a:ext uri="{FF2B5EF4-FFF2-40B4-BE49-F238E27FC236}">
                <a16:creationId xmlns:a16="http://schemas.microsoft.com/office/drawing/2014/main" id="{FA4303F2-9F18-7C60-B8BE-88AF6A4EC75C}"/>
              </a:ext>
            </a:extLst>
          </p:cNvPr>
          <p:cNvSpPr>
            <a:spLocks noGrp="1"/>
          </p:cNvSpPr>
          <p:nvPr>
            <p:ph idx="1"/>
          </p:nvPr>
        </p:nvSpPr>
        <p:spPr>
          <a:xfrm>
            <a:off x="8637015" y="1311442"/>
            <a:ext cx="3435379" cy="5193793"/>
          </a:xfrm>
        </p:spPr>
        <p:txBody>
          <a:bodyPr>
            <a:noAutofit/>
          </a:bodyPr>
          <a:lstStyle/>
          <a:p>
            <a:pPr marL="0" marR="0">
              <a:lnSpc>
                <a:spcPct val="120000"/>
              </a:lnSpc>
            </a:pPr>
            <a:r>
              <a:rPr lang="en-US" sz="2400" dirty="0">
                <a:latin typeface="Times New Roman" panose="02020603050405020304" pitchFamily="18" charset="0"/>
                <a:cs typeface="Times New Roman" panose="02020603050405020304" pitchFamily="18" charset="0"/>
              </a:rPr>
              <a:t>Abel Tasman</a:t>
            </a:r>
            <a:r>
              <a:rPr lang="en-US" sz="2400"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Dutch explorer, is officially recognized as the first European to ‘discover’ New Zealand in 1642. </a:t>
            </a:r>
          </a:p>
          <a:p>
            <a:pPr marL="0" marR="0">
              <a:lnSpc>
                <a:spcPct val="120000"/>
              </a:lnSpc>
            </a:pPr>
            <a:r>
              <a:rPr lang="en-US" sz="2400" dirty="0">
                <a:latin typeface="Times New Roman" panose="02020603050405020304" pitchFamily="18" charset="0"/>
                <a:cs typeface="Times New Roman" panose="02020603050405020304" pitchFamily="18" charset="0"/>
              </a:rPr>
              <a:t>He names his discovery "Staten </a:t>
            </a:r>
            <a:r>
              <a:rPr lang="en-US" sz="2400" dirty="0" err="1">
                <a:latin typeface="Times New Roman" panose="02020603050405020304" pitchFamily="18" charset="0"/>
                <a:cs typeface="Times New Roman" panose="02020603050405020304" pitchFamily="18" charset="0"/>
              </a:rPr>
              <a:t>Landt</a:t>
            </a:r>
            <a:r>
              <a:rPr lang="en-US" sz="2400" dirty="0">
                <a:latin typeface="Times New Roman" panose="02020603050405020304" pitchFamily="18" charset="0"/>
                <a:cs typeface="Times New Roman" panose="02020603050405020304" pitchFamily="18" charset="0"/>
              </a:rPr>
              <a:t>. </a:t>
            </a:r>
          </a:p>
          <a:p>
            <a:pPr marL="0" marR="0">
              <a:lnSpc>
                <a:spcPct val="120000"/>
              </a:lnSpc>
            </a:pPr>
            <a:r>
              <a:rPr lang="en-US" sz="2400" dirty="0">
                <a:latin typeface="Times New Roman" panose="02020603050405020304" pitchFamily="18" charset="0"/>
                <a:cs typeface="Times New Roman" panose="02020603050405020304" pitchFamily="18" charset="0"/>
              </a:rPr>
              <a:t>His men were the first Europeans to have a confirmed encounter with Māori.</a:t>
            </a:r>
          </a:p>
        </p:txBody>
      </p:sp>
      <p:pic>
        <p:nvPicPr>
          <p:cNvPr id="6" name="Picture 5" descr="A map of australia with red lines&#10;&#10;Description automatically generated">
            <a:extLst>
              <a:ext uri="{FF2B5EF4-FFF2-40B4-BE49-F238E27FC236}">
                <a16:creationId xmlns:a16="http://schemas.microsoft.com/office/drawing/2014/main" id="{9159099F-AB61-4FF1-FDAE-ED0A02E6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8637015" cy="5538486"/>
          </a:xfrm>
          <a:prstGeom prst="rect">
            <a:avLst/>
          </a:prstGeom>
        </p:spPr>
      </p:pic>
    </p:spTree>
    <p:extLst>
      <p:ext uri="{BB962C8B-B14F-4D97-AF65-F5344CB8AC3E}">
        <p14:creationId xmlns:p14="http://schemas.microsoft.com/office/powerpoint/2010/main" val="20077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2FCC-2886-769C-AE01-45F0F33CF9AD}"/>
              </a:ext>
            </a:extLst>
          </p:cNvPr>
          <p:cNvSpPr>
            <a:spLocks noGrp="1"/>
          </p:cNvSpPr>
          <p:nvPr>
            <p:ph type="title"/>
          </p:nvPr>
        </p:nvSpPr>
        <p:spPr>
          <a:xfrm>
            <a:off x="838200" y="1"/>
            <a:ext cx="10515600" cy="1191126"/>
          </a:xfrm>
        </p:spPr>
        <p:txBody>
          <a:bodyPr/>
          <a:lstStyle/>
          <a:p>
            <a:pPr algn="ctr"/>
            <a:r>
              <a:rPr lang="en-US" sz="4400" b="1" kern="100">
                <a:effectLst/>
                <a:latin typeface="Times New Roman" panose="02020603050405020304" pitchFamily="18" charset="0"/>
                <a:ea typeface="Aptos" panose="020B0004020202020204" pitchFamily="34" charset="0"/>
                <a:cs typeface="Times New Roman" panose="02020603050405020304" pitchFamily="18" charset="0"/>
              </a:rPr>
              <a:t>Mass Murder</a:t>
            </a:r>
            <a:endParaRPr lang="en-US" dirty="0"/>
          </a:p>
        </p:txBody>
      </p:sp>
      <p:sp>
        <p:nvSpPr>
          <p:cNvPr id="7" name="TextBox 6">
            <a:extLst>
              <a:ext uri="{FF2B5EF4-FFF2-40B4-BE49-F238E27FC236}">
                <a16:creationId xmlns:a16="http://schemas.microsoft.com/office/drawing/2014/main" id="{B074E7FB-76E6-36DE-33CE-776B2484A82C}"/>
              </a:ext>
            </a:extLst>
          </p:cNvPr>
          <p:cNvSpPr txBox="1"/>
          <p:nvPr/>
        </p:nvSpPr>
        <p:spPr>
          <a:xfrm>
            <a:off x="154377" y="1191127"/>
            <a:ext cx="11827825" cy="5324343"/>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United states is not the only country that has suffered due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mass murder events.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small seaside township of Aramoana, near Dunedin, was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scene of what was then the deadliest mass murder in New Zealand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history.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David Gray, a 33-year-old unemployed Aramoana resident, went on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rampage following a verbal dispute with a neighbor. After shooting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man and his daughter, he began firing at anything that moved. Armed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with a scoped semi-automatic rifle, Gray killed 13 people, including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 Chalmers Sergeant Stewart Guthrie, the first policeman to arrive on the scene.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Police located Gray the next day during a careful house-by-house search. When he burst out of a house firing his weapon, members of the Anti-Terrorist Squad (now the Special Tactics Group) shot and mortally wounded him.</a:t>
            </a:r>
          </a:p>
          <a:p>
            <a:pPr marL="342900" marR="0" indent="-342900">
              <a:lnSpc>
                <a:spcPct val="107000"/>
              </a:lnSpc>
              <a:spcBef>
                <a:spcPts val="0"/>
              </a:spcBef>
              <a:spcAft>
                <a:spcPts val="800"/>
              </a:spcAft>
              <a:buFont typeface="Arial" panose="020B0604020202020204" pitchFamily="34" charset="0"/>
              <a:buChar char="•"/>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person with a mustache and a mustache&#10;&#10;Description automatically generated">
            <a:extLst>
              <a:ext uri="{FF2B5EF4-FFF2-40B4-BE49-F238E27FC236}">
                <a16:creationId xmlns:a16="http://schemas.microsoft.com/office/drawing/2014/main" id="{94FA81A8-23EB-429E-A716-BD40359C5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005" y="1191127"/>
            <a:ext cx="2857995" cy="3433563"/>
          </a:xfrm>
          <a:prstGeom prst="rect">
            <a:avLst/>
          </a:prstGeom>
        </p:spPr>
      </p:pic>
    </p:spTree>
    <p:extLst>
      <p:ext uri="{BB962C8B-B14F-4D97-AF65-F5344CB8AC3E}">
        <p14:creationId xmlns:p14="http://schemas.microsoft.com/office/powerpoint/2010/main" val="32588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4A26-EAC5-6389-2F5B-63373E20CFA4}"/>
              </a:ext>
            </a:extLst>
          </p:cNvPr>
          <p:cNvSpPr>
            <a:spLocks noGrp="1"/>
          </p:cNvSpPr>
          <p:nvPr>
            <p:ph type="title"/>
          </p:nvPr>
        </p:nvSpPr>
        <p:spPr>
          <a:xfrm>
            <a:off x="0" y="0"/>
            <a:ext cx="12192000" cy="1470769"/>
          </a:xfrm>
        </p:spPr>
        <p:txBody>
          <a:bodyPr/>
          <a:lstStyle/>
          <a:p>
            <a:pPr algn="ctr"/>
            <a:r>
              <a:rPr lang="en-US" sz="4400" b="1" dirty="0">
                <a:latin typeface="Times New Roman" panose="02020603050405020304" pitchFamily="18" charset="0"/>
                <a:cs typeface="Times New Roman" panose="02020603050405020304" pitchFamily="18" charset="0"/>
              </a:rPr>
              <a:t>Lord of the Rings</a:t>
            </a:r>
            <a:endParaRPr lang="en-US" b="1" dirty="0"/>
          </a:p>
        </p:txBody>
      </p:sp>
      <p:sp>
        <p:nvSpPr>
          <p:cNvPr id="3" name="Content Placeholder 2">
            <a:extLst>
              <a:ext uri="{FF2B5EF4-FFF2-40B4-BE49-F238E27FC236}">
                <a16:creationId xmlns:a16="http://schemas.microsoft.com/office/drawing/2014/main" id="{3AC850D8-FA50-45FC-F7FF-BCBF3469EB41}"/>
              </a:ext>
            </a:extLst>
          </p:cNvPr>
          <p:cNvSpPr>
            <a:spLocks noGrp="1"/>
          </p:cNvSpPr>
          <p:nvPr>
            <p:ph idx="1"/>
          </p:nvPr>
        </p:nvSpPr>
        <p:spPr>
          <a:xfrm>
            <a:off x="0" y="1470769"/>
            <a:ext cx="11661227" cy="2117481"/>
          </a:xfrm>
        </p:spPr>
        <p:txBody>
          <a:bodyPr>
            <a:normAutofit fontScale="25000" lnSpcReduction="20000"/>
          </a:bodyPr>
          <a:lstStyle/>
          <a:p>
            <a:pPr lvl="1">
              <a:lnSpc>
                <a:spcPct val="120000"/>
              </a:lnSpc>
            </a:pPr>
            <a:r>
              <a:rPr lang="en-US" sz="9600" dirty="0">
                <a:latin typeface="Times New Roman" panose="02020603050405020304" pitchFamily="18" charset="0"/>
                <a:cs typeface="Times New Roman" panose="02020603050405020304" pitchFamily="18" charset="0"/>
              </a:rPr>
              <a:t>Unless you have been living under a rock you have to have seen the Lord of the Rings. New Zealand provided the perfect setting for the series which was filmed in mountain ranges, wild rivers and grassy fields </a:t>
            </a:r>
          </a:p>
          <a:p>
            <a:pPr lvl="1">
              <a:lnSpc>
                <a:spcPct val="120000"/>
              </a:lnSpc>
            </a:pPr>
            <a:r>
              <a:rPr lang="en-US" sz="9600" dirty="0">
                <a:latin typeface="Times New Roman" panose="02020603050405020304" pitchFamily="18" charset="0"/>
                <a:cs typeface="Times New Roman" panose="02020603050405020304" pitchFamily="18" charset="0"/>
              </a:rPr>
              <a:t>One of the most popular film locations in New Zealand is found in Matamata where you can still see The Shire and Hobbiton Movie Set.</a:t>
            </a:r>
          </a:p>
          <a:p>
            <a:pPr marL="0" indent="0">
              <a:buNone/>
            </a:pPr>
            <a:endParaRPr lang="en-US" dirty="0"/>
          </a:p>
        </p:txBody>
      </p:sp>
      <p:pic>
        <p:nvPicPr>
          <p:cNvPr id="7" name="Picture 6" descr="A group of men holding swords&#10;&#10;Description automatically generated">
            <a:extLst>
              <a:ext uri="{FF2B5EF4-FFF2-40B4-BE49-F238E27FC236}">
                <a16:creationId xmlns:a16="http://schemas.microsoft.com/office/drawing/2014/main" id="{223BCB3C-9073-7FFA-3918-F73683E1E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998"/>
            <a:ext cx="4578440" cy="3429000"/>
          </a:xfrm>
          <a:prstGeom prst="rect">
            <a:avLst/>
          </a:prstGeom>
        </p:spPr>
      </p:pic>
      <p:sp>
        <p:nvSpPr>
          <p:cNvPr id="17" name="TextBox 16">
            <a:extLst>
              <a:ext uri="{FF2B5EF4-FFF2-40B4-BE49-F238E27FC236}">
                <a16:creationId xmlns:a16="http://schemas.microsoft.com/office/drawing/2014/main" id="{63EE3537-1279-1C3A-3EA5-C178B0AA5BF1}"/>
              </a:ext>
            </a:extLst>
          </p:cNvPr>
          <p:cNvSpPr txBox="1"/>
          <p:nvPr/>
        </p:nvSpPr>
        <p:spPr>
          <a:xfrm>
            <a:off x="4183117" y="3505998"/>
            <a:ext cx="7834712" cy="2712859"/>
          </a:xfrm>
          <a:prstGeom prst="rect">
            <a:avLst/>
          </a:prstGeom>
          <a:noFill/>
        </p:spPr>
        <p:txBody>
          <a:bodyPr wrap="square">
            <a:spAutoFit/>
          </a:bodyPr>
          <a:lstStyle/>
          <a:p>
            <a:pPr marL="800100" lvl="1"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Peter Jackson’s The return of the king, won all 11 Oscars it was nominated for at the 76th Annual Academy Awards® in 2004 in Los Angeles. </a:t>
            </a:r>
          </a:p>
          <a:p>
            <a:pPr marL="800100" lvl="1" indent="-342900">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set a record for the largest clean sweep and equaled the highest number of Oscars, achieved by Ben Hur (1959) and Titanic (1997).</a:t>
            </a:r>
          </a:p>
        </p:txBody>
      </p:sp>
    </p:spTree>
    <p:extLst>
      <p:ext uri="{BB962C8B-B14F-4D97-AF65-F5344CB8AC3E}">
        <p14:creationId xmlns:p14="http://schemas.microsoft.com/office/powerpoint/2010/main" val="13847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68EAB-F881-01A4-72B2-3168741BA870}"/>
              </a:ext>
            </a:extLst>
          </p:cNvPr>
          <p:cNvSpPr>
            <a:spLocks noGrp="1"/>
          </p:cNvSpPr>
          <p:nvPr>
            <p:ph type="title"/>
          </p:nvPr>
        </p:nvSpPr>
        <p:spPr>
          <a:xfrm>
            <a:off x="-3048" y="60966"/>
            <a:ext cx="6092565" cy="1287135"/>
          </a:xfrm>
        </p:spPr>
        <p:txBody>
          <a:bodyPr>
            <a:normAutofit/>
          </a:bodyPr>
          <a:lstStyle/>
          <a:p>
            <a:pPr algn="ctr"/>
            <a:r>
              <a:rPr lang="en-US" b="1" dirty="0">
                <a:latin typeface="Times New Roman" panose="02020603050405020304" pitchFamily="18" charset="0"/>
                <a:cs typeface="Times New Roman" panose="02020603050405020304" pitchFamily="18" charset="0"/>
              </a:rPr>
              <a:t>COVID-19 Lockdown</a:t>
            </a:r>
          </a:p>
        </p:txBody>
      </p:sp>
      <p:sp>
        <p:nvSpPr>
          <p:cNvPr id="3" name="Content Placeholder 2">
            <a:extLst>
              <a:ext uri="{FF2B5EF4-FFF2-40B4-BE49-F238E27FC236}">
                <a16:creationId xmlns:a16="http://schemas.microsoft.com/office/drawing/2014/main" id="{BCA4CFB7-2718-7357-E4FB-8719B55ABDCC}"/>
              </a:ext>
            </a:extLst>
          </p:cNvPr>
          <p:cNvSpPr>
            <a:spLocks noGrp="1"/>
          </p:cNvSpPr>
          <p:nvPr>
            <p:ph idx="1"/>
          </p:nvPr>
        </p:nvSpPr>
        <p:spPr>
          <a:xfrm>
            <a:off x="95003" y="1348100"/>
            <a:ext cx="6131164" cy="5509899"/>
          </a:xfrm>
        </p:spPr>
        <p:txBody>
          <a:bodyPr>
            <a:noAutofit/>
          </a:bodyPr>
          <a:lstStyle/>
          <a:p>
            <a:r>
              <a:rPr lang="en-US" sz="2400" dirty="0">
                <a:latin typeface="Times New Roman" panose="02020603050405020304" pitchFamily="18" charset="0"/>
                <a:cs typeface="Times New Roman" panose="02020603050405020304" pitchFamily="18" charset="0"/>
              </a:rPr>
              <a:t>At 11.59 p.m. on Wednesday 25 March 2020, New Zealand entered a nationwide lockdown designed to prevent the spread of the deadly COVID-19 virus around the country.</a:t>
            </a:r>
          </a:p>
          <a:p>
            <a:r>
              <a:rPr lang="en-US" sz="2400" dirty="0">
                <a:latin typeface="Times New Roman" panose="02020603050405020304" pitchFamily="18" charset="0"/>
                <a:cs typeface="Times New Roman" panose="02020603050405020304" pitchFamily="18" charset="0"/>
              </a:rPr>
              <a:t>COVID-19 affects the respiratory system, had begun spreading around the world in January and February, quickly overwhelming health systems and causing widespread loss of life. </a:t>
            </a:r>
          </a:p>
          <a:p>
            <a:r>
              <a:rPr lang="en-US" sz="2400" dirty="0">
                <a:latin typeface="Times New Roman" panose="02020603050405020304" pitchFamily="18" charset="0"/>
                <a:cs typeface="Times New Roman" panose="02020603050405020304" pitchFamily="18" charset="0"/>
              </a:rPr>
              <a:t>On 19 March, for the first time in the country’s history, the government closed the borders to anyone who wasn’t a citizen, permanent resident, or their partner or child (who could enter New Zealand only if travelling with them). Those arriving were required to self-isolate for 14 days.</a:t>
            </a:r>
          </a:p>
        </p:txBody>
      </p:sp>
      <p:pic>
        <p:nvPicPr>
          <p:cNvPr id="5" name="Picture 4" descr="A sidewalk with chalk writing on it&#10;&#10;Description automatically generated">
            <a:extLst>
              <a:ext uri="{FF2B5EF4-FFF2-40B4-BE49-F238E27FC236}">
                <a16:creationId xmlns:a16="http://schemas.microsoft.com/office/drawing/2014/main" id="{6F001F0B-7DB8-3C08-14D6-F4412ECEA63B}"/>
              </a:ext>
            </a:extLst>
          </p:cNvPr>
          <p:cNvPicPr>
            <a:picLocks noChangeAspect="1"/>
          </p:cNvPicPr>
          <p:nvPr/>
        </p:nvPicPr>
        <p:blipFill rotWithShape="1">
          <a:blip r:embed="rId2">
            <a:extLst>
              <a:ext uri="{28A0092B-C50C-407E-A947-70E740481C1C}">
                <a14:useLocalDpi xmlns:a14="http://schemas.microsoft.com/office/drawing/2010/main" val="0"/>
              </a:ext>
            </a:extLst>
          </a:blip>
          <a:srcRect l="12768" r="2354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391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30555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New Zealand’s History</a:t>
            </a:r>
            <a:endParaRPr lang="en-US" altLang="en-US" dirty="0"/>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000" dirty="0">
                <a:latin typeface="Times New Roman" panose="02020603050405020304" pitchFamily="18" charset="0"/>
                <a:cs typeface="Times New Roman" panose="02020603050405020304" pitchFamily="18" charset="0"/>
              </a:rPr>
              <a:t>I hope you found these facts about </a:t>
            </a:r>
            <a:r>
              <a:rPr lang="en-US" sz="3200" kern="100" dirty="0">
                <a:latin typeface="Times New Roman" panose="02020603050405020304" pitchFamily="18" charset="0"/>
                <a:ea typeface="Aptos" panose="020B0004020202020204" pitchFamily="34" charset="0"/>
                <a:cs typeface="Times New Roman" panose="02020603050405020304" pitchFamily="18" charset="0"/>
              </a:rPr>
              <a:t>New Zealand’s </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History </a:t>
            </a:r>
            <a:r>
              <a:rPr lang="en-US" altLang="en-US" sz="3000" dirty="0">
                <a:latin typeface="Times New Roman" panose="02020603050405020304" pitchFamily="18" charset="0"/>
                <a:cs typeface="Times New Roman" panose="02020603050405020304" pitchFamily="18" charset="0"/>
              </a:rPr>
              <a:t>interesting and informative.</a:t>
            </a:r>
          </a:p>
          <a:p>
            <a:endParaRPr lang="en-US" altLang="en-US" sz="3000" b="1" dirty="0">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Hopefully, you all get the opportunity to visit the beautiful and historic country for yourselves.</a:t>
            </a:r>
          </a:p>
          <a:p>
            <a:endParaRPr lang="en-US" altLang="en-US" sz="3000" dirty="0">
              <a:latin typeface="Times New Roman" panose="02020603050405020304" pitchFamily="18" charset="0"/>
              <a:cs typeface="Times New Roman" panose="02020603050405020304" pitchFamily="18" charset="0"/>
            </a:endParaRPr>
          </a:p>
          <a:p>
            <a:pPr algn="ctr"/>
            <a:r>
              <a:rPr lang="en-US" altLang="en-US" sz="4400" dirty="0">
                <a:latin typeface="Times New Roman" panose="02020603050405020304" pitchFamily="18"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circle(out)">
                                      <p:cBhvr>
                                        <p:cTn id="7" dur="20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362">
                                            <p:txEl>
                                              <p:pRg st="4" end="4"/>
                                            </p:txEl>
                                          </p:spTgt>
                                        </p:tgtEl>
                                        <p:attrNameLst>
                                          <p:attrName>style.visibility</p:attrName>
                                        </p:attrNameLst>
                                      </p:cBhvr>
                                      <p:to>
                                        <p:strVal val="visible"/>
                                      </p:to>
                                    </p:set>
                                    <p:animEffect transition="in" filter="circle(out)">
                                      <p:cBhvr>
                                        <p:cTn id="1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07411-9A91-0F78-8EF0-39913D26140B}"/>
              </a:ext>
            </a:extLst>
          </p:cNvPr>
          <p:cNvSpPr>
            <a:spLocks noGrp="1"/>
          </p:cNvSpPr>
          <p:nvPr>
            <p:ph type="title"/>
          </p:nvPr>
        </p:nvSpPr>
        <p:spPr>
          <a:xfrm>
            <a:off x="0" y="365126"/>
            <a:ext cx="6226167" cy="1131166"/>
          </a:xfrm>
        </p:spPr>
        <p:txBody>
          <a:bodyPr>
            <a:normAutofit/>
          </a:bodyPr>
          <a:lstStyle/>
          <a:p>
            <a:pPr algn="ctr"/>
            <a:r>
              <a:rPr lang="en-US" b="1" dirty="0">
                <a:latin typeface="Times New Roman" panose="02020603050405020304" pitchFamily="18" charset="0"/>
                <a:cs typeface="Times New Roman" panose="02020603050405020304" pitchFamily="18" charset="0"/>
              </a:rPr>
              <a:t>Western Discovery </a:t>
            </a:r>
            <a:r>
              <a:rPr lang="en-US" sz="28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FA4303F2-9F18-7C60-B8BE-88AF6A4EC75C}"/>
              </a:ext>
            </a:extLst>
          </p:cNvPr>
          <p:cNvSpPr>
            <a:spLocks noGrp="1"/>
          </p:cNvSpPr>
          <p:nvPr>
            <p:ph idx="1"/>
          </p:nvPr>
        </p:nvSpPr>
        <p:spPr>
          <a:xfrm>
            <a:off x="190006" y="1413164"/>
            <a:ext cx="5905994" cy="5296394"/>
          </a:xfrm>
        </p:spPr>
        <p:txBody>
          <a:bodyPr>
            <a:normAutofit/>
          </a:bodyPr>
          <a:lstStyle/>
          <a:p>
            <a:pPr marL="0" marR="0"/>
            <a:r>
              <a:rPr lang="en-US" sz="2400" dirty="0">
                <a:latin typeface="Times New Roman" panose="02020603050405020304" pitchFamily="18" charset="0"/>
                <a:cs typeface="Times New Roman" panose="02020603050405020304" pitchFamily="18" charset="0"/>
              </a:rPr>
              <a:t>Abel Tasman’s expedition departed from the company's base at Batavia Jakarta in August 1642. After sailing west to Mauritius, they turned south before being forced back by the cold to the 45th parallel. </a:t>
            </a:r>
          </a:p>
          <a:p>
            <a:pPr marL="0" marR="0"/>
            <a:r>
              <a:rPr lang="en-US" sz="2400" dirty="0">
                <a:latin typeface="Times New Roman" panose="02020603050405020304" pitchFamily="18" charset="0"/>
                <a:cs typeface="Times New Roman" panose="02020603050405020304" pitchFamily="18" charset="0"/>
              </a:rPr>
              <a:t>Continuing eastwards, they sighted the mountains of a land that Tasman named Van Diemen's Land (now Tasmania) after the governor general of Batavia. </a:t>
            </a:r>
          </a:p>
          <a:p>
            <a:pPr marL="0" marR="0"/>
            <a:r>
              <a:rPr lang="en-US" sz="2400" dirty="0">
                <a:latin typeface="Times New Roman" panose="02020603050405020304" pitchFamily="18" charset="0"/>
                <a:cs typeface="Times New Roman" panose="02020603050405020304" pitchFamily="18" charset="0"/>
              </a:rPr>
              <a:t>They continued east on 4 December and sighted the west coast of the South Island on the 13th. They anchored at </a:t>
            </a:r>
            <a:r>
              <a:rPr lang="en-US" sz="2400" dirty="0" err="1">
                <a:latin typeface="Times New Roman" panose="02020603050405020304" pitchFamily="18" charset="0"/>
                <a:cs typeface="Times New Roman" panose="02020603050405020304" pitchFamily="18" charset="0"/>
              </a:rPr>
              <a:t>Wharewharangi</a:t>
            </a:r>
            <a:r>
              <a:rPr lang="en-US" sz="2400" dirty="0">
                <a:latin typeface="Times New Roman" panose="02020603050405020304" pitchFamily="18" charset="0"/>
                <a:cs typeface="Times New Roman" panose="02020603050405020304" pitchFamily="18" charset="0"/>
              </a:rPr>
              <a:t> Bay, near Wainui Inlet to the north of what is now Abel Tasman National Park, on 18 December.</a:t>
            </a:r>
          </a:p>
        </p:txBody>
      </p:sp>
      <p:pic>
        <p:nvPicPr>
          <p:cNvPr id="5" name="Picture 4" descr="A map of a country&#10;&#10;Description automatically generated">
            <a:extLst>
              <a:ext uri="{FF2B5EF4-FFF2-40B4-BE49-F238E27FC236}">
                <a16:creationId xmlns:a16="http://schemas.microsoft.com/office/drawing/2014/main" id="{67D76B4C-296C-7DE0-3747-F3BA707125F8}"/>
              </a:ext>
            </a:extLst>
          </p:cNvPr>
          <p:cNvPicPr>
            <a:picLocks noChangeAspect="1"/>
          </p:cNvPicPr>
          <p:nvPr/>
        </p:nvPicPr>
        <p:blipFill rotWithShape="1">
          <a:blip r:embed="rId4">
            <a:extLst>
              <a:ext uri="{28A0092B-C50C-407E-A947-70E740481C1C}">
                <a14:useLocalDpi xmlns:a14="http://schemas.microsoft.com/office/drawing/2010/main" val="0"/>
              </a:ext>
            </a:extLst>
          </a:blip>
          <a:srcRect l="13490" r="1725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276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7411-9A91-0F78-8EF0-39913D26140B}"/>
              </a:ext>
            </a:extLst>
          </p:cNvPr>
          <p:cNvSpPr>
            <a:spLocks noGrp="1"/>
          </p:cNvSpPr>
          <p:nvPr>
            <p:ph type="title"/>
          </p:nvPr>
        </p:nvSpPr>
        <p:spPr>
          <a:xfrm>
            <a:off x="838200" y="103126"/>
            <a:ext cx="10515600" cy="1325563"/>
          </a:xfrm>
        </p:spPr>
        <p:txBody>
          <a:bodyPr/>
          <a:lstStyle/>
          <a:p>
            <a:pPr algn="ctr"/>
            <a:r>
              <a:rPr lang="en-US" b="1" dirty="0">
                <a:latin typeface="Times New Roman" panose="02020603050405020304" pitchFamily="18" charset="0"/>
                <a:cs typeface="Times New Roman" panose="02020603050405020304" pitchFamily="18" charset="0"/>
              </a:rPr>
              <a:t>Western Discovery </a:t>
            </a:r>
            <a:r>
              <a:rPr lang="en-US" sz="2800" b="1" dirty="0">
                <a:latin typeface="Times New Roman" panose="02020603050405020304" pitchFamily="18" charset="0"/>
                <a:cs typeface="Times New Roman" panose="02020603050405020304" pitchFamily="18" charset="0"/>
              </a:rPr>
              <a:t>Cont.</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4303F2-9F18-7C60-B8BE-88AF6A4EC75C}"/>
              </a:ext>
            </a:extLst>
          </p:cNvPr>
          <p:cNvSpPr>
            <a:spLocks noGrp="1"/>
          </p:cNvSpPr>
          <p:nvPr>
            <p:ph idx="1"/>
          </p:nvPr>
        </p:nvSpPr>
        <p:spPr>
          <a:xfrm>
            <a:off x="5451676" y="1356332"/>
            <a:ext cx="6649280" cy="5398542"/>
          </a:xfrm>
        </p:spPr>
        <p:txBody>
          <a:bodyPr>
            <a:noAutofit/>
          </a:bodyPr>
          <a:lstStyle/>
          <a:p>
            <a:pPr marL="0" marR="0"/>
            <a:r>
              <a:rPr lang="en-US" sz="2400" dirty="0">
                <a:latin typeface="Times New Roman" panose="02020603050405020304" pitchFamily="18" charset="0"/>
                <a:cs typeface="Times New Roman" panose="02020603050405020304" pitchFamily="18" charset="0"/>
              </a:rPr>
              <a:t>It would be 127 years before the next recorded encounter between European and Māori.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wasn’t until 1770 when Captain James Cook arrived in Australia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and not until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1769 when he makes his first visit to New Zealand. He claims parts of the country in the name of King George III.</a:t>
            </a:r>
          </a:p>
          <a:p>
            <a:r>
              <a:rPr lang="en-US" sz="2400" dirty="0">
                <a:latin typeface="Times New Roman" panose="02020603050405020304" pitchFamily="18" charset="0"/>
                <a:cs typeface="Times New Roman" panose="02020603050405020304" pitchFamily="18" charset="0"/>
              </a:rPr>
              <a:t>By 1790 Deep sea whaling, sealing, flax and timber trades commence. </a:t>
            </a:r>
          </a:p>
          <a:p>
            <a:r>
              <a:rPr lang="en-US" sz="2400" dirty="0">
                <a:latin typeface="Times New Roman" panose="02020603050405020304" pitchFamily="18" charset="0"/>
                <a:cs typeface="Times New Roman" panose="02020603050405020304" pitchFamily="18" charset="0"/>
              </a:rPr>
              <a:t>Due to European intervention in New Zealand, the Māori people suffer the first serious introduced epidemic.</a:t>
            </a:r>
          </a:p>
          <a:p>
            <a:r>
              <a:rPr lang="en-US" sz="2400" dirty="0">
                <a:latin typeface="Times New Roman" panose="02020603050405020304" pitchFamily="18" charset="0"/>
                <a:cs typeface="Times New Roman" panose="02020603050405020304" pitchFamily="18" charset="0"/>
              </a:rPr>
              <a:t>The Māori population also declined steeply. It is estimated to have been about 100,000 in 1769. By 1840 it was probably between 70,000 and 90,000. At its lowest point in 1896 it was around 42,000. </a:t>
            </a:r>
          </a:p>
          <a:p>
            <a:pPr marL="0" indent="0">
              <a:buNone/>
            </a:pPr>
            <a:endParaRPr lang="en-US" sz="2400" dirty="0"/>
          </a:p>
        </p:txBody>
      </p:sp>
      <p:pic>
        <p:nvPicPr>
          <p:cNvPr id="5" name="Picture 4" descr="A person in a pirate garment next to a ship&#10;&#10;Description automatically generated">
            <a:extLst>
              <a:ext uri="{FF2B5EF4-FFF2-40B4-BE49-F238E27FC236}">
                <a16:creationId xmlns:a16="http://schemas.microsoft.com/office/drawing/2014/main" id="{3A504A5A-A8E4-F4EA-8020-4CA6F4BD54D2}"/>
              </a:ext>
            </a:extLst>
          </p:cNvPr>
          <p:cNvPicPr>
            <a:picLocks noChangeAspect="1"/>
          </p:cNvPicPr>
          <p:nvPr/>
        </p:nvPicPr>
        <p:blipFill rotWithShape="1">
          <a:blip r:embed="rId3">
            <a:extLst>
              <a:ext uri="{28A0092B-C50C-407E-A947-70E740481C1C}">
                <a14:useLocalDpi xmlns:a14="http://schemas.microsoft.com/office/drawing/2010/main" val="0"/>
              </a:ext>
            </a:extLst>
          </a:blip>
          <a:srcRect l="1159" r="39754"/>
          <a:stretch/>
        </p:blipFill>
        <p:spPr>
          <a:xfrm>
            <a:off x="0" y="1356332"/>
            <a:ext cx="5408350" cy="5136543"/>
          </a:xfrm>
          <a:prstGeom prst="rect">
            <a:avLst/>
          </a:prstGeom>
        </p:spPr>
      </p:pic>
    </p:spTree>
    <p:extLst>
      <p:ext uri="{BB962C8B-B14F-4D97-AF65-F5344CB8AC3E}">
        <p14:creationId xmlns:p14="http://schemas.microsoft.com/office/powerpoint/2010/main" val="25848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F0CF-5943-FF5E-907F-1CA8635E5B28}"/>
              </a:ext>
            </a:extLst>
          </p:cNvPr>
          <p:cNvSpPr>
            <a:spLocks noGrp="1"/>
          </p:cNvSpPr>
          <p:nvPr>
            <p:ph type="title"/>
          </p:nvPr>
        </p:nvSpPr>
        <p:spPr>
          <a:xfrm>
            <a:off x="1" y="3752849"/>
            <a:ext cx="3776352" cy="2452687"/>
          </a:xfrm>
        </p:spPr>
        <p:txBody>
          <a:bodyPr anchor="ctr">
            <a:normAutofit/>
          </a:bodyPr>
          <a:lstStyle/>
          <a:p>
            <a:pPr algn="ctr"/>
            <a:r>
              <a:rPr lang="en-US" b="1" dirty="0">
                <a:latin typeface="Times New Roman" panose="02020603050405020304" pitchFamily="18" charset="0"/>
                <a:cs typeface="Times New Roman" panose="02020603050405020304" pitchFamily="18" charset="0"/>
              </a:rPr>
              <a:t>Cannibal Isles</a:t>
            </a:r>
            <a:endParaRPr lang="en-US" b="1" dirty="0"/>
          </a:p>
        </p:txBody>
      </p:sp>
      <p:pic>
        <p:nvPicPr>
          <p:cNvPr id="5" name="Picture 4" descr="A painting of a boat with people in it&#10;&#10;Description automatically generated">
            <a:extLst>
              <a:ext uri="{FF2B5EF4-FFF2-40B4-BE49-F238E27FC236}">
                <a16:creationId xmlns:a16="http://schemas.microsoft.com/office/drawing/2014/main" id="{FEE2D695-1FC0-BB65-965C-78B5FFC4C170}"/>
              </a:ext>
            </a:extLst>
          </p:cNvPr>
          <p:cNvPicPr>
            <a:picLocks noChangeAspect="1"/>
          </p:cNvPicPr>
          <p:nvPr/>
        </p:nvPicPr>
        <p:blipFill rotWithShape="1">
          <a:blip r:embed="rId3">
            <a:extLst>
              <a:ext uri="{28A0092B-C50C-407E-A947-70E740481C1C}">
                <a14:useLocalDpi xmlns:a14="http://schemas.microsoft.com/office/drawing/2010/main" val="0"/>
              </a:ext>
            </a:extLst>
          </a:blip>
          <a:srcRect t="45189" b="8168"/>
          <a:stretch/>
        </p:blipFill>
        <p:spPr>
          <a:xfrm>
            <a:off x="20" y="0"/>
            <a:ext cx="12191980" cy="34440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3BFC0CC-2147-CEF0-FCF9-CE7F45564234}"/>
              </a:ext>
            </a:extLst>
          </p:cNvPr>
          <p:cNvSpPr>
            <a:spLocks noGrp="1"/>
          </p:cNvSpPr>
          <p:nvPr>
            <p:ph idx="1"/>
          </p:nvPr>
        </p:nvSpPr>
        <p:spPr>
          <a:xfrm>
            <a:off x="3669475" y="3413910"/>
            <a:ext cx="8522523" cy="3444090"/>
          </a:xfrm>
        </p:spPr>
        <p:txBody>
          <a:bodyPr anchor="ctr">
            <a:noAutofit/>
          </a:bodyPr>
          <a:lstStyle/>
          <a:p>
            <a:r>
              <a:rPr lang="en-US" sz="2400" dirty="0">
                <a:latin typeface="Times New Roman" panose="02020603050405020304" pitchFamily="18" charset="0"/>
                <a:cs typeface="Times New Roman" panose="02020603050405020304" pitchFamily="18" charset="0"/>
              </a:rPr>
              <a:t>Over the next 60 years contact grew. The overwhelming majority of encounters between European and Māori passed without incident, but when things turned violent. </a:t>
            </a:r>
          </a:p>
          <a:p>
            <a:r>
              <a:rPr lang="en-US" sz="2400" dirty="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Boyd</a:t>
            </a:r>
            <a:r>
              <a:rPr lang="en-US" sz="2400" b="1" dirty="0">
                <a:latin typeface="Times New Roman" panose="02020603050405020304" pitchFamily="18" charset="0"/>
                <a:cs typeface="Times New Roman" panose="02020603050405020304" pitchFamily="18" charset="0"/>
              </a:rPr>
              <a:t> massacre</a:t>
            </a:r>
            <a:r>
              <a:rPr lang="en-US" sz="2400" dirty="0">
                <a:latin typeface="Times New Roman" panose="02020603050405020304" pitchFamily="18" charset="0"/>
                <a:cs typeface="Times New Roman" panose="02020603050405020304" pitchFamily="18" charset="0"/>
              </a:rPr>
              <a:t> occurred in December 1807 when Māori of Ngāti Pou from Whangaroa Harbor in northern New Zealand killed and ate between 66 and 70 crew and set fire to the ship</a:t>
            </a:r>
            <a:r>
              <a:rPr lang="en-US" sz="2400" i="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After that attract, sailors referred to New Zealand as the ‘Cannibal Isles’, and people were warned to steer clear of the island. </a:t>
            </a:r>
          </a:p>
        </p:txBody>
      </p:sp>
    </p:spTree>
    <p:extLst>
      <p:ext uri="{BB962C8B-B14F-4D97-AF65-F5344CB8AC3E}">
        <p14:creationId xmlns:p14="http://schemas.microsoft.com/office/powerpoint/2010/main" val="20881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B543-A111-7EF0-40AA-1D63EBEF8E12}"/>
              </a:ext>
            </a:extLst>
          </p:cNvPr>
          <p:cNvSpPr>
            <a:spLocks noGrp="1"/>
          </p:cNvSpPr>
          <p:nvPr>
            <p:ph type="title"/>
          </p:nvPr>
        </p:nvSpPr>
        <p:spPr>
          <a:xfrm>
            <a:off x="0" y="18255"/>
            <a:ext cx="12192000" cy="1325563"/>
          </a:xfrm>
        </p:spPr>
        <p:txBody>
          <a:bodyPr/>
          <a:lstStyle/>
          <a:p>
            <a:pPr algn="ctr"/>
            <a:r>
              <a:rPr lang="en-US" sz="4400" b="1" dirty="0">
                <a:latin typeface="Times New Roman" panose="02020603050405020304" pitchFamily="18" charset="0"/>
                <a:cs typeface="Times New Roman" panose="02020603050405020304" pitchFamily="18" charset="0"/>
              </a:rPr>
              <a:t>Māori </a:t>
            </a:r>
            <a:r>
              <a:rPr lang="en-US" b="1" dirty="0">
                <a:latin typeface="Times New Roman" panose="02020603050405020304" pitchFamily="18" charset="0"/>
                <a:cs typeface="Times New Roman" panose="02020603050405020304" pitchFamily="18" charset="0"/>
              </a:rPr>
              <a:t>U</a:t>
            </a:r>
            <a:r>
              <a:rPr lang="en-US" sz="4400" b="1" dirty="0">
                <a:latin typeface="Times New Roman" panose="02020603050405020304" pitchFamily="18" charset="0"/>
                <a:cs typeface="Times New Roman" panose="02020603050405020304" pitchFamily="18" charset="0"/>
              </a:rPr>
              <a:t>tu</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3AA73C-CF61-E4C0-FFCC-0CEE57CD74A7}"/>
              </a:ext>
            </a:extLst>
          </p:cNvPr>
          <p:cNvSpPr>
            <a:spLocks noGrp="1"/>
          </p:cNvSpPr>
          <p:nvPr>
            <p:ph idx="1"/>
          </p:nvPr>
        </p:nvSpPr>
        <p:spPr>
          <a:xfrm>
            <a:off x="178130" y="1128156"/>
            <a:ext cx="11851574" cy="5711589"/>
          </a:xfrm>
        </p:spPr>
        <p:txBody>
          <a:bodyPr>
            <a:noAutofit/>
          </a:bodyPr>
          <a:lstStyle/>
          <a:p>
            <a:r>
              <a:rPr lang="en-US" sz="2400" dirty="0">
                <a:latin typeface="Times New Roman" panose="02020603050405020304" pitchFamily="18" charset="0"/>
                <a:cs typeface="Times New Roman" panose="02020603050405020304" pitchFamily="18" charset="0"/>
              </a:rPr>
              <a:t>The ship carried several passengers, including ex-convicts who had completed their transportation sentences and four or five New Zealanders who were returning to their homeland. Among the latter was Te Ara, known to the crew as George, the son of a Māori chief from Whangaroa. </a:t>
            </a:r>
          </a:p>
          <a:p>
            <a:r>
              <a:rPr lang="en-US" sz="2400" dirty="0">
                <a:latin typeface="Times New Roman" panose="02020603050405020304" pitchFamily="18" charset="0"/>
                <a:cs typeface="Times New Roman" panose="02020603050405020304" pitchFamily="18" charset="0"/>
              </a:rPr>
              <a:t>On the </a:t>
            </a:r>
            <a:r>
              <a:rPr lang="en-US" sz="2400" i="1" dirty="0">
                <a:latin typeface="Times New Roman" panose="02020603050405020304" pitchFamily="18" charset="0"/>
                <a:cs typeface="Times New Roman" panose="02020603050405020304" pitchFamily="18" charset="0"/>
              </a:rPr>
              <a:t>Boyd</a:t>
            </a:r>
            <a:r>
              <a:rPr lang="en-US" sz="2400" dirty="0">
                <a:latin typeface="Times New Roman" panose="02020603050405020304" pitchFamily="18" charset="0"/>
                <a:cs typeface="Times New Roman" panose="02020603050405020304" pitchFamily="18" charset="0"/>
              </a:rPr>
              <a:t> Te Ara was expected to work for his passage on the ship. He was accused of stealing and the captain deprived him of food and had him tied to a capstan and whipped with a cat-o'-nine-tails.</a:t>
            </a:r>
          </a:p>
          <a:p>
            <a:r>
              <a:rPr lang="en-US" sz="2400" dirty="0">
                <a:latin typeface="Times New Roman" panose="02020603050405020304" pitchFamily="18" charset="0"/>
                <a:cs typeface="Times New Roman" panose="02020603050405020304" pitchFamily="18" charset="0"/>
              </a:rPr>
              <a:t>This treatment of Te Ara prompted him to seek </a:t>
            </a:r>
            <a:r>
              <a:rPr lang="en-US" sz="2400" i="1" dirty="0">
                <a:latin typeface="Times New Roman" panose="02020603050405020304" pitchFamily="18" charset="0"/>
                <a:cs typeface="Times New Roman" panose="02020603050405020304" pitchFamily="18" charset="0"/>
              </a:rPr>
              <a:t>utu</a:t>
            </a:r>
            <a:r>
              <a:rPr lang="en-US" sz="2400" dirty="0">
                <a:latin typeface="Times New Roman" panose="02020603050405020304" pitchFamily="18" charset="0"/>
                <a:cs typeface="Times New Roman" panose="02020603050405020304" pitchFamily="18" charset="0"/>
              </a:rPr>
              <a:t>, or revenge. Te Ara regained the confidence of the captain and persuaded him to put into Whangaroa Bay, His home village, assuring him that it was the best place to secure the timber he desired.</a:t>
            </a:r>
            <a:endParaRPr lang="en-US" sz="24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Upon reaching Whangaroa, Te Ara reported his indignities to his tribe and displayed the whip marks on his back. In accordance with Māori customs, they formed a plan for </a:t>
            </a:r>
            <a:r>
              <a:rPr lang="en-US" sz="2400" i="1" dirty="0">
                <a:latin typeface="Times New Roman" panose="02020603050405020304" pitchFamily="18" charset="0"/>
                <a:cs typeface="Times New Roman" panose="02020603050405020304" pitchFamily="18" charset="0"/>
              </a:rPr>
              <a:t>utu</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Māori culture, however, the son of a chief was a privileged figure who did not bow to an outsider's authority. Physical punishment of his son caused the chief to suffer a loss of face (or "mana"), and to Māori this warranted a violent retribution. </a:t>
            </a:r>
          </a:p>
        </p:txBody>
      </p:sp>
    </p:spTree>
    <p:extLst>
      <p:ext uri="{BB962C8B-B14F-4D97-AF65-F5344CB8AC3E}">
        <p14:creationId xmlns:p14="http://schemas.microsoft.com/office/powerpoint/2010/main" val="14765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B543-A111-7EF0-40AA-1D63EBEF8E12}"/>
              </a:ext>
            </a:extLst>
          </p:cNvPr>
          <p:cNvSpPr>
            <a:spLocks noGrp="1"/>
          </p:cNvSpPr>
          <p:nvPr>
            <p:ph type="title"/>
          </p:nvPr>
        </p:nvSpPr>
        <p:spPr>
          <a:xfrm>
            <a:off x="0" y="18255"/>
            <a:ext cx="12192000" cy="1325563"/>
          </a:xfrm>
        </p:spPr>
        <p:txBody>
          <a:bodyPr/>
          <a:lstStyle/>
          <a:p>
            <a:pPr algn="ctr"/>
            <a:r>
              <a:rPr lang="en-US" sz="4400" b="1">
                <a:latin typeface="Times New Roman" panose="02020603050405020304" pitchFamily="18" charset="0"/>
                <a:cs typeface="Times New Roman" panose="02020603050405020304" pitchFamily="18" charset="0"/>
              </a:rPr>
              <a:t>Māori </a:t>
            </a:r>
            <a:r>
              <a:rPr lang="en-US" b="1">
                <a:latin typeface="Times New Roman" panose="02020603050405020304" pitchFamily="18" charset="0"/>
                <a:cs typeface="Times New Roman" panose="02020603050405020304" pitchFamily="18" charset="0"/>
              </a:rPr>
              <a:t>U</a:t>
            </a:r>
            <a:r>
              <a:rPr lang="en-US" sz="4400" b="1">
                <a:latin typeface="Times New Roman" panose="02020603050405020304" pitchFamily="18" charset="0"/>
                <a:cs typeface="Times New Roman" panose="02020603050405020304" pitchFamily="18" charset="0"/>
              </a:rPr>
              <a:t>tu</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3AA73C-CF61-E4C0-FFCC-0CEE57CD74A7}"/>
              </a:ext>
            </a:extLst>
          </p:cNvPr>
          <p:cNvSpPr>
            <a:spLocks noGrp="1"/>
          </p:cNvSpPr>
          <p:nvPr>
            <p:ph idx="1"/>
          </p:nvPr>
        </p:nvSpPr>
        <p:spPr>
          <a:xfrm>
            <a:off x="178130" y="1128157"/>
            <a:ext cx="6004063" cy="3978234"/>
          </a:xfrm>
        </p:spPr>
        <p:txBody>
          <a:bodyPr>
            <a:noAutofit/>
          </a:bodyPr>
          <a:lstStyle/>
          <a:p>
            <a:r>
              <a:rPr lang="en-US" sz="2400" dirty="0">
                <a:latin typeface="Times New Roman" panose="02020603050405020304" pitchFamily="18" charset="0"/>
                <a:cs typeface="Times New Roman" panose="02020603050405020304" pitchFamily="18" charset="0"/>
              </a:rPr>
              <a:t>Three days after </a:t>
            </a:r>
            <a:r>
              <a:rPr lang="en-US" sz="2400" i="1" dirty="0">
                <a:latin typeface="Times New Roman" panose="02020603050405020304" pitchFamily="18" charset="0"/>
                <a:cs typeface="Times New Roman" panose="02020603050405020304" pitchFamily="18" charset="0"/>
              </a:rPr>
              <a:t>Boyd's</a:t>
            </a:r>
            <a:r>
              <a:rPr lang="en-US" sz="2400" dirty="0">
                <a:latin typeface="Times New Roman" panose="02020603050405020304" pitchFamily="18" charset="0"/>
                <a:cs typeface="Times New Roman" panose="02020603050405020304" pitchFamily="18" charset="0"/>
              </a:rPr>
              <a:t> arrival, the Māori invited Captain Thompson to follow their canoes to find suitable kauri trees. Thompson, his chief officer and three others followed the canoes to the entrance of the Kaeo River.</a:t>
            </a:r>
          </a:p>
          <a:p>
            <a:r>
              <a:rPr lang="en-US" sz="2400" dirty="0">
                <a:latin typeface="Times New Roman" panose="02020603050405020304" pitchFamily="18" charset="0"/>
                <a:cs typeface="Times New Roman" panose="02020603050405020304" pitchFamily="18" charset="0"/>
              </a:rPr>
              <a:t>The Māori stripped the clothes from the victims and a group donned them to disguise themselves as Europeans. Another group carried the bodies to their pā (village) to be eaten.</a:t>
            </a:r>
          </a:p>
        </p:txBody>
      </p:sp>
      <p:pic>
        <p:nvPicPr>
          <p:cNvPr id="5" name="Picture 4" descr="A painting of a group of men&#10;&#10;Description automatically generated">
            <a:extLst>
              <a:ext uri="{FF2B5EF4-FFF2-40B4-BE49-F238E27FC236}">
                <a16:creationId xmlns:a16="http://schemas.microsoft.com/office/drawing/2014/main" id="{64D9DB8D-1A0A-59AF-A1CF-9415AAECD877}"/>
              </a:ext>
            </a:extLst>
          </p:cNvPr>
          <p:cNvPicPr>
            <a:picLocks noChangeAspect="1"/>
          </p:cNvPicPr>
          <p:nvPr/>
        </p:nvPicPr>
        <p:blipFill rotWithShape="1">
          <a:blip r:embed="rId3">
            <a:extLst>
              <a:ext uri="{28A0092B-C50C-407E-A947-70E740481C1C}">
                <a14:useLocalDpi xmlns:a14="http://schemas.microsoft.com/office/drawing/2010/main" val="0"/>
              </a:ext>
            </a:extLst>
          </a:blip>
          <a:srcRect r="7838"/>
          <a:stretch/>
        </p:blipFill>
        <p:spPr>
          <a:xfrm>
            <a:off x="6087674" y="1128156"/>
            <a:ext cx="6104326" cy="3716975"/>
          </a:xfrm>
          <a:prstGeom prst="rect">
            <a:avLst/>
          </a:prstGeom>
        </p:spPr>
      </p:pic>
      <p:sp>
        <p:nvSpPr>
          <p:cNvPr id="7" name="TextBox 6">
            <a:extLst>
              <a:ext uri="{FF2B5EF4-FFF2-40B4-BE49-F238E27FC236}">
                <a16:creationId xmlns:a16="http://schemas.microsoft.com/office/drawing/2014/main" id="{812274B0-C42A-F1F8-F540-A0721FB94371}"/>
              </a:ext>
            </a:extLst>
          </p:cNvPr>
          <p:cNvSpPr txBox="1"/>
          <p:nvPr/>
        </p:nvSpPr>
        <p:spPr>
          <a:xfrm>
            <a:off x="178130" y="4945013"/>
            <a:ext cx="11835739" cy="156966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dusk the disguised group manned the longboat, and at nightfall they slipped alongside the </a:t>
            </a:r>
            <a:r>
              <a:rPr lang="en-US" sz="2400" i="1" dirty="0">
                <a:latin typeface="Times New Roman" panose="02020603050405020304" pitchFamily="18" charset="0"/>
                <a:cs typeface="Times New Roman" panose="02020603050405020304" pitchFamily="18" charset="0"/>
              </a:rPr>
              <a:t>Boyd</a:t>
            </a:r>
            <a:r>
              <a:rPr lang="en-US" sz="2400" dirty="0">
                <a:latin typeface="Times New Roman" panose="02020603050405020304" pitchFamily="18" charset="0"/>
                <a:cs typeface="Times New Roman" panose="02020603050405020304" pitchFamily="18" charset="0"/>
              </a:rPr>
              <a:t> and were greeted by the crew. Other Māori canoes awaited the signal to attack. The first to die was a ship's officer: the attackers then crept around the deck, stealthily killing all the crew. The passengers were called to the deck and then killed and dismembered.</a:t>
            </a:r>
          </a:p>
        </p:txBody>
      </p:sp>
    </p:spTree>
    <p:extLst>
      <p:ext uri="{BB962C8B-B14F-4D97-AF65-F5344CB8AC3E}">
        <p14:creationId xmlns:p14="http://schemas.microsoft.com/office/powerpoint/2010/main" val="38020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2F0CF-5943-FF5E-907F-1CA8635E5B28}"/>
              </a:ext>
            </a:extLst>
          </p:cNvPr>
          <p:cNvSpPr>
            <a:spLocks noGrp="1"/>
          </p:cNvSpPr>
          <p:nvPr>
            <p:ph type="title"/>
          </p:nvPr>
        </p:nvSpPr>
        <p:spPr>
          <a:xfrm>
            <a:off x="6116569" y="365125"/>
            <a:ext cx="6075431" cy="1807305"/>
          </a:xfrm>
        </p:spPr>
        <p:txBody>
          <a:bodyPr>
            <a:normAutofit/>
          </a:bodyPr>
          <a:lstStyle/>
          <a:p>
            <a:pPr algn="ctr"/>
            <a:r>
              <a:rPr lang="en-US" b="1" dirty="0">
                <a:latin typeface="Times New Roman" panose="02020603050405020304" pitchFamily="18" charset="0"/>
                <a:cs typeface="Times New Roman" panose="02020603050405020304" pitchFamily="18" charset="0"/>
              </a:rPr>
              <a:t>Boyd Massacre Survivors</a:t>
            </a:r>
            <a:endParaRPr lang="en-US" dirty="0"/>
          </a:p>
        </p:txBody>
      </p:sp>
      <p:pic>
        <p:nvPicPr>
          <p:cNvPr id="8" name="Picture 7" descr="A child sitting on a rock&#10;&#10;Description automatically generated">
            <a:extLst>
              <a:ext uri="{FF2B5EF4-FFF2-40B4-BE49-F238E27FC236}">
                <a16:creationId xmlns:a16="http://schemas.microsoft.com/office/drawing/2014/main" id="{6CD58D3F-4A73-F953-2F14-CE00828E654E}"/>
              </a:ext>
            </a:extLst>
          </p:cNvPr>
          <p:cNvPicPr>
            <a:picLocks noChangeAspect="1"/>
          </p:cNvPicPr>
          <p:nvPr/>
        </p:nvPicPr>
        <p:blipFill rotWithShape="1">
          <a:blip r:embed="rId4">
            <a:extLst>
              <a:ext uri="{28A0092B-C50C-407E-A947-70E740481C1C}">
                <a14:useLocalDpi xmlns:a14="http://schemas.microsoft.com/office/drawing/2010/main" val="0"/>
              </a:ext>
            </a:extLst>
          </a:blip>
          <a:srcRect b="537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3BFC0CC-2147-CEF0-FCF9-CE7F45564234}"/>
              </a:ext>
            </a:extLst>
          </p:cNvPr>
          <p:cNvSpPr>
            <a:spLocks noGrp="1"/>
          </p:cNvSpPr>
          <p:nvPr>
            <p:ph idx="1"/>
          </p:nvPr>
        </p:nvSpPr>
        <p:spPr>
          <a:xfrm>
            <a:off x="6116569" y="1983180"/>
            <a:ext cx="5960636" cy="4193784"/>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Five people were spared in the massacre</a:t>
            </a:r>
          </a:p>
          <a:p>
            <a:r>
              <a:rPr lang="en-US" sz="2400" dirty="0">
                <a:latin typeface="Times New Roman" panose="02020603050405020304" pitchFamily="18" charset="0"/>
                <a:cs typeface="Times New Roman" panose="02020603050405020304" pitchFamily="18" charset="0"/>
              </a:rPr>
              <a:t>Ann Morley and her baby, who were hiding in a cabin.</a:t>
            </a:r>
          </a:p>
          <a:p>
            <a:r>
              <a:rPr lang="en-US" sz="2400" dirty="0">
                <a:latin typeface="Times New Roman" panose="02020603050405020304" pitchFamily="18" charset="0"/>
                <a:cs typeface="Times New Roman" panose="02020603050405020304" pitchFamily="18" charset="0"/>
              </a:rPr>
              <a:t>Apprentice Thomas Davis (or Davison), who was hidden in the hold.</a:t>
            </a:r>
          </a:p>
          <a:p>
            <a:r>
              <a:rPr lang="en-US" sz="2400" dirty="0">
                <a:latin typeface="Times New Roman" panose="02020603050405020304" pitchFamily="18" charset="0"/>
                <a:cs typeface="Times New Roman" panose="02020603050405020304" pitchFamily="18" charset="0"/>
              </a:rPr>
              <a:t>Two-year-old Elizabeth "Betsey" Broughton, who was taken by a local chief who put a feather in her hair and kept her for three weeks before she was rescued. </a:t>
            </a:r>
          </a:p>
          <a:p>
            <a:r>
              <a:rPr lang="en-US" sz="2400" dirty="0">
                <a:latin typeface="Times New Roman" panose="02020603050405020304" pitchFamily="18" charset="0"/>
                <a:cs typeface="Times New Roman" panose="02020603050405020304" pitchFamily="18" charset="0"/>
              </a:rPr>
              <a:t>The second mate who was initially forced to make fish-hooks, but his captors found his skill unsatisfactory, so they killed and ate him, too.</a:t>
            </a:r>
          </a:p>
        </p:txBody>
      </p:sp>
      <p:sp>
        <p:nvSpPr>
          <p:cNvPr id="10" name="TextBox 9">
            <a:extLst>
              <a:ext uri="{FF2B5EF4-FFF2-40B4-BE49-F238E27FC236}">
                <a16:creationId xmlns:a16="http://schemas.microsoft.com/office/drawing/2014/main" id="{15A71A26-18CF-B054-41D4-C90A843831F2}"/>
              </a:ext>
            </a:extLst>
          </p:cNvPr>
          <p:cNvSpPr txBox="1"/>
          <p:nvPr/>
        </p:nvSpPr>
        <p:spPr>
          <a:xfrm>
            <a:off x="249382" y="6308209"/>
            <a:ext cx="5617028" cy="369332"/>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Portrait of Elizabeth "Betsey" Broughton</a:t>
            </a:r>
            <a:endParaRPr lang="en-US" dirty="0"/>
          </a:p>
        </p:txBody>
      </p:sp>
    </p:spTree>
    <p:extLst>
      <p:ext uri="{BB962C8B-B14F-4D97-AF65-F5344CB8AC3E}">
        <p14:creationId xmlns:p14="http://schemas.microsoft.com/office/powerpoint/2010/main" val="265582791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4309</Words>
  <Application>Microsoft Office PowerPoint</Application>
  <PresentationFormat>Widescreen</PresentationFormat>
  <Paragraphs>171</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Aptos Display</vt:lpstr>
      <vt:lpstr>Arial</vt:lpstr>
      <vt:lpstr>Times New Roman</vt:lpstr>
      <vt:lpstr>Office Theme</vt:lpstr>
      <vt:lpstr>History of New Zealand</vt:lpstr>
      <vt:lpstr>First Arrival</vt:lpstr>
      <vt:lpstr>Western Discovery</vt:lpstr>
      <vt:lpstr>Western Discovery Cont.</vt:lpstr>
      <vt:lpstr>Western Discovery Cont.</vt:lpstr>
      <vt:lpstr>Cannibal Isles</vt:lpstr>
      <vt:lpstr>Māori Utu</vt:lpstr>
      <vt:lpstr>Māori Utu</vt:lpstr>
      <vt:lpstr>Boyd Massacre Survivors</vt:lpstr>
      <vt:lpstr>Revenge of the Boyd Massacre</vt:lpstr>
      <vt:lpstr>Chief Hongi Hika</vt:lpstr>
      <vt:lpstr>Ngāti Maru pā War</vt:lpstr>
      <vt:lpstr>Otago Gold Rush</vt:lpstr>
      <vt:lpstr>Gold Rush Cont.</vt:lpstr>
      <vt:lpstr>United Tribes Flag</vt:lpstr>
      <vt:lpstr>The "Wairau Affair"</vt:lpstr>
      <vt:lpstr>The New Zealand Wars</vt:lpstr>
      <vt:lpstr>The New Zealand Wars</vt:lpstr>
      <vt:lpstr>Women Suffrage</vt:lpstr>
      <vt:lpstr>New Zealand’s Independence</vt:lpstr>
      <vt:lpstr>Boer War (1899–1902)</vt:lpstr>
      <vt:lpstr>World War I</vt:lpstr>
      <vt:lpstr>Economic Woes</vt:lpstr>
      <vt:lpstr>New Zealand and WWII</vt:lpstr>
      <vt:lpstr>War on Japan</vt:lpstr>
      <vt:lpstr>Māori Women's Welfare League</vt:lpstr>
      <vt:lpstr>Korean War</vt:lpstr>
      <vt:lpstr>June 1, 1960 New Zealand’s First TV Broadcast</vt:lpstr>
      <vt:lpstr>War Protests</vt:lpstr>
      <vt:lpstr>Mass Murder</vt:lpstr>
      <vt:lpstr>Lord of the Rings</vt:lpstr>
      <vt:lpstr>COVID-19 Lockdown</vt:lpstr>
      <vt:lpstr>New Zealand’s History</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51</cp:revision>
  <dcterms:created xsi:type="dcterms:W3CDTF">2024-06-28T20:45:30Z</dcterms:created>
  <dcterms:modified xsi:type="dcterms:W3CDTF">2025-04-22T15:38:00Z</dcterms:modified>
</cp:coreProperties>
</file>