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7"/>
  </p:notesMasterIdLst>
  <p:handoutMasterIdLst>
    <p:handoutMasterId r:id="rId28"/>
  </p:handoutMasterIdLst>
  <p:sldIdLst>
    <p:sldId id="256" r:id="rId4"/>
    <p:sldId id="273" r:id="rId5"/>
    <p:sldId id="257" r:id="rId6"/>
    <p:sldId id="274" r:id="rId7"/>
    <p:sldId id="258" r:id="rId8"/>
    <p:sldId id="399" r:id="rId9"/>
    <p:sldId id="259" r:id="rId10"/>
    <p:sldId id="276" r:id="rId11"/>
    <p:sldId id="277" r:id="rId12"/>
    <p:sldId id="260" r:id="rId13"/>
    <p:sldId id="261" r:id="rId14"/>
    <p:sldId id="264" r:id="rId15"/>
    <p:sldId id="279" r:id="rId16"/>
    <p:sldId id="265" r:id="rId17"/>
    <p:sldId id="266" r:id="rId18"/>
    <p:sldId id="267" r:id="rId19"/>
    <p:sldId id="268" r:id="rId20"/>
    <p:sldId id="269" r:id="rId21"/>
    <p:sldId id="270" r:id="rId22"/>
    <p:sldId id="275" r:id="rId23"/>
    <p:sldId id="278" r:id="rId24"/>
    <p:sldId id="271" r:id="rId25"/>
    <p:sldId id="272" r:id="rId26"/>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2"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24" autoAdjust="0"/>
    <p:restoredTop sz="94660"/>
  </p:normalViewPr>
  <p:slideViewPr>
    <p:cSldViewPr snapToGrid="0">
      <p:cViewPr varScale="1">
        <p:scale>
          <a:sx n="101" d="100"/>
          <a:sy n="101" d="100"/>
        </p:scale>
        <p:origin x="1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09-21T16:02:28.902" idx="2">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11093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15</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16</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D3D8AC-86B9-7D64-CE13-B1A7638478CC}"/>
              </a:ext>
            </a:extLst>
          </p:cNvPr>
          <p:cNvSpPr txBox="1">
            <a:spLocks noGrp="1"/>
          </p:cNvSpPr>
          <p:nvPr>
            <p:ph type="sldNum" sz="quarter" idx="5"/>
          </p:nvPr>
        </p:nvSpPr>
        <p:spPr>
          <a:ln/>
        </p:spPr>
        <p:txBody>
          <a:bodyPr vert="horz" lIns="0" tIns="0" rIns="0" bIns="0" anchor="b" anchorCtr="0">
            <a:noAutofit/>
          </a:bodyPr>
          <a:lstStyle/>
          <a:p>
            <a:pPr lvl="0"/>
            <a:fld id="{D3E175F3-7FC7-486F-92B5-64BA84236E38}" type="slidenum">
              <a:t>18</a:t>
            </a:fld>
            <a:endParaRPr lang="en-US"/>
          </a:p>
        </p:txBody>
      </p:sp>
      <p:sp>
        <p:nvSpPr>
          <p:cNvPr id="2" name="Slide Image Placeholder 1">
            <a:extLst>
              <a:ext uri="{FF2B5EF4-FFF2-40B4-BE49-F238E27FC236}">
                <a16:creationId xmlns:a16="http://schemas.microsoft.com/office/drawing/2014/main" id="{342AAE3C-2AFE-3FD0-2980-C0A8E9A5F8D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B81FC57-7E55-DC34-0B93-FA11F5960FFB}"/>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19</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21</a:t>
            </a:fld>
            <a:endParaRPr lang="en-US"/>
          </a:p>
        </p:txBody>
      </p:sp>
    </p:spTree>
    <p:extLst>
      <p:ext uri="{BB962C8B-B14F-4D97-AF65-F5344CB8AC3E}">
        <p14:creationId xmlns:p14="http://schemas.microsoft.com/office/powerpoint/2010/main" val="4240434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22</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23</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471115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581081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302081" y="2835275"/>
            <a:ext cx="2560935" cy="808998"/>
          </a:xfrm>
          <a:prstGeom prst="rect">
            <a:avLst/>
          </a:prstGeom>
        </p:spPr>
        <p:txBody>
          <a:bodyPr anchor="ctr"/>
          <a:lstStyle>
            <a:lvl1pPr algn="l">
              <a:defRPr sz="2646" cap="all" spc="165"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0080625" cy="1695914"/>
          </a:xfrm>
          <a:prstGeom prst="rect">
            <a:avLst/>
          </a:prstGeom>
        </p:spPr>
        <p:txBody>
          <a:bodyPr anchor="ctr"/>
          <a:lstStyle>
            <a:lvl1pPr marL="0" indent="0" algn="ctr">
              <a:buNone/>
              <a:defRPr spc="331" baseline="0"/>
            </a:lvl1pPr>
          </a:lstStyle>
          <a:p>
            <a:r>
              <a:rPr lang="en-US"/>
              <a:t>Click icon to add picture</a:t>
            </a:r>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5155820" y="2360382"/>
            <a:ext cx="3927243" cy="1761170"/>
          </a:xfrm>
          <a:prstGeom prst="rect">
            <a:avLst/>
          </a:prstGeom>
        </p:spPr>
        <p:txBody>
          <a:bodyPr anchor="ctr"/>
          <a:lstStyle>
            <a:lvl1pPr marL="236258" indent="-236258" algn="l">
              <a:lnSpc>
                <a:spcPct val="150000"/>
              </a:lnSpc>
              <a:spcBef>
                <a:spcPts val="0"/>
              </a:spcBef>
              <a:buFont typeface="Arial" panose="020B0604020202020204" pitchFamily="34" charset="0"/>
              <a:buChar char="•"/>
              <a:defRPr sz="1323" cap="none" spc="41"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4786018"/>
            <a:ext cx="10080625" cy="884533"/>
          </a:xfrm>
          <a:prstGeom prst="rect">
            <a:avLst/>
          </a:prstGeom>
        </p:spPr>
        <p:txBody>
          <a:bodyPr anchor="ctr"/>
          <a:lstStyle>
            <a:lvl1pPr marL="0" indent="0" algn="ctr">
              <a:buNone/>
              <a:defRPr spc="331" baseline="0"/>
            </a:lvl1pPr>
          </a:lstStyle>
          <a:p>
            <a:r>
              <a:rPr lang="en-US"/>
              <a:t>Click icon to add picture</a:t>
            </a:r>
            <a:endParaRPr lang="en-US" dirty="0"/>
          </a:p>
        </p:txBody>
      </p:sp>
    </p:spTree>
    <p:extLst>
      <p:ext uri="{BB962C8B-B14F-4D97-AF65-F5344CB8AC3E}">
        <p14:creationId xmlns:p14="http://schemas.microsoft.com/office/powerpoint/2010/main" val="296986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4.xml"/><Relationship Id="rId6" Type="http://schemas.openxmlformats.org/officeDocument/2006/relationships/comments" Target="../comments/comment2.xml"/><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653421"/>
            <a:ext cx="5525503" cy="1809726"/>
          </a:xfrm>
        </p:spPr>
        <p:txBody>
          <a:bodyPr vert="horz" wrap="square">
            <a:spAutoFit/>
          </a:bodyPr>
          <a:lstStyle/>
          <a:p>
            <a:pPr lvl="0" algn="ctr" rtl="0"/>
            <a:r>
              <a:rPr lang="en-US" sz="4800" b="1" dirty="0"/>
              <a:t>Hiroshima, Japan</a:t>
            </a:r>
            <a:br>
              <a:rPr lang="en-US" sz="4800" b="1" dirty="0"/>
            </a:br>
            <a:r>
              <a:rPr lang="en-US" sz="2800" b="1" dirty="0"/>
              <a:t>Presented by</a:t>
            </a:r>
            <a:br>
              <a:rPr lang="en-US" sz="4800" b="1" dirty="0"/>
            </a:br>
            <a:r>
              <a:rPr lang="en-US" sz="4800" b="1" dirty="0"/>
              <a:t>Marc Silver</a:t>
            </a:r>
            <a:endParaRPr lang="en-US" sz="4800" b="1" dirty="0">
              <a:solidFill>
                <a:srgbClr val="000000"/>
              </a:solidFill>
              <a:cs typeface="Tahoma" pitchFamily="2"/>
            </a:endParaRPr>
          </a:p>
        </p:txBody>
      </p:sp>
      <p:pic>
        <p:nvPicPr>
          <p:cNvPr id="1026" name="Picture 2" descr="Official logo of Hiroshima Prefecture">
            <a:extLst>
              <a:ext uri="{FF2B5EF4-FFF2-40B4-BE49-F238E27FC236}">
                <a16:creationId xmlns:a16="http://schemas.microsoft.com/office/drawing/2014/main" id="{C1B0D3CE-A13F-35BF-DD53-1061D996A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503" y="407931"/>
            <a:ext cx="4415951" cy="4415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5">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000" dirty="0">
                <a:solidFill>
                  <a:srgbClr val="000000"/>
                </a:solidFill>
                <a:latin typeface="Alef" pitchFamily="18"/>
                <a:cs typeface="Alef" pitchFamily="2"/>
              </a:rPr>
              <a:t>Points of Interest</a:t>
            </a:r>
          </a:p>
        </p:txBody>
      </p:sp>
      <p:pic>
        <p:nvPicPr>
          <p:cNvPr id="12" name="Picture 11" descr="A map of a city with many different colored areas&#10;&#10;Description automatically generated">
            <a:extLst>
              <a:ext uri="{FF2B5EF4-FFF2-40B4-BE49-F238E27FC236}">
                <a16:creationId xmlns:a16="http://schemas.microsoft.com/office/drawing/2014/main" id="{1362F8E1-8160-1668-0377-547F0D04E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246" y="764639"/>
            <a:ext cx="7258754" cy="42536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21960"/>
            <a:ext cx="9360000" cy="794160"/>
          </a:xfrm>
        </p:spPr>
        <p:txBody>
          <a:bodyPr vert="horz"/>
          <a:lstStyle/>
          <a:p>
            <a:pPr lvl="0" rtl="0">
              <a:lnSpc>
                <a:spcPct val="115000"/>
              </a:lnSpc>
              <a:spcAft>
                <a:spcPts val="1236"/>
              </a:spcAft>
            </a:pPr>
            <a:r>
              <a:rPr lang="en-US" sz="4000" b="1" dirty="0">
                <a:solidFill>
                  <a:srgbClr val="000000"/>
                </a:solidFill>
                <a:latin typeface="Alef" pitchFamily="18"/>
                <a:cs typeface="Alef" pitchFamily="2"/>
              </a:rPr>
              <a:t>Visit Hiroshima Tourist Pass</a:t>
            </a:r>
          </a:p>
        </p:txBody>
      </p:sp>
      <p:pic>
        <p:nvPicPr>
          <p:cNvPr id="5122" name="Picture 2" descr="photo-collage">
            <a:extLst>
              <a:ext uri="{FF2B5EF4-FFF2-40B4-BE49-F238E27FC236}">
                <a16:creationId xmlns:a16="http://schemas.microsoft.com/office/drawing/2014/main" id="{6369EB6C-90D2-B2A1-09D9-7FAB0BEFFA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880" y="922309"/>
            <a:ext cx="4381745" cy="22778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5FB62EF-572E-EABB-AD37-EDE6559CAC0E}"/>
              </a:ext>
            </a:extLst>
          </p:cNvPr>
          <p:cNvSpPr txBox="1"/>
          <p:nvPr/>
        </p:nvSpPr>
        <p:spPr>
          <a:xfrm>
            <a:off x="212436" y="3375735"/>
            <a:ext cx="9868189" cy="1569660"/>
          </a:xfrm>
          <a:prstGeom prst="rect">
            <a:avLst/>
          </a:prstGeom>
          <a:noFill/>
        </p:spPr>
        <p:txBody>
          <a:bodyPr wrap="square">
            <a:spAutoFit/>
          </a:bodyPr>
          <a:lstStyle/>
          <a:p>
            <a:pPr algn="l"/>
            <a:r>
              <a:rPr lang="en-US" b="1" i="0" dirty="0">
                <a:effectLst/>
                <a:latin typeface="Arial" panose="020B0604020202020204" pitchFamily="34" charset="0"/>
                <a:cs typeface="Arial" panose="020B0604020202020204" pitchFamily="34" charset="0"/>
              </a:rPr>
              <a:t>The </a:t>
            </a:r>
            <a:r>
              <a:rPr lang="en-US" sz="1800" b="1" dirty="0">
                <a:latin typeface="Arial" panose="020B0604020202020204" pitchFamily="34" charset="0"/>
                <a:cs typeface="Arial" panose="020B0604020202020204" pitchFamily="34" charset="0"/>
              </a:rPr>
              <a:t>Hiroshima Tourist Pass is your most economical way to get around the city. </a:t>
            </a:r>
          </a:p>
          <a:p>
            <a:pPr algn="l"/>
            <a:r>
              <a:rPr lang="en-US" b="1" i="0" dirty="0">
                <a:effectLst/>
                <a:latin typeface="Arial" panose="020B0604020202020204" pitchFamily="34" charset="0"/>
                <a:cs typeface="Arial" panose="020B0604020202020204" pitchFamily="34" charset="0"/>
              </a:rPr>
              <a:t>INCLUDES: Unlimited use of all Hiroden streetcar lines, ferries (Miyajima route), and bus routes operated by 6 bus companies in the central area of Hiroshima City.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mj-lt"/>
              </a:rPr>
              <a:t>24-hour Pass - </a:t>
            </a:r>
            <a:r>
              <a:rPr kumimoji="0" lang="en-US" altLang="en-US" sz="2400" b="1" i="0" u="none" strike="noStrike" cap="none" normalizeH="0" baseline="0" dirty="0">
                <a:ln>
                  <a:noFill/>
                </a:ln>
                <a:solidFill>
                  <a:srgbClr val="221815"/>
                </a:solidFill>
                <a:effectLst/>
                <a:latin typeface="+mj-lt"/>
              </a:rPr>
              <a:t>Adults and Children: 1,000-yen</a:t>
            </a:r>
          </a:p>
        </p:txBody>
      </p:sp>
      <p:sp>
        <p:nvSpPr>
          <p:cNvPr id="12" name="TextBox 11">
            <a:extLst>
              <a:ext uri="{FF2B5EF4-FFF2-40B4-BE49-F238E27FC236}">
                <a16:creationId xmlns:a16="http://schemas.microsoft.com/office/drawing/2014/main" id="{A3BE8410-D4A0-62CF-8C8E-4BCDA254D8FE}"/>
              </a:ext>
            </a:extLst>
          </p:cNvPr>
          <p:cNvSpPr txBox="1"/>
          <p:nvPr/>
        </p:nvSpPr>
        <p:spPr>
          <a:xfrm>
            <a:off x="212436" y="825471"/>
            <a:ext cx="5486444" cy="2585323"/>
          </a:xfrm>
          <a:prstGeom prst="rect">
            <a:avLst/>
          </a:prstGeom>
          <a:noFill/>
        </p:spPr>
        <p:txBody>
          <a:bodyPr wrap="square">
            <a:spAutoFit/>
          </a:bodyPr>
          <a:lstStyle/>
          <a:p>
            <a:r>
              <a:rPr lang="en-US" b="0" i="0" dirty="0">
                <a:effectLst/>
                <a:latin typeface="Arial" panose="020B0604020202020204" pitchFamily="34" charset="0"/>
                <a:cs typeface="Arial" panose="020B0604020202020204" pitchFamily="34" charset="0"/>
              </a:rPr>
              <a:t>There’s an extensive bus network which you can ride for a flat fee of 200-yen, a 400-yen day pass. The best options for visitors to Hiroshima are the green and orange sightseeing lines which travel via Hiroshima Station and take you to most major tourist destinations, including downtown and the Peace Park. You can also use your Japan Rail Pass on these specific lines, and they have free Wi-Fi.</a:t>
            </a:r>
          </a:p>
          <a:p>
            <a:pPr algn="l"/>
            <a:endParaRPr lang="en-US" b="1" i="0" dirty="0">
              <a:solidFill>
                <a:srgbClr val="221815"/>
              </a:solidFill>
              <a:effectLst/>
              <a:latin typeface="Noto Sans J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9">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12</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360000" y="21960"/>
            <a:ext cx="9360000" cy="794160"/>
          </a:xfrm>
        </p:spPr>
        <p:txBody>
          <a:bodyPr vert="horz"/>
          <a:lstStyle/>
          <a:p>
            <a:r>
              <a:rPr lang="en-US" sz="4000" b="1" i="0" dirty="0">
                <a:solidFill>
                  <a:schemeClr val="tx1"/>
                </a:solidFill>
                <a:effectLst/>
                <a:latin typeface="Times New Roman" panose="02020603050405020304" pitchFamily="18" charset="0"/>
              </a:rPr>
              <a:t>Mazda Museum</a:t>
            </a:r>
          </a:p>
        </p:txBody>
      </p:sp>
      <p:sp>
        <p:nvSpPr>
          <p:cNvPr id="10" name="TextBox 9">
            <a:extLst>
              <a:ext uri="{FF2B5EF4-FFF2-40B4-BE49-F238E27FC236}">
                <a16:creationId xmlns:a16="http://schemas.microsoft.com/office/drawing/2014/main" id="{F103C3C6-364A-3C05-E2CB-AA2739E015EE}"/>
              </a:ext>
            </a:extLst>
          </p:cNvPr>
          <p:cNvSpPr txBox="1"/>
          <p:nvPr/>
        </p:nvSpPr>
        <p:spPr>
          <a:xfrm>
            <a:off x="0" y="698187"/>
            <a:ext cx="9984509" cy="4247317"/>
          </a:xfrm>
          <a:prstGeom prst="rect">
            <a:avLst/>
          </a:prstGeom>
          <a:noFill/>
        </p:spPr>
        <p:txBody>
          <a:bodyPr wrap="square">
            <a:spAutoFit/>
          </a:bodyPr>
          <a:lstStyle/>
          <a:p>
            <a:pPr algn="l"/>
            <a:r>
              <a:rPr lang="en-US" b="0" i="0" dirty="0">
                <a:solidFill>
                  <a:srgbClr val="000000"/>
                </a:solidFill>
                <a:effectLst/>
                <a:latin typeface="Arial" panose="020B0604020202020204" pitchFamily="34" charset="0"/>
              </a:rPr>
              <a:t>An observation deck where you can watch vehicles </a:t>
            </a:r>
          </a:p>
          <a:p>
            <a:pPr algn="l"/>
            <a:r>
              <a:rPr lang="en-US" b="0" i="0" dirty="0">
                <a:solidFill>
                  <a:srgbClr val="000000"/>
                </a:solidFill>
                <a:effectLst/>
                <a:latin typeface="Arial" panose="020B0604020202020204" pitchFamily="34" charset="0"/>
              </a:rPr>
              <a:t>become assembled right in front of you Car enthusiasts </a:t>
            </a:r>
          </a:p>
          <a:p>
            <a:pPr algn="l"/>
            <a:r>
              <a:rPr lang="en-US" b="0" i="0" dirty="0">
                <a:solidFill>
                  <a:srgbClr val="000000"/>
                </a:solidFill>
                <a:effectLst/>
                <a:latin typeface="Arial" panose="020B0604020202020204" pitchFamily="34" charset="0"/>
              </a:rPr>
              <a:t>won't want to miss the </a:t>
            </a:r>
            <a:r>
              <a:rPr lang="en-US" b="1" i="0" u="none" strike="noStrike" dirty="0">
                <a:effectLst/>
                <a:latin typeface="Arial" panose="020B0604020202020204" pitchFamily="34" charset="0"/>
              </a:rPr>
              <a:t>Mazda Museum</a:t>
            </a:r>
            <a:r>
              <a:rPr lang="en-US" b="0" i="0" dirty="0">
                <a:solidFill>
                  <a:srgbClr val="000000"/>
                </a:solidFill>
                <a:effectLst/>
                <a:latin typeface="Arial" panose="020B0604020202020204" pitchFamily="34" charset="0"/>
              </a:rPr>
              <a:t>, which pays </a:t>
            </a:r>
          </a:p>
          <a:p>
            <a:pPr algn="l"/>
            <a:r>
              <a:rPr lang="en-US" b="0" i="0" dirty="0">
                <a:solidFill>
                  <a:srgbClr val="000000"/>
                </a:solidFill>
                <a:effectLst/>
                <a:latin typeface="Arial" panose="020B0604020202020204" pitchFamily="34" charset="0"/>
              </a:rPr>
              <a:t>homage to one of Japan's oldest car manufacturers </a:t>
            </a:r>
          </a:p>
          <a:p>
            <a:pPr algn="l"/>
            <a:r>
              <a:rPr lang="en-US" b="0" i="0" dirty="0">
                <a:solidFill>
                  <a:srgbClr val="000000"/>
                </a:solidFill>
                <a:effectLst/>
                <a:latin typeface="Arial" panose="020B0604020202020204" pitchFamily="34" charset="0"/>
              </a:rPr>
              <a:t>(the company switched from machine tools to automobiles </a:t>
            </a:r>
          </a:p>
          <a:p>
            <a:pPr algn="l"/>
            <a:r>
              <a:rPr lang="en-US" b="0" i="0" dirty="0">
                <a:solidFill>
                  <a:srgbClr val="000000"/>
                </a:solidFill>
                <a:effectLst/>
                <a:latin typeface="Arial" panose="020B0604020202020204" pitchFamily="34" charset="0"/>
              </a:rPr>
              <a:t>in 1930). While enjoying an up-close look at some fine-</a:t>
            </a:r>
          </a:p>
          <a:p>
            <a:pPr algn="l"/>
            <a:r>
              <a:rPr lang="en-US" b="0" i="0" dirty="0">
                <a:solidFill>
                  <a:srgbClr val="000000"/>
                </a:solidFill>
                <a:effectLst/>
                <a:latin typeface="Arial" panose="020B0604020202020204" pitchFamily="34" charset="0"/>
              </a:rPr>
              <a:t>looking cars is reason enough to visit, </a:t>
            </a:r>
          </a:p>
          <a:p>
            <a:pPr algn="l"/>
            <a:r>
              <a:rPr lang="en-US" b="0" i="0" dirty="0">
                <a:solidFill>
                  <a:srgbClr val="000000"/>
                </a:solidFill>
                <a:effectLst/>
                <a:latin typeface="Arial" panose="020B0604020202020204" pitchFamily="34" charset="0"/>
              </a:rPr>
              <a:t>the real excitement takes place with the tour of the </a:t>
            </a:r>
          </a:p>
          <a:p>
            <a:pPr algn="l"/>
            <a:r>
              <a:rPr lang="en-US" b="0" i="0" dirty="0">
                <a:solidFill>
                  <a:srgbClr val="000000"/>
                </a:solidFill>
                <a:effectLst/>
                <a:latin typeface="Arial" panose="020B0604020202020204" pitchFamily="34" charset="0"/>
              </a:rPr>
              <a:t>adjoining manufacturing plant.</a:t>
            </a:r>
          </a:p>
          <a:p>
            <a:pPr algn="l"/>
            <a:r>
              <a:rPr lang="en-US" b="0" i="0" dirty="0">
                <a:solidFill>
                  <a:srgbClr val="000000"/>
                </a:solidFill>
                <a:effectLst/>
                <a:latin typeface="Arial" panose="020B0604020202020204" pitchFamily="34" charset="0"/>
              </a:rPr>
              <a:t>From the comfort of the observation deck situated directly </a:t>
            </a:r>
          </a:p>
          <a:p>
            <a:pPr algn="l"/>
            <a:r>
              <a:rPr lang="en-US" b="0" i="0" dirty="0">
                <a:solidFill>
                  <a:srgbClr val="000000"/>
                </a:solidFill>
                <a:effectLst/>
                <a:latin typeface="Arial" panose="020B0604020202020204" pitchFamily="34" charset="0"/>
              </a:rPr>
              <a:t>above the production line in Plant 1, you'll watch in </a:t>
            </a:r>
          </a:p>
          <a:p>
            <a:pPr algn="l"/>
            <a:r>
              <a:rPr lang="en-US" b="0" i="0" dirty="0">
                <a:solidFill>
                  <a:srgbClr val="000000"/>
                </a:solidFill>
                <a:effectLst/>
                <a:latin typeface="Arial" panose="020B0604020202020204" pitchFamily="34" charset="0"/>
              </a:rPr>
              <a:t>amazement as these great-looking vehicles are put together before your eyes. Afterward, you have the chance to learn about Mazda's future vehicle plans. </a:t>
            </a:r>
          </a:p>
          <a:p>
            <a:pPr algn="l"/>
            <a:r>
              <a:rPr lang="en-US" b="0" i="0" dirty="0">
                <a:solidFill>
                  <a:srgbClr val="000000"/>
                </a:solidFill>
                <a:effectLst/>
                <a:latin typeface="Arial" panose="020B0604020202020204" pitchFamily="34" charset="0"/>
              </a:rPr>
              <a:t>Reservations for the one-hour-long plant tour need to be made in advance and can be done via the company's website.</a:t>
            </a:r>
          </a:p>
        </p:txBody>
      </p:sp>
      <p:pic>
        <p:nvPicPr>
          <p:cNvPr id="4100" name="Picture 4" descr="Mazda Museum">
            <a:extLst>
              <a:ext uri="{FF2B5EF4-FFF2-40B4-BE49-F238E27FC236}">
                <a16:creationId xmlns:a16="http://schemas.microsoft.com/office/drawing/2014/main" id="{F0CDD067-2BBB-7957-7904-1DFA9CD42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636" y="816120"/>
            <a:ext cx="4074174" cy="27990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13</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360000" y="21960"/>
            <a:ext cx="9360000" cy="794160"/>
          </a:xfrm>
        </p:spPr>
        <p:txBody>
          <a:bodyPr vert="horz"/>
          <a:lstStyle/>
          <a:p>
            <a:r>
              <a:rPr lang="en-US" sz="4400" b="1" i="0" dirty="0">
                <a:solidFill>
                  <a:srgbClr val="000000"/>
                </a:solidFill>
                <a:effectLst/>
                <a:latin typeface="Times New Roman" panose="02020603050405020304" pitchFamily="18" charset="0"/>
              </a:rPr>
              <a:t>Hiroshima Peace Memorial Park</a:t>
            </a:r>
          </a:p>
        </p:txBody>
      </p:sp>
      <p:pic>
        <p:nvPicPr>
          <p:cNvPr id="4098" name="Picture 2" descr="Hiroshima Peace Memorial Park">
            <a:extLst>
              <a:ext uri="{FF2B5EF4-FFF2-40B4-BE49-F238E27FC236}">
                <a16:creationId xmlns:a16="http://schemas.microsoft.com/office/drawing/2014/main" id="{14D3FA19-B370-418C-B3D6-7C743D5CC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2" y="759558"/>
            <a:ext cx="6546736" cy="42598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2164C7B-384B-300E-AF34-B0CA94C6FC33}"/>
              </a:ext>
            </a:extLst>
          </p:cNvPr>
          <p:cNvSpPr txBox="1"/>
          <p:nvPr/>
        </p:nvSpPr>
        <p:spPr>
          <a:xfrm>
            <a:off x="6565588" y="759558"/>
            <a:ext cx="3495560" cy="4524315"/>
          </a:xfrm>
          <a:prstGeom prst="rect">
            <a:avLst/>
          </a:prstGeom>
          <a:noFill/>
        </p:spPr>
        <p:txBody>
          <a:bodyPr wrap="square">
            <a:spAutoFit/>
          </a:bodyPr>
          <a:lstStyle/>
          <a:p>
            <a:pPr algn="l"/>
            <a:r>
              <a:rPr lang="en-US" b="0" i="0" dirty="0">
                <a:solidFill>
                  <a:srgbClr val="000000"/>
                </a:solidFill>
                <a:effectLst/>
                <a:latin typeface="Arial" panose="020B0604020202020204" pitchFamily="34" charset="0"/>
              </a:rPr>
              <a:t>Created to symbolize the need for everlasting peace, Hiroshima Peace Memorial Park commemorates the many victims of the world's first nuclear attack in August 1945. Located at the epicenter of the blast in what was once a bustling part of the city, the park includes a variety of important monuments, memorials, and museums relating to the events of that fateful day and its aftermath and attracts more than a million visitors each year.</a:t>
            </a:r>
          </a:p>
          <a:p>
            <a:pPr algn="l"/>
            <a:r>
              <a:rPr lang="en-US" b="0" i="0"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401387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0">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14</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360000" y="21960"/>
            <a:ext cx="9360000" cy="794160"/>
          </a:xfrm>
        </p:spPr>
        <p:txBody>
          <a:bodyPr vert="horz"/>
          <a:lstStyle/>
          <a:p>
            <a:r>
              <a:rPr lang="en-US" sz="4400" b="1" i="0" dirty="0">
                <a:solidFill>
                  <a:srgbClr val="000000"/>
                </a:solidFill>
                <a:effectLst/>
                <a:latin typeface="Times New Roman" panose="02020603050405020304" pitchFamily="18" charset="0"/>
              </a:rPr>
              <a:t>The Island Shrine of Itsukushima</a:t>
            </a:r>
          </a:p>
        </p:txBody>
      </p:sp>
      <p:pic>
        <p:nvPicPr>
          <p:cNvPr id="6146" name="Picture 2" descr="The Island Shrine of Itsukushima">
            <a:extLst>
              <a:ext uri="{FF2B5EF4-FFF2-40B4-BE49-F238E27FC236}">
                <a16:creationId xmlns:a16="http://schemas.microsoft.com/office/drawing/2014/main" id="{711C5799-943A-6A78-B569-1FB2967BD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311" y="816120"/>
            <a:ext cx="5040313" cy="34571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077F4BA-95BC-2AB2-7470-972C88D9A95C}"/>
              </a:ext>
            </a:extLst>
          </p:cNvPr>
          <p:cNvSpPr txBox="1"/>
          <p:nvPr/>
        </p:nvSpPr>
        <p:spPr>
          <a:xfrm>
            <a:off x="113122" y="756231"/>
            <a:ext cx="4927190" cy="4249403"/>
          </a:xfrm>
          <a:prstGeom prst="rect">
            <a:avLst/>
          </a:prstGeom>
          <a:noFill/>
        </p:spPr>
        <p:txBody>
          <a:bodyPr wrap="square">
            <a:spAutoFit/>
          </a:bodyPr>
          <a:lstStyle/>
          <a:p>
            <a:pPr algn="l"/>
            <a:r>
              <a:rPr lang="en-US" b="0" i="0" u="none" strike="noStrike" dirty="0">
                <a:effectLst/>
                <a:latin typeface="Arial" panose="020B0604020202020204" pitchFamily="34" charset="0"/>
              </a:rPr>
              <a:t>Miyajima</a:t>
            </a:r>
            <a:r>
              <a:rPr lang="en-US" b="0" i="0" dirty="0">
                <a:effectLst/>
                <a:latin typeface="Arial" panose="020B0604020202020204" pitchFamily="34" charset="0"/>
              </a:rPr>
              <a:t>, aka "Shrine Island," is one of Japan's most important (and most visited) coastal sites. Covering some 30 square kilometers of Hiroshima Bay, the island is famous for the spectacular Itsukushima shrine, dedicated to the Princesses </a:t>
            </a:r>
            <a:r>
              <a:rPr lang="en-US" b="0" i="0" dirty="0" err="1">
                <a:effectLst/>
                <a:latin typeface="Arial" panose="020B0604020202020204" pitchFamily="34" charset="0"/>
              </a:rPr>
              <a:t>Ichikishimahime</a:t>
            </a:r>
            <a:r>
              <a:rPr lang="en-US" b="0" i="0" dirty="0">
                <a:effectLst/>
                <a:latin typeface="Arial" panose="020B0604020202020204" pitchFamily="34" charset="0"/>
              </a:rPr>
              <a:t>, </a:t>
            </a:r>
            <a:r>
              <a:rPr lang="en-US" b="0" i="0" dirty="0" err="1">
                <a:effectLst/>
                <a:latin typeface="Arial" panose="020B0604020202020204" pitchFamily="34" charset="0"/>
              </a:rPr>
              <a:t>Tagorihime</a:t>
            </a:r>
            <a:r>
              <a:rPr lang="en-US" b="0" i="0" dirty="0">
                <a:effectLst/>
                <a:latin typeface="Arial" panose="020B0604020202020204" pitchFamily="34" charset="0"/>
              </a:rPr>
              <a:t> and </a:t>
            </a:r>
            <a:r>
              <a:rPr lang="en-US" b="0" i="0" dirty="0" err="1">
                <a:effectLst/>
                <a:latin typeface="Arial" panose="020B0604020202020204" pitchFamily="34" charset="0"/>
              </a:rPr>
              <a:t>Tagitsu-hime</a:t>
            </a:r>
            <a:r>
              <a:rPr lang="en-US" b="0" i="0" dirty="0">
                <a:effectLst/>
                <a:latin typeface="Arial" panose="020B0604020202020204" pitchFamily="34" charset="0"/>
              </a:rPr>
              <a:t>, daughters of the Shinto wind god Susanoo.</a:t>
            </a:r>
          </a:p>
          <a:p>
            <a:pPr algn="l"/>
            <a:r>
              <a:rPr lang="en-US" b="0" i="0" dirty="0">
                <a:solidFill>
                  <a:srgbClr val="000000"/>
                </a:solidFill>
                <a:effectLst/>
                <a:latin typeface="Arial" panose="020B0604020202020204" pitchFamily="34" charset="0"/>
              </a:rPr>
              <a:t>First mentioned in 811 CE, the shrine's buildings rise out of the waters of a small bay supported on piles and, at high tide, appear to float on water, presenting a picturesque and colorful spectacle with their red timber framing and white walls (the buildings are linked by covered gangways).</a:t>
            </a:r>
          </a:p>
        </p:txBody>
      </p:sp>
      <p:sp>
        <p:nvSpPr>
          <p:cNvPr id="9" name="TextBox 8">
            <a:extLst>
              <a:ext uri="{FF2B5EF4-FFF2-40B4-BE49-F238E27FC236}">
                <a16:creationId xmlns:a16="http://schemas.microsoft.com/office/drawing/2014/main" id="{C6256CB6-F2E0-9BB8-71E9-7AF8EC31ECB8}"/>
              </a:ext>
            </a:extLst>
          </p:cNvPr>
          <p:cNvSpPr txBox="1"/>
          <p:nvPr/>
        </p:nvSpPr>
        <p:spPr>
          <a:xfrm>
            <a:off x="5573596" y="4377308"/>
            <a:ext cx="4028147" cy="369332"/>
          </a:xfrm>
          <a:prstGeom prst="rect">
            <a:avLst/>
          </a:prstGeom>
          <a:noFill/>
        </p:spPr>
        <p:txBody>
          <a:bodyPr wrap="square">
            <a:spAutoFit/>
          </a:bodyPr>
          <a:lstStyle/>
          <a:p>
            <a:pPr algn="ctr"/>
            <a:r>
              <a:rPr lang="en-US" b="1" i="0" dirty="0">
                <a:solidFill>
                  <a:srgbClr val="000000"/>
                </a:solidFill>
                <a:effectLst/>
                <a:latin typeface="Aeonik"/>
              </a:rPr>
              <a:t>Tours available for about $101.41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p:txBody>
          <a:bodyPr/>
          <a:lstStyle/>
          <a:p>
            <a:pPr lvl="0"/>
            <a:fld id="{F1745E88-DE43-40A4-ABF6-C2CAAE0C8E93}" type="slidenum">
              <a:rPr/>
              <a:t>15</a:t>
            </a:fld>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360000" y="21960"/>
            <a:ext cx="9360000" cy="794160"/>
          </a:xfrm>
        </p:spPr>
        <p:txBody>
          <a:bodyPr vert="horz"/>
          <a:lstStyle/>
          <a:p>
            <a:pPr rtl="0">
              <a:lnSpc>
                <a:spcPct val="115000"/>
              </a:lnSpc>
              <a:spcAft>
                <a:spcPts val="1236"/>
              </a:spcAft>
            </a:pPr>
            <a:r>
              <a:rPr lang="en-US" sz="4400" b="1" i="0" dirty="0">
                <a:solidFill>
                  <a:srgbClr val="000000"/>
                </a:solidFill>
                <a:effectLst/>
                <a:latin typeface="Times New Roman" panose="02020603050405020304" pitchFamily="18" charset="0"/>
              </a:rPr>
              <a:t>Hiroshima Peace Memorial Museum</a:t>
            </a:r>
            <a:endParaRPr lang="en-US" sz="4400" b="1" dirty="0">
              <a:solidFill>
                <a:srgbClr val="000000"/>
              </a:solidFill>
              <a:latin typeface="Alef" pitchFamily="18"/>
              <a:cs typeface="Alef" pitchFamily="2"/>
            </a:endParaRPr>
          </a:p>
        </p:txBody>
      </p:sp>
      <p:pic>
        <p:nvPicPr>
          <p:cNvPr id="7170" name="Picture 2" descr="Hiroshima Peace Memorial Museum">
            <a:extLst>
              <a:ext uri="{FF2B5EF4-FFF2-40B4-BE49-F238E27FC236}">
                <a16:creationId xmlns:a16="http://schemas.microsoft.com/office/drawing/2014/main" id="{68A7A616-DFBE-3E20-4C15-C4B06C97E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28665"/>
            <a:ext cx="4864425" cy="30137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5093A18-C788-1A99-0499-B49E78B58B96}"/>
              </a:ext>
            </a:extLst>
          </p:cNvPr>
          <p:cNvSpPr txBox="1"/>
          <p:nvPr/>
        </p:nvSpPr>
        <p:spPr>
          <a:xfrm>
            <a:off x="5156128" y="766796"/>
            <a:ext cx="4855575" cy="3139321"/>
          </a:xfrm>
          <a:prstGeom prst="rect">
            <a:avLst/>
          </a:prstGeom>
          <a:noFill/>
        </p:spPr>
        <p:txBody>
          <a:bodyPr wrap="square">
            <a:spAutoFit/>
          </a:bodyPr>
          <a:lstStyle/>
          <a:p>
            <a:pPr algn="l"/>
            <a:r>
              <a:rPr lang="en-US" b="0" i="0" dirty="0">
                <a:solidFill>
                  <a:srgbClr val="000000"/>
                </a:solidFill>
                <a:effectLst/>
                <a:latin typeface="Arial" panose="020B0604020202020204" pitchFamily="34" charset="0"/>
              </a:rPr>
              <a:t>A must-see when </a:t>
            </a:r>
            <a:r>
              <a:rPr lang="en-US" b="0" i="0" dirty="0">
                <a:effectLst/>
                <a:latin typeface="Arial" panose="020B0604020202020204" pitchFamily="34" charset="0"/>
              </a:rPr>
              <a:t>visiting </a:t>
            </a:r>
            <a:r>
              <a:rPr lang="en-US" b="0" i="0" u="none" strike="noStrike" dirty="0">
                <a:effectLst/>
                <a:latin typeface="Arial" panose="020B0604020202020204" pitchFamily="34" charset="0"/>
              </a:rPr>
              <a:t>Hiroshima Peace Memorial Park</a:t>
            </a:r>
            <a:r>
              <a:rPr lang="en-US" b="0" i="0" dirty="0">
                <a:effectLst/>
                <a:latin typeface="Arial" panose="020B0604020202020204" pitchFamily="34" charset="0"/>
              </a:rPr>
              <a:t> is the Peace Memorial Museum with its many </a:t>
            </a:r>
            <a:r>
              <a:rPr lang="en-US" b="0" i="0" dirty="0">
                <a:solidFill>
                  <a:srgbClr val="000000"/>
                </a:solidFill>
                <a:effectLst/>
                <a:latin typeface="Arial" panose="020B0604020202020204" pitchFamily="34" charset="0"/>
              </a:rPr>
              <a:t>chilling displays focusing on the atomic bombing of the city, as well as numerous exhibits dealing with the issue of world peace. Comprised of two rather starkly designed modern buildings, the museum contains numerous graphic exhibits conveying the terrible reality of the atomic bombing and takes about two hours to see in its entirety.</a:t>
            </a:r>
          </a:p>
        </p:txBody>
      </p:sp>
      <p:sp>
        <p:nvSpPr>
          <p:cNvPr id="10" name="TextBox 9">
            <a:extLst>
              <a:ext uri="{FF2B5EF4-FFF2-40B4-BE49-F238E27FC236}">
                <a16:creationId xmlns:a16="http://schemas.microsoft.com/office/drawing/2014/main" id="{D7E2677F-5AF8-3F3D-F87D-7C383FD8E84F}"/>
              </a:ext>
            </a:extLst>
          </p:cNvPr>
          <p:cNvSpPr txBox="1"/>
          <p:nvPr/>
        </p:nvSpPr>
        <p:spPr>
          <a:xfrm>
            <a:off x="168149" y="3875666"/>
            <a:ext cx="9843554" cy="1200329"/>
          </a:xfrm>
          <a:prstGeom prst="rect">
            <a:avLst/>
          </a:prstGeom>
          <a:noFill/>
        </p:spPr>
        <p:txBody>
          <a:bodyPr wrap="square">
            <a:spAutoFit/>
          </a:bodyPr>
          <a:lstStyle/>
          <a:p>
            <a:pPr algn="l"/>
            <a:r>
              <a:rPr lang="en-US" b="0" i="0" dirty="0">
                <a:solidFill>
                  <a:srgbClr val="000000"/>
                </a:solidFill>
                <a:effectLst/>
                <a:latin typeface="Arial" panose="020B0604020202020204" pitchFamily="34" charset="0"/>
              </a:rPr>
              <a:t>The east building tells of Hiroshima before and after the bombing, while the west building concentrates on the events of that fateful August day. One of the most popular of Hiroshima's tourist attractions, the Peace Memorial Museum draws more than a million visits a year from those wishing to learn about the city's destruction, the causes of the war, and its results.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p:txBody>
          <a:bodyPr/>
          <a:lstStyle/>
          <a:p>
            <a:pPr lvl="0"/>
            <a:fld id="{668CC87C-C6DF-43F2-841E-AFCE33E4256F}" type="slidenum">
              <a:rPr/>
              <a:t>16</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360000" y="21960"/>
            <a:ext cx="9360000" cy="794160"/>
          </a:xfrm>
        </p:spPr>
        <p:txBody>
          <a:bodyPr vert="horz"/>
          <a:lstStyle/>
          <a:p>
            <a:r>
              <a:rPr lang="en-US" sz="4400" b="1" i="0" dirty="0">
                <a:solidFill>
                  <a:srgbClr val="000000"/>
                </a:solidFill>
                <a:effectLst/>
                <a:latin typeface="Times New Roman" panose="02020603050405020304" pitchFamily="18" charset="0"/>
              </a:rPr>
              <a:t>Hiroshima Castle</a:t>
            </a:r>
          </a:p>
        </p:txBody>
      </p:sp>
      <p:sp>
        <p:nvSpPr>
          <p:cNvPr id="8" name="TextBox 7">
            <a:extLst>
              <a:ext uri="{FF2B5EF4-FFF2-40B4-BE49-F238E27FC236}">
                <a16:creationId xmlns:a16="http://schemas.microsoft.com/office/drawing/2014/main" id="{A2E775B2-6E16-9C3C-A486-879C770828DD}"/>
              </a:ext>
            </a:extLst>
          </p:cNvPr>
          <p:cNvSpPr txBox="1"/>
          <p:nvPr/>
        </p:nvSpPr>
        <p:spPr>
          <a:xfrm>
            <a:off x="84841" y="816119"/>
            <a:ext cx="6787299" cy="4247317"/>
          </a:xfrm>
          <a:prstGeom prst="rect">
            <a:avLst/>
          </a:prstGeom>
          <a:noFill/>
        </p:spPr>
        <p:txBody>
          <a:bodyPr wrap="square">
            <a:spAutoFit/>
          </a:bodyPr>
          <a:lstStyle/>
          <a:p>
            <a:pPr algn="l"/>
            <a:r>
              <a:rPr lang="en-US" b="0" i="0" dirty="0">
                <a:solidFill>
                  <a:srgbClr val="000000"/>
                </a:solidFill>
                <a:effectLst/>
                <a:latin typeface="Arial" panose="020B0604020202020204" pitchFamily="34" charset="0"/>
              </a:rPr>
              <a:t>A 16th-century castle-turned-museum dedicated to the history of Hiroshima and the castle itself. Also known as the "Castle of Carp," Hiroshima Castle (</a:t>
            </a:r>
            <a:r>
              <a:rPr lang="en-US" b="0" i="0" dirty="0" err="1">
                <a:solidFill>
                  <a:srgbClr val="000000"/>
                </a:solidFill>
                <a:effectLst/>
                <a:latin typeface="Arial" panose="020B0604020202020204" pitchFamily="34" charset="0"/>
              </a:rPr>
              <a:t>Rijō</a:t>
            </a:r>
            <a:r>
              <a:rPr lang="en-US" b="0" i="0" dirty="0">
                <a:solidFill>
                  <a:srgbClr val="000000"/>
                </a:solidFill>
                <a:effectLst/>
                <a:latin typeface="Arial" panose="020B0604020202020204" pitchFamily="34" charset="0"/>
              </a:rPr>
              <a:t>) was built in 1593 as the residence of local nobleman Fukushima Masanori before passing into the possession of famous samurai Asano Nagaakira in 1619.</a:t>
            </a:r>
          </a:p>
          <a:p>
            <a:pPr algn="l"/>
            <a:r>
              <a:rPr lang="en-US" b="0" i="0" dirty="0">
                <a:solidFill>
                  <a:srgbClr val="000000"/>
                </a:solidFill>
                <a:effectLst/>
                <a:latin typeface="Arial" panose="020B0604020202020204" pitchFamily="34" charset="0"/>
              </a:rPr>
              <a:t>The castle's lovely five-story main tower, fully reconstructed in 1958, contains an informative museum dealing with both the history of the city as well as the castle itself. From here, you'll also enjoy fine views over Hiroshima, the harbor, and the island of </a:t>
            </a:r>
            <a:r>
              <a:rPr lang="en-US" b="1" i="0" dirty="0">
                <a:solidFill>
                  <a:srgbClr val="000000"/>
                </a:solidFill>
                <a:effectLst/>
                <a:latin typeface="Arial" panose="020B0604020202020204" pitchFamily="34" charset="0"/>
              </a:rPr>
              <a:t>Miyakojima</a:t>
            </a:r>
            <a:r>
              <a:rPr lang="en-US" b="0" i="0" dirty="0">
                <a:solidFill>
                  <a:srgbClr val="000000"/>
                </a:solidFill>
                <a:effectLst/>
                <a:latin typeface="Arial" panose="020B0604020202020204" pitchFamily="34" charset="0"/>
              </a:rPr>
              <a:t> on the top floor.</a:t>
            </a:r>
          </a:p>
          <a:p>
            <a:pPr algn="l"/>
            <a:r>
              <a:rPr lang="en-US" b="0" i="0" dirty="0">
                <a:solidFill>
                  <a:srgbClr val="000000"/>
                </a:solidFill>
                <a:effectLst/>
                <a:latin typeface="Arial" panose="020B0604020202020204" pitchFamily="34" charset="0"/>
              </a:rPr>
              <a:t>Of interest within the castle grounds are three trees that famously survived the atomic blast - a willow, holly, and eucalyptus - as well as a concrete bunker used for radio broadcasts after the bombing. Be sure to also view the castle at night, when it is lit up in colorful displays that change with the season.</a:t>
            </a:r>
          </a:p>
        </p:txBody>
      </p:sp>
      <p:pic>
        <p:nvPicPr>
          <p:cNvPr id="8194" name="Picture 2" descr="Hiroshima Castle">
            <a:extLst>
              <a:ext uri="{FF2B5EF4-FFF2-40B4-BE49-F238E27FC236}">
                <a16:creationId xmlns:a16="http://schemas.microsoft.com/office/drawing/2014/main" id="{B953BBEB-9AFB-8A4B-396B-D992D79D3A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71" r="42124" b="3566"/>
          <a:stretch/>
        </p:blipFill>
        <p:spPr bwMode="auto">
          <a:xfrm>
            <a:off x="6906007" y="793540"/>
            <a:ext cx="3123019" cy="419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p:txBody>
          <a:bodyPr/>
          <a:lstStyle/>
          <a:p>
            <a:pPr lvl="0"/>
            <a:fld id="{208CE974-47AF-47AF-99E9-12A62538A846}" type="slidenum">
              <a:rPr/>
              <a:t>17</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360000" y="21960"/>
            <a:ext cx="9360000" cy="794160"/>
          </a:xfrm>
        </p:spPr>
        <p:txBody>
          <a:bodyPr vert="horz"/>
          <a:lstStyle/>
          <a:p>
            <a:r>
              <a:rPr lang="en-US" sz="4400" b="1" i="0" dirty="0" err="1">
                <a:solidFill>
                  <a:srgbClr val="000000"/>
                </a:solidFill>
                <a:effectLst/>
                <a:latin typeface="Times New Roman" panose="02020603050405020304" pitchFamily="18" charset="0"/>
              </a:rPr>
              <a:t>Shukkei-en</a:t>
            </a:r>
            <a:r>
              <a:rPr lang="en-US" sz="4400" b="1" i="0" dirty="0">
                <a:solidFill>
                  <a:srgbClr val="000000"/>
                </a:solidFill>
                <a:effectLst/>
                <a:latin typeface="Times New Roman" panose="02020603050405020304" pitchFamily="18" charset="0"/>
              </a:rPr>
              <a:t> Garden</a:t>
            </a:r>
          </a:p>
        </p:txBody>
      </p:sp>
      <p:pic>
        <p:nvPicPr>
          <p:cNvPr id="9218" name="Picture 2" descr="Shukkei-en Garden">
            <a:extLst>
              <a:ext uri="{FF2B5EF4-FFF2-40B4-BE49-F238E27FC236}">
                <a16:creationId xmlns:a16="http://schemas.microsoft.com/office/drawing/2014/main" id="{5628C609-C237-82F1-261D-B565B9793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 y="2221570"/>
            <a:ext cx="4535357" cy="27957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6DE8286-41F7-86EA-4FE2-E8ECA9454680}"/>
              </a:ext>
            </a:extLst>
          </p:cNvPr>
          <p:cNvSpPr txBox="1"/>
          <p:nvPr/>
        </p:nvSpPr>
        <p:spPr>
          <a:xfrm>
            <a:off x="72000" y="744718"/>
            <a:ext cx="9797864" cy="1477328"/>
          </a:xfrm>
          <a:prstGeom prst="rect">
            <a:avLst/>
          </a:prstGeom>
          <a:noFill/>
        </p:spPr>
        <p:txBody>
          <a:bodyPr wrap="square">
            <a:spAutoFit/>
          </a:bodyPr>
          <a:lstStyle/>
          <a:p>
            <a:pPr algn="l"/>
            <a:r>
              <a:rPr lang="en-US" b="0" i="0" dirty="0">
                <a:solidFill>
                  <a:srgbClr val="000000"/>
                </a:solidFill>
                <a:effectLst/>
                <a:latin typeface="Arial" panose="020B0604020202020204" pitchFamily="34" charset="0"/>
              </a:rPr>
              <a:t>Beautifully landscaped gardens and trails that were once on the grounds of the home of Emperor Meiji</a:t>
            </a:r>
          </a:p>
          <a:p>
            <a:pPr algn="l"/>
            <a:r>
              <a:rPr lang="en-US" b="0" i="0" dirty="0">
                <a:solidFill>
                  <a:srgbClr val="000000"/>
                </a:solidFill>
                <a:effectLst/>
                <a:latin typeface="Arial" panose="020B0604020202020204" pitchFamily="34" charset="0"/>
              </a:rPr>
              <a:t>Located on the banks of the </a:t>
            </a:r>
            <a:r>
              <a:rPr lang="en-US" b="0" i="0" dirty="0" err="1">
                <a:solidFill>
                  <a:srgbClr val="000000"/>
                </a:solidFill>
                <a:effectLst/>
                <a:latin typeface="Arial" panose="020B0604020202020204" pitchFamily="34" charset="0"/>
              </a:rPr>
              <a:t>Ōta</a:t>
            </a:r>
            <a:r>
              <a:rPr lang="en-US" b="0" i="0" dirty="0">
                <a:solidFill>
                  <a:srgbClr val="000000"/>
                </a:solidFill>
                <a:effectLst/>
                <a:latin typeface="Arial" panose="020B0604020202020204" pitchFamily="34" charset="0"/>
              </a:rPr>
              <a:t> River sits the beautiful </a:t>
            </a:r>
            <a:r>
              <a:rPr lang="en-US" b="0" i="0" dirty="0" err="1">
                <a:solidFill>
                  <a:srgbClr val="000000"/>
                </a:solidFill>
                <a:effectLst/>
                <a:latin typeface="Arial" panose="020B0604020202020204" pitchFamily="34" charset="0"/>
              </a:rPr>
              <a:t>Shukkei-en</a:t>
            </a:r>
            <a:r>
              <a:rPr lang="en-US" b="0" i="0" dirty="0">
                <a:solidFill>
                  <a:srgbClr val="000000"/>
                </a:solidFill>
                <a:effectLst/>
                <a:latin typeface="Arial" panose="020B0604020202020204" pitchFamily="34" charset="0"/>
              </a:rPr>
              <a:t> Garden. This oasis of peace and tranquility was splendidly laid out by Asano Nagaakira of Kyoto in 1620 in imitation of the famous landscaped garden on the Western Lake of the old South Chinese Sung Dynasty</a:t>
            </a:r>
          </a:p>
        </p:txBody>
      </p:sp>
      <p:sp>
        <p:nvSpPr>
          <p:cNvPr id="11" name="TextBox 10">
            <a:extLst>
              <a:ext uri="{FF2B5EF4-FFF2-40B4-BE49-F238E27FC236}">
                <a16:creationId xmlns:a16="http://schemas.microsoft.com/office/drawing/2014/main" id="{B7B11A6A-26F4-0B5D-83A3-402AF0814821}"/>
              </a:ext>
            </a:extLst>
          </p:cNvPr>
          <p:cNvSpPr txBox="1"/>
          <p:nvPr/>
        </p:nvSpPr>
        <p:spPr>
          <a:xfrm>
            <a:off x="4719297" y="2117873"/>
            <a:ext cx="5038626" cy="3139321"/>
          </a:xfrm>
          <a:prstGeom prst="rect">
            <a:avLst/>
          </a:prstGeom>
          <a:noFill/>
        </p:spPr>
        <p:txBody>
          <a:bodyPr wrap="square">
            <a:spAutoFit/>
          </a:bodyPr>
          <a:lstStyle/>
          <a:p>
            <a:pPr algn="l"/>
            <a:r>
              <a:rPr lang="en-US" b="0" i="0" dirty="0">
                <a:solidFill>
                  <a:srgbClr val="000000"/>
                </a:solidFill>
                <a:effectLst/>
                <a:latin typeface="Arial" panose="020B0604020202020204" pitchFamily="34" charset="0"/>
              </a:rPr>
              <a:t>all their former glory in 1951. capital of Hangzhou. Once the home of Emperor Meiji, the gardens opened to the public after being donated to the city in 1940. A highlight of a visit is simply walking its many garden trails and traversing its bridges while enjoying the abundance of pools and streams, which draw their water from the </a:t>
            </a:r>
            <a:r>
              <a:rPr lang="en-US" b="0" i="0" dirty="0" err="1">
                <a:solidFill>
                  <a:srgbClr val="000000"/>
                </a:solidFill>
                <a:effectLst/>
                <a:latin typeface="Arial" panose="020B0604020202020204" pitchFamily="34" charset="0"/>
              </a:rPr>
              <a:t>Ōta</a:t>
            </a:r>
            <a:r>
              <a:rPr lang="en-US" b="0" i="0" dirty="0">
                <a:solidFill>
                  <a:srgbClr val="000000"/>
                </a:solidFill>
                <a:effectLst/>
                <a:latin typeface="Arial" panose="020B0604020202020204" pitchFamily="34" charset="0"/>
              </a:rPr>
              <a:t>. Join in one of the authentic tea ceremonies offered at the on-site teahouses.</a:t>
            </a:r>
          </a:p>
          <a:p>
            <a:pPr algn="l"/>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4">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643A3152-0DAC-7425-0A0C-36F363481D2B}"/>
              </a:ext>
            </a:extLst>
          </p:cNvPr>
          <p:cNvSpPr>
            <a:spLocks noGrp="1"/>
          </p:cNvSpPr>
          <p:nvPr>
            <p:ph type="sldNum" sz="quarter" idx="12"/>
          </p:nvPr>
        </p:nvSpPr>
        <p:spPr/>
        <p:txBody>
          <a:bodyPr/>
          <a:lstStyle/>
          <a:p>
            <a:pPr lvl="0"/>
            <a:fld id="{832B69EC-B501-436F-8143-AA6B0F1917DB}" type="slidenum">
              <a:rPr/>
              <a:t>18</a:t>
            </a:fld>
            <a:endParaRPr lang="en-US"/>
          </a:p>
        </p:txBody>
      </p:sp>
      <p:sp>
        <p:nvSpPr>
          <p:cNvPr id="2" name="Title 1">
            <a:extLst>
              <a:ext uri="{FF2B5EF4-FFF2-40B4-BE49-F238E27FC236}">
                <a16:creationId xmlns:a16="http://schemas.microsoft.com/office/drawing/2014/main" id="{E25ADBDB-81A6-C0F9-52AE-F92F9D72EA51}"/>
              </a:ext>
            </a:extLst>
          </p:cNvPr>
          <p:cNvSpPr txBox="1">
            <a:spLocks noGrp="1"/>
          </p:cNvSpPr>
          <p:nvPr>
            <p:ph type="title" idx="4294967295"/>
          </p:nvPr>
        </p:nvSpPr>
        <p:spPr>
          <a:xfrm>
            <a:off x="360000" y="21960"/>
            <a:ext cx="9360000" cy="794160"/>
          </a:xfrm>
        </p:spPr>
        <p:txBody>
          <a:bodyPr vert="horz"/>
          <a:lstStyle/>
          <a:p>
            <a:r>
              <a:rPr lang="en-US" sz="4400" b="1" i="0" dirty="0" err="1">
                <a:solidFill>
                  <a:srgbClr val="000000"/>
                </a:solidFill>
                <a:effectLst/>
                <a:latin typeface="Times New Roman" panose="02020603050405020304" pitchFamily="18" charset="0"/>
              </a:rPr>
              <a:t>Mitaki-dera</a:t>
            </a:r>
            <a:r>
              <a:rPr lang="en-US" sz="4400" b="1" i="0" dirty="0">
                <a:solidFill>
                  <a:srgbClr val="000000"/>
                </a:solidFill>
                <a:effectLst/>
                <a:latin typeface="Times New Roman" panose="02020603050405020304" pitchFamily="18" charset="0"/>
              </a:rPr>
              <a:t> Temple</a:t>
            </a:r>
          </a:p>
        </p:txBody>
      </p:sp>
      <p:sp>
        <p:nvSpPr>
          <p:cNvPr id="9" name="TextBox 8">
            <a:extLst>
              <a:ext uri="{FF2B5EF4-FFF2-40B4-BE49-F238E27FC236}">
                <a16:creationId xmlns:a16="http://schemas.microsoft.com/office/drawing/2014/main" id="{EB86A7FA-A491-EBCD-F7F9-B8C23E83D433}"/>
              </a:ext>
            </a:extLst>
          </p:cNvPr>
          <p:cNvSpPr txBox="1"/>
          <p:nvPr/>
        </p:nvSpPr>
        <p:spPr>
          <a:xfrm>
            <a:off x="3288145" y="822653"/>
            <a:ext cx="6779491" cy="4154984"/>
          </a:xfrm>
          <a:prstGeom prst="rect">
            <a:avLst/>
          </a:prstGeom>
          <a:noFill/>
        </p:spPr>
        <p:txBody>
          <a:bodyPr wrap="square">
            <a:spAutoFit/>
          </a:bodyPr>
          <a:lstStyle/>
          <a:p>
            <a:pPr algn="l"/>
            <a:r>
              <a:rPr lang="en-US" sz="2200" b="0" i="0" dirty="0">
                <a:solidFill>
                  <a:srgbClr val="000000"/>
                </a:solidFill>
                <a:effectLst/>
                <a:latin typeface="Arial" panose="020B0604020202020204" pitchFamily="34" charset="0"/>
              </a:rPr>
              <a:t>One of the oldest temples in Hiroshima, with gorgeous grounds and views of Mount </a:t>
            </a:r>
            <a:r>
              <a:rPr lang="en-US" sz="2200" b="0" i="0" dirty="0" err="1">
                <a:solidFill>
                  <a:srgbClr val="000000"/>
                </a:solidFill>
                <a:effectLst/>
                <a:latin typeface="Arial" panose="020B0604020202020204" pitchFamily="34" charset="0"/>
              </a:rPr>
              <a:t>Mitaki</a:t>
            </a:r>
            <a:endParaRPr lang="en-US" sz="2200" b="0" i="0" dirty="0">
              <a:solidFill>
                <a:srgbClr val="000000"/>
              </a:solidFill>
              <a:effectLst/>
              <a:latin typeface="Arial" panose="020B0604020202020204" pitchFamily="34" charset="0"/>
            </a:endParaRPr>
          </a:p>
          <a:p>
            <a:pPr algn="l"/>
            <a:r>
              <a:rPr lang="en-US" sz="2200" b="0" i="0" dirty="0">
                <a:solidFill>
                  <a:srgbClr val="000000"/>
                </a:solidFill>
                <a:effectLst/>
                <a:latin typeface="Arial" panose="020B0604020202020204" pitchFamily="34" charset="0"/>
              </a:rPr>
              <a:t>Of Hiroshima's many fine historic temples, one of the most attractive is </a:t>
            </a:r>
            <a:r>
              <a:rPr lang="en-US" sz="2200" b="0" i="0" dirty="0" err="1">
                <a:solidFill>
                  <a:srgbClr val="000000"/>
                </a:solidFill>
                <a:effectLst/>
                <a:latin typeface="Arial" panose="020B0604020202020204" pitchFamily="34" charset="0"/>
              </a:rPr>
              <a:t>Mitaki-dera</a:t>
            </a:r>
            <a:r>
              <a:rPr lang="en-US" sz="2200" b="0" i="0" dirty="0">
                <a:solidFill>
                  <a:srgbClr val="000000"/>
                </a:solidFill>
                <a:effectLst/>
                <a:latin typeface="Arial" panose="020B0604020202020204" pitchFamily="34" charset="0"/>
              </a:rPr>
              <a:t>. Originally built in 809 CE and reconstructed after the war, the site is as famous for its splendid temple as it is for its beautiful grounds. Come autumn, the trees here burst into an array of vibrant reds and golds as the maples change color. Also known as the "Three Falls Temple" for its location at the foot of Mount </a:t>
            </a:r>
            <a:r>
              <a:rPr lang="en-US" sz="2200" b="0" i="0" dirty="0" err="1">
                <a:solidFill>
                  <a:srgbClr val="000000"/>
                </a:solidFill>
                <a:effectLst/>
                <a:latin typeface="Arial" panose="020B0604020202020204" pitchFamily="34" charset="0"/>
              </a:rPr>
              <a:t>Mitaki</a:t>
            </a:r>
            <a:r>
              <a:rPr lang="en-US" sz="2200" b="0" i="0" dirty="0">
                <a:solidFill>
                  <a:srgbClr val="000000"/>
                </a:solidFill>
                <a:effectLst/>
                <a:latin typeface="Arial" panose="020B0604020202020204" pitchFamily="34" charset="0"/>
              </a:rPr>
              <a:t>, the temple is notable for its red-lacquered pagoda, </a:t>
            </a:r>
            <a:r>
              <a:rPr lang="en-US" sz="2200" b="0" i="0" dirty="0" err="1">
                <a:solidFill>
                  <a:srgbClr val="000000"/>
                </a:solidFill>
                <a:effectLst/>
                <a:latin typeface="Arial" panose="020B0604020202020204" pitchFamily="34" charset="0"/>
              </a:rPr>
              <a:t>Tahoto</a:t>
            </a:r>
            <a:r>
              <a:rPr lang="en-US" sz="2200" b="0" i="0" dirty="0">
                <a:solidFill>
                  <a:srgbClr val="000000"/>
                </a:solidFill>
                <a:effectLst/>
                <a:latin typeface="Arial" panose="020B0604020202020204" pitchFamily="34" charset="0"/>
              </a:rPr>
              <a:t>, and nearby waterfalls.</a:t>
            </a:r>
          </a:p>
        </p:txBody>
      </p:sp>
      <p:pic>
        <p:nvPicPr>
          <p:cNvPr id="10242" name="Picture 2" descr="Photo of Komagataki Waterfall">
            <a:extLst>
              <a:ext uri="{FF2B5EF4-FFF2-40B4-BE49-F238E27FC236}">
                <a16:creationId xmlns:a16="http://schemas.microsoft.com/office/drawing/2014/main" id="{64B377AB-DA65-3339-BD72-671C78880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822653"/>
            <a:ext cx="3121857" cy="41679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5">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5399C82-00AB-719D-9540-B5CCCDA500A1}"/>
              </a:ext>
            </a:extLst>
          </p:cNvPr>
          <p:cNvSpPr>
            <a:spLocks noGrp="1"/>
          </p:cNvSpPr>
          <p:nvPr>
            <p:ph type="sldNum" sz="quarter" idx="12"/>
          </p:nvPr>
        </p:nvSpPr>
        <p:spPr/>
        <p:txBody>
          <a:bodyPr/>
          <a:lstStyle/>
          <a:p>
            <a:pPr lvl="0"/>
            <a:fld id="{6673F94B-AADF-477E-AB5E-32039594264B}" type="slidenum">
              <a:rPr/>
              <a:t>19</a:t>
            </a:fld>
            <a:endParaRPr lang="en-US" dirty="0"/>
          </a:p>
        </p:txBody>
      </p:sp>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360000" y="21960"/>
            <a:ext cx="9360000" cy="794160"/>
          </a:xfrm>
        </p:spPr>
        <p:txBody>
          <a:bodyPr vert="horz"/>
          <a:lstStyle/>
          <a:p>
            <a:r>
              <a:rPr lang="en-US" sz="4400" b="1" i="0" dirty="0">
                <a:solidFill>
                  <a:srgbClr val="000000"/>
                </a:solidFill>
                <a:effectLst/>
                <a:latin typeface="Times New Roman" panose="02020603050405020304" pitchFamily="18" charset="0"/>
              </a:rPr>
              <a:t>Hiroshima Museum of Art</a:t>
            </a:r>
          </a:p>
        </p:txBody>
      </p:sp>
      <p:sp>
        <p:nvSpPr>
          <p:cNvPr id="8" name="TextBox 7">
            <a:extLst>
              <a:ext uri="{FF2B5EF4-FFF2-40B4-BE49-F238E27FC236}">
                <a16:creationId xmlns:a16="http://schemas.microsoft.com/office/drawing/2014/main" id="{1AE64B52-667D-FC61-5FA7-4BBA166D1B36}"/>
              </a:ext>
            </a:extLst>
          </p:cNvPr>
          <p:cNvSpPr txBox="1"/>
          <p:nvPr/>
        </p:nvSpPr>
        <p:spPr>
          <a:xfrm>
            <a:off x="92364" y="813459"/>
            <a:ext cx="9895272" cy="4154984"/>
          </a:xfrm>
          <a:prstGeom prst="rect">
            <a:avLst/>
          </a:prstGeom>
          <a:noFill/>
        </p:spPr>
        <p:txBody>
          <a:bodyPr wrap="square">
            <a:spAutoFit/>
          </a:bodyPr>
          <a:lstStyle/>
          <a:p>
            <a:pPr algn="l"/>
            <a:r>
              <a:rPr lang="en-US" sz="2200" b="0" i="0" dirty="0">
                <a:solidFill>
                  <a:srgbClr val="000000"/>
                </a:solidFill>
                <a:effectLst/>
                <a:latin typeface="Arial" panose="020B0604020202020204" pitchFamily="34" charset="0"/>
              </a:rPr>
              <a:t>A spectacular collection of world-class art, including European masters and Japanese artists Consisting of eight galleries, the </a:t>
            </a:r>
            <a:r>
              <a:rPr lang="en-US" sz="2200" b="0" i="0" u="none" strike="noStrike" dirty="0">
                <a:effectLst/>
                <a:latin typeface="Arial" panose="020B0604020202020204" pitchFamily="34" charset="0"/>
              </a:rPr>
              <a:t>Hiroshima Museum of Art</a:t>
            </a:r>
            <a:r>
              <a:rPr lang="en-US" sz="2200" b="0" i="0" dirty="0">
                <a:effectLst/>
                <a:latin typeface="Arial" panose="020B0604020202020204" pitchFamily="34" charset="0"/>
              </a:rPr>
              <a:t> (Hiroshima </a:t>
            </a:r>
            <a:r>
              <a:rPr lang="en-US" sz="2200" b="0" i="0" dirty="0" err="1">
                <a:effectLst/>
                <a:latin typeface="Arial" panose="020B0604020202020204" pitchFamily="34" charset="0"/>
              </a:rPr>
              <a:t>Bijutsukan</a:t>
            </a:r>
            <a:r>
              <a:rPr lang="en-US" sz="2200" b="0" i="0" dirty="0">
                <a:effectLst/>
                <a:latin typeface="Arial" panose="020B0604020202020204" pitchFamily="34" charset="0"/>
              </a:rPr>
              <a:t>) is just one of </a:t>
            </a:r>
            <a:r>
              <a:rPr lang="en-US" sz="2200" b="0" i="0" dirty="0">
                <a:solidFill>
                  <a:srgbClr val="000000"/>
                </a:solidFill>
                <a:effectLst/>
                <a:latin typeface="Arial" panose="020B0604020202020204" pitchFamily="34" charset="0"/>
              </a:rPr>
              <a:t>a number of world-class art galleries worth visiting.</a:t>
            </a:r>
          </a:p>
          <a:p>
            <a:pPr algn="l"/>
            <a:r>
              <a:rPr lang="en-US" sz="2200" b="0" i="0" dirty="0">
                <a:solidFill>
                  <a:srgbClr val="000000"/>
                </a:solidFill>
                <a:effectLst/>
                <a:latin typeface="Arial" panose="020B0604020202020204" pitchFamily="34" charset="0"/>
              </a:rPr>
              <a:t>Highlights include a collection of paintings </a:t>
            </a:r>
          </a:p>
          <a:p>
            <a:pPr algn="l"/>
            <a:r>
              <a:rPr lang="en-US" sz="2200" b="0" i="0" dirty="0">
                <a:solidFill>
                  <a:srgbClr val="000000"/>
                </a:solidFill>
                <a:effectLst/>
                <a:latin typeface="Arial" panose="020B0604020202020204" pitchFamily="34" charset="0"/>
              </a:rPr>
              <a:t>by European Masters such as Monet, </a:t>
            </a:r>
          </a:p>
          <a:p>
            <a:pPr algn="l"/>
            <a:r>
              <a:rPr lang="en-US" sz="2200" b="0" i="0" dirty="0">
                <a:solidFill>
                  <a:srgbClr val="000000"/>
                </a:solidFill>
                <a:effectLst/>
                <a:latin typeface="Arial" panose="020B0604020202020204" pitchFamily="34" charset="0"/>
              </a:rPr>
              <a:t>Renoir, Degas, Maillol, and Picasso, </a:t>
            </a:r>
          </a:p>
          <a:p>
            <a:pPr algn="l"/>
            <a:r>
              <a:rPr lang="en-US" sz="2200" b="0" i="0" dirty="0">
                <a:solidFill>
                  <a:srgbClr val="000000"/>
                </a:solidFill>
                <a:effectLst/>
                <a:latin typeface="Arial" panose="020B0604020202020204" pitchFamily="34" charset="0"/>
              </a:rPr>
              <a:t>representing key movements such as </a:t>
            </a:r>
          </a:p>
          <a:p>
            <a:pPr algn="l"/>
            <a:r>
              <a:rPr lang="en-US" sz="2200" b="0" i="0" dirty="0">
                <a:solidFill>
                  <a:srgbClr val="000000"/>
                </a:solidFill>
                <a:effectLst/>
                <a:latin typeface="Arial" panose="020B0604020202020204" pitchFamily="34" charset="0"/>
              </a:rPr>
              <a:t>Romanticism and Impressionism. There </a:t>
            </a:r>
          </a:p>
          <a:p>
            <a:pPr algn="l"/>
            <a:r>
              <a:rPr lang="en-US" sz="2200" b="0" i="0" dirty="0">
                <a:solidFill>
                  <a:srgbClr val="000000"/>
                </a:solidFill>
                <a:effectLst/>
                <a:latin typeface="Arial" panose="020B0604020202020204" pitchFamily="34" charset="0"/>
              </a:rPr>
              <a:t>are also numerous works by leading </a:t>
            </a:r>
          </a:p>
          <a:p>
            <a:pPr algn="l"/>
            <a:r>
              <a:rPr lang="en-US" sz="2200" b="0" i="0" dirty="0">
                <a:solidFill>
                  <a:srgbClr val="000000"/>
                </a:solidFill>
                <a:effectLst/>
                <a:latin typeface="Arial" panose="020B0604020202020204" pitchFamily="34" charset="0"/>
              </a:rPr>
              <a:t>Japanese artists such as Ryohei </a:t>
            </a:r>
            <a:r>
              <a:rPr lang="en-US" sz="2200" b="0" i="0" dirty="0" err="1">
                <a:solidFill>
                  <a:srgbClr val="000000"/>
                </a:solidFill>
                <a:effectLst/>
                <a:latin typeface="Arial" panose="020B0604020202020204" pitchFamily="34" charset="0"/>
              </a:rPr>
              <a:t>Koiso</a:t>
            </a:r>
            <a:r>
              <a:rPr lang="en-US" sz="2200" b="0" i="0" dirty="0">
                <a:solidFill>
                  <a:srgbClr val="000000"/>
                </a:solidFill>
                <a:effectLst/>
                <a:latin typeface="Arial" panose="020B0604020202020204" pitchFamily="34" charset="0"/>
              </a:rPr>
              <a:t> </a:t>
            </a:r>
          </a:p>
          <a:p>
            <a:pPr algn="l"/>
            <a:r>
              <a:rPr lang="en-US" sz="2200" b="0" i="0" dirty="0">
                <a:solidFill>
                  <a:srgbClr val="000000"/>
                </a:solidFill>
                <a:effectLst/>
                <a:latin typeface="Arial" panose="020B0604020202020204" pitchFamily="34" charset="0"/>
              </a:rPr>
              <a:t>and </a:t>
            </a:r>
            <a:r>
              <a:rPr lang="en-US" sz="2200" b="0" i="0" dirty="0" err="1">
                <a:solidFill>
                  <a:srgbClr val="000000"/>
                </a:solidFill>
                <a:effectLst/>
                <a:latin typeface="Arial" panose="020B0604020202020204" pitchFamily="34" charset="0"/>
              </a:rPr>
              <a:t>Yuzo</a:t>
            </a:r>
            <a:r>
              <a:rPr lang="en-US" sz="2200" b="0" i="0" dirty="0">
                <a:solidFill>
                  <a:srgbClr val="000000"/>
                </a:solidFill>
                <a:effectLst/>
                <a:latin typeface="Arial" panose="020B0604020202020204" pitchFamily="34" charset="0"/>
              </a:rPr>
              <a:t> Saeki. </a:t>
            </a:r>
            <a:endParaRPr lang="en-US" sz="2200" b="0" i="0" dirty="0">
              <a:effectLst/>
              <a:latin typeface="Arial" panose="020B0604020202020204" pitchFamily="34" charset="0"/>
            </a:endParaRPr>
          </a:p>
        </p:txBody>
      </p:sp>
      <p:pic>
        <p:nvPicPr>
          <p:cNvPr id="11268" name="Picture 4" descr="Hiroshima Museum of Art">
            <a:extLst>
              <a:ext uri="{FF2B5EF4-FFF2-40B4-BE49-F238E27FC236}">
                <a16:creationId xmlns:a16="http://schemas.microsoft.com/office/drawing/2014/main" id="{31F87D50-4103-A084-B751-E965F30D9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745" y="1993999"/>
            <a:ext cx="4658880" cy="28630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3016F27-7E6C-BE22-E793-E63100CE7100}"/>
              </a:ext>
            </a:extLst>
          </p:cNvPr>
          <p:cNvSpPr txBox="1"/>
          <p:nvPr/>
        </p:nvSpPr>
        <p:spPr>
          <a:xfrm>
            <a:off x="6416961" y="5062468"/>
            <a:ext cx="3068783" cy="369332"/>
          </a:xfrm>
          <a:prstGeom prst="rect">
            <a:avLst/>
          </a:prstGeom>
          <a:noFill/>
        </p:spPr>
        <p:txBody>
          <a:bodyPr wrap="square">
            <a:spAutoFit/>
          </a:bodyPr>
          <a:lstStyle/>
          <a:p>
            <a:r>
              <a:rPr lang="en-US" sz="1800" b="0" i="0" dirty="0">
                <a:effectLst/>
                <a:latin typeface="Noto Sans JP"/>
              </a:rPr>
              <a:t>Adults¥1,300 - Children ¥500</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solidFill>
                  <a:schemeClr val="tx1"/>
                </a:solidFill>
                <a:latin typeface="+mj-lt"/>
              </a:rPr>
              <a:t>My Port Philosophy</a:t>
            </a:r>
            <a:endParaRPr lang="en-US" altLang="en-US" sz="2000" b="1" i="1" dirty="0">
              <a:solidFill>
                <a:schemeClr val="tx1"/>
              </a:solidFill>
              <a:latin typeface="+mj-lt"/>
            </a:endParaRPr>
          </a:p>
          <a:p>
            <a:pPr algn="l">
              <a:buFont typeface="Wingdings" panose="05000000000000000000" pitchFamily="2" charset="2"/>
              <a:buChar char=""/>
            </a:pPr>
            <a:r>
              <a:rPr lang="en-US" altLang="en-US" sz="2000" b="1" dirty="0">
                <a:solidFill>
                  <a:schemeClr val="tx1"/>
                </a:solidFill>
                <a:latin typeface="+mj-lt"/>
              </a:rPr>
              <a:t>Don’t Miss the Ship</a:t>
            </a:r>
          </a:p>
          <a:p>
            <a:pPr algn="l">
              <a:buFont typeface="Wingdings" panose="05000000000000000000" pitchFamily="2" charset="2"/>
              <a:buChar char=""/>
            </a:pPr>
            <a:r>
              <a:rPr lang="en-US" altLang="en-US" sz="2000" b="1" dirty="0">
                <a:solidFill>
                  <a:schemeClr val="tx1"/>
                </a:solidFill>
                <a:latin typeface="+mj-lt"/>
              </a:rPr>
              <a:t>Money</a:t>
            </a:r>
          </a:p>
          <a:p>
            <a:pPr algn="l">
              <a:buFont typeface="Wingdings" panose="05000000000000000000" pitchFamily="2" charset="2"/>
              <a:buChar char=""/>
            </a:pPr>
            <a:r>
              <a:rPr lang="en-US" altLang="en-US" sz="2000" b="1" dirty="0">
                <a:latin typeface="+mj-lt"/>
              </a:rPr>
              <a:t>IC Cards</a:t>
            </a:r>
            <a:endParaRPr lang="en-US" altLang="en-US" sz="2000" b="1" dirty="0">
              <a:solidFill>
                <a:schemeClr val="tx1"/>
              </a:solidFill>
              <a:latin typeface="+mj-lt"/>
            </a:endParaRPr>
          </a:p>
          <a:p>
            <a:pPr algn="l">
              <a:buFont typeface="Wingdings" panose="05000000000000000000" pitchFamily="2" charset="2"/>
              <a:buChar char=""/>
            </a:pPr>
            <a:r>
              <a:rPr lang="en-US" altLang="en-US" sz="2000" b="1" dirty="0">
                <a:solidFill>
                  <a:schemeClr val="tx1"/>
                </a:solidFill>
                <a:latin typeface="+mj-lt"/>
              </a:rPr>
              <a:t>About </a:t>
            </a:r>
            <a:r>
              <a:rPr lang="en-US" sz="2000" b="1" dirty="0">
                <a:latin typeface="+mj-lt"/>
              </a:rPr>
              <a:t>Hiroshima, Japan </a:t>
            </a:r>
          </a:p>
          <a:p>
            <a:pPr algn="l">
              <a:buFont typeface="Wingdings" panose="05000000000000000000" pitchFamily="2" charset="2"/>
              <a:buChar char=""/>
            </a:pPr>
            <a:r>
              <a:rPr lang="en-US" sz="2000" b="1" i="0" dirty="0">
                <a:solidFill>
                  <a:srgbClr val="202122"/>
                </a:solidFill>
                <a:effectLst/>
                <a:latin typeface="+mj-lt"/>
              </a:rPr>
              <a:t>Hiroshima’s History</a:t>
            </a:r>
            <a:endParaRPr lang="en-US" sz="2000" b="1" dirty="0">
              <a:latin typeface="+mj-lt"/>
            </a:endParaRPr>
          </a:p>
          <a:p>
            <a:pPr algn="l">
              <a:buFont typeface="Wingdings" panose="05000000000000000000" pitchFamily="2" charset="2"/>
              <a:buChar char=""/>
            </a:pPr>
            <a:r>
              <a:rPr lang="en-US" altLang="en-US" sz="2000" b="1" dirty="0">
                <a:solidFill>
                  <a:schemeClr val="tx1"/>
                </a:solidFill>
                <a:latin typeface="+mj-lt"/>
              </a:rPr>
              <a:t>Points of Interest</a:t>
            </a:r>
          </a:p>
          <a:p>
            <a:pPr algn="l">
              <a:buFont typeface="Wingdings" panose="05000000000000000000" pitchFamily="2" charset="2"/>
              <a:buChar char=""/>
            </a:pPr>
            <a:r>
              <a:rPr lang="en-US" altLang="en-US" sz="2000" b="1" dirty="0">
                <a:solidFill>
                  <a:schemeClr val="tx1"/>
                </a:solidFill>
                <a:latin typeface="+mj-lt"/>
              </a:rPr>
              <a:t>Places to see or at least consider</a:t>
            </a:r>
          </a:p>
          <a:p>
            <a:pPr algn="l">
              <a:buFont typeface="Wingdings" panose="05000000000000000000" pitchFamily="2" charset="2"/>
              <a:buChar char=""/>
            </a:pPr>
            <a:r>
              <a:rPr lang="en-US" altLang="en-US" sz="2000" b="1" dirty="0">
                <a:solidFill>
                  <a:schemeClr val="tx1"/>
                </a:solidFill>
                <a:latin typeface="+mj-lt"/>
              </a:rPr>
              <a:t>A few restaurant recommendations</a:t>
            </a:r>
          </a:p>
          <a:p>
            <a:pPr algn="l">
              <a:buFont typeface="Wingdings" panose="05000000000000000000" pitchFamily="2" charset="2"/>
              <a:buChar char=""/>
            </a:pPr>
            <a:r>
              <a:rPr lang="en-US" altLang="en-US" sz="2000" b="1" dirty="0">
                <a:solidFill>
                  <a:schemeClr val="tx1"/>
                </a:solidFill>
                <a:latin typeface="+mj-lt"/>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69441"/>
          </a:xfrm>
          <a:prstGeom prst="rect">
            <a:avLst/>
          </a:prstGeom>
          <a:noFill/>
        </p:spPr>
        <p:txBody>
          <a:bodyPr wrap="square">
            <a:spAutoFit/>
          </a:bodyPr>
          <a:lstStyle/>
          <a:p>
            <a:pPr algn="ctr"/>
            <a:r>
              <a:rPr lang="en-US" sz="4400" b="1" i="0" dirty="0">
                <a:solidFill>
                  <a:srgbClr val="000000"/>
                </a:solidFill>
                <a:effectLst/>
                <a:latin typeface="Times New Roman" panose="02020603050405020304" pitchFamily="18" charset="0"/>
              </a:rPr>
              <a:t>Hiroshima City Transportation Museum</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241AF28B-5A26-9578-89AC-71CBEAA64F66}"/>
              </a:ext>
            </a:extLst>
          </p:cNvPr>
          <p:cNvSpPr txBox="1"/>
          <p:nvPr/>
        </p:nvSpPr>
        <p:spPr>
          <a:xfrm>
            <a:off x="69850" y="842264"/>
            <a:ext cx="6035386" cy="4154984"/>
          </a:xfrm>
          <a:prstGeom prst="rect">
            <a:avLst/>
          </a:prstGeom>
          <a:noFill/>
        </p:spPr>
        <p:txBody>
          <a:bodyPr wrap="square">
            <a:spAutoFit/>
          </a:bodyPr>
          <a:lstStyle/>
          <a:p>
            <a:pPr algn="l"/>
            <a:r>
              <a:rPr lang="en-US" sz="2200" b="0" i="0" dirty="0">
                <a:solidFill>
                  <a:srgbClr val="000000"/>
                </a:solidFill>
                <a:effectLst/>
                <a:latin typeface="Arial" panose="020B0604020202020204" pitchFamily="34" charset="0"/>
              </a:rPr>
              <a:t>Hiroshima has a slew of fascinating museums, including a transportation museum; a children's museum; and museums on meteorology, history, and crafts.</a:t>
            </a:r>
          </a:p>
          <a:p>
            <a:pPr algn="l"/>
            <a:r>
              <a:rPr lang="en-US" sz="2200" b="0" i="0" dirty="0">
                <a:solidFill>
                  <a:srgbClr val="000000"/>
                </a:solidFill>
                <a:effectLst/>
                <a:latin typeface="Arial" panose="020B0604020202020204" pitchFamily="34" charset="0"/>
              </a:rPr>
              <a:t>In addition to its many fine museums dealing with war and peace, Hiroshima boasts numerous other such attractions. One of the most popular is the </a:t>
            </a:r>
            <a:r>
              <a:rPr lang="en-US" sz="2200" b="1" i="0" dirty="0">
                <a:solidFill>
                  <a:srgbClr val="000000"/>
                </a:solidFill>
                <a:effectLst/>
                <a:latin typeface="Arial" panose="020B0604020202020204" pitchFamily="34" charset="0"/>
              </a:rPr>
              <a:t>Hiroshima City Transportation Museum</a:t>
            </a:r>
            <a:r>
              <a:rPr lang="en-US" sz="2200" b="0" i="0" dirty="0">
                <a:solidFill>
                  <a:srgbClr val="000000"/>
                </a:solidFill>
                <a:effectLst/>
                <a:latin typeface="Arial" panose="020B0604020202020204" pitchFamily="34" charset="0"/>
              </a:rPr>
              <a:t> (Hiroshima-</a:t>
            </a:r>
            <a:r>
              <a:rPr lang="en-US" sz="2200" b="0" i="0" dirty="0" err="1">
                <a:solidFill>
                  <a:srgbClr val="000000"/>
                </a:solidFill>
                <a:effectLst/>
                <a:latin typeface="Arial" panose="020B0604020202020204" pitchFamily="34" charset="0"/>
              </a:rPr>
              <a:t>shi</a:t>
            </a:r>
            <a:r>
              <a:rPr lang="en-US" sz="2200" b="0" i="0" dirty="0">
                <a:solidFill>
                  <a:srgbClr val="000000"/>
                </a:solidFill>
                <a:effectLst/>
                <a:latin typeface="Arial" panose="020B0604020202020204" pitchFamily="34" charset="0"/>
              </a:rPr>
              <a:t> </a:t>
            </a:r>
            <a:r>
              <a:rPr lang="en-US" sz="2200" b="0" i="0" dirty="0" err="1">
                <a:solidFill>
                  <a:srgbClr val="000000"/>
                </a:solidFill>
                <a:effectLst/>
                <a:latin typeface="Arial" panose="020B0604020202020204" pitchFamily="34" charset="0"/>
              </a:rPr>
              <a:t>Kōtsū</a:t>
            </a:r>
            <a:r>
              <a:rPr lang="en-US" sz="2200" b="0" i="0" dirty="0">
                <a:solidFill>
                  <a:srgbClr val="000000"/>
                </a:solidFill>
                <a:effectLst/>
                <a:latin typeface="Arial" panose="020B0604020202020204" pitchFamily="34" charset="0"/>
              </a:rPr>
              <a:t> </a:t>
            </a:r>
            <a:r>
              <a:rPr lang="en-US" sz="2200" b="0" i="0" dirty="0" err="1">
                <a:solidFill>
                  <a:srgbClr val="000000"/>
                </a:solidFill>
                <a:effectLst/>
                <a:latin typeface="Arial" panose="020B0604020202020204" pitchFamily="34" charset="0"/>
              </a:rPr>
              <a:t>Kagakukan</a:t>
            </a:r>
            <a:r>
              <a:rPr lang="en-US" sz="2200" b="0" i="0" dirty="0">
                <a:solidFill>
                  <a:srgbClr val="000000"/>
                </a:solidFill>
                <a:effectLst/>
                <a:latin typeface="Arial" panose="020B0604020202020204" pitchFamily="34" charset="0"/>
              </a:rPr>
              <a:t>) with its collection of old trams and streetcars, including the famous "A-Bomb Tram" that survived the devastation of 1945.</a:t>
            </a:r>
          </a:p>
        </p:txBody>
      </p:sp>
      <p:pic>
        <p:nvPicPr>
          <p:cNvPr id="12290" name="Picture 2">
            <a:extLst>
              <a:ext uri="{FF2B5EF4-FFF2-40B4-BE49-F238E27FC236}">
                <a16:creationId xmlns:a16="http://schemas.microsoft.com/office/drawing/2014/main" id="{47BDFABB-A305-885D-BD6E-85D63CB9A7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0150" y="925688"/>
            <a:ext cx="3730625" cy="24870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1A53E2-BE2F-E435-19B6-45778A623427}"/>
              </a:ext>
            </a:extLst>
          </p:cNvPr>
          <p:cNvSpPr txBox="1"/>
          <p:nvPr/>
        </p:nvSpPr>
        <p:spPr>
          <a:xfrm>
            <a:off x="6175086" y="3496195"/>
            <a:ext cx="3835689" cy="1323439"/>
          </a:xfrm>
          <a:prstGeom prst="rect">
            <a:avLst/>
          </a:prstGeom>
          <a:noFill/>
        </p:spPr>
        <p:txBody>
          <a:bodyPr wrap="square">
            <a:spAutoFit/>
          </a:bodyPr>
          <a:lstStyle/>
          <a:p>
            <a:r>
              <a:rPr lang="en-US" sz="1600" i="0" dirty="0">
                <a:effectLst/>
                <a:latin typeface="Arial" panose="020B0604020202020204" pitchFamily="34" charset="0"/>
              </a:rPr>
              <a:t>Also, check out the Hiroshima City Ebayama Museum of Meteorology and the Hiroshima City Museum of History and Traditional Crafts, with its displays related to local industry and agriculture.</a:t>
            </a:r>
            <a:endParaRPr lang="en-US" sz="1600" dirty="0"/>
          </a:p>
        </p:txBody>
      </p:sp>
    </p:spTree>
    <p:extLst>
      <p:ext uri="{BB962C8B-B14F-4D97-AF65-F5344CB8AC3E}">
        <p14:creationId xmlns:p14="http://schemas.microsoft.com/office/powerpoint/2010/main" val="278344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69441"/>
          </a:xfrm>
          <a:prstGeom prst="rect">
            <a:avLst/>
          </a:prstGeom>
          <a:noFill/>
        </p:spPr>
        <p:txBody>
          <a:bodyPr wrap="square">
            <a:spAutoFit/>
          </a:bodyPr>
          <a:lstStyle/>
          <a:p>
            <a:pPr algn="ctr"/>
            <a:r>
              <a:rPr lang="en-US" sz="4400" b="1" i="0" dirty="0">
                <a:solidFill>
                  <a:srgbClr val="000000"/>
                </a:solidFill>
                <a:effectLst/>
                <a:latin typeface="Times New Roman" panose="02020603050405020304" pitchFamily="18" charset="0"/>
              </a:rPr>
              <a:t>Hiroshima City Asa Zoological Park</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29254E1D-69EF-934C-9339-72EFABF3DF83}"/>
              </a:ext>
            </a:extLst>
          </p:cNvPr>
          <p:cNvSpPr txBox="1"/>
          <p:nvPr/>
        </p:nvSpPr>
        <p:spPr>
          <a:xfrm>
            <a:off x="2567711" y="748145"/>
            <a:ext cx="7557654" cy="4154984"/>
          </a:xfrm>
          <a:prstGeom prst="rect">
            <a:avLst/>
          </a:prstGeom>
          <a:noFill/>
        </p:spPr>
        <p:txBody>
          <a:bodyPr wrap="square">
            <a:spAutoFit/>
          </a:bodyPr>
          <a:lstStyle/>
          <a:p>
            <a:pPr algn="l"/>
            <a:r>
              <a:rPr lang="en-US" sz="2200" b="0" i="0" dirty="0">
                <a:solidFill>
                  <a:srgbClr val="000000"/>
                </a:solidFill>
                <a:effectLst/>
                <a:latin typeface="Arial" panose="020B0604020202020204" pitchFamily="34" charset="0"/>
              </a:rPr>
              <a:t>A sprawling 124 acres of 170 different animal species from around the world. Owned and operated by the city since it opened in 1971, the </a:t>
            </a:r>
            <a:r>
              <a:rPr lang="en-US" sz="2200" b="0" i="0" u="none" strike="noStrike" dirty="0">
                <a:effectLst/>
                <a:latin typeface="Arial" panose="020B0604020202020204" pitchFamily="34" charset="0"/>
              </a:rPr>
              <a:t>Hiroshima City Asa Zoological Park</a:t>
            </a:r>
            <a:r>
              <a:rPr lang="en-US" sz="2200" b="0" i="0" dirty="0">
                <a:effectLst/>
                <a:latin typeface="Arial" panose="020B0604020202020204" pitchFamily="34" charset="0"/>
              </a:rPr>
              <a:t> (Hiroshima-</a:t>
            </a:r>
            <a:r>
              <a:rPr lang="en-US" sz="2200" b="0" i="0" dirty="0" err="1">
                <a:effectLst/>
                <a:latin typeface="Arial" panose="020B0604020202020204" pitchFamily="34" charset="0"/>
              </a:rPr>
              <a:t>shi</a:t>
            </a:r>
            <a:r>
              <a:rPr lang="en-US" sz="2200" b="0" i="0" dirty="0">
                <a:effectLst/>
                <a:latin typeface="Arial" panose="020B0604020202020204" pitchFamily="34" charset="0"/>
              </a:rPr>
              <a:t> Asa </a:t>
            </a:r>
            <a:r>
              <a:rPr lang="en-US" sz="2200" b="0" i="0" dirty="0" err="1">
                <a:solidFill>
                  <a:srgbClr val="000000"/>
                </a:solidFill>
                <a:effectLst/>
                <a:latin typeface="Arial" panose="020B0604020202020204" pitchFamily="34" charset="0"/>
              </a:rPr>
              <a:t>Dōbutsukōen</a:t>
            </a:r>
            <a:r>
              <a:rPr lang="en-US" sz="2200" b="0" i="0" dirty="0">
                <a:solidFill>
                  <a:srgbClr val="000000"/>
                </a:solidFill>
                <a:effectLst/>
                <a:latin typeface="Arial" panose="020B0604020202020204" pitchFamily="34" charset="0"/>
              </a:rPr>
              <a:t>) is a fun (and certainly less intense) diversion from the many sometimes somber, yet vitally important, museums and monuments in the area.</a:t>
            </a:r>
          </a:p>
          <a:p>
            <a:pPr algn="l"/>
            <a:r>
              <a:rPr lang="en-US" sz="2200" b="0" i="0" dirty="0">
                <a:solidFill>
                  <a:srgbClr val="000000"/>
                </a:solidFill>
                <a:effectLst/>
                <a:latin typeface="Arial" panose="020B0604020202020204" pitchFamily="34" charset="0"/>
              </a:rPr>
              <a:t>Covering an area of close to 124 acres, the zoo is home to 170 species of animals, including native species such as lesser pandas and Japanese giant salamanders, along with African animals including lions, giraffes, and rhinos.</a:t>
            </a:r>
          </a:p>
          <a:p>
            <a:pPr algn="l"/>
            <a:r>
              <a:rPr lang="en-US" sz="2200" b="0" i="0" dirty="0">
                <a:solidFill>
                  <a:srgbClr val="000000"/>
                </a:solidFill>
                <a:effectLst/>
                <a:latin typeface="Arial" panose="020B0604020202020204" pitchFamily="34" charset="0"/>
              </a:rPr>
              <a:t>A fun children's petting zoo is also on site.</a:t>
            </a:r>
          </a:p>
        </p:txBody>
      </p:sp>
      <p:pic>
        <p:nvPicPr>
          <p:cNvPr id="13314" name="Picture 2" descr="Photo of Giraffe">
            <a:extLst>
              <a:ext uri="{FF2B5EF4-FFF2-40B4-BE49-F238E27FC236}">
                <a16:creationId xmlns:a16="http://schemas.microsoft.com/office/drawing/2014/main" id="{F1EDA069-0789-874E-998B-603EBC015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8" y="918178"/>
            <a:ext cx="2573915" cy="35739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26BFB8E8-1E29-3E5D-5A05-3050F669B402}"/>
              </a:ext>
            </a:extLst>
          </p:cNvPr>
          <p:cNvGraphicFramePr>
            <a:graphicFrameLocks noGrp="1"/>
          </p:cNvGraphicFramePr>
          <p:nvPr>
            <p:extLst>
              <p:ext uri="{D42A27DB-BD31-4B8C-83A1-F6EECF244321}">
                <p14:modId xmlns:p14="http://schemas.microsoft.com/office/powerpoint/2010/main" val="2362373605"/>
              </p:ext>
            </p:extLst>
          </p:nvPr>
        </p:nvGraphicFramePr>
        <p:xfrm>
          <a:off x="408518" y="4565118"/>
          <a:ext cx="1668640" cy="464820"/>
        </p:xfrm>
        <a:graphic>
          <a:graphicData uri="http://schemas.openxmlformats.org/drawingml/2006/table">
            <a:tbl>
              <a:tblPr/>
              <a:tblGrid>
                <a:gridCol w="834320">
                  <a:extLst>
                    <a:ext uri="{9D8B030D-6E8A-4147-A177-3AD203B41FA5}">
                      <a16:colId xmlns:a16="http://schemas.microsoft.com/office/drawing/2014/main" val="234879511"/>
                    </a:ext>
                  </a:extLst>
                </a:gridCol>
                <a:gridCol w="834320">
                  <a:extLst>
                    <a:ext uri="{9D8B030D-6E8A-4147-A177-3AD203B41FA5}">
                      <a16:colId xmlns:a16="http://schemas.microsoft.com/office/drawing/2014/main" val="1732949533"/>
                    </a:ext>
                  </a:extLst>
                </a:gridCol>
              </a:tblGrid>
              <a:tr h="0">
                <a:tc>
                  <a:txBody>
                    <a:bodyPr/>
                    <a:lstStyle/>
                    <a:p>
                      <a:r>
                        <a:rPr lang="en-US" dirty="0">
                          <a:effectLst/>
                        </a:rPr>
                        <a:t>Adults</a:t>
                      </a:r>
                    </a:p>
                  </a:txBody>
                  <a:tcPr marL="95250" marR="95250" marT="95250" marB="95250" anchor="ctr">
                    <a:lnL w="9525" cap="flat" cmpd="sng" algn="ctr">
                      <a:solidFill>
                        <a:srgbClr val="6A4200"/>
                      </a:solidFill>
                      <a:prstDash val="solid"/>
                      <a:round/>
                      <a:headEnd type="none" w="med" len="med"/>
                      <a:tailEnd type="none" w="med" len="med"/>
                    </a:lnL>
                    <a:lnR w="9525" cap="flat" cmpd="sng" algn="ctr">
                      <a:solidFill>
                        <a:srgbClr val="6A4200"/>
                      </a:solidFill>
                      <a:prstDash val="solid"/>
                      <a:round/>
                      <a:headEnd type="none" w="med" len="med"/>
                      <a:tailEnd type="none" w="med" len="med"/>
                    </a:lnR>
                    <a:lnT w="9525" cap="flat" cmpd="sng" algn="ctr">
                      <a:solidFill>
                        <a:srgbClr val="6A4200"/>
                      </a:solidFill>
                      <a:prstDash val="solid"/>
                      <a:round/>
                      <a:headEnd type="none" w="med" len="med"/>
                      <a:tailEnd type="none" w="med" len="med"/>
                    </a:lnT>
                    <a:lnB w="9525" cap="flat" cmpd="sng" algn="ctr">
                      <a:solidFill>
                        <a:srgbClr val="6A4200"/>
                      </a:solidFill>
                      <a:prstDash val="solid"/>
                      <a:round/>
                      <a:headEnd type="none" w="med" len="med"/>
                      <a:tailEnd type="none" w="med" len="med"/>
                    </a:lnB>
                    <a:solidFill>
                      <a:srgbClr val="FFFFFF"/>
                    </a:solidFill>
                  </a:tcPr>
                </a:tc>
                <a:tc>
                  <a:txBody>
                    <a:bodyPr/>
                    <a:lstStyle/>
                    <a:p>
                      <a:pPr algn="r"/>
                      <a:r>
                        <a:rPr lang="en-US" dirty="0">
                          <a:effectLst/>
                        </a:rPr>
                        <a:t>¥510</a:t>
                      </a:r>
                    </a:p>
                  </a:txBody>
                  <a:tcPr marL="95250" marR="95250" marT="95250" marB="95250" anchor="ctr">
                    <a:lnL w="9525" cap="flat" cmpd="sng" algn="ctr">
                      <a:solidFill>
                        <a:srgbClr val="6A4200"/>
                      </a:solidFill>
                      <a:prstDash val="solid"/>
                      <a:round/>
                      <a:headEnd type="none" w="med" len="med"/>
                      <a:tailEnd type="none" w="med" len="med"/>
                    </a:lnL>
                    <a:lnR w="9525" cap="flat" cmpd="sng" algn="ctr">
                      <a:solidFill>
                        <a:srgbClr val="6A4200"/>
                      </a:solidFill>
                      <a:prstDash val="solid"/>
                      <a:round/>
                      <a:headEnd type="none" w="med" len="med"/>
                      <a:tailEnd type="none" w="med" len="med"/>
                    </a:lnR>
                    <a:lnT w="9525" cap="flat" cmpd="sng" algn="ctr">
                      <a:solidFill>
                        <a:srgbClr val="6A4200"/>
                      </a:solidFill>
                      <a:prstDash val="solid"/>
                      <a:round/>
                      <a:headEnd type="none" w="med" len="med"/>
                      <a:tailEnd type="none" w="med" len="med"/>
                    </a:lnT>
                    <a:lnB w="9525" cap="flat" cmpd="sng" algn="ctr">
                      <a:solidFill>
                        <a:srgbClr val="6A4200"/>
                      </a:solidFill>
                      <a:prstDash val="solid"/>
                      <a:round/>
                      <a:headEnd type="none" w="med" len="med"/>
                      <a:tailEnd type="none" w="med" len="med"/>
                    </a:lnB>
                    <a:solidFill>
                      <a:srgbClr val="FFFFFF"/>
                    </a:solidFill>
                  </a:tcPr>
                </a:tc>
                <a:extLst>
                  <a:ext uri="{0D108BD9-81ED-4DB2-BD59-A6C34878D82A}">
                    <a16:rowId xmlns:a16="http://schemas.microsoft.com/office/drawing/2014/main" val="3043072785"/>
                  </a:ext>
                </a:extLst>
              </a:tr>
            </a:tbl>
          </a:graphicData>
        </a:graphic>
      </p:graphicFrame>
    </p:spTree>
    <p:extLst>
      <p:ext uri="{BB962C8B-B14F-4D97-AF65-F5344CB8AC3E}">
        <p14:creationId xmlns:p14="http://schemas.microsoft.com/office/powerpoint/2010/main" val="255930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22</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b="0" i="0" dirty="0">
                <a:solidFill>
                  <a:srgbClr val="000000"/>
                </a:solidFill>
                <a:effectLst/>
                <a:latin typeface="Arial" panose="020B0604020202020204" pitchFamily="34" charset="0"/>
              </a:rPr>
              <a:t>Hiroshima </a:t>
            </a:r>
            <a:r>
              <a:rPr lang="en-US" sz="2800" dirty="0">
                <a:solidFill>
                  <a:srgbClr val="000000"/>
                </a:solidFill>
                <a:latin typeface="Alef" pitchFamily="18"/>
                <a:cs typeface="Alef" pitchFamily="2"/>
              </a:rPr>
              <a:t>is a beautiful City with a rich history and numerous attractions. Whether you're looking for stunning beaches, historic sites, or unique attractions, </a:t>
            </a:r>
            <a:r>
              <a:rPr lang="en-US" sz="2800" b="0" i="0" dirty="0">
                <a:solidFill>
                  <a:srgbClr val="000000"/>
                </a:solidFill>
                <a:effectLst/>
                <a:latin typeface="Arial" panose="020B0604020202020204" pitchFamily="34" charset="0"/>
              </a:rPr>
              <a:t>Hiroshima</a:t>
            </a:r>
            <a:r>
              <a:rPr lang="en-US" sz="2800" dirty="0">
                <a:solidFill>
                  <a:srgbClr val="000000"/>
                </a:solidFill>
                <a:latin typeface="Alef" pitchFamily="18"/>
                <a:cs typeface="Alef" pitchFamily="2"/>
              </a:rPr>
              <a:t> has something for everyone.</a:t>
            </a:r>
          </a:p>
          <a:p>
            <a:pPr lvl="0" rtl="0">
              <a:lnSpc>
                <a:spcPct val="115000"/>
              </a:lnSpc>
              <a:spcBef>
                <a:spcPts val="0"/>
              </a:spcBef>
              <a:spcAft>
                <a:spcPts val="1236"/>
              </a:spcAft>
            </a:pPr>
            <a:r>
              <a:rPr lang="en-US" sz="2800" dirty="0">
                <a:solidFill>
                  <a:srgbClr val="000000"/>
                </a:solidFill>
                <a:latin typeface="Alef" pitchFamily="18"/>
                <a:cs typeface="Alef" pitchFamily="2"/>
              </a:rPr>
              <a:t>I hope this presentation will help you when we visit </a:t>
            </a:r>
            <a:r>
              <a:rPr lang="en-US" sz="2800" b="0" i="0" dirty="0">
                <a:solidFill>
                  <a:srgbClr val="000000"/>
                </a:solidFill>
                <a:effectLst/>
                <a:latin typeface="Arial" panose="020B0604020202020204" pitchFamily="34" charset="0"/>
              </a:rPr>
              <a:t>Hiroshima</a:t>
            </a:r>
            <a:r>
              <a:rPr lang="en-US" sz="2800" dirty="0">
                <a:solidFill>
                  <a:srgbClr val="000000"/>
                </a:solidFill>
                <a:latin typeface="Alef" pitchFamily="18"/>
                <a:cs typeface="Alef" pitchFamily="2"/>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Hiroshima</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The </a:t>
            </a:r>
            <a:r>
              <a:rPr lang="en-US" altLang="en-US" sz="2400" dirty="0">
                <a:solidFill>
                  <a:srgbClr val="000000"/>
                </a:solidFill>
                <a:latin typeface="Times New Roman" panose="02020603050405020304" pitchFamily="18" charset="0"/>
              </a:rPr>
              <a:t>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a:t>
            </a:r>
            <a:br>
              <a:rPr lang="en-US" altLang="en-US" sz="1800" dirty="0"/>
            </a:br>
            <a:r>
              <a:rPr lang="en-US" altLang="en-US" sz="1800" dirty="0"/>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in the water&#10;&#10;Description automatically generated">
            <a:extLst>
              <a:ext uri="{FF2B5EF4-FFF2-40B4-BE49-F238E27FC236}">
                <a16:creationId xmlns:a16="http://schemas.microsoft.com/office/drawing/2014/main" id="{AC674FDE-89B6-FB4A-BB4E-48F25439FF74}"/>
              </a:ext>
            </a:extLst>
          </p:cNvPr>
          <p:cNvPicPr>
            <a:picLocks noChangeAspect="1"/>
          </p:cNvPicPr>
          <p:nvPr/>
        </p:nvPicPr>
        <p:blipFill rotWithShape="1">
          <a:blip r:embed="rId3">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742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3" name="Freeform: Shape 2">
            <a:extLst>
              <a:ext uri="{FF2B5EF4-FFF2-40B4-BE49-F238E27FC236}">
                <a16:creationId xmlns:a16="http://schemas.microsoft.com/office/drawing/2014/main" id="{5844134E-56D5-CA21-9871-811AA17FA730}"/>
              </a:ext>
            </a:extLst>
          </p:cNvPr>
          <p:cNvSpPr/>
          <p:nvPr/>
        </p:nvSpPr>
        <p:spPr>
          <a:xfrm>
            <a:off x="685799" y="1076400"/>
            <a:ext cx="8686800" cy="10819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Arial" pitchFamily="34"/>
                <a:cs typeface="Arial" pitchFamily="34"/>
              </a:rPr>
              <a:t>The Yen is the official currency of Japan</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Segoe UI" pitchFamily="34"/>
                <a:cs typeface="Segoe UI" pitchFamily="34"/>
              </a:rPr>
              <a:t>Official Exchange is $1.00 US to 142.15 Yen</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solidFill>
                  <a:srgbClr val="000000"/>
                </a:solidFill>
                <a:latin typeface="Times New Roman" pitchFamily="18"/>
                <a:ea typeface="Segoe UI" pitchFamily="34"/>
                <a:cs typeface="Segoe UI" pitchFamily="34"/>
              </a:rPr>
              <a:t>Or 100 Yen equals 70 cents</a:t>
            </a: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1026" name="Picture 2" descr="Variations Of Japanese Yen Currency High-Res Stock Photo - Getty Images">
            <a:extLst>
              <a:ext uri="{FF2B5EF4-FFF2-40B4-BE49-F238E27FC236}">
                <a16:creationId xmlns:a16="http://schemas.microsoft.com/office/drawing/2014/main" id="{4C138D97-111F-F2A2-D8F4-0686BB68F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470" y="2292806"/>
            <a:ext cx="4842228" cy="32299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765A-4229-F534-7EA6-D45179AE0502}"/>
              </a:ext>
            </a:extLst>
          </p:cNvPr>
          <p:cNvSpPr>
            <a:spLocks noGrp="1"/>
          </p:cNvSpPr>
          <p:nvPr>
            <p:ph type="title"/>
          </p:nvPr>
        </p:nvSpPr>
        <p:spPr>
          <a:xfrm>
            <a:off x="3996337" y="449038"/>
            <a:ext cx="5681063" cy="1148853"/>
          </a:xfrm>
        </p:spPr>
        <p:txBody>
          <a:bodyPr vert="horz" lIns="91440" tIns="45720" rIns="91440" bIns="45720" rtlCol="0" anchor="ctr">
            <a:normAutofit/>
          </a:bodyPr>
          <a:lstStyle/>
          <a:p>
            <a:pPr algn="ctr" rtl="0" hangingPunct="1">
              <a:lnSpc>
                <a:spcPct val="90000"/>
              </a:lnSpc>
              <a:spcBef>
                <a:spcPct val="0"/>
              </a:spcBef>
            </a:pPr>
            <a:r>
              <a:rPr lang="en-US" sz="3300" b="1" kern="1200" dirty="0">
                <a:solidFill>
                  <a:schemeClr val="tx1"/>
                </a:solidFill>
                <a:latin typeface="Calibri  (Headings)"/>
                <a:ea typeface="+mj-ea"/>
                <a:cs typeface="+mj-cs"/>
              </a:rPr>
              <a:t>PASMO, Suica, &amp; ICOCA Cards</a:t>
            </a:r>
          </a:p>
        </p:txBody>
      </p:sp>
      <p:pic>
        <p:nvPicPr>
          <p:cNvPr id="8" name="Picture 7" descr="A green and black logo&#10;&#10;Description automatically generated">
            <a:extLst>
              <a:ext uri="{FF2B5EF4-FFF2-40B4-BE49-F238E27FC236}">
                <a16:creationId xmlns:a16="http://schemas.microsoft.com/office/drawing/2014/main" id="{1226EE7E-02BB-9E10-622F-43150F3582FA}"/>
              </a:ext>
            </a:extLst>
          </p:cNvPr>
          <p:cNvPicPr>
            <a:picLocks noChangeAspect="1"/>
          </p:cNvPicPr>
          <p:nvPr/>
        </p:nvPicPr>
        <p:blipFill rotWithShape="1">
          <a:blip r:embed="rId3"/>
          <a:srcRect t="7884" r="1" b="9077"/>
          <a:stretch/>
        </p:blipFill>
        <p:spPr>
          <a:xfrm>
            <a:off x="20" y="10"/>
            <a:ext cx="3461979" cy="1859415"/>
          </a:xfrm>
          <a:prstGeom prst="rect">
            <a:avLst/>
          </a:prstGeom>
        </p:spPr>
      </p:pic>
      <p:pic>
        <p:nvPicPr>
          <p:cNvPr id="10" name="Picture 9" descr="A blue rectangular sign with white text&#10;&#10;Description automatically generated">
            <a:extLst>
              <a:ext uri="{FF2B5EF4-FFF2-40B4-BE49-F238E27FC236}">
                <a16:creationId xmlns:a16="http://schemas.microsoft.com/office/drawing/2014/main" id="{93D6D100-CDDC-FEFB-09BC-C06CE3805472}"/>
              </a:ext>
            </a:extLst>
          </p:cNvPr>
          <p:cNvPicPr>
            <a:picLocks noChangeAspect="1"/>
          </p:cNvPicPr>
          <p:nvPr/>
        </p:nvPicPr>
        <p:blipFill rotWithShape="1">
          <a:blip r:embed="rId4"/>
          <a:srcRect t="7739" r="-5" b="8163"/>
          <a:stretch/>
        </p:blipFill>
        <p:spPr>
          <a:xfrm>
            <a:off x="20" y="1936751"/>
            <a:ext cx="3461979" cy="1789573"/>
          </a:xfrm>
          <a:prstGeom prst="rect">
            <a:avLst/>
          </a:prstGeom>
        </p:spPr>
      </p:pic>
      <p:sp>
        <p:nvSpPr>
          <p:cNvPr id="4" name="Text Placeholder 3">
            <a:extLst>
              <a:ext uri="{FF2B5EF4-FFF2-40B4-BE49-F238E27FC236}">
                <a16:creationId xmlns:a16="http://schemas.microsoft.com/office/drawing/2014/main" id="{8659CCB1-FF5A-EAE1-E03E-85A8AE292991}"/>
              </a:ext>
            </a:extLst>
          </p:cNvPr>
          <p:cNvSpPr>
            <a:spLocks noGrp="1"/>
          </p:cNvSpPr>
          <p:nvPr>
            <p:ph type="body" sz="quarter" idx="16"/>
          </p:nvPr>
        </p:nvSpPr>
        <p:spPr>
          <a:xfrm>
            <a:off x="3996336" y="1558059"/>
            <a:ext cx="5681063" cy="3780559"/>
          </a:xfrm>
        </p:spPr>
        <p:txBody>
          <a:bodyPr vert="horz" lIns="91440" tIns="45720" rIns="91440" bIns="45720" rtlCol="0">
            <a:noAutofit/>
          </a:bodyPr>
          <a:lstStyle/>
          <a:p>
            <a:pPr indent="-228600" rtl="0" hangingPunct="1">
              <a:lnSpc>
                <a:spcPct val="90000"/>
              </a:lnSpc>
              <a:spcAft>
                <a:spcPts val="496"/>
              </a:spcAft>
            </a:pPr>
            <a:r>
              <a:rPr lang="en-US" sz="2000" dirty="0">
                <a:solidFill>
                  <a:schemeClr val="tx1"/>
                </a:solidFill>
                <a:ea typeface="+mn-ea"/>
                <a:cs typeface="+mn-cs"/>
              </a:rPr>
              <a:t>The PASMO, Suica, and ICOCA Cards are e-money IC cards that can be used for travel and shopping across Japan.</a:t>
            </a:r>
          </a:p>
          <a:p>
            <a:pPr indent="-228600" rtl="0" hangingPunct="1">
              <a:lnSpc>
                <a:spcPct val="90000"/>
              </a:lnSpc>
              <a:spcAft>
                <a:spcPts val="496"/>
              </a:spcAft>
            </a:pPr>
            <a:r>
              <a:rPr lang="en-US" sz="2000" dirty="0">
                <a:solidFill>
                  <a:schemeClr val="tx1"/>
                </a:solidFill>
                <a:ea typeface="+mn-ea"/>
                <a:cs typeface="+mn-cs"/>
              </a:rPr>
              <a:t>Cashless fare payment</a:t>
            </a:r>
          </a:p>
          <a:p>
            <a:pPr indent="-228600" rtl="0" hangingPunct="1">
              <a:lnSpc>
                <a:spcPct val="90000"/>
              </a:lnSpc>
              <a:spcAft>
                <a:spcPts val="496"/>
              </a:spcAft>
            </a:pPr>
            <a:r>
              <a:rPr lang="en-US" sz="2000" dirty="0">
                <a:solidFill>
                  <a:schemeClr val="tx1"/>
                </a:solidFill>
                <a:ea typeface="+mn-ea"/>
                <a:cs typeface="+mn-cs"/>
              </a:rPr>
              <a:t>Use it for shopping</a:t>
            </a:r>
          </a:p>
          <a:p>
            <a:pPr indent="-228600" rtl="0" hangingPunct="1">
              <a:lnSpc>
                <a:spcPct val="90000"/>
              </a:lnSpc>
              <a:spcAft>
                <a:spcPts val="496"/>
              </a:spcAft>
            </a:pPr>
            <a:r>
              <a:rPr lang="en-US" sz="2000" dirty="0">
                <a:solidFill>
                  <a:schemeClr val="tx1"/>
                </a:solidFill>
                <a:ea typeface="+mn-ea"/>
                <a:cs typeface="+mn-cs"/>
              </a:rPr>
              <a:t>No waiting for change</a:t>
            </a:r>
          </a:p>
          <a:p>
            <a:pPr indent="-228600" rtl="0" hangingPunct="1">
              <a:lnSpc>
                <a:spcPct val="90000"/>
              </a:lnSpc>
              <a:spcAft>
                <a:spcPts val="496"/>
              </a:spcAft>
            </a:pPr>
            <a:r>
              <a:rPr lang="en-US" sz="2000" dirty="0">
                <a:solidFill>
                  <a:schemeClr val="tx1"/>
                </a:solidFill>
                <a:ea typeface="+mn-ea"/>
                <a:cs typeface="+mn-cs"/>
              </a:rPr>
              <a:t>Get special privileges</a:t>
            </a:r>
          </a:p>
          <a:p>
            <a:pPr indent="-228600" rtl="0" hangingPunct="1">
              <a:lnSpc>
                <a:spcPct val="90000"/>
              </a:lnSpc>
              <a:spcAft>
                <a:spcPts val="496"/>
              </a:spcAft>
            </a:pPr>
            <a:r>
              <a:rPr lang="en-US" sz="2000" dirty="0">
                <a:solidFill>
                  <a:schemeClr val="tx1"/>
                </a:solidFill>
                <a:ea typeface="+mn-ea"/>
                <a:cs typeface="+mn-cs"/>
              </a:rPr>
              <a:t>Apple phone users can also link with all three cards.</a:t>
            </a:r>
          </a:p>
          <a:p>
            <a:pPr indent="-228600" rtl="0" hangingPunct="1">
              <a:lnSpc>
                <a:spcPct val="90000"/>
              </a:lnSpc>
            </a:pPr>
            <a:r>
              <a:rPr lang="en-US" sz="2000" dirty="0">
                <a:solidFill>
                  <a:schemeClr val="tx1"/>
                </a:solidFill>
                <a:ea typeface="+mn-ea"/>
                <a:cs typeface="+mn-cs"/>
              </a:rPr>
              <a:t>PASMO refunds - If you no longer need your PASMO, it can be refunded. Suica and ICOA cards do not offer refunds.</a:t>
            </a:r>
          </a:p>
        </p:txBody>
      </p:sp>
      <p:pic>
        <p:nvPicPr>
          <p:cNvPr id="5" name="Picture 4" descr="Pink busses on a white background&#10;&#10;Description automatically generated">
            <a:extLst>
              <a:ext uri="{FF2B5EF4-FFF2-40B4-BE49-F238E27FC236}">
                <a16:creationId xmlns:a16="http://schemas.microsoft.com/office/drawing/2014/main" id="{DD64D143-22B1-2CBA-567E-2392E6720A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03650"/>
            <a:ext cx="3461999" cy="1789574"/>
          </a:xfrm>
          <a:prstGeom prst="rect">
            <a:avLst/>
          </a:prstGeom>
        </p:spPr>
      </p:pic>
    </p:spTree>
    <p:extLst>
      <p:ext uri="{BB962C8B-B14F-4D97-AF65-F5344CB8AC3E}">
        <p14:creationId xmlns:p14="http://schemas.microsoft.com/office/powerpoint/2010/main" val="371907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4">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201446"/>
            <a:ext cx="9360000" cy="677108"/>
          </a:xfrm>
        </p:spPr>
        <p:txBody>
          <a:bodyPr vert="horz">
            <a:spAutoFit/>
          </a:bodyPr>
          <a:lstStyle/>
          <a:p>
            <a:pPr lvl="0" rtl="0"/>
            <a:r>
              <a:rPr lang="en-US" sz="4400" b="1" dirty="0">
                <a:solidFill>
                  <a:srgbClr val="000000"/>
                </a:solidFill>
                <a:latin typeface="+mj-lt"/>
                <a:cs typeface="Alef" pitchFamily="2"/>
              </a:rPr>
              <a:t>About </a:t>
            </a:r>
            <a:r>
              <a:rPr lang="en-US" sz="4400" b="1" i="0" dirty="0">
                <a:solidFill>
                  <a:srgbClr val="202122"/>
                </a:solidFill>
                <a:effectLst/>
                <a:latin typeface="+mj-lt"/>
              </a:rPr>
              <a:t>Hiroshima</a:t>
            </a:r>
            <a:endParaRPr lang="en-US" sz="4400" b="1" dirty="0">
              <a:solidFill>
                <a:srgbClr val="000000"/>
              </a:solidFill>
              <a:latin typeface="+mj-lt"/>
              <a:cs typeface="Alef" pitchFamily="2"/>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369427" y="847776"/>
            <a:ext cx="9360000" cy="4372224"/>
          </a:xfrm>
        </p:spPr>
        <p:txBody>
          <a:bodyPr vert="horz"/>
          <a:lstStyle/>
          <a:p>
            <a:pPr algn="l"/>
            <a:r>
              <a:rPr lang="en-US" b="1" i="0" dirty="0">
                <a:solidFill>
                  <a:schemeClr val="tx1"/>
                </a:solidFill>
                <a:effectLst/>
                <a:latin typeface="Arial" panose="020B0604020202020204" pitchFamily="34" charset="0"/>
              </a:rPr>
              <a:t>Hiroshima Prefecture</a:t>
            </a:r>
            <a:r>
              <a:rPr lang="en-US" b="0" i="0" dirty="0">
                <a:solidFill>
                  <a:schemeClr val="tx1"/>
                </a:solidFill>
                <a:effectLst/>
                <a:latin typeface="Arial" panose="020B0604020202020204" pitchFamily="34" charset="0"/>
              </a:rPr>
              <a:t> is a </a:t>
            </a:r>
            <a:r>
              <a:rPr lang="en-US" b="0" i="0" u="none" strike="noStrike" dirty="0">
                <a:solidFill>
                  <a:schemeClr val="tx1"/>
                </a:solidFill>
                <a:effectLst/>
                <a:latin typeface="Arial" panose="020B0604020202020204" pitchFamily="34" charset="0"/>
              </a:rPr>
              <a:t>prefecture</a:t>
            </a:r>
            <a:r>
              <a:rPr lang="en-US" b="0" i="0" dirty="0">
                <a:solidFill>
                  <a:schemeClr val="tx1"/>
                </a:solidFill>
                <a:effectLst/>
                <a:latin typeface="Arial" panose="020B0604020202020204" pitchFamily="34" charset="0"/>
              </a:rPr>
              <a:t> of </a:t>
            </a:r>
            <a:r>
              <a:rPr lang="en-US" b="0" i="0" u="none" strike="noStrike" dirty="0">
                <a:solidFill>
                  <a:schemeClr val="tx1"/>
                </a:solidFill>
                <a:effectLst/>
                <a:latin typeface="Arial" panose="020B0604020202020204" pitchFamily="34" charset="0"/>
              </a:rPr>
              <a:t>Japan </a:t>
            </a:r>
            <a:r>
              <a:rPr lang="en-US" b="0" i="0" dirty="0">
                <a:solidFill>
                  <a:schemeClr val="tx1"/>
                </a:solidFill>
                <a:effectLst/>
                <a:latin typeface="Arial" panose="020B0604020202020204" pitchFamily="34" charset="0"/>
              </a:rPr>
              <a:t>located in the </a:t>
            </a:r>
            <a:r>
              <a:rPr lang="en-US" b="0" i="0" u="none" strike="noStrike" dirty="0">
                <a:solidFill>
                  <a:schemeClr val="tx1"/>
                </a:solidFill>
                <a:effectLst/>
                <a:latin typeface="Arial" panose="020B0604020202020204" pitchFamily="34" charset="0"/>
              </a:rPr>
              <a:t>Chūgoku region</a:t>
            </a:r>
            <a:r>
              <a:rPr lang="en-US" b="0" i="0" dirty="0">
                <a:solidFill>
                  <a:schemeClr val="tx1"/>
                </a:solidFill>
                <a:effectLst/>
                <a:latin typeface="Arial" panose="020B0604020202020204" pitchFamily="34" charset="0"/>
              </a:rPr>
              <a:t> of </a:t>
            </a:r>
            <a:r>
              <a:rPr lang="en-US" b="0" i="0" u="none" strike="noStrike" dirty="0">
                <a:solidFill>
                  <a:schemeClr val="tx1"/>
                </a:solidFill>
                <a:effectLst/>
                <a:latin typeface="Arial" panose="020B0604020202020204" pitchFamily="34" charset="0"/>
              </a:rPr>
              <a:t>Honshu</a:t>
            </a:r>
            <a:r>
              <a:rPr lang="en-US" b="0" i="0" dirty="0">
                <a:solidFill>
                  <a:schemeClr val="tx1"/>
                </a:solidFill>
                <a:effectLst/>
                <a:latin typeface="Arial" panose="020B0604020202020204" pitchFamily="34" charset="0"/>
              </a:rPr>
              <a:t>. Hiroshima Prefecture’s population is 2,811,410 with an area of 3,274 </a:t>
            </a:r>
            <a:r>
              <a:rPr lang="en-US" b="0" i="0" u="none" strike="noStrike" dirty="0">
                <a:solidFill>
                  <a:schemeClr val="tx1"/>
                </a:solidFill>
                <a:effectLst/>
                <a:latin typeface="Arial" panose="020B0604020202020204" pitchFamily="34" charset="0"/>
              </a:rPr>
              <a:t>sq mi</a:t>
            </a:r>
            <a:r>
              <a:rPr lang="en-US" b="0" i="0" dirty="0">
                <a:solidFill>
                  <a:schemeClr val="tx1"/>
                </a:solidFill>
                <a:effectLst/>
                <a:latin typeface="Arial" panose="020B0604020202020204" pitchFamily="34" charset="0"/>
              </a:rPr>
              <a:t>. It borders </a:t>
            </a:r>
            <a:r>
              <a:rPr lang="en-US" b="0" i="0" u="none" strike="noStrike" dirty="0">
                <a:solidFill>
                  <a:schemeClr val="tx1"/>
                </a:solidFill>
                <a:effectLst/>
                <a:latin typeface="Arial" panose="020B0604020202020204" pitchFamily="34" charset="0"/>
              </a:rPr>
              <a:t>Okayama </a:t>
            </a:r>
            <a:r>
              <a:rPr lang="en-US" b="0" i="0" dirty="0">
                <a:solidFill>
                  <a:schemeClr val="tx1"/>
                </a:solidFill>
                <a:effectLst/>
                <a:latin typeface="Arial" panose="020B0604020202020204" pitchFamily="34" charset="0"/>
              </a:rPr>
              <a:t>to the east, </a:t>
            </a:r>
            <a:r>
              <a:rPr lang="en-US" b="0" i="0" u="none" strike="noStrike" dirty="0">
                <a:solidFill>
                  <a:schemeClr val="tx1"/>
                </a:solidFill>
                <a:effectLst/>
                <a:latin typeface="Arial" panose="020B0604020202020204" pitchFamily="34" charset="0"/>
              </a:rPr>
              <a:t>Tottori </a:t>
            </a:r>
            <a:r>
              <a:rPr lang="en-US" b="0" i="0" dirty="0">
                <a:solidFill>
                  <a:schemeClr val="tx1"/>
                </a:solidFill>
                <a:effectLst/>
                <a:latin typeface="Arial" panose="020B0604020202020204" pitchFamily="34" charset="0"/>
              </a:rPr>
              <a:t>to the northeast, </a:t>
            </a:r>
            <a:r>
              <a:rPr lang="en-US" b="0" i="0" u="none" strike="noStrike" dirty="0">
                <a:solidFill>
                  <a:schemeClr val="tx1"/>
                </a:solidFill>
                <a:effectLst/>
                <a:latin typeface="Arial" panose="020B0604020202020204" pitchFamily="34" charset="0"/>
              </a:rPr>
              <a:t>Shimane </a:t>
            </a:r>
            <a:r>
              <a:rPr lang="en-US" b="0" i="0" dirty="0">
                <a:solidFill>
                  <a:schemeClr val="tx1"/>
                </a:solidFill>
                <a:effectLst/>
                <a:latin typeface="Arial" panose="020B0604020202020204" pitchFamily="34" charset="0"/>
              </a:rPr>
              <a:t>to the north, and </a:t>
            </a:r>
            <a:r>
              <a:rPr lang="en-US" b="0" i="0" u="none" strike="noStrike" dirty="0">
                <a:solidFill>
                  <a:schemeClr val="tx1"/>
                </a:solidFill>
                <a:effectLst/>
                <a:latin typeface="Arial" panose="020B0604020202020204" pitchFamily="34" charset="0"/>
              </a:rPr>
              <a:t>Yamaguchi </a:t>
            </a:r>
            <a:r>
              <a:rPr lang="en-US" b="0" i="0" dirty="0">
                <a:solidFill>
                  <a:schemeClr val="tx1"/>
                </a:solidFill>
                <a:effectLst/>
                <a:latin typeface="Arial" panose="020B0604020202020204" pitchFamily="34" charset="0"/>
              </a:rPr>
              <a:t>to the southwest.</a:t>
            </a:r>
          </a:p>
          <a:p>
            <a:pPr algn="l"/>
            <a:r>
              <a:rPr lang="en-US" b="0" i="0" dirty="0">
                <a:solidFill>
                  <a:schemeClr val="tx1"/>
                </a:solidFill>
                <a:effectLst/>
                <a:latin typeface="Arial" panose="020B0604020202020204" pitchFamily="34" charset="0"/>
              </a:rPr>
              <a:t>It is the capital and largest city of Hiroshima Prefecture and the largest city in the Chūgoku region. Hiroshima Prefecture is located on the </a:t>
            </a:r>
            <a:r>
              <a:rPr lang="en-US" b="0" i="0" u="none" strike="noStrike" dirty="0">
                <a:solidFill>
                  <a:schemeClr val="tx1"/>
                </a:solidFill>
                <a:effectLst/>
                <a:latin typeface="Arial" panose="020B0604020202020204" pitchFamily="34" charset="0"/>
              </a:rPr>
              <a:t>Seto Inland Sea</a:t>
            </a:r>
            <a:r>
              <a:rPr lang="en-US" b="0" i="0" dirty="0">
                <a:solidFill>
                  <a:schemeClr val="tx1"/>
                </a:solidFill>
                <a:effectLst/>
                <a:latin typeface="Arial" panose="020B0604020202020204" pitchFamily="34" charset="0"/>
              </a:rPr>
              <a:t> across from the island of </a:t>
            </a:r>
            <a:r>
              <a:rPr lang="en-US" b="0" i="0" u="none" strike="noStrike" dirty="0">
                <a:solidFill>
                  <a:schemeClr val="tx1"/>
                </a:solidFill>
                <a:effectLst/>
                <a:latin typeface="Arial" panose="020B0604020202020204" pitchFamily="34" charset="0"/>
              </a:rPr>
              <a:t>Shikoku and</a:t>
            </a:r>
            <a:r>
              <a:rPr lang="en-US" b="0" i="0" dirty="0">
                <a:solidFill>
                  <a:schemeClr val="tx1"/>
                </a:solidFill>
                <a:effectLst/>
                <a:latin typeface="Arial" panose="020B0604020202020204" pitchFamily="34" charset="0"/>
              </a:rPr>
              <a:t> is bounded to the north by the </a:t>
            </a:r>
            <a:r>
              <a:rPr lang="en-US" b="0" i="0" u="none" strike="noStrike" dirty="0">
                <a:solidFill>
                  <a:schemeClr val="tx1"/>
                </a:solidFill>
                <a:effectLst/>
                <a:latin typeface="Arial" panose="020B0604020202020204" pitchFamily="34" charset="0"/>
              </a:rPr>
              <a:t>Chūgoku Mountains</a:t>
            </a:r>
            <a:r>
              <a:rPr lang="en-US" b="0" i="0" dirty="0">
                <a:solidFill>
                  <a:schemeClr val="tx1"/>
                </a:solidFill>
                <a:effectLst/>
                <a:latin typeface="Arial" panose="020B0604020202020204" pitchFamily="34" charset="0"/>
              </a:rPr>
              <a:t>. Hiroshima Prefecture is one of the three prefectures of Japan with more than one </a:t>
            </a:r>
            <a:r>
              <a:rPr lang="en-US" b="0" i="0" u="none" strike="noStrike" dirty="0">
                <a:solidFill>
                  <a:schemeClr val="tx1"/>
                </a:solidFill>
                <a:effectLst/>
                <a:latin typeface="Arial" panose="020B0604020202020204" pitchFamily="34" charset="0"/>
              </a:rPr>
              <a:t>UNESCO World Heritage Site</a:t>
            </a:r>
            <a:r>
              <a:rPr lang="en-US" b="0" i="0" dirty="0">
                <a:solidFill>
                  <a:schemeClr val="tx1"/>
                </a:solidFill>
                <a:effectLst/>
                <a:latin typeface="Arial" panose="020B0604020202020204"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8</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78895"/>
            <a:ext cx="9360000" cy="677108"/>
          </a:xfrm>
        </p:spPr>
        <p:txBody>
          <a:bodyPr vert="horz">
            <a:spAutoFit/>
          </a:bodyPr>
          <a:lstStyle/>
          <a:p>
            <a:pPr lvl="0" rtl="0"/>
            <a:r>
              <a:rPr lang="en-US" sz="4400" b="1" i="0" dirty="0">
                <a:solidFill>
                  <a:srgbClr val="202122"/>
                </a:solidFill>
                <a:effectLst/>
                <a:latin typeface="+mj-lt"/>
              </a:rPr>
              <a:t>Hiroshima’s History</a:t>
            </a:r>
            <a:endParaRPr lang="en-US" sz="4400" b="1" dirty="0">
              <a:solidFill>
                <a:srgbClr val="000000"/>
              </a:solidFill>
              <a:latin typeface="+mj-lt"/>
              <a:cs typeface="Alef" pitchFamily="2"/>
            </a:endParaRPr>
          </a:p>
        </p:txBody>
      </p:sp>
      <p:sp>
        <p:nvSpPr>
          <p:cNvPr id="7" name="TextBox 6">
            <a:extLst>
              <a:ext uri="{FF2B5EF4-FFF2-40B4-BE49-F238E27FC236}">
                <a16:creationId xmlns:a16="http://schemas.microsoft.com/office/drawing/2014/main" id="{FC233398-BCD6-8ADE-8D06-695DF040AD66}"/>
              </a:ext>
            </a:extLst>
          </p:cNvPr>
          <p:cNvSpPr txBox="1"/>
          <p:nvPr/>
        </p:nvSpPr>
        <p:spPr>
          <a:xfrm>
            <a:off x="29258" y="756004"/>
            <a:ext cx="7173785" cy="4247317"/>
          </a:xfrm>
          <a:prstGeom prst="rect">
            <a:avLst/>
          </a:prstGeom>
          <a:noFill/>
        </p:spPr>
        <p:txBody>
          <a:bodyPr wrap="square">
            <a:spAutoFit/>
          </a:bodyPr>
          <a:lstStyle/>
          <a:p>
            <a:r>
              <a:rPr lang="en-US" b="0" i="0" dirty="0">
                <a:solidFill>
                  <a:srgbClr val="202124"/>
                </a:solidFill>
                <a:effectLst/>
                <a:latin typeface="+mj-lt"/>
              </a:rPr>
              <a:t>Hiroshima was </a:t>
            </a:r>
            <a:r>
              <a:rPr lang="en-US" b="0" i="0" dirty="0">
                <a:solidFill>
                  <a:srgbClr val="040C28"/>
                </a:solidFill>
                <a:effectLst/>
                <a:latin typeface="+mj-lt"/>
              </a:rPr>
              <a:t>founded in 1589 as a castle town on the </a:t>
            </a:r>
            <a:r>
              <a:rPr lang="en-US" b="0" i="0" dirty="0" err="1">
                <a:solidFill>
                  <a:srgbClr val="040C28"/>
                </a:solidFill>
                <a:effectLst/>
                <a:latin typeface="+mj-lt"/>
              </a:rPr>
              <a:t>Ōta</a:t>
            </a:r>
            <a:r>
              <a:rPr lang="en-US" b="0" i="0" dirty="0">
                <a:solidFill>
                  <a:srgbClr val="040C28"/>
                </a:solidFill>
                <a:effectLst/>
                <a:latin typeface="+mj-lt"/>
              </a:rPr>
              <a:t> River delta</a:t>
            </a:r>
            <a:r>
              <a:rPr lang="en-US" b="0" i="0" dirty="0">
                <a:solidFill>
                  <a:srgbClr val="202124"/>
                </a:solidFill>
                <a:effectLst/>
                <a:latin typeface="+mj-lt"/>
              </a:rPr>
              <a:t>. Following the Meiji Restoration in 1868, Hiroshima rapidly transformed into a major urban center and industrial hub. </a:t>
            </a:r>
            <a:r>
              <a:rPr lang="en-US" b="0" i="0" dirty="0">
                <a:solidFill>
                  <a:srgbClr val="333333"/>
                </a:solidFill>
                <a:effectLst/>
                <a:latin typeface="+mj-lt"/>
              </a:rPr>
              <a:t>At the end of the 16th century, Hiroshima was a small village with some small islands that floated on the mouth of the Ota River. In 1589, warlord </a:t>
            </a:r>
            <a:r>
              <a:rPr lang="en-US" b="0" i="0" dirty="0" err="1">
                <a:solidFill>
                  <a:srgbClr val="333333"/>
                </a:solidFill>
                <a:effectLst/>
                <a:latin typeface="+mj-lt"/>
              </a:rPr>
              <a:t>Terumoto</a:t>
            </a:r>
            <a:r>
              <a:rPr lang="en-US" b="0" i="0" dirty="0">
                <a:solidFill>
                  <a:srgbClr val="333333"/>
                </a:solidFill>
                <a:effectLst/>
                <a:latin typeface="+mj-lt"/>
              </a:rPr>
              <a:t> Mori built his castle there. He ruled the area and named it “Hiroshima.” Nagaakira Asano became the next feudal lord. Afterward, Hiroshima had been a castle town of Hiroshima domain, yielding 430,000 koku of rice, governed by the Asano Family throughout the Edo period. Hiroshima developed as a big city which was surrounded by inner and outer moats and canals, and with residential areas and temple districts established along with the Saigoku Kaido Road, which passed through the southern area of the castle. </a:t>
            </a:r>
            <a:r>
              <a:rPr lang="en-US" b="0" i="0" dirty="0">
                <a:solidFill>
                  <a:srgbClr val="333333"/>
                </a:solidFill>
                <a:effectLst/>
                <a:latin typeface="+mj-lt"/>
                <a:ea typeface="Meiryo" panose="020B0400000000000000" pitchFamily="34" charset="-128"/>
              </a:rPr>
              <a:t>The outbreak of the First Sino-Japanese War (1894) brought improvements to transportation facilities in Hiroshima City, such as the rapid two-week completion in August of that same year of the Hiroshima-</a:t>
            </a:r>
            <a:r>
              <a:rPr lang="en-US" b="0" i="0" dirty="0" err="1">
                <a:solidFill>
                  <a:srgbClr val="333333"/>
                </a:solidFill>
                <a:effectLst/>
                <a:latin typeface="+mj-lt"/>
                <a:ea typeface="Meiryo" panose="020B0400000000000000" pitchFamily="34" charset="-128"/>
              </a:rPr>
              <a:t>Ujina</a:t>
            </a:r>
            <a:r>
              <a:rPr lang="en-US" b="0" i="0" dirty="0">
                <a:solidFill>
                  <a:srgbClr val="333333"/>
                </a:solidFill>
                <a:effectLst/>
                <a:latin typeface="+mj-lt"/>
                <a:ea typeface="Meiryo" panose="020B0400000000000000" pitchFamily="34" charset="-128"/>
              </a:rPr>
              <a:t> railroad line for military use.</a:t>
            </a:r>
            <a:endParaRPr lang="en-US" dirty="0">
              <a:latin typeface="+mj-lt"/>
            </a:endParaRPr>
          </a:p>
        </p:txBody>
      </p:sp>
      <p:pic>
        <p:nvPicPr>
          <p:cNvPr id="12" name="Picture 11" descr="A map of a city&#10;&#10;Description automatically generated">
            <a:extLst>
              <a:ext uri="{FF2B5EF4-FFF2-40B4-BE49-F238E27FC236}">
                <a16:creationId xmlns:a16="http://schemas.microsoft.com/office/drawing/2014/main" id="{5CBBADE2-91FD-5FA4-B7B3-9DD34C35D65B}"/>
              </a:ext>
            </a:extLst>
          </p:cNvPr>
          <p:cNvPicPr>
            <a:picLocks noChangeAspect="1"/>
          </p:cNvPicPr>
          <p:nvPr/>
        </p:nvPicPr>
        <p:blipFill rotWithShape="1">
          <a:blip r:embed="rId4">
            <a:extLst>
              <a:ext uri="{28A0092B-C50C-407E-A947-70E740481C1C}">
                <a14:useLocalDpi xmlns:a14="http://schemas.microsoft.com/office/drawing/2010/main" val="0"/>
              </a:ext>
            </a:extLst>
          </a:blip>
          <a:srcRect l="3819" t="3282" r="2493"/>
          <a:stretch/>
        </p:blipFill>
        <p:spPr>
          <a:xfrm>
            <a:off x="7203043" y="756003"/>
            <a:ext cx="2516957" cy="4247317"/>
          </a:xfrm>
          <a:prstGeom prst="rect">
            <a:avLst/>
          </a:prstGeom>
        </p:spPr>
      </p:pic>
    </p:spTree>
    <p:extLst>
      <p:ext uri="{BB962C8B-B14F-4D97-AF65-F5344CB8AC3E}">
        <p14:creationId xmlns:p14="http://schemas.microsoft.com/office/powerpoint/2010/main" val="239320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9</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201446"/>
            <a:ext cx="9360000" cy="677108"/>
          </a:xfrm>
        </p:spPr>
        <p:txBody>
          <a:bodyPr vert="horz">
            <a:spAutoFit/>
          </a:bodyPr>
          <a:lstStyle/>
          <a:p>
            <a:pPr lvl="0" rtl="0"/>
            <a:r>
              <a:rPr lang="en-US" sz="4400" b="1" i="0" dirty="0">
                <a:solidFill>
                  <a:srgbClr val="202122"/>
                </a:solidFill>
                <a:effectLst/>
                <a:latin typeface="+mj-lt"/>
              </a:rPr>
              <a:t>Hiroshima’s History</a:t>
            </a:r>
            <a:endParaRPr lang="en-US" sz="4400" b="1" dirty="0">
              <a:solidFill>
                <a:srgbClr val="000000"/>
              </a:solidFill>
              <a:latin typeface="+mj-lt"/>
              <a:cs typeface="Alef" pitchFamily="2"/>
            </a:endParaRPr>
          </a:p>
        </p:txBody>
      </p:sp>
      <p:sp>
        <p:nvSpPr>
          <p:cNvPr id="7" name="TextBox 6">
            <a:extLst>
              <a:ext uri="{FF2B5EF4-FFF2-40B4-BE49-F238E27FC236}">
                <a16:creationId xmlns:a16="http://schemas.microsoft.com/office/drawing/2014/main" id="{FC233398-BCD6-8ADE-8D06-695DF040AD66}"/>
              </a:ext>
            </a:extLst>
          </p:cNvPr>
          <p:cNvSpPr txBox="1"/>
          <p:nvPr/>
        </p:nvSpPr>
        <p:spPr>
          <a:xfrm>
            <a:off x="194629" y="878554"/>
            <a:ext cx="4283103" cy="4247317"/>
          </a:xfrm>
          <a:prstGeom prst="rect">
            <a:avLst/>
          </a:prstGeom>
          <a:noFill/>
        </p:spPr>
        <p:txBody>
          <a:bodyPr wrap="square">
            <a:spAutoFit/>
          </a:bodyPr>
          <a:lstStyle/>
          <a:p>
            <a:endParaRPr lang="en-US" b="0" i="0" dirty="0">
              <a:solidFill>
                <a:srgbClr val="202124"/>
              </a:solidFill>
              <a:effectLst/>
              <a:latin typeface="Google Sans"/>
            </a:endParaRPr>
          </a:p>
          <a:p>
            <a:r>
              <a:rPr lang="en-US" b="0" i="0" dirty="0">
                <a:solidFill>
                  <a:srgbClr val="000000"/>
                </a:solidFill>
                <a:effectLst/>
                <a:latin typeface="roboto" panose="02000000000000000000" pitchFamily="2" charset="0"/>
              </a:rPr>
              <a:t>On August 6, 1945, the United States dropped an atomic bomb on the city of Hiroshima. The bomb was known as “Little Boy”, a uranium gun-type bomb that exploded with about thirteen kilotons of force. At the time of the bombing, Hiroshima was home to 280,000-290,000 civilians as well as 43,000 soldiers. Between 90,000 and 166,000 people are believed to have died from the bomb in the four-month period following the explosion. Soon after the Japanese surrendered bring an end to the war in the Pacific.</a:t>
            </a:r>
            <a:endParaRPr lang="en-US" dirty="0"/>
          </a:p>
        </p:txBody>
      </p:sp>
      <p:pic>
        <p:nvPicPr>
          <p:cNvPr id="2050" name="Picture 2" descr="Hiroshima | Map, Pictures, Bombing, &amp; Facts | Britannica">
            <a:extLst>
              <a:ext uri="{FF2B5EF4-FFF2-40B4-BE49-F238E27FC236}">
                <a16:creationId xmlns:a16="http://schemas.microsoft.com/office/drawing/2014/main" id="{20EF3C59-5A18-067E-525F-0249EC367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251" y="878554"/>
            <a:ext cx="5404746" cy="402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927544"/>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2378</Words>
  <Application>Microsoft Office PowerPoint</Application>
  <PresentationFormat>Custom</PresentationFormat>
  <Paragraphs>156</Paragraphs>
  <Slides>23</Slides>
  <Notes>20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23</vt:i4>
      </vt:variant>
    </vt:vector>
  </HeadingPairs>
  <TitlesOfParts>
    <vt:vector size="40" baseType="lpstr">
      <vt:lpstr>Aeonik</vt:lpstr>
      <vt:lpstr>Alef</vt:lpstr>
      <vt:lpstr>Arial</vt:lpstr>
      <vt:lpstr>Calibri</vt:lpstr>
      <vt:lpstr>Calibri  (Headings)</vt:lpstr>
      <vt:lpstr>Calibri Light</vt:lpstr>
      <vt:lpstr>Google Sans</vt:lpstr>
      <vt:lpstr>Liberation Sans</vt:lpstr>
      <vt:lpstr>Noto Sans JP</vt:lpstr>
      <vt:lpstr>roboto</vt:lpstr>
      <vt:lpstr>Segoe UI</vt:lpstr>
      <vt:lpstr>Tahoma</vt:lpstr>
      <vt:lpstr>Times New Roman</vt:lpstr>
      <vt:lpstr>Wingdings</vt:lpstr>
      <vt:lpstr>Blue_Curve1</vt:lpstr>
      <vt:lpstr>Default</vt:lpstr>
      <vt:lpstr>Office Theme</vt:lpstr>
      <vt:lpstr>Hiroshima, Japan Presented by Marc Silver</vt:lpstr>
      <vt:lpstr>What I Will Cover</vt:lpstr>
      <vt:lpstr>My Port Philosophy</vt:lpstr>
      <vt:lpstr>PowerPoint Presentation</vt:lpstr>
      <vt:lpstr>PowerPoint Presentation</vt:lpstr>
      <vt:lpstr>PASMO, Suica, &amp; ICOCA Cards</vt:lpstr>
      <vt:lpstr>About Hiroshima</vt:lpstr>
      <vt:lpstr>Hiroshima’s History</vt:lpstr>
      <vt:lpstr>Hiroshima’s History</vt:lpstr>
      <vt:lpstr>Points of Interest</vt:lpstr>
      <vt:lpstr>Visit Hiroshima Tourist Pass</vt:lpstr>
      <vt:lpstr>Mazda Museum</vt:lpstr>
      <vt:lpstr>Hiroshima Peace Memorial Park</vt:lpstr>
      <vt:lpstr>The Island Shrine of Itsukushima</vt:lpstr>
      <vt:lpstr>Hiroshima Peace Memorial Museum</vt:lpstr>
      <vt:lpstr>Hiroshima Castle</vt:lpstr>
      <vt:lpstr>Shukkei-en Garden</vt:lpstr>
      <vt:lpstr>Mitaki-dera Temple</vt:lpstr>
      <vt:lpstr>Hiroshima Museum of Art</vt:lpstr>
      <vt:lpstr>PowerPoint Presentation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111</cp:revision>
  <dcterms:created xsi:type="dcterms:W3CDTF">2023-03-25T21:24:27Z</dcterms:created>
  <dcterms:modified xsi:type="dcterms:W3CDTF">2024-08-22T00:31:23Z</dcterms:modified>
</cp:coreProperties>
</file>