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handoutMasterIdLst>
    <p:handoutMasterId r:id="rId24"/>
  </p:handoutMasterIdLst>
  <p:sldIdLst>
    <p:sldId id="256" r:id="rId4"/>
    <p:sldId id="402" r:id="rId5"/>
    <p:sldId id="257" r:id="rId6"/>
    <p:sldId id="274" r:id="rId7"/>
    <p:sldId id="258" r:id="rId8"/>
    <p:sldId id="276" r:id="rId9"/>
    <p:sldId id="398" r:id="rId10"/>
    <p:sldId id="260" r:id="rId11"/>
    <p:sldId id="277" r:id="rId12"/>
    <p:sldId id="261" r:id="rId13"/>
    <p:sldId id="264" r:id="rId14"/>
    <p:sldId id="265" r:id="rId15"/>
    <p:sldId id="266" r:id="rId16"/>
    <p:sldId id="267" r:id="rId17"/>
    <p:sldId id="278" r:id="rId18"/>
    <p:sldId id="268"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09-21T16:02:28.90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13</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14</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it imag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302081" y="2835275"/>
            <a:ext cx="2560935" cy="808998"/>
          </a:xfrm>
          <a:prstGeom prst="rect">
            <a:avLst/>
          </a:prstGeom>
        </p:spPr>
        <p:txBody>
          <a:bodyPr anchor="ctr"/>
          <a:lstStyle>
            <a:lvl1pPr algn="l">
              <a:defRPr sz="2646" cap="all" spc="165" baseline="0">
                <a:solidFill>
                  <a:schemeClr val="accent1">
                    <a:lumMod val="75000"/>
                  </a:schemeClr>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p:nvPr>
        </p:nvSpPr>
        <p:spPr>
          <a:xfrm>
            <a:off x="0" y="0"/>
            <a:ext cx="10080625" cy="1695914"/>
          </a:xfrm>
          <a:prstGeom prst="rect">
            <a:avLst/>
          </a:prstGeom>
        </p:spPr>
        <p:txBody>
          <a:bodyPr anchor="ctr"/>
          <a:lstStyle>
            <a:lvl1pPr marL="0" indent="0" algn="ctr">
              <a:buNone/>
              <a:defRPr spc="331" baseline="0"/>
            </a:lvl1pPr>
          </a:lstStyle>
          <a:p>
            <a:r>
              <a:rPr lang="en-US"/>
              <a:t>Click icon to add picture</a:t>
            </a:r>
            <a:endParaRPr lang="en-US" dirty="0"/>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5155820" y="2360382"/>
            <a:ext cx="3927243" cy="1761170"/>
          </a:xfrm>
          <a:prstGeom prst="rect">
            <a:avLst/>
          </a:prstGeom>
        </p:spPr>
        <p:txBody>
          <a:bodyPr anchor="ctr"/>
          <a:lstStyle>
            <a:lvl1pPr marL="236258" indent="-236258" algn="l">
              <a:lnSpc>
                <a:spcPct val="150000"/>
              </a:lnSpc>
              <a:spcBef>
                <a:spcPts val="0"/>
              </a:spcBef>
              <a:buFont typeface="Arial" panose="020B0604020202020204" pitchFamily="34" charset="0"/>
              <a:buChar char="•"/>
              <a:defRPr sz="1323" cap="none" spc="41"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p:nvPr>
        </p:nvSpPr>
        <p:spPr>
          <a:xfrm>
            <a:off x="0" y="4786018"/>
            <a:ext cx="10080625" cy="884533"/>
          </a:xfrm>
          <a:prstGeom prst="rect">
            <a:avLst/>
          </a:prstGeom>
        </p:spPr>
        <p:txBody>
          <a:bodyPr anchor="ctr"/>
          <a:lstStyle>
            <a:lvl1pPr marL="0" indent="0" algn="ctr">
              <a:buNone/>
              <a:defRPr spc="331" baseline="0"/>
            </a:lvl1pPr>
          </a:lstStyle>
          <a:p>
            <a:r>
              <a:rPr lang="en-US"/>
              <a:t>Click icon to add picture</a:t>
            </a:r>
            <a:endParaRPr lang="en-US" dirty="0"/>
          </a:p>
        </p:txBody>
      </p:sp>
    </p:spTree>
    <p:extLst>
      <p:ext uri="{BB962C8B-B14F-4D97-AF65-F5344CB8AC3E}">
        <p14:creationId xmlns:p14="http://schemas.microsoft.com/office/powerpoint/2010/main" val="420390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6" r:id="rId12"/>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comments" Target="../comments/commen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246769"/>
            <a:ext cx="6012058" cy="2197525"/>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Hakodate Japan</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7" name="Picture 6">
            <a:extLst>
              <a:ext uri="{FF2B5EF4-FFF2-40B4-BE49-F238E27FC236}">
                <a16:creationId xmlns:a16="http://schemas.microsoft.com/office/drawing/2014/main" id="{05AF5C0A-CCAA-2646-F043-B61BDD418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2058" y="657546"/>
            <a:ext cx="3976099" cy="39760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Hakodate Transportation </a:t>
            </a:r>
          </a:p>
        </p:txBody>
      </p:sp>
      <p:sp>
        <p:nvSpPr>
          <p:cNvPr id="3" name="TextBox 2">
            <a:extLst>
              <a:ext uri="{FF2B5EF4-FFF2-40B4-BE49-F238E27FC236}">
                <a16:creationId xmlns:a16="http://schemas.microsoft.com/office/drawing/2014/main" id="{8E4A7305-3999-B419-FE75-784BC6D0E8E3}"/>
              </a:ext>
            </a:extLst>
          </p:cNvPr>
          <p:cNvSpPr txBox="1"/>
          <p:nvPr/>
        </p:nvSpPr>
        <p:spPr>
          <a:xfrm>
            <a:off x="71999" y="816120"/>
            <a:ext cx="10091325" cy="4515734"/>
          </a:xfrm>
          <a:prstGeom prst="rect">
            <a:avLst/>
          </a:prstGeom>
          <a:noFill/>
          <a:ln>
            <a:noFill/>
          </a:ln>
        </p:spPr>
        <p:txBody>
          <a:bodyPr vert="horz" wrap="none" lIns="90000" tIns="45000" rIns="90000" bIns="45000" anchorCtr="0" compatLnSpc="0">
            <a:noAutofit/>
          </a:bodyPr>
          <a:lstStyle/>
          <a:p>
            <a:r>
              <a:rPr lang="en-US" sz="2400" dirty="0">
                <a:latin typeface="Times New Roman" panose="02020603050405020304" pitchFamily="18" charset="0"/>
                <a:cs typeface="Times New Roman" panose="02020603050405020304" pitchFamily="18" charset="0"/>
              </a:rPr>
              <a:t>Central Hakodate with </a:t>
            </a:r>
            <a:r>
              <a:rPr lang="en-US" sz="2400" b="1" dirty="0">
                <a:latin typeface="Times New Roman" panose="02020603050405020304" pitchFamily="18" charset="0"/>
                <a:cs typeface="Times New Roman" panose="02020603050405020304" pitchFamily="18" charset="0"/>
              </a:rPr>
              <a:t>Hakodate Station</a:t>
            </a:r>
            <a:r>
              <a:rPr lang="en-US" sz="2400" dirty="0">
                <a:latin typeface="Times New Roman" panose="02020603050405020304" pitchFamily="18" charset="0"/>
                <a:cs typeface="Times New Roman" panose="02020603050405020304" pitchFamily="18" charset="0"/>
              </a:rPr>
              <a:t>, the old Motomachi district and</a:t>
            </a:r>
          </a:p>
          <a:p>
            <a:r>
              <a:rPr lang="en-US" sz="2400" dirty="0">
                <a:latin typeface="Times New Roman" panose="02020603050405020304" pitchFamily="18" charset="0"/>
                <a:cs typeface="Times New Roman" panose="02020603050405020304" pitchFamily="18" charset="0"/>
              </a:rPr>
              <a:t>Mount Hakodate are located </a:t>
            </a:r>
          </a:p>
          <a:p>
            <a:r>
              <a:rPr lang="en-US" sz="2400" dirty="0">
                <a:latin typeface="Times New Roman" panose="02020603050405020304" pitchFamily="18" charset="0"/>
                <a:cs typeface="Times New Roman" panose="02020603050405020304" pitchFamily="18" charset="0"/>
              </a:rPr>
              <a:t>on the distinctively shaped </a:t>
            </a:r>
          </a:p>
          <a:p>
            <a:r>
              <a:rPr lang="en-US" sz="2400" dirty="0">
                <a:latin typeface="Times New Roman" panose="02020603050405020304" pitchFamily="18" charset="0"/>
                <a:cs typeface="Times New Roman" panose="02020603050405020304" pitchFamily="18" charset="0"/>
              </a:rPr>
              <a:t>peninsula. The city is served </a:t>
            </a:r>
          </a:p>
          <a:p>
            <a:r>
              <a:rPr lang="en-US" sz="2400" dirty="0">
                <a:latin typeface="Times New Roman" panose="02020603050405020304" pitchFamily="18" charset="0"/>
                <a:cs typeface="Times New Roman" panose="02020603050405020304" pitchFamily="18" charset="0"/>
              </a:rPr>
              <a:t>by two tram lines and a bus </a:t>
            </a:r>
          </a:p>
          <a:p>
            <a:r>
              <a:rPr lang="en-US" sz="2400" dirty="0">
                <a:latin typeface="Times New Roman" panose="02020603050405020304" pitchFamily="18" charset="0"/>
                <a:cs typeface="Times New Roman" panose="02020603050405020304" pitchFamily="18" charset="0"/>
              </a:rPr>
              <a:t>network. A ropeway leads to </a:t>
            </a:r>
          </a:p>
          <a:p>
            <a:r>
              <a:rPr lang="en-US" sz="2400" dirty="0">
                <a:latin typeface="Times New Roman" panose="02020603050405020304" pitchFamily="18" charset="0"/>
                <a:cs typeface="Times New Roman" panose="02020603050405020304" pitchFamily="18" charset="0"/>
              </a:rPr>
              <a:t>the top of Mount Hakodate, </a:t>
            </a:r>
          </a:p>
          <a:p>
            <a:r>
              <a:rPr lang="en-US" sz="2400" dirty="0">
                <a:latin typeface="Times New Roman" panose="02020603050405020304" pitchFamily="18" charset="0"/>
                <a:cs typeface="Times New Roman" panose="02020603050405020304" pitchFamily="18" charset="0"/>
              </a:rPr>
              <a:t>which is also accessible by </a:t>
            </a:r>
          </a:p>
          <a:p>
            <a:r>
              <a:rPr lang="en-US" sz="2400" dirty="0">
                <a:latin typeface="Times New Roman" panose="02020603050405020304" pitchFamily="18" charset="0"/>
                <a:cs typeface="Times New Roman" panose="02020603050405020304" pitchFamily="18" charset="0"/>
              </a:rPr>
              <a:t>bus. The fare is between 210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and 260 yen, depending 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distance traveled.</a:t>
            </a:r>
          </a:p>
        </p:txBody>
      </p:sp>
      <p:pic>
        <p:nvPicPr>
          <p:cNvPr id="6" name="Picture 5">
            <a:extLst>
              <a:ext uri="{FF2B5EF4-FFF2-40B4-BE49-F238E27FC236}">
                <a16:creationId xmlns:a16="http://schemas.microsoft.com/office/drawing/2014/main" id="{4D0E4401-CC2F-0387-0632-7F823CF2B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680" y="1335430"/>
            <a:ext cx="6191250" cy="3619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p:txBody>
          <a:bodyPr/>
          <a:lstStyle/>
          <a:p>
            <a:pPr lvl="0"/>
            <a:fld id="{E4969A48-D42D-46A9-B6C4-1B83C0ED4970}" type="slidenum">
              <a:rPr/>
              <a:t>11</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0000" y="174658"/>
            <a:ext cx="9360000" cy="1093518"/>
          </a:xfrm>
        </p:spPr>
        <p:txBody>
          <a:bodyPr vert="horz"/>
          <a:lstStyle/>
          <a:p>
            <a:pPr rtl="0"/>
            <a:r>
              <a:rPr lang="en-US" sz="4800" b="1" dirty="0">
                <a:solidFill>
                  <a:schemeClr val="tx1"/>
                </a:solidFill>
                <a:latin typeface="Times New Roman" panose="02020603050405020304" pitchFamily="18" charset="0"/>
                <a:cs typeface="Times New Roman" panose="02020603050405020304" pitchFamily="18" charset="0"/>
              </a:rPr>
              <a:t>Mount Hakodate</a:t>
            </a:r>
            <a:br>
              <a:rPr lang="en-US" sz="2800" b="1" dirty="0"/>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0" y="683212"/>
            <a:ext cx="4229279"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latin typeface="Times New Roman" panose="02020603050405020304" pitchFamily="18" charset="0"/>
                <a:cs typeface="Times New Roman" panose="02020603050405020304" pitchFamily="18" charset="0"/>
              </a:rPr>
              <a:t>Mount Hakodate (</a:t>
            </a:r>
            <a:r>
              <a:rPr lang="en-US" sz="2000" dirty="0" err="1">
                <a:latin typeface="Times New Roman" panose="02020603050405020304" pitchFamily="18" charset="0"/>
                <a:cs typeface="Times New Roman" panose="02020603050405020304" pitchFamily="18" charset="0"/>
              </a:rPr>
              <a:t>Hakodateyama</a:t>
            </a:r>
            <a:r>
              <a:rPr lang="en-US" sz="2000" dirty="0">
                <a:latin typeface="Times New Roman" panose="02020603050405020304" pitchFamily="18" charset="0"/>
                <a:cs typeface="Times New Roman" panose="02020603050405020304" pitchFamily="18" charset="0"/>
              </a:rPr>
              <a:t>) is a 334-meter-high, wooded mountain at the southern end of the peninsula on which much of central Hakodate is located. On clear days and nights, in particular, the views from the mountain are spectacular and included among Japan's three best night views alongside the views from Nagasaki's Mount Inasa and Kobe's Mount Rokko.</a:t>
            </a:r>
          </a:p>
          <a:p>
            <a:r>
              <a:rPr lang="en-US" sz="2000" dirty="0">
                <a:latin typeface="Times New Roman" panose="02020603050405020304" pitchFamily="18" charset="0"/>
                <a:cs typeface="Times New Roman" panose="02020603050405020304" pitchFamily="18" charset="0"/>
              </a:rPr>
              <a:t>Facilities at the summit, which is accessible by ropeway, bus or car, include free observation platforms, souvenir shops, a café, and a restaurant.</a:t>
            </a:r>
          </a:p>
        </p:txBody>
      </p:sp>
      <p:pic>
        <p:nvPicPr>
          <p:cNvPr id="4" name="Picture 3">
            <a:extLst>
              <a:ext uri="{FF2B5EF4-FFF2-40B4-BE49-F238E27FC236}">
                <a16:creationId xmlns:a16="http://schemas.microsoft.com/office/drawing/2014/main" id="{F5D73811-A571-7EA8-066F-305D68FBF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2258" y="854075"/>
            <a:ext cx="5827742" cy="39703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360000" y="494570"/>
            <a:ext cx="9360000" cy="347910"/>
          </a:xfrm>
        </p:spPr>
        <p:txBody>
          <a:bodyPr vert="horz"/>
          <a:lstStyle/>
          <a:p>
            <a:br>
              <a:rPr lang="en-US" sz="4000" dirty="0">
                <a:solidFill>
                  <a:schemeClr val="tx1"/>
                </a:solidFill>
                <a:latin typeface="Times New Roman" panose="02020603050405020304" pitchFamily="18" charset="0"/>
                <a:cs typeface="Times New Roman" panose="02020603050405020304" pitchFamily="18" charset="0"/>
              </a:rPr>
            </a:br>
            <a:r>
              <a:rPr lang="en-US" sz="4800" b="1" dirty="0">
                <a:solidFill>
                  <a:schemeClr val="tx1"/>
                </a:solidFill>
                <a:latin typeface="Times New Roman" panose="02020603050405020304" pitchFamily="18" charset="0"/>
                <a:cs typeface="Times New Roman" panose="02020603050405020304" pitchFamily="18" charset="0"/>
              </a:rPr>
              <a:t>Onuma Quasi-National Park</a:t>
            </a:r>
            <a:br>
              <a:rPr lang="en-US" sz="2800" b="1" dirty="0"/>
            </a:b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207390" y="825657"/>
            <a:ext cx="4683109"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Designated as a "quasi national park" and located only 20 kilometers north of Hakodate, Onuma Park is known for its picturesque, island dotted lakes and majestic volcano, Mount Komagatake.</a:t>
            </a:r>
          </a:p>
          <a:p>
            <a:r>
              <a:rPr lang="en-US" sz="2400" dirty="0">
                <a:latin typeface="Times New Roman" panose="02020603050405020304" pitchFamily="18" charset="0"/>
                <a:cs typeface="Times New Roman" panose="02020603050405020304" pitchFamily="18" charset="0"/>
              </a:rPr>
              <a:t>Onuma Park can be easily visited in either a day trip from Hakodate or</a:t>
            </a:r>
          </a:p>
        </p:txBody>
      </p:sp>
      <p:pic>
        <p:nvPicPr>
          <p:cNvPr id="5" name="Picture 4">
            <a:extLst>
              <a:ext uri="{FF2B5EF4-FFF2-40B4-BE49-F238E27FC236}">
                <a16:creationId xmlns:a16="http://schemas.microsoft.com/office/drawing/2014/main" id="{873718A1-73CC-5441-A29A-797F6F6812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150" y="816120"/>
            <a:ext cx="5205475" cy="2926321"/>
          </a:xfrm>
          <a:prstGeom prst="rect">
            <a:avLst/>
          </a:prstGeom>
        </p:spPr>
      </p:pic>
      <p:sp>
        <p:nvSpPr>
          <p:cNvPr id="10" name="TextBox 9">
            <a:extLst>
              <a:ext uri="{FF2B5EF4-FFF2-40B4-BE49-F238E27FC236}">
                <a16:creationId xmlns:a16="http://schemas.microsoft.com/office/drawing/2014/main" id="{F2457650-4765-DF60-242B-20341D614355}"/>
              </a:ext>
            </a:extLst>
          </p:cNvPr>
          <p:cNvSpPr txBox="1"/>
          <p:nvPr/>
        </p:nvSpPr>
        <p:spPr>
          <a:xfrm>
            <a:off x="207390" y="3751236"/>
            <a:ext cx="9873235"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on a stop over on a journey between Hakodate and Sapporo, since most limited express trains between the two cities stop at Onuma Koen Station, the park's centrally located railway station, along the way.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p:txBody>
          <a:bodyPr/>
          <a:lstStyle/>
          <a:p>
            <a:pPr lvl="0"/>
            <a:fld id="{F1745E88-DE43-40A4-ABF6-C2CAAE0C8E93}" type="slidenum">
              <a:rPr/>
              <a:t>13</a:t>
            </a:fld>
            <a:endParaRPr lang="en-US"/>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360000" y="-55314"/>
            <a:ext cx="9360000" cy="794160"/>
          </a:xfrm>
        </p:spPr>
        <p:txBody>
          <a:bodyPr vert="horz"/>
          <a:lstStyle/>
          <a:p>
            <a:pPr rtl="0">
              <a:lnSpc>
                <a:spcPct val="115000"/>
              </a:lnSpc>
              <a:spcAft>
                <a:spcPts val="1236"/>
              </a:spcAft>
            </a:pPr>
            <a:r>
              <a:rPr lang="en-US" sz="4800" b="1" dirty="0">
                <a:solidFill>
                  <a:schemeClr val="tx1"/>
                </a:solidFill>
                <a:latin typeface="Times New Roman" panose="02020603050405020304" pitchFamily="18" charset="0"/>
                <a:cs typeface="Times New Roman" panose="02020603050405020304" pitchFamily="18" charset="0"/>
              </a:rPr>
              <a:t>Fort Goryokaku</a:t>
            </a:r>
          </a:p>
        </p:txBody>
      </p:sp>
      <p:sp>
        <p:nvSpPr>
          <p:cNvPr id="6" name="Rectangle 1">
            <a:extLst>
              <a:ext uri="{FF2B5EF4-FFF2-40B4-BE49-F238E27FC236}">
                <a16:creationId xmlns:a16="http://schemas.microsoft.com/office/drawing/2014/main" id="{880E06C7-5C54-0D9C-9B3D-157094232BE9}"/>
              </a:ext>
            </a:extLst>
          </p:cNvPr>
          <p:cNvSpPr>
            <a:spLocks noChangeArrowheads="1"/>
          </p:cNvSpPr>
          <p:nvPr/>
        </p:nvSpPr>
        <p:spPr bwMode="auto">
          <a:xfrm>
            <a:off x="2" y="714477"/>
            <a:ext cx="56507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latin typeface="Times New Roman" panose="02020603050405020304" pitchFamily="18" charset="0"/>
                <a:cs typeface="Times New Roman" panose="02020603050405020304" pitchFamily="18" charset="0"/>
              </a:rPr>
              <a:t>Fort Goryokaku (</a:t>
            </a:r>
            <a:r>
              <a:rPr lang="ja-JP" altLang="en-US" sz="2000" dirty="0">
                <a:latin typeface="Times New Roman" panose="02020603050405020304" pitchFamily="18" charset="0"/>
                <a:cs typeface="Times New Roman" panose="02020603050405020304" pitchFamily="18" charset="0"/>
              </a:rPr>
              <a:t>五稜郭</a:t>
            </a:r>
            <a:r>
              <a:rPr lang="en-US" altLang="ja-JP"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Goryōkaku) is a massive, star-shaped, Western-style citadel, which was built in the last years of the Edo Period (1603-1868) for the defense of Hakodate against the imperialist threat posed by the Western powers. A few years later, the fort became the site of a civil war between an army of the shogunate and the superior troops of the newly established Meiji government.</a:t>
            </a:r>
          </a:p>
          <a:p>
            <a:r>
              <a:rPr lang="en-US" sz="2000" dirty="0">
                <a:latin typeface="Times New Roman" panose="02020603050405020304" pitchFamily="18" charset="0"/>
                <a:cs typeface="Times New Roman" panose="02020603050405020304" pitchFamily="18" charset="0"/>
              </a:rPr>
              <a:t>After the fort had lost its military importance, it was eventually turned into a public park in the 1910s. Over one thousand cherry trees were planted along its moats, making it one of Hokkaido's best cherry blossom spots. The peak of the blooming season usually takes place around early May.</a:t>
            </a:r>
          </a:p>
        </p:txBody>
      </p:sp>
      <p:sp>
        <p:nvSpPr>
          <p:cNvPr id="11" name="TextBox 10">
            <a:extLst>
              <a:ext uri="{FF2B5EF4-FFF2-40B4-BE49-F238E27FC236}">
                <a16:creationId xmlns:a16="http://schemas.microsoft.com/office/drawing/2014/main" id="{01C17038-C7F6-6AAB-BD0A-62E613EAC357}"/>
              </a:ext>
            </a:extLst>
          </p:cNvPr>
          <p:cNvSpPr txBox="1"/>
          <p:nvPr/>
        </p:nvSpPr>
        <p:spPr>
          <a:xfrm>
            <a:off x="5518898" y="3555781"/>
            <a:ext cx="4561725" cy="1754326"/>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From Hakodate Station, take the tram to "Goryokaku Koen-</a:t>
            </a:r>
            <a:r>
              <a:rPr lang="en-US" dirty="0" err="1">
                <a:latin typeface="Times New Roman" panose="02020603050405020304" pitchFamily="18" charset="0"/>
                <a:cs typeface="Times New Roman" panose="02020603050405020304" pitchFamily="18" charset="0"/>
              </a:rPr>
              <a:t>mae</a:t>
            </a:r>
            <a:r>
              <a:rPr lang="en-US"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五稜郭公園前</a:t>
            </a:r>
            <a:r>
              <a:rPr lang="en-US" altLang="ja-JP" dirty="0">
                <a:latin typeface="Times New Roman" panose="02020603050405020304" pitchFamily="18" charset="0"/>
                <a:cs typeface="Times New Roman" panose="02020603050405020304" pitchFamily="18" charset="0"/>
              </a:rPr>
              <a:t>, 15 </a:t>
            </a:r>
            <a:r>
              <a:rPr lang="en-US" dirty="0">
                <a:latin typeface="Times New Roman" panose="02020603050405020304" pitchFamily="18" charset="0"/>
                <a:cs typeface="Times New Roman" panose="02020603050405020304" pitchFamily="18" charset="0"/>
              </a:rPr>
              <a:t>minutes, 230-yen one way), from where the fortress is another ten minutes on foot.</a:t>
            </a:r>
          </a:p>
          <a:p>
            <a:pPr algn="ctr"/>
            <a:r>
              <a:rPr lang="en-US" i="1" dirty="0">
                <a:solidFill>
                  <a:srgbClr val="FF0000"/>
                </a:solidFill>
                <a:latin typeface="Times New Roman" panose="02020603050405020304" pitchFamily="18" charset="0"/>
                <a:cs typeface="Times New Roman" panose="02020603050405020304" pitchFamily="18" charset="0"/>
              </a:rPr>
              <a:t>Admission 900 yen </a:t>
            </a:r>
          </a:p>
          <a:p>
            <a:pPr algn="ct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35AD469-94A7-4A1F-57E4-DC5656B22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898" y="816120"/>
            <a:ext cx="4561100" cy="25640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14</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55314"/>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Motomachi</a:t>
            </a:r>
          </a:p>
        </p:txBody>
      </p:sp>
      <p:sp>
        <p:nvSpPr>
          <p:cNvPr id="8" name="TextBox 7">
            <a:extLst>
              <a:ext uri="{FF2B5EF4-FFF2-40B4-BE49-F238E27FC236}">
                <a16:creationId xmlns:a16="http://schemas.microsoft.com/office/drawing/2014/main" id="{C16DCF5E-E495-A4CF-4EB0-B09C51869A48}"/>
              </a:ext>
            </a:extLst>
          </p:cNvPr>
          <p:cNvSpPr txBox="1"/>
          <p:nvPr/>
        </p:nvSpPr>
        <p:spPr>
          <a:xfrm>
            <a:off x="195209" y="723655"/>
            <a:ext cx="5280917" cy="409342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The harbor of Hakodate was one of the first to be opened to foreign trade in 1854 when Japan's era of isolation was coming to an end. As a result, many traders from Russia, China, and Western countries moved to Hakodate. Motomachi, at the foot of Mount Hakodate, became a district favored among the new foreign residents.</a:t>
            </a:r>
          </a:p>
          <a:p>
            <a:r>
              <a:rPr lang="en-US" sz="2000" dirty="0">
                <a:latin typeface="Times New Roman" panose="02020603050405020304" pitchFamily="18" charset="0"/>
                <a:cs typeface="Times New Roman" panose="02020603050405020304" pitchFamily="18" charset="0"/>
              </a:rPr>
              <a:t>Many foreign-looking buildings remain in the area today. Among the most famous is the Russian Orthodox Church, the Old British Consulate, the Chinese Memorial Hall, the prefectural government’s former branch office building, and the old Hakodate Public Hall.</a:t>
            </a:r>
          </a:p>
        </p:txBody>
      </p:sp>
      <p:sp>
        <p:nvSpPr>
          <p:cNvPr id="4" name="TextBox 3">
            <a:extLst>
              <a:ext uri="{FF2B5EF4-FFF2-40B4-BE49-F238E27FC236}">
                <a16:creationId xmlns:a16="http://schemas.microsoft.com/office/drawing/2014/main" id="{027598DD-5F3C-23BE-0C29-5D3854D6D833}"/>
              </a:ext>
            </a:extLst>
          </p:cNvPr>
          <p:cNvSpPr txBox="1"/>
          <p:nvPr/>
        </p:nvSpPr>
        <p:spPr>
          <a:xfrm>
            <a:off x="5260368" y="3924531"/>
            <a:ext cx="4857431" cy="120032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Motomachi district is situated at the foot of Mount Hakodate and is easily accessed from Hakodate Station in a 5-minute tram ride or 20-30 minute walk.</a:t>
            </a:r>
          </a:p>
        </p:txBody>
      </p:sp>
      <p:pic>
        <p:nvPicPr>
          <p:cNvPr id="9" name="Picture 8">
            <a:extLst>
              <a:ext uri="{FF2B5EF4-FFF2-40B4-BE49-F238E27FC236}">
                <a16:creationId xmlns:a16="http://schemas.microsoft.com/office/drawing/2014/main" id="{FA123AF9-4A43-BF6C-9859-F6175EB243BC}"/>
              </a:ext>
            </a:extLst>
          </p:cNvPr>
          <p:cNvPicPr>
            <a:picLocks noChangeAspect="1"/>
          </p:cNvPicPr>
          <p:nvPr/>
        </p:nvPicPr>
        <p:blipFill rotWithShape="1">
          <a:blip r:embed="rId4">
            <a:extLst>
              <a:ext uri="{28A0092B-C50C-407E-A947-70E740481C1C}">
                <a14:useLocalDpi xmlns:a14="http://schemas.microsoft.com/office/drawing/2010/main" val="0"/>
              </a:ext>
            </a:extLst>
          </a:blip>
          <a:srcRect r="47258"/>
          <a:stretch/>
        </p:blipFill>
        <p:spPr>
          <a:xfrm>
            <a:off x="6248510" y="723655"/>
            <a:ext cx="2887696" cy="32008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2519737" y="-67165"/>
            <a:ext cx="5039474" cy="830997"/>
          </a:xfrm>
          <a:prstGeom prst="rect">
            <a:avLst/>
          </a:prstGeom>
          <a:noFill/>
        </p:spPr>
        <p:txBody>
          <a:bodyPr wrap="square">
            <a:spAutoFit/>
          </a:bodyPr>
          <a:lstStyle/>
          <a:p>
            <a:pPr algn="ctr"/>
            <a:r>
              <a:rPr lang="en-US" sz="4800" b="1" dirty="0">
                <a:latin typeface="Times New Roman" panose="02020603050405020304" pitchFamily="18" charset="0"/>
                <a:cs typeface="Times New Roman" panose="02020603050405020304" pitchFamily="18" charset="0"/>
              </a:rPr>
              <a:t>Matsumae</a:t>
            </a:r>
          </a:p>
        </p:txBody>
      </p:sp>
      <p:sp>
        <p:nvSpPr>
          <p:cNvPr id="5" name="TextBox 4">
            <a:extLst>
              <a:ext uri="{FF2B5EF4-FFF2-40B4-BE49-F238E27FC236}">
                <a16:creationId xmlns:a16="http://schemas.microsoft.com/office/drawing/2014/main" id="{1AF5FB54-0725-AC46-7FCB-E9CDB56C3059}"/>
              </a:ext>
            </a:extLst>
          </p:cNvPr>
          <p:cNvSpPr txBox="1"/>
          <p:nvPr/>
        </p:nvSpPr>
        <p:spPr>
          <a:xfrm>
            <a:off x="24907" y="798492"/>
            <a:ext cx="10030811" cy="415498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Matsumae (松前) is a former castle </a:t>
            </a:r>
          </a:p>
          <a:p>
            <a:r>
              <a:rPr lang="en-US" sz="2400" dirty="0">
                <a:latin typeface="Times New Roman" panose="02020603050405020304" pitchFamily="18" charset="0"/>
                <a:cs typeface="Times New Roman" panose="02020603050405020304" pitchFamily="18" charset="0"/>
              </a:rPr>
              <a:t>town just west of Cape Shirakami, </a:t>
            </a:r>
          </a:p>
          <a:p>
            <a:r>
              <a:rPr lang="en-US" sz="2400" dirty="0">
                <a:latin typeface="Times New Roman" panose="02020603050405020304" pitchFamily="18" charset="0"/>
                <a:cs typeface="Times New Roman" panose="02020603050405020304" pitchFamily="18" charset="0"/>
              </a:rPr>
              <a:t>the southernmost point of Hokkaido</a:t>
            </a:r>
          </a:p>
          <a:p>
            <a:r>
              <a:rPr lang="en-US" sz="2400" dirty="0">
                <a:latin typeface="Times New Roman" panose="02020603050405020304" pitchFamily="18" charset="0"/>
                <a:cs typeface="Times New Roman" panose="02020603050405020304" pitchFamily="18" charset="0"/>
              </a:rPr>
              <a:t>Only 20 kilometers across the </a:t>
            </a:r>
          </a:p>
          <a:p>
            <a:r>
              <a:rPr lang="en-US" sz="2400" dirty="0">
                <a:latin typeface="Times New Roman" panose="02020603050405020304" pitchFamily="18" charset="0"/>
                <a:cs typeface="Times New Roman" panose="02020603050405020304" pitchFamily="18" charset="0"/>
              </a:rPr>
              <a:t>Tsugaru Strait from Aomori, </a:t>
            </a:r>
          </a:p>
          <a:p>
            <a:r>
              <a:rPr lang="en-US" sz="2400" dirty="0">
                <a:latin typeface="Times New Roman" panose="02020603050405020304" pitchFamily="18" charset="0"/>
                <a:cs typeface="Times New Roman" panose="02020603050405020304" pitchFamily="18" charset="0"/>
              </a:rPr>
              <a:t>Matsumae was the northern limit of</a:t>
            </a:r>
          </a:p>
          <a:p>
            <a:r>
              <a:rPr lang="en-US" sz="2400" dirty="0">
                <a:latin typeface="Times New Roman" panose="02020603050405020304" pitchFamily="18" charset="0"/>
                <a:cs typeface="Times New Roman" panose="02020603050405020304" pitchFamily="18" charset="0"/>
              </a:rPr>
              <a:t>Japan during the Edo Period and </a:t>
            </a:r>
          </a:p>
          <a:p>
            <a:r>
              <a:rPr lang="en-US" sz="2400" dirty="0">
                <a:latin typeface="Times New Roman" panose="02020603050405020304" pitchFamily="18" charset="0"/>
                <a:cs typeface="Times New Roman" panose="02020603050405020304" pitchFamily="18" charset="0"/>
              </a:rPr>
              <a:t>the sole feudal fief on the otherwise </a:t>
            </a:r>
          </a:p>
          <a:p>
            <a:r>
              <a:rPr lang="en-US" sz="2400" dirty="0">
                <a:latin typeface="Times New Roman" panose="02020603050405020304" pitchFamily="18" charset="0"/>
                <a:cs typeface="Times New Roman" panose="02020603050405020304" pitchFamily="18" charset="0"/>
              </a:rPr>
              <a:t>wild, untamed frontier of Hokkaido. The prosperous town attracted merchants engaged in the shipping trade and was protected by a garrison at Matsumae Castle, the only Japanese-style castle to have been built on Hokkaido</a:t>
            </a:r>
            <a:r>
              <a:rPr lang="en-US" sz="2400" dirty="0"/>
              <a:t>.</a:t>
            </a:r>
          </a:p>
        </p:txBody>
      </p:sp>
      <p:pic>
        <p:nvPicPr>
          <p:cNvPr id="7" name="Picture 6">
            <a:extLst>
              <a:ext uri="{FF2B5EF4-FFF2-40B4-BE49-F238E27FC236}">
                <a16:creationId xmlns:a16="http://schemas.microsoft.com/office/drawing/2014/main" id="{7B4F9F89-8595-BC76-D2D9-E1B3FB485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394" y="713635"/>
            <a:ext cx="5419324" cy="3046539"/>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12"/>
          </p:nvPr>
        </p:nvSpPr>
        <p:spPr/>
        <p:txBody>
          <a:bodyPr/>
          <a:lstStyle/>
          <a:p>
            <a:pPr lvl="0"/>
            <a:fld id="{208CE974-47AF-47AF-99E9-12A62538A846}" type="slidenum">
              <a:rPr/>
              <a:t>16</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60000" y="-16677"/>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Red Brick Warehouses</a:t>
            </a:r>
          </a:p>
        </p:txBody>
      </p:sp>
      <p:sp>
        <p:nvSpPr>
          <p:cNvPr id="8" name="TextBox 7">
            <a:extLst>
              <a:ext uri="{FF2B5EF4-FFF2-40B4-BE49-F238E27FC236}">
                <a16:creationId xmlns:a16="http://schemas.microsoft.com/office/drawing/2014/main" id="{960C7CA6-DBD2-4069-D5D0-9FB12AA97E64}"/>
              </a:ext>
            </a:extLst>
          </p:cNvPr>
          <p:cNvSpPr txBox="1"/>
          <p:nvPr/>
        </p:nvSpPr>
        <p:spPr>
          <a:xfrm>
            <a:off x="5234656" y="3628928"/>
            <a:ext cx="4858321" cy="1323439"/>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2000" dirty="0">
                <a:latin typeface="Times New Roman" panose="02020603050405020304" pitchFamily="18" charset="0"/>
                <a:cs typeface="Times New Roman" panose="02020603050405020304" pitchFamily="18" charset="0"/>
              </a:rPr>
              <a:t>The red brick warehouses are a 15-20 minute walk from Hakodate Station or a five minute walk from the Jujigai tram stop (5 minutes, 210 yen from Hakodate Station).</a:t>
            </a:r>
            <a:endParaRPr lang="en-US" sz="2000" b="0" i="0" u="none" strike="noStrike" kern="1200" dirty="0">
              <a:ln>
                <a:noFill/>
              </a:ln>
              <a:latin typeface="Times New Roman" panose="02020603050405020304" pitchFamily="18" charset="0"/>
              <a:ea typeface="Lucida Sans Unicode" pitchFamily="2"/>
              <a:cs typeface="Times New Roman" panose="02020603050405020304" pitchFamily="18" charset="0"/>
            </a:endParaRPr>
          </a:p>
        </p:txBody>
      </p:sp>
      <p:sp>
        <p:nvSpPr>
          <p:cNvPr id="9" name="TextBox 8">
            <a:extLst>
              <a:ext uri="{FF2B5EF4-FFF2-40B4-BE49-F238E27FC236}">
                <a16:creationId xmlns:a16="http://schemas.microsoft.com/office/drawing/2014/main" id="{20A288A7-4E80-45B7-9C06-8474BBF4E2AB}"/>
              </a:ext>
            </a:extLst>
          </p:cNvPr>
          <p:cNvSpPr txBox="1"/>
          <p:nvPr/>
        </p:nvSpPr>
        <p:spPr>
          <a:xfrm>
            <a:off x="177695" y="776778"/>
            <a:ext cx="5044610" cy="4370427"/>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Hakodate Port was among the first Japanese ports to be opened to international trade towards the end of the feudal era. Several red brick warehouses from past trading days survive along the waterfront in the bay area of Hakodate and have been redeveloped into an atmospheric shopping, dining, and entertainment complex.</a:t>
            </a:r>
          </a:p>
          <a:p>
            <a:r>
              <a:rPr lang="en-US" sz="2000" dirty="0">
                <a:latin typeface="Times New Roman" panose="02020603050405020304" pitchFamily="18" charset="0"/>
                <a:cs typeface="Times New Roman" panose="02020603050405020304" pitchFamily="18" charset="0"/>
              </a:rPr>
              <a:t>Besides a typical range of trendy souvenirs, fashion, interior and sweets shops, the complex also features a restaurant, a beer hall, a chapel for weddings, and sightseeing cruises of the bay.</a:t>
            </a:r>
          </a:p>
          <a:p>
            <a:endParaRPr lang="en-US" dirty="0"/>
          </a:p>
        </p:txBody>
      </p:sp>
      <p:pic>
        <p:nvPicPr>
          <p:cNvPr id="4" name="Picture 3">
            <a:extLst>
              <a:ext uri="{FF2B5EF4-FFF2-40B4-BE49-F238E27FC236}">
                <a16:creationId xmlns:a16="http://schemas.microsoft.com/office/drawing/2014/main" id="{8C6D4DF7-23C6-3314-165C-06D0C1AC40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966" y="776779"/>
            <a:ext cx="4905225" cy="27575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Hokkaido 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813554"/>
            <a:ext cx="10091110" cy="6001643"/>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Restaurants in Hakodate:</a:t>
            </a:r>
          </a:p>
          <a:p>
            <a:r>
              <a:rPr lang="en-US" sz="2000" b="1" dirty="0" err="1">
                <a:latin typeface="Times New Roman" panose="02020603050405020304" pitchFamily="18" charset="0"/>
                <a:cs typeface="Times New Roman" panose="02020603050405020304" pitchFamily="18" charset="0"/>
              </a:rPr>
              <a:t>Sakuradori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Umeno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Zush</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Japanese Sushi.</a:t>
            </a:r>
          </a:p>
          <a:p>
            <a:r>
              <a:rPr lang="en-US" sz="2000" dirty="0">
                <a:latin typeface="Times New Roman" panose="02020603050405020304" pitchFamily="18" charset="0"/>
                <a:cs typeface="Times New Roman" panose="02020603050405020304" pitchFamily="18" charset="0"/>
              </a:rPr>
              <a:t>1-19 </a:t>
            </a:r>
            <a:r>
              <a:rPr lang="en-US" sz="2000" dirty="0" err="1">
                <a:latin typeface="Times New Roman" panose="02020603050405020304" pitchFamily="18" charset="0"/>
                <a:cs typeface="Times New Roman" panose="02020603050405020304" pitchFamily="18" charset="0"/>
              </a:rPr>
              <a:t>Kashiwagicho</a:t>
            </a:r>
            <a:r>
              <a:rPr lang="en-US" sz="2000" dirty="0">
                <a:latin typeface="Times New Roman" panose="02020603050405020304" pitchFamily="18" charset="0"/>
                <a:cs typeface="Times New Roman" panose="02020603050405020304" pitchFamily="18" charset="0"/>
              </a:rPr>
              <a:t>, Hakodate 042-0942 Hokkaido</a:t>
            </a:r>
          </a:p>
          <a:p>
            <a:r>
              <a:rPr lang="en-US" sz="2000" b="1" dirty="0">
                <a:latin typeface="Times New Roman" panose="02020603050405020304" pitchFamily="18" charset="0"/>
                <a:cs typeface="Times New Roman" panose="02020603050405020304" pitchFamily="18" charset="0"/>
              </a:rPr>
              <a:t>Hasegawa Store Bay Area $ </a:t>
            </a:r>
            <a:r>
              <a:rPr lang="en-US" sz="2000" dirty="0">
                <a:latin typeface="Times New Roman" panose="02020603050405020304" pitchFamily="18" charset="0"/>
                <a:cs typeface="Times New Roman" panose="02020603050405020304" pitchFamily="18" charset="0"/>
              </a:rPr>
              <a:t>Japanese, Fast Food</a:t>
            </a:r>
            <a:endParaRPr lang="en-US" sz="2000" b="1" dirty="0">
              <a:latin typeface="Times New Roman" panose="02020603050405020304" pitchFamily="18" charset="0"/>
              <a:cs typeface="Times New Roman" panose="02020603050405020304" pitchFamily="18" charset="0"/>
            </a:endParaRPr>
          </a:p>
          <a:p>
            <a:r>
              <a:rPr lang="fi-FI" sz="2000" dirty="0">
                <a:latin typeface="Times New Roman" panose="02020603050405020304" pitchFamily="18" charset="0"/>
                <a:cs typeface="Times New Roman" panose="02020603050405020304" pitchFamily="18" charset="0"/>
              </a:rPr>
              <a:t>23-5 Suehirocho, Hakodate 040-0053 Hokkaido</a:t>
            </a:r>
            <a:endParaRPr lang="en-US" sz="20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Gyosanko</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 $$$ Japanese Seafood</a:t>
            </a:r>
          </a:p>
          <a:p>
            <a:r>
              <a:rPr lang="en-US" sz="2000" dirty="0">
                <a:latin typeface="Times New Roman" panose="02020603050405020304" pitchFamily="18" charset="0"/>
                <a:cs typeface="Times New Roman" panose="02020603050405020304" pitchFamily="18" charset="0"/>
              </a:rPr>
              <a:t>19-3 </a:t>
            </a:r>
            <a:r>
              <a:rPr lang="en-US" sz="2000" dirty="0" err="1">
                <a:latin typeface="Times New Roman" panose="02020603050405020304" pitchFamily="18" charset="0"/>
                <a:cs typeface="Times New Roman" panose="02020603050405020304" pitchFamily="18" charset="0"/>
              </a:rPr>
              <a:t>Wakamatsucho</a:t>
            </a:r>
            <a:r>
              <a:rPr lang="en-US" sz="2000" dirty="0">
                <a:latin typeface="Times New Roman" panose="02020603050405020304" pitchFamily="18" charset="0"/>
                <a:cs typeface="Times New Roman" panose="02020603050405020304" pitchFamily="18" charset="0"/>
              </a:rPr>
              <a:t>, Hakodate 040-0063 Hokkaido</a:t>
            </a:r>
          </a:p>
          <a:p>
            <a:r>
              <a:rPr lang="en-US" sz="2000" b="1" dirty="0" err="1">
                <a:latin typeface="Times New Roman" panose="02020603050405020304" pitchFamily="18" charset="0"/>
                <a:cs typeface="Times New Roman" panose="02020603050405020304" pitchFamily="18" charset="0"/>
              </a:rPr>
              <a:t>Shigechan</a:t>
            </a:r>
            <a:r>
              <a:rPr lang="en-US" sz="2000" b="1" dirty="0">
                <a:latin typeface="Times New Roman" panose="02020603050405020304" pitchFamily="18" charset="0"/>
                <a:cs typeface="Times New Roman" panose="02020603050405020304" pitchFamily="18" charset="0"/>
              </a:rPr>
              <a:t> Sushi </a:t>
            </a:r>
            <a:r>
              <a:rPr lang="en-US" sz="2000" dirty="0">
                <a:latin typeface="Times New Roman" panose="02020603050405020304" pitchFamily="18" charset="0"/>
                <a:cs typeface="Times New Roman" panose="02020603050405020304" pitchFamily="18" charset="0"/>
              </a:rPr>
              <a:t>$ Sushi</a:t>
            </a:r>
          </a:p>
          <a:p>
            <a:r>
              <a:rPr lang="en-US" sz="2000" dirty="0">
                <a:latin typeface="Times New Roman" panose="02020603050405020304" pitchFamily="18" charset="0"/>
                <a:cs typeface="Times New Roman" panose="02020603050405020304" pitchFamily="18" charset="0"/>
              </a:rPr>
              <a:t>14-10 </a:t>
            </a:r>
            <a:r>
              <a:rPr lang="en-US" sz="2000" dirty="0" err="1">
                <a:latin typeface="Times New Roman" panose="02020603050405020304" pitchFamily="18" charset="0"/>
                <a:cs typeface="Times New Roman" panose="02020603050405020304" pitchFamily="18" charset="0"/>
              </a:rPr>
              <a:t>Nakajimacho</a:t>
            </a:r>
            <a:r>
              <a:rPr lang="en-US" sz="2000" dirty="0">
                <a:latin typeface="Times New Roman" panose="02020603050405020304" pitchFamily="18" charset="0"/>
                <a:cs typeface="Times New Roman" panose="02020603050405020304" pitchFamily="18" charset="0"/>
              </a:rPr>
              <a:t>, Hakodate 040-0014 Hokkaido</a:t>
            </a:r>
          </a:p>
          <a:p>
            <a:r>
              <a:rPr lang="nn-NO" sz="2000" b="1" dirty="0">
                <a:latin typeface="Times New Roman" panose="02020603050405020304" pitchFamily="18" charset="0"/>
                <a:cs typeface="Times New Roman" panose="02020603050405020304" pitchFamily="18" charset="0"/>
              </a:rPr>
              <a:t>Asaichi Dining Store No. 2 </a:t>
            </a:r>
            <a:r>
              <a:rPr lang="en-US" sz="2000" dirty="0">
                <a:latin typeface="Times New Roman" panose="02020603050405020304" pitchFamily="18" charset="0"/>
                <a:cs typeface="Times New Roman" panose="02020603050405020304" pitchFamily="18" charset="0"/>
              </a:rPr>
              <a:t>$ Japanese Seafood</a:t>
            </a:r>
          </a:p>
          <a:p>
            <a:r>
              <a:rPr lang="en-US" sz="2000" dirty="0">
                <a:latin typeface="Times New Roman" panose="02020603050405020304" pitchFamily="18" charset="0"/>
                <a:cs typeface="Times New Roman" panose="02020603050405020304" pitchFamily="18" charset="0"/>
              </a:rPr>
              <a:t>9-19 Wakamatsu-</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Hakodate </a:t>
            </a:r>
            <a:r>
              <a:rPr lang="en-US" sz="2000" dirty="0" err="1">
                <a:latin typeface="Times New Roman" panose="02020603050405020304" pitchFamily="18" charset="0"/>
                <a:cs typeface="Times New Roman" panose="02020603050405020304" pitchFamily="18" charset="0"/>
              </a:rPr>
              <a:t>Asaichiekini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Ichiba</a:t>
            </a:r>
            <a:r>
              <a:rPr lang="en-US" sz="2000" dirty="0">
                <a:latin typeface="Times New Roman" panose="02020603050405020304" pitchFamily="18" charset="0"/>
                <a:cs typeface="Times New Roman" panose="02020603050405020304" pitchFamily="18" charset="0"/>
              </a:rPr>
              <a:t> 2F, Hakodate 040-0063 Hokkaido</a:t>
            </a:r>
            <a:endParaRPr lang="nn-NO" sz="2000" b="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537E4668-1667-7E36-E00F-069F0447F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538" y="1300765"/>
            <a:ext cx="4512935" cy="3388804"/>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1/26/2025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sz="40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360000" y="1080000"/>
            <a:ext cx="9360000" cy="2104989"/>
          </a:xfr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Hakodate is a beautiful City with a rich history and numerous attractions. Regardless of what you're looking for, Hakodate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Hakodate!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Hakodate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Japanese 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Hakodate</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Area Map of Hakodate</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 of Hakodate</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Hakodate Transportation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398598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1334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a:solidFill>
                  <a:srgbClr val="000000"/>
                </a:solidFill>
                <a:latin typeface="Times New Roman" panose="02020603050405020304" pitchFamily="18" charset="0"/>
              </a:rPr>
              <a:t>The </a:t>
            </a:r>
            <a:r>
              <a:rPr lang="en-US" altLang="en-US" sz="2400" dirty="0">
                <a:solidFill>
                  <a:srgbClr val="000000"/>
                </a:solidFill>
                <a:latin typeface="Times New Roman" panose="02020603050405020304" pitchFamily="18" charset="0"/>
              </a:rPr>
              <a:t>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pic>
        <p:nvPicPr>
          <p:cNvPr id="6" name="Picture 5">
            <a:extLst>
              <a:ext uri="{FF2B5EF4-FFF2-40B4-BE49-F238E27FC236}">
                <a16:creationId xmlns:a16="http://schemas.microsoft.com/office/drawing/2014/main" id="{F3FF0271-91DF-331A-B8A9-4BBCCB49B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369" y="1909206"/>
            <a:ext cx="5401694" cy="3594582"/>
          </a:xfrm>
          <a:prstGeom prst="rect">
            <a:avLst/>
          </a:prstGeom>
        </p:spPr>
      </p:pic>
      <p:pic>
        <p:nvPicPr>
          <p:cNvPr id="8" name="Picture 7">
            <a:extLst>
              <a:ext uri="{FF2B5EF4-FFF2-40B4-BE49-F238E27FC236}">
                <a16:creationId xmlns:a16="http://schemas.microsoft.com/office/drawing/2014/main" id="{2A689EFE-254F-7820-780A-CB72F282D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369" y="1982358"/>
            <a:ext cx="5401694" cy="3594582"/>
          </a:xfrm>
          <a:prstGeom prst="rect">
            <a:avLst/>
          </a:prstGeom>
        </p:spPr>
      </p:pic>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The Yen is the official currency of Japan</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Official Exchange is 100 Yen is 72 cents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solidFill>
                  <a:srgbClr val="000000"/>
                </a:solidFill>
                <a:latin typeface="Times New Roman" pitchFamily="18"/>
                <a:ea typeface="Segoe UI" pitchFamily="34"/>
                <a:cs typeface="Segoe UI" pitchFamily="34"/>
              </a:rPr>
              <a:t>Or 142.15 Yen to the US Dollar</a:t>
            </a:r>
            <a:endParaRPr lang="en-US" sz="2400" b="0" i="0" u="none" strike="noStrike" kern="1200" baseline="0" dirty="0">
              <a:ln>
                <a:noFill/>
              </a:ln>
              <a:solidFill>
                <a:srgbClr val="000000"/>
              </a:solidFill>
              <a:latin typeface="Times New Roman" pitchFamily="18"/>
              <a:ea typeface="Segoe UI" pitchFamily="34"/>
              <a:cs typeface="Segoe UI" pitchFamily="34"/>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94629" y="88476"/>
            <a:ext cx="9360000" cy="738664"/>
          </a:xfrm>
        </p:spPr>
        <p:txBody>
          <a:bodyPr vert="horz" wrap="square">
            <a:spAutoFit/>
          </a:bodyPr>
          <a:lstStyle/>
          <a:p>
            <a:pPr lvl="0" rtl="0"/>
            <a:r>
              <a:rPr lang="en-US" sz="4800" dirty="0">
                <a:solidFill>
                  <a:srgbClr val="000000"/>
                </a:solidFill>
                <a:latin typeface="Times New Roman" panose="02020603050405020304" pitchFamily="18" charset="0"/>
                <a:cs typeface="Times New Roman" panose="02020603050405020304" pitchFamily="18" charset="0"/>
              </a:rPr>
              <a:t>About Hakodate</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360000" y="874520"/>
            <a:ext cx="9360000" cy="4509138"/>
          </a:xfrm>
        </p:spPr>
        <p:txBody>
          <a:bodyPr vert="horz"/>
          <a:lstStyle/>
          <a:p>
            <a:pPr marL="342900" indent="-342900">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Hakodate (</a:t>
            </a:r>
            <a:r>
              <a:rPr lang="ja-JP" altLang="en-US" sz="2200" dirty="0">
                <a:solidFill>
                  <a:schemeClr val="tx1"/>
                </a:solidFill>
                <a:latin typeface="Times New Roman" panose="02020603050405020304" pitchFamily="18" charset="0"/>
                <a:cs typeface="Times New Roman" panose="02020603050405020304" pitchFamily="18" charset="0"/>
              </a:rPr>
              <a:t>函館</a:t>
            </a:r>
            <a:r>
              <a:rPr lang="en-US" altLang="ja-JP" sz="2200" dirty="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is Hokkaido's third largest city, located at the island's southern tip. Hakodate is best known for its spectacular views from Mount Hakodate and its delicious, fresh seafood.</a:t>
            </a:r>
          </a:p>
          <a:p>
            <a:pPr marL="342900" indent="-342900">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Hakodate was among the first Japanese port cities that were opened to international trade after the country's era of isolation. As a result, the city has experienced notable influence from overseas, and the foreign population's former residential district and a Western-style fort are among its main tourist attractions.</a:t>
            </a:r>
          </a:p>
          <a:p>
            <a:pPr marL="342900" indent="-342900">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Onuma Park, a quasi-national park with beautiful, island-dotted lakes, is located only half an hour north of Hakodate and makes a nice side trip or a stop along the journey between Hakodate and Sapporo.</a:t>
            </a:r>
          </a:p>
          <a:p>
            <a:pPr marL="342900" indent="-342900">
              <a:buFont typeface="Wingdings" panose="05000000000000000000" pitchFamily="2" charset="2"/>
              <a:buChar char="Ø"/>
            </a:pP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765A-4229-F534-7EA6-D45179AE0502}"/>
              </a:ext>
            </a:extLst>
          </p:cNvPr>
          <p:cNvSpPr>
            <a:spLocks noGrp="1"/>
          </p:cNvSpPr>
          <p:nvPr>
            <p:ph type="title"/>
          </p:nvPr>
        </p:nvSpPr>
        <p:spPr>
          <a:xfrm>
            <a:off x="0" y="-378588"/>
            <a:ext cx="10080625" cy="1572856"/>
          </a:xfrm>
        </p:spPr>
        <p:txBody>
          <a:bodyPr vert="horz" lIns="75605" tIns="37802" rIns="75605" bIns="37802" rtlCol="0" anchor="ctr">
            <a:normAutofit/>
          </a:bodyPr>
          <a:lstStyle/>
          <a:p>
            <a:pPr algn="ctr"/>
            <a:r>
              <a:rPr lang="en-US" sz="4000" b="1" dirty="0">
                <a:latin typeface="Times New Roman" panose="02020603050405020304" pitchFamily="18" charset="0"/>
                <a:cs typeface="Times New Roman" panose="02020603050405020304" pitchFamily="18" charset="0"/>
              </a:rPr>
              <a:t>PASMO, Suica &amp; ICOCA Cards</a:t>
            </a:r>
          </a:p>
        </p:txBody>
      </p:sp>
      <p:sp>
        <p:nvSpPr>
          <p:cNvPr id="4" name="Text Placeholder 3">
            <a:extLst>
              <a:ext uri="{FF2B5EF4-FFF2-40B4-BE49-F238E27FC236}">
                <a16:creationId xmlns:a16="http://schemas.microsoft.com/office/drawing/2014/main" id="{8659CCB1-FF5A-EAE1-E03E-85A8AE292991}"/>
              </a:ext>
            </a:extLst>
          </p:cNvPr>
          <p:cNvSpPr>
            <a:spLocks noGrp="1"/>
          </p:cNvSpPr>
          <p:nvPr>
            <p:ph type="body" sz="quarter" idx="16"/>
          </p:nvPr>
        </p:nvSpPr>
        <p:spPr>
          <a:xfrm>
            <a:off x="4615402" y="781039"/>
            <a:ext cx="4772180" cy="4595368"/>
          </a:xfrm>
        </p:spPr>
        <p:txBody>
          <a:bodyPr vert="horz" lIns="75605" tIns="37802" rIns="75605" bIns="37802" rtlCol="0" anchor="t">
            <a:normAutofit/>
          </a:bodyPr>
          <a:lstStyle/>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The PASMO, Suica, and ICOCA Cards are e-money IC cards that can be used for travel and shopping across Japan.</a:t>
            </a:r>
          </a:p>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Cashless fare payment</a:t>
            </a:r>
          </a:p>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Use it for shopping</a:t>
            </a:r>
          </a:p>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No waiting for change</a:t>
            </a:r>
          </a:p>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Get special privileges</a:t>
            </a:r>
          </a:p>
          <a:p>
            <a:pPr indent="-189006">
              <a:lnSpc>
                <a:spcPct val="90000"/>
              </a:lnSpc>
              <a:spcAft>
                <a:spcPts val="496"/>
              </a:spcAft>
            </a:pPr>
            <a:r>
              <a:rPr lang="en-US" sz="2000" dirty="0">
                <a:solidFill>
                  <a:schemeClr val="tx1"/>
                </a:solidFill>
                <a:latin typeface="Times New Roman" panose="02020603050405020304" pitchFamily="18" charset="0"/>
                <a:cs typeface="Times New Roman" panose="02020603050405020304" pitchFamily="18" charset="0"/>
              </a:rPr>
              <a:t>Apple phone users can also link with all three cards.</a:t>
            </a:r>
          </a:p>
          <a:p>
            <a:r>
              <a:rPr lang="en-US" sz="2000" dirty="0">
                <a:solidFill>
                  <a:schemeClr val="tx1"/>
                </a:solidFill>
                <a:latin typeface="Times New Roman" panose="02020603050405020304" pitchFamily="18" charset="0"/>
                <a:cs typeface="Times New Roman" panose="02020603050405020304" pitchFamily="18" charset="0"/>
              </a:rPr>
              <a:t>PASMO refunds - If you no longer need your PASMO, it can be refunded. Suica and ICOA cards do not offer refunds.</a:t>
            </a:r>
          </a:p>
        </p:txBody>
      </p:sp>
      <p:pic>
        <p:nvPicPr>
          <p:cNvPr id="7" name="Picture 6" descr="A white card with pink buses and red text&#10;&#10;Description automatically generated">
            <a:extLst>
              <a:ext uri="{FF2B5EF4-FFF2-40B4-BE49-F238E27FC236}">
                <a16:creationId xmlns:a16="http://schemas.microsoft.com/office/drawing/2014/main" id="{57D973BF-0FF6-9683-2D0D-FCA9120F8EB2}"/>
              </a:ext>
            </a:extLst>
          </p:cNvPr>
          <p:cNvPicPr>
            <a:picLocks noChangeAspect="1"/>
          </p:cNvPicPr>
          <p:nvPr/>
        </p:nvPicPr>
        <p:blipFill rotWithShape="1">
          <a:blip r:embed="rId3"/>
          <a:srcRect t="-3839" r="77657" b="27438"/>
          <a:stretch/>
        </p:blipFill>
        <p:spPr>
          <a:xfrm>
            <a:off x="339302" y="1197174"/>
            <a:ext cx="2755590" cy="1804858"/>
          </a:xfrm>
          <a:prstGeom prst="rect">
            <a:avLst/>
          </a:prstGeom>
        </p:spPr>
      </p:pic>
      <p:pic>
        <p:nvPicPr>
          <p:cNvPr id="10" name="Picture 9" descr="A blue rectangular sign with white text&#10;&#10;Description automatically generated">
            <a:extLst>
              <a:ext uri="{FF2B5EF4-FFF2-40B4-BE49-F238E27FC236}">
                <a16:creationId xmlns:a16="http://schemas.microsoft.com/office/drawing/2014/main" id="{93D6D100-CDDC-FEFB-09BC-C06CE3805472}"/>
              </a:ext>
            </a:extLst>
          </p:cNvPr>
          <p:cNvPicPr>
            <a:picLocks noChangeAspect="1"/>
          </p:cNvPicPr>
          <p:nvPr/>
        </p:nvPicPr>
        <p:blipFill>
          <a:blip r:embed="rId4"/>
          <a:stretch>
            <a:fillRect/>
          </a:stretch>
        </p:blipFill>
        <p:spPr>
          <a:xfrm>
            <a:off x="46525" y="3880383"/>
            <a:ext cx="2903466" cy="1784758"/>
          </a:xfrm>
          <a:prstGeom prst="rect">
            <a:avLst/>
          </a:prstGeom>
        </p:spPr>
      </p:pic>
      <p:pic>
        <p:nvPicPr>
          <p:cNvPr id="8" name="Picture 7" descr="A green and black logo&#10;&#10;Description automatically generated">
            <a:extLst>
              <a:ext uri="{FF2B5EF4-FFF2-40B4-BE49-F238E27FC236}">
                <a16:creationId xmlns:a16="http://schemas.microsoft.com/office/drawing/2014/main" id="{1226EE7E-02BB-9E10-622F-43150F3582FA}"/>
              </a:ext>
            </a:extLst>
          </p:cNvPr>
          <p:cNvPicPr>
            <a:picLocks noChangeAspect="1"/>
          </p:cNvPicPr>
          <p:nvPr/>
        </p:nvPicPr>
        <p:blipFill>
          <a:blip r:embed="rId5"/>
          <a:stretch>
            <a:fillRect/>
          </a:stretch>
        </p:blipFill>
        <p:spPr>
          <a:xfrm>
            <a:off x="1632679" y="2485860"/>
            <a:ext cx="2903466" cy="1804858"/>
          </a:xfrm>
          <a:prstGeom prst="rect">
            <a:avLst/>
          </a:prstGeom>
        </p:spPr>
      </p:pic>
    </p:spTree>
    <p:extLst>
      <p:ext uri="{BB962C8B-B14F-4D97-AF65-F5344CB8AC3E}">
        <p14:creationId xmlns:p14="http://schemas.microsoft.com/office/powerpoint/2010/main" val="232951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Area Map of Hakodate</a:t>
            </a:r>
          </a:p>
        </p:txBody>
      </p:sp>
      <p:pic>
        <p:nvPicPr>
          <p:cNvPr id="5" name="Picture 4">
            <a:extLst>
              <a:ext uri="{FF2B5EF4-FFF2-40B4-BE49-F238E27FC236}">
                <a16:creationId xmlns:a16="http://schemas.microsoft.com/office/drawing/2014/main" id="{BC33EBCF-7F7C-E8BE-A819-81B3B0732ACD}"/>
              </a:ext>
            </a:extLst>
          </p:cNvPr>
          <p:cNvPicPr>
            <a:picLocks noChangeAspect="1"/>
          </p:cNvPicPr>
          <p:nvPr/>
        </p:nvPicPr>
        <p:blipFill rotWithShape="1">
          <a:blip r:embed="rId4">
            <a:extLst>
              <a:ext uri="{28A0092B-C50C-407E-A947-70E740481C1C}">
                <a14:useLocalDpi xmlns:a14="http://schemas.microsoft.com/office/drawing/2010/main" val="0"/>
              </a:ext>
            </a:extLst>
          </a:blip>
          <a:srcRect t="14558"/>
          <a:stretch/>
        </p:blipFill>
        <p:spPr>
          <a:xfrm>
            <a:off x="1187777" y="745785"/>
            <a:ext cx="6551816" cy="4305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17238"/>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Hakodate</a:t>
            </a:r>
          </a:p>
        </p:txBody>
      </p:sp>
      <p:pic>
        <p:nvPicPr>
          <p:cNvPr id="7" name="Picture 6">
            <a:extLst>
              <a:ext uri="{FF2B5EF4-FFF2-40B4-BE49-F238E27FC236}">
                <a16:creationId xmlns:a16="http://schemas.microsoft.com/office/drawing/2014/main" id="{59E8C457-6CA2-0CFB-F198-DB23985C1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1540" y="708078"/>
            <a:ext cx="5898664" cy="4327562"/>
          </a:xfrm>
          <a:prstGeom prst="rect">
            <a:avLst/>
          </a:prstGeom>
        </p:spPr>
      </p:pic>
    </p:spTree>
    <p:extLst>
      <p:ext uri="{BB962C8B-B14F-4D97-AF65-F5344CB8AC3E}">
        <p14:creationId xmlns:p14="http://schemas.microsoft.com/office/powerpoint/2010/main" val="3746580304"/>
      </p:ext>
    </p:extLst>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1546</Words>
  <Application>Microsoft Office PowerPoint</Application>
  <PresentationFormat>Custom</PresentationFormat>
  <Paragraphs>142</Paragraphs>
  <Slides>19</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Alef</vt:lpstr>
      <vt:lpstr>Arial</vt:lpstr>
      <vt:lpstr>Calibri</vt:lpstr>
      <vt:lpstr>Calibri Light</vt:lpstr>
      <vt:lpstr>Liberation Sans</vt:lpstr>
      <vt:lpstr>Times New Roman</vt:lpstr>
      <vt:lpstr>Wingdings</vt:lpstr>
      <vt:lpstr>Blue_Curve1</vt:lpstr>
      <vt:lpstr>Default</vt:lpstr>
      <vt:lpstr>Office Theme</vt:lpstr>
      <vt:lpstr>Hakodate Japan Presented by Fellow Cruiser Marc Silver</vt:lpstr>
      <vt:lpstr>What I Will Cover</vt:lpstr>
      <vt:lpstr>My Port Philosophy</vt:lpstr>
      <vt:lpstr>PowerPoint Presentation</vt:lpstr>
      <vt:lpstr>PowerPoint Presentation</vt:lpstr>
      <vt:lpstr>About Hakodate</vt:lpstr>
      <vt:lpstr>PASMO, Suica &amp; ICOCA Cards</vt:lpstr>
      <vt:lpstr>Area Map of Hakodate</vt:lpstr>
      <vt:lpstr>Map of Hakodate</vt:lpstr>
      <vt:lpstr>Hakodate Transportation </vt:lpstr>
      <vt:lpstr>Mount Hakodate </vt:lpstr>
      <vt:lpstr> Onuma Quasi-National Park  </vt:lpstr>
      <vt:lpstr>Fort Goryokaku</vt:lpstr>
      <vt:lpstr>Motomachi</vt:lpstr>
      <vt:lpstr>PowerPoint Presentation</vt:lpstr>
      <vt:lpstr>Red Brick Warehouses</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113</cp:revision>
  <dcterms:created xsi:type="dcterms:W3CDTF">2023-03-25T21:24:27Z</dcterms:created>
  <dcterms:modified xsi:type="dcterms:W3CDTF">2025-01-26T23:53:39Z</dcterms:modified>
</cp:coreProperties>
</file>