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56" r:id="rId2"/>
    <p:sldId id="273" r:id="rId3"/>
    <p:sldId id="257" r:id="rId4"/>
    <p:sldId id="274" r:id="rId5"/>
    <p:sldId id="258" r:id="rId6"/>
    <p:sldId id="276" r:id="rId7"/>
    <p:sldId id="289" r:id="rId8"/>
    <p:sldId id="260" r:id="rId9"/>
    <p:sldId id="288" r:id="rId10"/>
    <p:sldId id="279" r:id="rId11"/>
    <p:sldId id="261" r:id="rId12"/>
    <p:sldId id="264" r:id="rId13"/>
    <p:sldId id="280" r:id="rId14"/>
    <p:sldId id="290" r:id="rId15"/>
    <p:sldId id="291" r:id="rId16"/>
    <p:sldId id="292" r:id="rId17"/>
    <p:sldId id="293" r:id="rId18"/>
    <p:sldId id="294" r:id="rId19"/>
    <p:sldId id="286" r:id="rId20"/>
    <p:sldId id="287" r:id="rId21"/>
    <p:sldId id="275" r:id="rId22"/>
    <p:sldId id="271" r:id="rId23"/>
    <p:sldId id="272" r:id="rId2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4"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524" autoAdjust="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2-13T12:02:56.408" idx="2">
    <p:pos x="1496" y="190"/>
    <p:text>St. Barts is one of the most expensive places to live in the world.</p:text>
    <p:extLst>
      <p:ext uri="{C676402C-5697-4E1C-873F-D02D1690AC5C}">
        <p15:threadingInfo xmlns:p15="http://schemas.microsoft.com/office/powerpoint/2012/main" timeZoneBias="480"/>
      </p:ext>
    </p:extLst>
  </p:cm>
  <p:cm authorId="1" dt="2024-02-13T12:04:48.726" idx="3">
    <p:pos x="1496" y="286"/>
    <p:text>A small 650 sq foor 2 bedroom apartment can cost over 1.5m Euros.</p:text>
    <p:extLst>
      <p:ext uri="{C676402C-5697-4E1C-873F-D02D1690AC5C}">
        <p15:threadingInfo xmlns:p15="http://schemas.microsoft.com/office/powerpoint/2012/main" timeZoneBias="480">
          <p15:parentCm authorId="1"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2-13T12:44:50.934" idx="4">
    <p:pos x="2255" y="190"/>
    <p:text>St. Barts is small at only 9.7 sq. miles , just a bit bigger than Los Angeles. You can esily explore the whole island in a day.</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159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50374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BC0B3-59AC-7537-32D2-40F13F3F88E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FE8649A-1598-82E2-BFB4-17B4D024655F}"/>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3AAD178A-B25A-BBD6-D095-709707E4E7E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09100E0-9663-0BD6-97B0-FAAF01C23432}"/>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259530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0ADFA-9991-846A-D1E2-1E94360D5CB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BE4FCD-965B-02CD-9E5C-9A0019605132}"/>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5216268F-D7B4-8139-E831-771C5547708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7A74B7C-21E3-D40B-1E38-9178187FEB28}"/>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75710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44041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2471" y="1723611"/>
            <a:ext cx="6012058" cy="1809726"/>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Gustavia, St. Barts</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6" name="Picture 5" descr="A white bird with a crown and a blue and red shield&#10;&#10;Description automatically generated">
            <a:extLst>
              <a:ext uri="{FF2B5EF4-FFF2-40B4-BE49-F238E27FC236}">
                <a16:creationId xmlns:a16="http://schemas.microsoft.com/office/drawing/2014/main" id="{C0019030-1F1F-3F40-0BCE-5D9344CBB3F7}"/>
              </a:ext>
            </a:extLst>
          </p:cNvPr>
          <p:cNvPicPr>
            <a:picLocks noChangeAspect="1"/>
          </p:cNvPicPr>
          <p:nvPr/>
        </p:nvPicPr>
        <p:blipFill rotWithShape="1">
          <a:blip r:embed="rId3">
            <a:extLst>
              <a:ext uri="{28A0092B-C50C-407E-A947-70E740481C1C}">
                <a14:useLocalDpi xmlns:a14="http://schemas.microsoft.com/office/drawing/2010/main" val="0"/>
              </a:ext>
            </a:extLst>
          </a:blip>
          <a:srcRect b="10525"/>
          <a:stretch/>
        </p:blipFill>
        <p:spPr>
          <a:xfrm>
            <a:off x="5643420" y="1164553"/>
            <a:ext cx="4283902" cy="29897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90488"/>
            <a:ext cx="10080625" cy="690562"/>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Map of St. Barts</a:t>
            </a:r>
          </a:p>
        </p:txBody>
      </p:sp>
      <p:pic>
        <p:nvPicPr>
          <p:cNvPr id="7" name="Picture 6" descr="A map of the island&#10;&#10;Description automatically generated">
            <a:extLst>
              <a:ext uri="{FF2B5EF4-FFF2-40B4-BE49-F238E27FC236}">
                <a16:creationId xmlns:a16="http://schemas.microsoft.com/office/drawing/2014/main" id="{B4ABA10C-193C-AC59-B07D-955142E77FD4}"/>
              </a:ext>
            </a:extLst>
          </p:cNvPr>
          <p:cNvPicPr>
            <a:picLocks noChangeAspect="1"/>
          </p:cNvPicPr>
          <p:nvPr/>
        </p:nvPicPr>
        <p:blipFill rotWithShape="1">
          <a:blip r:embed="rId3">
            <a:extLst>
              <a:ext uri="{28A0092B-C50C-407E-A947-70E740481C1C}">
                <a14:useLocalDpi xmlns:a14="http://schemas.microsoft.com/office/drawing/2010/main" val="0"/>
              </a:ext>
            </a:extLst>
          </a:blip>
          <a:srcRect t="14103" b="9274"/>
          <a:stretch/>
        </p:blipFill>
        <p:spPr>
          <a:xfrm>
            <a:off x="0" y="-13043"/>
            <a:ext cx="10108333" cy="5683593"/>
          </a:xfrm>
          <a:prstGeom prst="rect">
            <a:avLst/>
          </a:prstGeom>
        </p:spPr>
      </p:pic>
      <p:sp>
        <p:nvSpPr>
          <p:cNvPr id="9" name="TextBox 8">
            <a:extLst>
              <a:ext uri="{FF2B5EF4-FFF2-40B4-BE49-F238E27FC236}">
                <a16:creationId xmlns:a16="http://schemas.microsoft.com/office/drawing/2014/main" id="{B5E86DD2-4FE8-D275-6518-4E8D5C48633B}"/>
              </a:ext>
            </a:extLst>
          </p:cNvPr>
          <p:cNvSpPr txBox="1"/>
          <p:nvPr/>
        </p:nvSpPr>
        <p:spPr>
          <a:xfrm>
            <a:off x="401783" y="4388703"/>
            <a:ext cx="2895599" cy="830997"/>
          </a:xfrm>
          <a:prstGeom prst="rect">
            <a:avLst/>
          </a:prstGeom>
          <a:noFill/>
        </p:spPr>
        <p:txBody>
          <a:bodyPr wrap="square">
            <a:spAutoFit/>
          </a:bodyPr>
          <a:lstStyle/>
          <a:p>
            <a:pPr algn="ctr"/>
            <a:r>
              <a:rPr lang="en-US" sz="4800" b="1" dirty="0">
                <a:solidFill>
                  <a:srgbClr val="000000"/>
                </a:solidFill>
                <a:latin typeface="Times New Roman" panose="02020603050405020304" pitchFamily="18" charset="0"/>
                <a:cs typeface="Times New Roman" panose="02020603050405020304" pitchFamily="18" charset="0"/>
              </a:rPr>
              <a:t>St. Barts</a:t>
            </a:r>
            <a:endParaRPr lang="en-US" sz="4800" dirty="0"/>
          </a:p>
        </p:txBody>
      </p:sp>
    </p:spTree>
    <p:extLst>
      <p:ext uri="{BB962C8B-B14F-4D97-AF65-F5344CB8AC3E}">
        <p14:creationId xmlns:p14="http://schemas.microsoft.com/office/powerpoint/2010/main" val="6354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11</a:t>
            </a:fld>
            <a:endParaRPr lang="en-US" sz="1200">
              <a:latin typeface="Calibri" panose="020F0502020204030204"/>
              <a:ea typeface="+mn-ea"/>
              <a:cs typeface="+mn-cs"/>
            </a:endParaRPr>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12713"/>
            <a:ext cx="10080625" cy="75406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Taxis in St. Barts</a:t>
            </a:r>
          </a:p>
        </p:txBody>
      </p:sp>
      <p:sp>
        <p:nvSpPr>
          <p:cNvPr id="4" name="TextBox 3">
            <a:extLst>
              <a:ext uri="{FF2B5EF4-FFF2-40B4-BE49-F238E27FC236}">
                <a16:creationId xmlns:a16="http://schemas.microsoft.com/office/drawing/2014/main" id="{1DCE6602-04E7-0DDC-023A-322C10F8B619}"/>
              </a:ext>
            </a:extLst>
          </p:cNvPr>
          <p:cNvSpPr txBox="1"/>
          <p:nvPr/>
        </p:nvSpPr>
        <p:spPr>
          <a:xfrm>
            <a:off x="203199" y="815552"/>
            <a:ext cx="9725891" cy="4985980"/>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many taxis on the island of St. Barth.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the Taxis are modern and air-conditioned vehicles.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10-passenger Vans for larger groups are available.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Even though it only takes 20 minutes to cover the island, Taxis are good for short jaunts around town, but longer journeys and island tours will put a considerable dent in your wallet.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It's best to agree on a fare before you enter the cab.</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Some taxis offer private island tours, so that’s also a way of getting around St. Barts!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Please note that the taxi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fee covers a ride for a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maximum of five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passengers, so if you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have a larger group,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you’ll need to arrange it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accordingly.</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8" name="Picture 7" descr="A car parked in front of a building&#10;&#10;Description automatically generated">
            <a:extLst>
              <a:ext uri="{FF2B5EF4-FFF2-40B4-BE49-F238E27FC236}">
                <a16:creationId xmlns:a16="http://schemas.microsoft.com/office/drawing/2014/main" id="{6C09F2C0-3049-C64D-205C-72CD07F2F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799" y="3417455"/>
            <a:ext cx="6727825" cy="22530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E4969A48-D42D-46A9-B6C4-1B83C0ED4970}" type="slidenum">
              <a:rPr lang="en-US" sz="1200">
                <a:solidFill>
                  <a:schemeClr val="tx1"/>
                </a:solidFill>
                <a:latin typeface="Calibri" panose="020F0502020204030204"/>
                <a:ea typeface="+mn-ea"/>
                <a:cs typeface="+mn-cs"/>
              </a:rPr>
              <a:pPr hangingPunct="1">
                <a:spcAft>
                  <a:spcPts val="600"/>
                </a:spcAft>
                <a:defRPr/>
              </a:pPr>
              <a:t>12</a:t>
            </a:fld>
            <a:endParaRPr lang="en-US" sz="1200">
              <a:solidFill>
                <a:schemeClr val="tx1"/>
              </a:solidFill>
              <a:latin typeface="Calibri" panose="020F0502020204030204"/>
              <a:ea typeface="+mn-ea"/>
              <a:cs typeface="+mn-cs"/>
            </a:endParaRPr>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112713"/>
            <a:ext cx="10080625" cy="1309687"/>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b="1" dirty="0">
                <a:solidFill>
                  <a:schemeClr val="tx1"/>
                </a:solidFill>
                <a:latin typeface="Times New Roman" panose="02020603050405020304" pitchFamily="18" charset="0"/>
                <a:ea typeface="+mj-ea"/>
                <a:cs typeface="Times New Roman" panose="02020603050405020304" pitchFamily="18" charset="0"/>
              </a:rPr>
              <a:t>Scooter</a:t>
            </a:r>
            <a:r>
              <a:rPr lang="en-US" sz="4000" b="1" dirty="0">
                <a:solidFill>
                  <a:schemeClr val="tx1"/>
                </a:solidFill>
                <a:latin typeface="Times New Roman" panose="02020603050405020304" pitchFamily="18" charset="0"/>
                <a:ea typeface="+mj-ea"/>
                <a:cs typeface="Times New Roman" panose="02020603050405020304" pitchFamily="18" charset="0"/>
              </a:rPr>
              <a:t>, Motorcycle Rental</a:t>
            </a:r>
            <a:br>
              <a:rPr lang="en-US" sz="3100" b="1" dirty="0">
                <a:solidFill>
                  <a:schemeClr val="tx1"/>
                </a:solidFill>
                <a:latin typeface="+mj-lt"/>
                <a:ea typeface="+mj-ea"/>
                <a:cs typeface="+mj-cs"/>
              </a:rPr>
            </a:br>
            <a:endParaRPr lang="en-US" sz="3100" b="1" i="0" u="none" strike="noStrike" dirty="0">
              <a:ln>
                <a:noFill/>
              </a:ln>
              <a:solidFill>
                <a:schemeClr val="tx1"/>
              </a:solidFill>
              <a:latin typeface="+mj-lt"/>
              <a:ea typeface="+mj-ea"/>
              <a:cs typeface="+mj-cs"/>
            </a:endParaRPr>
          </a:p>
        </p:txBody>
      </p:sp>
      <p:sp>
        <p:nvSpPr>
          <p:cNvPr id="4" name="TextBox 3">
            <a:extLst>
              <a:ext uri="{FF2B5EF4-FFF2-40B4-BE49-F238E27FC236}">
                <a16:creationId xmlns:a16="http://schemas.microsoft.com/office/drawing/2014/main" id="{597612FC-199F-1A03-B9A0-0A13CD0C2B32}"/>
              </a:ext>
            </a:extLst>
          </p:cNvPr>
          <p:cNvSpPr txBox="1"/>
          <p:nvPr/>
        </p:nvSpPr>
        <p:spPr>
          <a:xfrm>
            <a:off x="5204178" y="1027289"/>
            <a:ext cx="4750526" cy="453054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800" b="1" dirty="0">
                <a:solidFill>
                  <a:srgbClr val="000000"/>
                </a:solidFill>
                <a:latin typeface="Times New Roman" panose="02020603050405020304" pitchFamily="18" charset="0"/>
                <a:cs typeface="Times New Roman" panose="02020603050405020304" pitchFamily="18" charset="0"/>
              </a:rPr>
              <a:t>Gustavia, St. Barts </a:t>
            </a:r>
            <a:r>
              <a:rPr lang="en-US" sz="2800" dirty="0">
                <a:latin typeface="Times New Roman" panose="02020603050405020304" pitchFamily="18" charset="0"/>
                <a:cs typeface="Times New Roman" panose="02020603050405020304" pitchFamily="18" charset="0"/>
              </a:rPr>
              <a:t>has few options when it comes to scooter and motorcycle rentals. </a:t>
            </a:r>
          </a:p>
          <a:p>
            <a:pPr indent="-228600">
              <a:lnSpc>
                <a:spcPct val="9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But for the more adventurous it is a good option to consider. </a:t>
            </a:r>
          </a:p>
          <a:p>
            <a:pPr indent="-228600">
              <a:lnSpc>
                <a:spcPct val="9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You can rent a 125cc scooter runs about 40.00€/day.</a:t>
            </a:r>
          </a:p>
        </p:txBody>
      </p:sp>
      <p:pic>
        <p:nvPicPr>
          <p:cNvPr id="8" name="Picture 7" descr="A blue scooter parked on a sidewalk next to water&#10;&#10;Description automatically generated">
            <a:extLst>
              <a:ext uri="{FF2B5EF4-FFF2-40B4-BE49-F238E27FC236}">
                <a16:creationId xmlns:a16="http://schemas.microsoft.com/office/drawing/2014/main" id="{22AF6DF6-22D8-6CF7-3EE7-6685708EB4F0}"/>
              </a:ext>
            </a:extLst>
          </p:cNvPr>
          <p:cNvPicPr>
            <a:picLocks noChangeAspect="1"/>
          </p:cNvPicPr>
          <p:nvPr/>
        </p:nvPicPr>
        <p:blipFill rotWithShape="1">
          <a:blip r:embed="rId3">
            <a:extLst>
              <a:ext uri="{28A0092B-C50C-407E-A947-70E740481C1C}">
                <a14:useLocalDpi xmlns:a14="http://schemas.microsoft.com/office/drawing/2010/main" val="0"/>
              </a:ext>
            </a:extLst>
          </a:blip>
          <a:srcRect l="13458" r="15307"/>
          <a:stretch/>
        </p:blipFill>
        <p:spPr>
          <a:xfrm>
            <a:off x="0" y="876097"/>
            <a:ext cx="5122983" cy="47944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E4969A48-D42D-46A9-B6C4-1B83C0ED4970}" type="slidenum">
              <a:rPr lang="en-US" sz="1200">
                <a:solidFill>
                  <a:schemeClr val="tx1"/>
                </a:solidFill>
                <a:latin typeface="Calibri" panose="020F0502020204030204"/>
                <a:ea typeface="+mn-ea"/>
                <a:cs typeface="+mn-cs"/>
              </a:rPr>
              <a:pPr hangingPunct="1">
                <a:spcAft>
                  <a:spcPts val="600"/>
                </a:spcAft>
                <a:defRPr/>
              </a:pPr>
              <a:t>13</a:t>
            </a:fld>
            <a:endParaRPr lang="en-US" sz="1200">
              <a:solidFill>
                <a:schemeClr val="tx1"/>
              </a:solidFill>
              <a:latin typeface="Calibri" panose="020F0502020204030204"/>
              <a:ea typeface="+mn-ea"/>
              <a:cs typeface="+mn-cs"/>
            </a:endParaRPr>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230188"/>
            <a:ext cx="10080625" cy="801687"/>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Car Rental</a:t>
            </a:r>
            <a:endParaRPr lang="en-US" sz="3100" b="1" i="0" u="none" strike="noStrike" dirty="0">
              <a:ln>
                <a:noFill/>
              </a:ln>
              <a:solidFill>
                <a:schemeClr val="tx1"/>
              </a:solidFill>
              <a:latin typeface="+mj-lt"/>
              <a:ea typeface="+mj-ea"/>
              <a:cs typeface="+mj-cs"/>
            </a:endParaRPr>
          </a:p>
        </p:txBody>
      </p:sp>
      <p:sp>
        <p:nvSpPr>
          <p:cNvPr id="4" name="TextBox 3">
            <a:extLst>
              <a:ext uri="{FF2B5EF4-FFF2-40B4-BE49-F238E27FC236}">
                <a16:creationId xmlns:a16="http://schemas.microsoft.com/office/drawing/2014/main" id="{597612FC-199F-1A03-B9A0-0A13CD0C2B32}"/>
              </a:ext>
            </a:extLst>
          </p:cNvPr>
          <p:cNvSpPr txBox="1"/>
          <p:nvPr/>
        </p:nvSpPr>
        <p:spPr>
          <a:xfrm>
            <a:off x="234895" y="1031281"/>
            <a:ext cx="4291049" cy="432314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we dock in St. Barts it’s a short walk to one of the local car rental locations.</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Convenance will cost you, however. </a:t>
            </a:r>
          </a:p>
          <a:p>
            <a:r>
              <a:rPr lang="en-US" sz="2000" dirty="0">
                <a:latin typeface="Times New Roman" panose="02020603050405020304" pitchFamily="18" charset="0"/>
                <a:cs typeface="Times New Roman" panose="02020603050405020304" pitchFamily="18" charset="0"/>
              </a:rPr>
              <a:t>If you rent a </a:t>
            </a:r>
            <a:r>
              <a:rPr lang="en-US" sz="2000" dirty="0" err="1">
                <a:latin typeface="Times New Roman" panose="02020603050405020304" pitchFamily="18" charset="0"/>
                <a:cs typeface="Times New Roman" panose="02020603050405020304" pitchFamily="18" charset="0"/>
              </a:rPr>
              <a:t>Mieve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Electrique</a:t>
            </a:r>
            <a:r>
              <a:rPr lang="en-US" sz="2000" dirty="0">
                <a:latin typeface="Times New Roman" panose="02020603050405020304" pitchFamily="18" charset="0"/>
                <a:cs typeface="Times New Roman" panose="02020603050405020304" pitchFamily="18" charset="0"/>
              </a:rPr>
              <a:t> ultra city car, 100% electric, is a true 4-seater. It includes all the equipment of a classic car with a range of 160 km. It recharges very quickly from a conventional electrical outlet.</a:t>
            </a:r>
            <a:endParaRPr lang="en-US" sz="2000" b="1"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Car Rental starts from about 70.00€/day</a:t>
            </a:r>
          </a:p>
        </p:txBody>
      </p:sp>
      <p:pic>
        <p:nvPicPr>
          <p:cNvPr id="5" name="Picture 4" descr="A small car parked on the side of a road&#10;&#10;Description automatically generated">
            <a:extLst>
              <a:ext uri="{FF2B5EF4-FFF2-40B4-BE49-F238E27FC236}">
                <a16:creationId xmlns:a16="http://schemas.microsoft.com/office/drawing/2014/main" id="{DDCDC6C9-83D7-939A-ACE3-8B2516F8CFCC}"/>
              </a:ext>
            </a:extLst>
          </p:cNvPr>
          <p:cNvPicPr>
            <a:picLocks noChangeAspect="1"/>
          </p:cNvPicPr>
          <p:nvPr/>
        </p:nvPicPr>
        <p:blipFill rotWithShape="1">
          <a:blip r:embed="rId3">
            <a:extLst>
              <a:ext uri="{28A0092B-C50C-407E-A947-70E740481C1C}">
                <a14:useLocalDpi xmlns:a14="http://schemas.microsoft.com/office/drawing/2010/main" val="0"/>
              </a:ext>
            </a:extLst>
          </a:blip>
          <a:srcRect l="3447"/>
          <a:stretch/>
        </p:blipFill>
        <p:spPr>
          <a:xfrm>
            <a:off x="4544291" y="1031280"/>
            <a:ext cx="5517986" cy="3810000"/>
          </a:xfrm>
          <a:prstGeom prst="rect">
            <a:avLst/>
          </a:prstGeom>
        </p:spPr>
      </p:pic>
    </p:spTree>
    <p:extLst>
      <p:ext uri="{BB962C8B-B14F-4D97-AF65-F5344CB8AC3E}">
        <p14:creationId xmlns:p14="http://schemas.microsoft.com/office/powerpoint/2010/main" val="189843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3D35E7-B7EF-F230-A03B-0068A358B92B}"/>
              </a:ext>
            </a:extLst>
          </p:cNvPr>
          <p:cNvSpPr txBox="1"/>
          <p:nvPr/>
        </p:nvSpPr>
        <p:spPr>
          <a:xfrm>
            <a:off x="0" y="225778"/>
            <a:ext cx="10080625"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Wall House Museum</a:t>
            </a:r>
            <a:endParaRPr lang="en-US" sz="4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6CA39C-77E5-8C16-75E2-34A5075DF265}"/>
              </a:ext>
            </a:extLst>
          </p:cNvPr>
          <p:cNvSpPr txBox="1"/>
          <p:nvPr/>
        </p:nvSpPr>
        <p:spPr>
          <a:xfrm>
            <a:off x="261696" y="1083733"/>
            <a:ext cx="9593503"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history and culture of St. Barts are presented in documents, photographs, and an exhibition on the plant and animal life on the island.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 imposing stone building from the Swedish period at the tip of the peninsula houses a modest collection of oil lamps, period furniture, farming tools, fishing boats, and other relics of yesteryear that sadly reveal little of importance about St-Barth's history. </a:t>
            </a:r>
          </a:p>
        </p:txBody>
      </p:sp>
      <p:pic>
        <p:nvPicPr>
          <p:cNvPr id="7" name="Picture 6" descr="A stone building with a large gate&#10;&#10;Description automatically generated with medium confidence">
            <a:extLst>
              <a:ext uri="{FF2B5EF4-FFF2-40B4-BE49-F238E27FC236}">
                <a16:creationId xmlns:a16="http://schemas.microsoft.com/office/drawing/2014/main" id="{13360905-00E3-A5FF-974C-9F30D1291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69"/>
            <a:ext cx="4433455" cy="2952681"/>
          </a:xfrm>
          <a:prstGeom prst="rect">
            <a:avLst/>
          </a:prstGeom>
        </p:spPr>
      </p:pic>
      <p:sp>
        <p:nvSpPr>
          <p:cNvPr id="9" name="TextBox 8">
            <a:extLst>
              <a:ext uri="{FF2B5EF4-FFF2-40B4-BE49-F238E27FC236}">
                <a16:creationId xmlns:a16="http://schemas.microsoft.com/office/drawing/2014/main" id="{8BC48311-26E8-1127-EA8A-E150DE1E15BF}"/>
              </a:ext>
            </a:extLst>
          </p:cNvPr>
          <p:cNvSpPr txBox="1"/>
          <p:nvPr/>
        </p:nvSpPr>
        <p:spPr>
          <a:xfrm>
            <a:off x="4505037" y="2494017"/>
            <a:ext cx="5038436" cy="2031325"/>
          </a:xfrm>
          <a:prstGeom prst="rect">
            <a:avLst/>
          </a:prstGeom>
          <a:noFill/>
        </p:spPr>
        <p:txBody>
          <a:bodyPr wrap="square">
            <a:spAutoFit/>
          </a:bodyPr>
          <a:lstStyle/>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Upstairs is the historical library, and, in the courtyard, you'll find the remains of a brick-made bread oven.</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Entrance to the museum is free</a:t>
            </a:r>
          </a:p>
        </p:txBody>
      </p:sp>
    </p:spTree>
    <p:extLst>
      <p:ext uri="{BB962C8B-B14F-4D97-AF65-F5344CB8AC3E}">
        <p14:creationId xmlns:p14="http://schemas.microsoft.com/office/powerpoint/2010/main" val="1608291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C432626A-8C20-F020-2031-930CEC94173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B8E1926-1A88-01D6-25B6-ED94134F69B5}"/>
              </a:ext>
            </a:extLst>
          </p:cNvPr>
          <p:cNvSpPr txBox="1"/>
          <p:nvPr/>
        </p:nvSpPr>
        <p:spPr>
          <a:xfrm>
            <a:off x="0" y="108788"/>
            <a:ext cx="10080625"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St. Bartholomew's Anglican Church</a:t>
            </a:r>
            <a:endParaRPr lang="en-US" sz="4000" dirty="0">
              <a:latin typeface="Times New Roman" panose="02020603050405020304" pitchFamily="18" charset="0"/>
              <a:cs typeface="Times New Roman" panose="02020603050405020304" pitchFamily="18" charset="0"/>
            </a:endParaRPr>
          </a:p>
        </p:txBody>
      </p:sp>
      <p:pic>
        <p:nvPicPr>
          <p:cNvPr id="4" name="Picture 3" descr="A church with palm trees and a steeple&#10;&#10;Description automatically generated">
            <a:extLst>
              <a:ext uri="{FF2B5EF4-FFF2-40B4-BE49-F238E27FC236}">
                <a16:creationId xmlns:a16="http://schemas.microsoft.com/office/drawing/2014/main" id="{0C1F6BA9-539A-1858-AAFE-3ADFFAE3D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945" y="2530764"/>
            <a:ext cx="4709679" cy="3139786"/>
          </a:xfrm>
          <a:prstGeom prst="rect">
            <a:avLst/>
          </a:prstGeom>
        </p:spPr>
      </p:pic>
      <p:sp>
        <p:nvSpPr>
          <p:cNvPr id="9" name="TextBox 8">
            <a:extLst>
              <a:ext uri="{FF2B5EF4-FFF2-40B4-BE49-F238E27FC236}">
                <a16:creationId xmlns:a16="http://schemas.microsoft.com/office/drawing/2014/main" id="{86698279-B624-5968-724A-D29DB30FD9E8}"/>
              </a:ext>
            </a:extLst>
          </p:cNvPr>
          <p:cNvSpPr txBox="1"/>
          <p:nvPr/>
        </p:nvSpPr>
        <p:spPr>
          <a:xfrm>
            <a:off x="101600" y="862854"/>
            <a:ext cx="9827491" cy="470898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While you’re visiting Gustavia, make a stop at this Anglican Church. A peaceful sight, it is named St. Bartholomew’s, and it’s perched quaintly on the harbor.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Saint Barthélemy was first claimed by France in 1648. The island was given to Sweden in exchange for trade rights in Gothenburg in 1784 and Sweden founded the Swedish West India Company. Prospering during the Napoleonic Wars, assets were low thereafter, and the island was sold back to France in 1878.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eventual site of Gustavia was first called </a:t>
            </a:r>
            <a:br>
              <a:rPr lang="en-US" sz="2000"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Le </a:t>
            </a:r>
            <a:r>
              <a:rPr lang="en-US" sz="2000" i="1" dirty="0" err="1">
                <a:latin typeface="Times New Roman" panose="02020603050405020304" pitchFamily="18" charset="0"/>
                <a:cs typeface="Times New Roman" panose="02020603050405020304" pitchFamily="18" charset="0"/>
              </a:rPr>
              <a:t>Carénage</a:t>
            </a:r>
            <a:r>
              <a:rPr lang="en-US" sz="2000" i="1" dirty="0">
                <a:latin typeface="Times New Roman" panose="02020603050405020304" pitchFamily="18" charset="0"/>
                <a:cs typeface="Times New Roman" panose="02020603050405020304" pitchFamily="18" charset="0"/>
              </a:rPr>
              <a:t> (The Careening)</a:t>
            </a:r>
            <a:r>
              <a:rPr lang="en-US" sz="2000" dirty="0">
                <a:latin typeface="Times New Roman" panose="02020603050405020304" pitchFamily="18" charset="0"/>
                <a:cs typeface="Times New Roman" panose="02020603050405020304" pitchFamily="18" charset="0"/>
              </a:rPr>
              <a:t> after the shelter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 provided to damaged ships. According to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archives, the name </a:t>
            </a:r>
            <a:r>
              <a:rPr lang="en-US" sz="2000" i="1" dirty="0">
                <a:latin typeface="Times New Roman" panose="02020603050405020304" pitchFamily="18" charset="0"/>
                <a:cs typeface="Times New Roman" panose="02020603050405020304" pitchFamily="18" charset="0"/>
              </a:rPr>
              <a:t>Gustavia</a:t>
            </a:r>
            <a:r>
              <a:rPr lang="en-US" sz="2000" dirty="0">
                <a:latin typeface="Times New Roman" panose="02020603050405020304" pitchFamily="18" charset="0"/>
                <a:cs typeface="Times New Roman" panose="02020603050405020304" pitchFamily="18" charset="0"/>
              </a:rPr>
              <a:t> appeared between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December 28, 1786, and February 9, 1787.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Gustavia remains as a reflection of the Swedish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period, during which a minority of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population of approximately 4% were 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Swedish origin. </a:t>
            </a:r>
          </a:p>
        </p:txBody>
      </p:sp>
    </p:spTree>
    <p:extLst>
      <p:ext uri="{BB962C8B-B14F-4D97-AF65-F5344CB8AC3E}">
        <p14:creationId xmlns:p14="http://schemas.microsoft.com/office/powerpoint/2010/main" val="310661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16D5A250-8A58-707D-A5F2-2E077407E547}"/>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8D010F-130B-3212-086A-65241A1EA308}"/>
              </a:ext>
            </a:extLst>
          </p:cNvPr>
          <p:cNvSpPr txBox="1"/>
          <p:nvPr/>
        </p:nvSpPr>
        <p:spPr>
          <a:xfrm>
            <a:off x="5057319" y="0"/>
            <a:ext cx="4927776"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Nature Reserve of Saint-Barthélemy</a:t>
            </a:r>
          </a:p>
        </p:txBody>
      </p:sp>
      <p:pic>
        <p:nvPicPr>
          <p:cNvPr id="8" name="Picture 7" descr="An island in the ocean&#10;&#10;Description automatically generated">
            <a:extLst>
              <a:ext uri="{FF2B5EF4-FFF2-40B4-BE49-F238E27FC236}">
                <a16:creationId xmlns:a16="http://schemas.microsoft.com/office/drawing/2014/main" id="{F72A0062-6EF6-BCE4-C740-DD528EA13D3B}"/>
              </a:ext>
            </a:extLst>
          </p:cNvPr>
          <p:cNvPicPr>
            <a:picLocks noChangeAspect="1"/>
          </p:cNvPicPr>
          <p:nvPr/>
        </p:nvPicPr>
        <p:blipFill rotWithShape="1">
          <a:blip r:embed="rId2">
            <a:extLst>
              <a:ext uri="{28A0092B-C50C-407E-A947-70E740481C1C}">
                <a14:useLocalDpi xmlns:a14="http://schemas.microsoft.com/office/drawing/2010/main" val="0"/>
              </a:ext>
            </a:extLst>
          </a:blip>
          <a:srcRect l="15068" r="25179"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01569D32-CEC0-0D5F-3615-88B0C2DCBF8D}"/>
              </a:ext>
            </a:extLst>
          </p:cNvPr>
          <p:cNvSpPr txBox="1"/>
          <p:nvPr/>
        </p:nvSpPr>
        <p:spPr>
          <a:xfrm>
            <a:off x="5040312" y="1403928"/>
            <a:ext cx="4927775" cy="419330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Nature Reserve of Saint-Barthélemy is a marine reserve divided into five separate zones around the island to preserve the fragile marine ecosystems.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Many of the island's best dive sites lie within the reserve's boundaries, marked by white buoys. Divers and snorkelers may see turtles, spotted eagle rays, and reef sharks, as well as many colorful varieties of coral. </a:t>
            </a:r>
          </a:p>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Kayali</a:t>
            </a:r>
            <a:r>
              <a:rPr lang="en-US" sz="2000" dirty="0">
                <a:latin typeface="Times New Roman" panose="02020603050405020304" pitchFamily="18" charset="0"/>
                <a:cs typeface="Times New Roman" panose="02020603050405020304" pitchFamily="18" charset="0"/>
              </a:rPr>
              <a:t> is a superb 30-meter-deep wreck dive, where lobster, conch, and vast schools of tropical fish can be spotted. In the reserve’s high-protection areas, diving and all forms of fishing are prohibited. </a:t>
            </a:r>
          </a:p>
        </p:txBody>
      </p:sp>
    </p:spTree>
    <p:extLst>
      <p:ext uri="{BB962C8B-B14F-4D97-AF65-F5344CB8AC3E}">
        <p14:creationId xmlns:p14="http://schemas.microsoft.com/office/powerpoint/2010/main" val="238944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4A99123A-AE12-DF3E-CB5E-9B951B4C05E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5BFC6F-0911-84C6-C72B-8898B7C159E0}"/>
              </a:ext>
            </a:extLst>
          </p:cNvPr>
          <p:cNvSpPr txBox="1"/>
          <p:nvPr/>
        </p:nvSpPr>
        <p:spPr>
          <a:xfrm>
            <a:off x="0" y="240474"/>
            <a:ext cx="10080625"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Fort Gustave</a:t>
            </a:r>
          </a:p>
        </p:txBody>
      </p:sp>
      <p:sp>
        <p:nvSpPr>
          <p:cNvPr id="4" name="TextBox 3">
            <a:extLst>
              <a:ext uri="{FF2B5EF4-FFF2-40B4-BE49-F238E27FC236}">
                <a16:creationId xmlns:a16="http://schemas.microsoft.com/office/drawing/2014/main" id="{CFF65947-57BD-1C11-DC75-12DC436077CE}"/>
              </a:ext>
            </a:extLst>
          </p:cNvPr>
          <p:cNvSpPr txBox="1"/>
          <p:nvPr/>
        </p:nvSpPr>
        <p:spPr>
          <a:xfrm>
            <a:off x="128736" y="1186021"/>
            <a:ext cx="9695201" cy="341632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Recognizable by the red and white lighthouse that was built on the site in 1961, Fort Gustave is one of the best vantage points for viewing the harbor. This is one of the top places to visit if you're on a sightseeing tour of Gustavia.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remains of this 18th-century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fort includes the ruins of the stone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ramparts, a sentry box, part of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old brick-floored bakery, cannons,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a powder house. </a:t>
            </a:r>
          </a:p>
        </p:txBody>
      </p:sp>
      <p:pic>
        <p:nvPicPr>
          <p:cNvPr id="8" name="Picture 7" descr="A cannon on a stone wall overlooking a city&#10;&#10;Description automatically generated">
            <a:extLst>
              <a:ext uri="{FF2B5EF4-FFF2-40B4-BE49-F238E27FC236}">
                <a16:creationId xmlns:a16="http://schemas.microsoft.com/office/drawing/2014/main" id="{EE7F2D35-7748-3869-CFC0-DCDFAFCF7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135" y="2369230"/>
            <a:ext cx="5040489" cy="3358226"/>
          </a:xfrm>
          <a:prstGeom prst="rect">
            <a:avLst/>
          </a:prstGeom>
        </p:spPr>
      </p:pic>
    </p:spTree>
    <p:extLst>
      <p:ext uri="{BB962C8B-B14F-4D97-AF65-F5344CB8AC3E}">
        <p14:creationId xmlns:p14="http://schemas.microsoft.com/office/powerpoint/2010/main" val="17201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396E0311-7AA7-BF10-222E-401B2A1BE3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A5648F9-8821-5165-E824-2D45D4BAD854}"/>
              </a:ext>
            </a:extLst>
          </p:cNvPr>
          <p:cNvSpPr txBox="1"/>
          <p:nvPr/>
        </p:nvSpPr>
        <p:spPr>
          <a:xfrm>
            <a:off x="0" y="169333"/>
            <a:ext cx="10080625"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Fort Karl</a:t>
            </a:r>
          </a:p>
        </p:txBody>
      </p:sp>
      <p:sp>
        <p:nvSpPr>
          <p:cNvPr id="4" name="TextBox 3">
            <a:extLst>
              <a:ext uri="{FF2B5EF4-FFF2-40B4-BE49-F238E27FC236}">
                <a16:creationId xmlns:a16="http://schemas.microsoft.com/office/drawing/2014/main" id="{DF281633-ECC5-DBD5-7AFE-5D267B4B15CB}"/>
              </a:ext>
            </a:extLst>
          </p:cNvPr>
          <p:cNvSpPr txBox="1"/>
          <p:nvPr/>
        </p:nvSpPr>
        <p:spPr>
          <a:xfrm>
            <a:off x="4402668" y="930349"/>
            <a:ext cx="5677958" cy="347787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Along with Fort Gustave, Fort Karl is one of three forts that stood watch over Gustavia back when it was under Swedish rule (the late 18</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 The other two forts were Fort Gustave (mentioned above) and Fort </a:t>
            </a:r>
            <a:r>
              <a:rPr lang="en-US" sz="2000" dirty="0" err="1">
                <a:latin typeface="Times New Roman" panose="02020603050405020304" pitchFamily="18" charset="0"/>
                <a:cs typeface="Times New Roman" panose="02020603050405020304" pitchFamily="18" charset="0"/>
              </a:rPr>
              <a:t>Octav</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sparse ruins of Fort Karl stand high above the harbor, near Shell Beach, and this historic spot remains one of the most visited points of interest due to its panoramic views. Here, you'll find cannons that were added later, and an observation platform primed for photo-taking.</a:t>
            </a:r>
          </a:p>
        </p:txBody>
      </p:sp>
      <p:pic>
        <p:nvPicPr>
          <p:cNvPr id="6" name="Picture 5" descr="An aerial view of a town&#10;&#10;Description automatically generated">
            <a:extLst>
              <a:ext uri="{FF2B5EF4-FFF2-40B4-BE49-F238E27FC236}">
                <a16:creationId xmlns:a16="http://schemas.microsoft.com/office/drawing/2014/main" id="{EB02A1F2-AE5C-6510-749E-8EA8384E2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139"/>
            <a:ext cx="4438957" cy="2985965"/>
          </a:xfrm>
          <a:prstGeom prst="rect">
            <a:avLst/>
          </a:prstGeom>
        </p:spPr>
      </p:pic>
      <p:sp>
        <p:nvSpPr>
          <p:cNvPr id="8" name="TextBox 7">
            <a:extLst>
              <a:ext uri="{FF2B5EF4-FFF2-40B4-BE49-F238E27FC236}">
                <a16:creationId xmlns:a16="http://schemas.microsoft.com/office/drawing/2014/main" id="{690E4326-0BFE-62D8-9C3F-45598CB30CB4}"/>
              </a:ext>
            </a:extLst>
          </p:cNvPr>
          <p:cNvSpPr txBox="1"/>
          <p:nvPr/>
        </p:nvSpPr>
        <p:spPr>
          <a:xfrm>
            <a:off x="214489" y="4323692"/>
            <a:ext cx="9708444" cy="70788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get to the fort, expect a bit of a hike upwards. Stone steps lead from the town below. It will only take about five minutes to reach the top.</a:t>
            </a:r>
          </a:p>
        </p:txBody>
      </p:sp>
    </p:spTree>
    <p:extLst>
      <p:ext uri="{BB962C8B-B14F-4D97-AF65-F5344CB8AC3E}">
        <p14:creationId xmlns:p14="http://schemas.microsoft.com/office/powerpoint/2010/main" val="191451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740650" y="5219700"/>
            <a:ext cx="2339975" cy="360363"/>
          </a:xfrm>
          <a:prstGeom prst="rect">
            <a:avLst/>
          </a:prstGeom>
        </p:spPr>
        <p:txBody>
          <a:bodyPr/>
          <a:lstStyle/>
          <a:p>
            <a:pPr lvl="0"/>
            <a:fld id="{208CE974-47AF-47AF-99E9-12A62538A846}" type="slidenum">
              <a:rPr/>
              <a:t>19</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260350"/>
            <a:ext cx="10080625" cy="795338"/>
          </a:xfrm>
          <a:prstGeom prst="rect">
            <a:avLst/>
          </a:prstGeom>
        </p:spPr>
        <p:txBody>
          <a:bodyPr vert="horz"/>
          <a:lstStyle/>
          <a:p>
            <a:pPr algn="ctr"/>
            <a:r>
              <a:rPr lang="en-US" sz="4000" b="1" i="0" dirty="0">
                <a:solidFill>
                  <a:srgbClr val="1E1E1E"/>
                </a:solidFill>
                <a:effectLst/>
                <a:latin typeface="Times New Roman" panose="02020603050405020304" pitchFamily="18" charset="0"/>
                <a:cs typeface="Times New Roman" panose="02020603050405020304" pitchFamily="18" charset="0"/>
              </a:rPr>
              <a:t>The Beaches of </a:t>
            </a:r>
            <a:r>
              <a:rPr lang="en-US" sz="4000" b="1" dirty="0">
                <a:solidFill>
                  <a:srgbClr val="000000"/>
                </a:solidFill>
                <a:latin typeface="Times New Roman" panose="02020603050405020304" pitchFamily="18" charset="0"/>
                <a:cs typeface="Times New Roman" panose="02020603050405020304" pitchFamily="18" charset="0"/>
              </a:rPr>
              <a:t>St. Barts</a:t>
            </a:r>
            <a:endParaRPr lang="en-US" sz="4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CBE0CDF-DBB2-E32E-E543-861A8BDD8D8D}"/>
              </a:ext>
            </a:extLst>
          </p:cNvPr>
          <p:cNvSpPr txBox="1"/>
          <p:nvPr/>
        </p:nvSpPr>
        <p:spPr>
          <a:xfrm>
            <a:off x="0" y="1007378"/>
            <a:ext cx="10080623" cy="4524315"/>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There are 22 beaches in St. Barts. St. Barts’ beaches are considered some of the best in the Caribbean.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Not only do they offer up warm turquoise water and long coves of white sand.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The scenery is also a visual treat, most of the beaches are surrounded by dramatic landscapes of lush jungles and hills.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St. Jean Bay is the most popular beach, lined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with beach clubs, restaurants, and the iconic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Eden Rock Hotel.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Being a French island, it has “au natural” beaches.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Try Anse de Grande Saline.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It’s perfectly okay to go topless at any other beach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on the island.</a:t>
            </a:r>
          </a:p>
          <a:p>
            <a:endParaRPr lang="en-US" sz="2400" dirty="0">
              <a:latin typeface="Times New Roman" panose="02020603050405020304" pitchFamily="18" charset="0"/>
              <a:cs typeface="Times New Roman" panose="02020603050405020304" pitchFamily="18" charset="0"/>
            </a:endParaRPr>
          </a:p>
        </p:txBody>
      </p:sp>
      <p:pic>
        <p:nvPicPr>
          <p:cNvPr id="6" name="Picture 5" descr="A beach with plants and blue water&#10;&#10;Description automatically generated">
            <a:extLst>
              <a:ext uri="{FF2B5EF4-FFF2-40B4-BE49-F238E27FC236}">
                <a16:creationId xmlns:a16="http://schemas.microsoft.com/office/drawing/2014/main" id="{D3305E09-3EBC-8FC8-2F91-904BE6423F92}"/>
              </a:ext>
            </a:extLst>
          </p:cNvPr>
          <p:cNvPicPr>
            <a:picLocks noChangeAspect="1"/>
          </p:cNvPicPr>
          <p:nvPr/>
        </p:nvPicPr>
        <p:blipFill rotWithShape="1">
          <a:blip r:embed="rId3">
            <a:extLst>
              <a:ext uri="{28A0092B-C50C-407E-A947-70E740481C1C}">
                <a14:useLocalDpi xmlns:a14="http://schemas.microsoft.com/office/drawing/2010/main" val="0"/>
              </a:ext>
            </a:extLst>
          </a:blip>
          <a:srcRect l="10163"/>
          <a:stretch/>
        </p:blipFill>
        <p:spPr>
          <a:xfrm>
            <a:off x="6142184" y="2835275"/>
            <a:ext cx="3938441" cy="2835275"/>
          </a:xfrm>
          <a:prstGeom prst="rect">
            <a:avLst/>
          </a:prstGeom>
        </p:spPr>
      </p:pic>
    </p:spTree>
    <p:extLst>
      <p:ext uri="{BB962C8B-B14F-4D97-AF65-F5344CB8AC3E}">
        <p14:creationId xmlns:p14="http://schemas.microsoft.com/office/powerpoint/2010/main" val="261002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925689" y="1410786"/>
            <a:ext cx="8949830" cy="3861125"/>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About </a:t>
            </a:r>
            <a:r>
              <a:rPr lang="en-US" sz="2000" b="1" dirty="0">
                <a:solidFill>
                  <a:srgbClr val="000000"/>
                </a:solidFill>
                <a:latin typeface="Times New Roman" panose="02020603050405020304" pitchFamily="18" charset="0"/>
                <a:cs typeface="Times New Roman" panose="02020603050405020304" pitchFamily="18" charset="0"/>
              </a:rPr>
              <a:t>Gustavia, St. Barts</a:t>
            </a:r>
            <a:endParaRPr lang="en-US" altLang="en-US" sz="20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Area Map of </a:t>
            </a:r>
            <a:r>
              <a:rPr lang="en-US" sz="2000" b="1" dirty="0">
                <a:solidFill>
                  <a:srgbClr val="000000"/>
                </a:solidFill>
                <a:latin typeface="Times New Roman" panose="02020603050405020304" pitchFamily="18" charset="0"/>
                <a:cs typeface="Times New Roman" panose="02020603050405020304" pitchFamily="18" charset="0"/>
              </a:rPr>
              <a:t>Gustavia, St. Barts</a:t>
            </a:r>
            <a:endParaRPr lang="en-US" altLang="en-US" sz="20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 of </a:t>
            </a:r>
            <a:r>
              <a:rPr lang="en-US" sz="2000" b="1" dirty="0">
                <a:solidFill>
                  <a:srgbClr val="000000"/>
                </a:solidFill>
                <a:latin typeface="Times New Roman" panose="02020603050405020304" pitchFamily="18" charset="0"/>
                <a:cs typeface="Times New Roman" panose="02020603050405020304" pitchFamily="18" charset="0"/>
              </a:rPr>
              <a:t>Gustavia, St. Barts </a:t>
            </a: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CA53C9-D4F8-4898-6EB2-60B08BBBDE0E}"/>
              </a:ext>
            </a:extLst>
          </p:cNvPr>
          <p:cNvSpPr txBox="1"/>
          <p:nvPr/>
        </p:nvSpPr>
        <p:spPr>
          <a:xfrm>
            <a:off x="-1" y="133117"/>
            <a:ext cx="10080625"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Grand Cul-de-Sac St Barts</a:t>
            </a:r>
          </a:p>
        </p:txBody>
      </p:sp>
      <p:sp>
        <p:nvSpPr>
          <p:cNvPr id="5" name="TextBox 4">
            <a:extLst>
              <a:ext uri="{FF2B5EF4-FFF2-40B4-BE49-F238E27FC236}">
                <a16:creationId xmlns:a16="http://schemas.microsoft.com/office/drawing/2014/main" id="{6A296155-1579-FE94-B4F5-C669E7216526}"/>
              </a:ext>
            </a:extLst>
          </p:cNvPr>
          <p:cNvSpPr txBox="1"/>
          <p:nvPr/>
        </p:nvSpPr>
        <p:spPr>
          <a:xfrm>
            <a:off x="251494" y="902463"/>
            <a:ext cx="9577633"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Nestled along the northeastern coast of the island lies Grand Cul-de-Sac St Barts. This area is renowned for its serene lagoon, thrilling water sports, and awe-inspiring natural beauty.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charming coastal village, nestled on the stunning island of St. Barts, offers a plethora of exciting experiences that will leave you enchanted.</a:t>
            </a:r>
          </a:p>
        </p:txBody>
      </p:sp>
      <p:pic>
        <p:nvPicPr>
          <p:cNvPr id="7" name="Picture 6" descr="A map of land with water and land&#10;&#10;Description automatically generated">
            <a:extLst>
              <a:ext uri="{FF2B5EF4-FFF2-40B4-BE49-F238E27FC236}">
                <a16:creationId xmlns:a16="http://schemas.microsoft.com/office/drawing/2014/main" id="{262CDC37-BD44-33EE-2C63-7BF55BF0E17A}"/>
              </a:ext>
            </a:extLst>
          </p:cNvPr>
          <p:cNvPicPr>
            <a:picLocks noChangeAspect="1"/>
          </p:cNvPicPr>
          <p:nvPr/>
        </p:nvPicPr>
        <p:blipFill rotWithShape="1">
          <a:blip r:embed="rId2">
            <a:extLst>
              <a:ext uri="{28A0092B-C50C-407E-A947-70E740481C1C}">
                <a14:useLocalDpi xmlns:a14="http://schemas.microsoft.com/office/drawing/2010/main" val="0"/>
              </a:ext>
            </a:extLst>
          </a:blip>
          <a:srcRect l="38792" r="17448"/>
          <a:stretch/>
        </p:blipFill>
        <p:spPr>
          <a:xfrm>
            <a:off x="0" y="2525330"/>
            <a:ext cx="2909455" cy="3145220"/>
          </a:xfrm>
          <a:prstGeom prst="rect">
            <a:avLst/>
          </a:prstGeom>
        </p:spPr>
      </p:pic>
      <p:sp>
        <p:nvSpPr>
          <p:cNvPr id="9" name="TextBox 8">
            <a:extLst>
              <a:ext uri="{FF2B5EF4-FFF2-40B4-BE49-F238E27FC236}">
                <a16:creationId xmlns:a16="http://schemas.microsoft.com/office/drawing/2014/main" id="{62EFA404-D5FA-8AA6-8D48-945439769BE1}"/>
              </a:ext>
            </a:extLst>
          </p:cNvPr>
          <p:cNvSpPr txBox="1"/>
          <p:nvPr/>
        </p:nvSpPr>
        <p:spPr>
          <a:xfrm>
            <a:off x="2934857" y="2488386"/>
            <a:ext cx="7049652"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magnificent lagoon at Grand Cul-de-Sac St Barts is a stunning body of water and boasts a unique combination of size and shallowness, making it a true natural wonder.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waters are calm, inviting you to dive in and explore the wonders that lie beneath the surface. The coral reef not only adds to the breathtaking beauty of the scene but also serves as a protective barrier, ensuring that the lagoon remains a tranquil oasis, shielded from the powerful forces of the open ocean.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is also a collection of exquisite restaurants and resorts nearby.</a:t>
            </a:r>
          </a:p>
        </p:txBody>
      </p:sp>
    </p:spTree>
    <p:extLst>
      <p:ext uri="{BB962C8B-B14F-4D97-AF65-F5344CB8AC3E}">
        <p14:creationId xmlns:p14="http://schemas.microsoft.com/office/powerpoint/2010/main" val="1737739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69682" y="738138"/>
            <a:ext cx="9803877" cy="4708981"/>
          </a:xfrm>
          <a:prstGeom prst="rect">
            <a:avLst/>
          </a:prstGeom>
          <a:noFill/>
        </p:spPr>
        <p:txBody>
          <a:bodyPr wrap="square">
            <a:spAutoFit/>
          </a:bodyPr>
          <a:lstStyle/>
          <a:p>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b="1" dirty="0">
                <a:solidFill>
                  <a:srgbClr val="000000"/>
                </a:solidFill>
                <a:latin typeface="Times New Roman" panose="02020603050405020304" pitchFamily="18" charset="0"/>
                <a:cs typeface="Times New Roman" panose="02020603050405020304" pitchFamily="18" charset="0"/>
              </a:rPr>
              <a:t>Gustavia</a:t>
            </a:r>
            <a:r>
              <a:rPr lang="en-US" altLang="en-US" sz="2000" dirty="0">
                <a:latin typeface="Times New Roman" panose="02020603050405020304" pitchFamily="18" charset="0"/>
                <a:cs typeface="Times New Roman" panose="02020603050405020304" pitchFamily="18" charset="0"/>
              </a:rPr>
              <a:t>. It is a </a:t>
            </a:r>
            <a:r>
              <a:rPr lang="en-US" sz="2000" dirty="0">
                <a:latin typeface="Times New Roman" panose="02020603050405020304" pitchFamily="18" charset="0"/>
                <a:cs typeface="Times New Roman" panose="02020603050405020304" pitchFamily="18" charset="0"/>
              </a:rPr>
              <a:t>culinary adventure with a delightful array of restaurants and cafes. You can choose from cozy cafes to upscale dining establishments</a:t>
            </a:r>
            <a:br>
              <a:rPr lang="en-US" sz="2000" b="0" i="0" u="none" strike="noStrike" dirty="0">
                <a:effectLst/>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Ocean Club St </a:t>
            </a:r>
            <a:r>
              <a:rPr lang="en-US" sz="2000" b="1" dirty="0" err="1">
                <a:latin typeface="Times New Roman" panose="02020603050405020304" pitchFamily="18" charset="0"/>
                <a:cs typeface="Times New Roman" panose="02020603050405020304" pitchFamily="18" charset="0"/>
              </a:rPr>
              <a:t>Barths</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French, Contemporary, Vegan </a:t>
            </a:r>
          </a:p>
          <a:p>
            <a:r>
              <a:rPr lang="en-US" sz="2000" dirty="0">
                <a:latin typeface="Times New Roman" panose="02020603050405020304" pitchFamily="18" charset="0"/>
                <a:cs typeface="Times New Roman" panose="02020603050405020304" pitchFamily="18" charset="0"/>
              </a:rPr>
              <a:t>19 Rue De La </a:t>
            </a:r>
            <a:r>
              <a:rPr lang="en-US" sz="2000" dirty="0" err="1">
                <a:latin typeface="Times New Roman" panose="02020603050405020304" pitchFamily="18" charset="0"/>
                <a:cs typeface="Times New Roman" panose="02020603050405020304" pitchFamily="18" charset="0"/>
              </a:rPr>
              <a:t>République</a:t>
            </a:r>
            <a:r>
              <a:rPr lang="en-US" sz="2000" dirty="0">
                <a:latin typeface="Times New Roman" panose="02020603050405020304" pitchFamily="18" charset="0"/>
                <a:cs typeface="Times New Roman" panose="02020603050405020304" pitchFamily="18" charset="0"/>
              </a:rPr>
              <a:t> Au Dessus De Prada et Dolce &amp; Gabbana, Gustavia</a:t>
            </a:r>
            <a:endParaRPr lang="en-US" sz="2000" b="0" i="0" u="none" strike="noStrike" dirty="0">
              <a:effectLst/>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Eddy’s </a:t>
            </a:r>
            <a:r>
              <a:rPr lang="en-US" sz="2000" dirty="0">
                <a:latin typeface="Times New Roman" panose="02020603050405020304" pitchFamily="18" charset="0"/>
                <a:cs typeface="Times New Roman" panose="02020603050405020304" pitchFamily="18" charset="0"/>
              </a:rPr>
              <a:t>$$ - $$$ French, Caribbean, International</a:t>
            </a:r>
          </a:p>
          <a:p>
            <a:r>
              <a:rPr lang="en-US" sz="2000" dirty="0">
                <a:latin typeface="Times New Roman" panose="02020603050405020304" pitchFamily="18" charset="0"/>
                <a:cs typeface="Times New Roman" panose="02020603050405020304" pitchFamily="18" charset="0"/>
              </a:rPr>
              <a:t>12 Rue Samuel Fahlberg, Gustavia</a:t>
            </a:r>
          </a:p>
          <a:p>
            <a:r>
              <a:rPr lang="en-US" sz="2000" b="1" dirty="0">
                <a:latin typeface="Times New Roman" panose="02020603050405020304" pitchFamily="18" charset="0"/>
                <a:cs typeface="Times New Roman" panose="02020603050405020304" pitchFamily="18" charset="0"/>
              </a:rPr>
              <a:t>Crêperie St Barth </a:t>
            </a:r>
            <a:r>
              <a:rPr lang="en-US" sz="2000" dirty="0">
                <a:latin typeface="Times New Roman" panose="02020603050405020304" pitchFamily="18" charset="0"/>
                <a:cs typeface="Times New Roman" panose="02020603050405020304" pitchFamily="18" charset="0"/>
              </a:rPr>
              <a:t>$$ - $$$ French, International, Vegetarian </a:t>
            </a:r>
          </a:p>
          <a:p>
            <a:r>
              <a:rPr lang="en-US" sz="2000" dirty="0">
                <a:latin typeface="Times New Roman" panose="02020603050405020304" pitchFamily="18" charset="0"/>
                <a:cs typeface="Times New Roman" panose="02020603050405020304" pitchFamily="18" charset="0"/>
              </a:rPr>
              <a:t>Rue du </a:t>
            </a:r>
            <a:r>
              <a:rPr lang="en-US" sz="2000" dirty="0" err="1">
                <a:latin typeface="Times New Roman" panose="02020603050405020304" pitchFamily="18" charset="0"/>
                <a:cs typeface="Times New Roman" panose="02020603050405020304" pitchFamily="18" charset="0"/>
              </a:rPr>
              <a:t>roi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Oscard</a:t>
            </a:r>
            <a:r>
              <a:rPr lang="en-US" sz="2000" dirty="0">
                <a:latin typeface="Times New Roman" panose="02020603050405020304" pitchFamily="18" charset="0"/>
                <a:cs typeface="Times New Roman" panose="02020603050405020304" pitchFamily="18" charset="0"/>
              </a:rPr>
              <a:t> II, Gustavia</a:t>
            </a:r>
          </a:p>
          <a:p>
            <a:r>
              <a:rPr lang="en-US" sz="2000" b="1" dirty="0">
                <a:latin typeface="Times New Roman" panose="02020603050405020304" pitchFamily="18" charset="0"/>
                <a:cs typeface="Times New Roman" panose="02020603050405020304" pitchFamily="18" charset="0"/>
              </a:rPr>
              <a:t>Fish Corner Food and Market </a:t>
            </a:r>
            <a:r>
              <a:rPr lang="en-US" sz="2000" dirty="0">
                <a:latin typeface="Times New Roman" panose="02020603050405020304" pitchFamily="18" charset="0"/>
                <a:cs typeface="Times New Roman" panose="02020603050405020304" pitchFamily="18" charset="0"/>
              </a:rPr>
              <a:t>$$ - $$$ Caribbean, Seafood,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Mediterranean 41 Rue de La Republique, Gustavia</a:t>
            </a:r>
          </a:p>
          <a:p>
            <a:endParaRPr lang="en-US" sz="2000" dirty="0">
              <a:latin typeface="Times New Roman" panose="02020603050405020304" pitchFamily="18" charset="0"/>
              <a:cs typeface="Times New Roman" panose="02020603050405020304" pitchFamily="18" charset="0"/>
            </a:endParaRPr>
          </a:p>
          <a:p>
            <a:pPr>
              <a:buClrTx/>
              <a:buFontTx/>
              <a:buNone/>
            </a:pPr>
            <a:r>
              <a:rPr lang="en-US" altLang="en-US" sz="2000" dirty="0">
                <a:latin typeface="Times New Roman" panose="02020603050405020304" pitchFamily="18" charset="0"/>
                <a:cs typeface="Times New Roman" panose="02020603050405020304" pitchFamily="18" charset="0"/>
              </a:rPr>
              <a:t>For those of you who just like good food, you can’t go wrong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just about anywhere you go in St</a:t>
            </a:r>
            <a:r>
              <a:rPr lang="en-US" sz="2000" dirty="0">
                <a:solidFill>
                  <a:srgbClr val="000000"/>
                </a:solidFill>
                <a:latin typeface="Times New Roman" panose="02020603050405020304" pitchFamily="18" charset="0"/>
                <a:cs typeface="Times New Roman" panose="02020603050405020304" pitchFamily="18" charset="0"/>
              </a:rPr>
              <a:t> Gustavia, St. Barts</a:t>
            </a:r>
            <a:r>
              <a:rPr lang="en-US" altLang="en-US" sz="2000" dirty="0">
                <a:latin typeface="Times New Roman" panose="02020603050405020304" pitchFamily="18" charset="0"/>
                <a:cs typeface="Times New Roman" panose="02020603050405020304" pitchFamily="18" charset="0"/>
              </a:rPr>
              <a:t>.	                               </a:t>
            </a:r>
          </a:p>
          <a:p>
            <a:pPr>
              <a:buClrTx/>
              <a:buFontTx/>
              <a:buNone/>
            </a:pPr>
            <a:r>
              <a:rPr lang="en-US" altLang="en-US" sz="2000" b="1" dirty="0">
                <a:latin typeface="Times New Roman" panose="02020603050405020304" pitchFamily="18" charset="0"/>
                <a:cs typeface="Times New Roman" panose="02020603050405020304" pitchFamily="18" charset="0"/>
              </a:rPr>
              <a:t>                                    GOOD EATING</a:t>
            </a:r>
            <a:endParaRPr lang="en-US" sz="2000"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late of food on a table&#10;&#10;Description automatically generated">
            <a:extLst>
              <a:ext uri="{FF2B5EF4-FFF2-40B4-BE49-F238E27FC236}">
                <a16:creationId xmlns:a16="http://schemas.microsoft.com/office/drawing/2014/main" id="{D8BF0BFE-B98B-EFA1-222B-CAAFA6210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843" y="2573867"/>
            <a:ext cx="3105782" cy="3096683"/>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a:xfrm>
            <a:off x="7740650" y="5219700"/>
            <a:ext cx="2339975" cy="360363"/>
          </a:xfrm>
          <a:prstGeom prst="rect">
            <a:avLst/>
          </a:prstGeom>
        </p:spPr>
        <p:txBody>
          <a:bodyPr/>
          <a:lstStyle/>
          <a:p>
            <a:pPr lvl="0"/>
            <a:fld id="{6B71CB05-FB6A-43F8-9B74-2C507858005B}" type="slidenum">
              <a:rPr/>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460375"/>
            <a:ext cx="10080625" cy="979488"/>
          </a:xfrm>
          <a:prstGeom prst="rect">
            <a:avLst/>
          </a:prstGeom>
        </p:spPr>
        <p:txBody>
          <a:bodyPr vert="horz">
            <a:norm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997527" y="1439863"/>
            <a:ext cx="7906328" cy="2257425"/>
          </a:xfrm>
          <a:prstGeom prst="rect">
            <a:avLst/>
          </a:prstGeom>
        </p:spPr>
        <p:txBody>
          <a:bodyPr vert="horz">
            <a:normAutofit/>
          </a:bodyPr>
          <a:lstStyle/>
          <a:p>
            <a:pPr lvl="0" rtl="0"/>
            <a:r>
              <a:rPr lang="en-US" sz="2800" dirty="0">
                <a:solidFill>
                  <a:srgbClr val="000000"/>
                </a:solidFill>
                <a:latin typeface="Times New Roman" panose="02020603050405020304" pitchFamily="18" charset="0"/>
                <a:cs typeface="Times New Roman" panose="02020603050405020304" pitchFamily="18" charset="0"/>
              </a:rPr>
              <a:t>St. Barts is a beautiful resort island with incredible beaches. Regardless of what you're looking for, St. Barts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St. Thomas!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8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Times New Roman" panose="02020603050405020304" pitchFamily="18" charset="0"/>
                <a:cs typeface="Times New Roman" panose="02020603050405020304" pitchFamily="18" charset="0"/>
              </a:rPr>
              <a:t>Have a great visit to </a:t>
            </a:r>
            <a:r>
              <a:rPr lang="en-US" sz="2800" b="1" dirty="0">
                <a:solidFill>
                  <a:srgbClr val="000000"/>
                </a:solidFill>
                <a:latin typeface="Times New Roman" panose="02020603050405020304" pitchFamily="18" charset="0"/>
                <a:cs typeface="Times New Roman" panose="02020603050405020304" pitchFamily="18" charset="0"/>
              </a:rPr>
              <a:t>St. Barts</a:t>
            </a:r>
            <a:r>
              <a:rPr lang="en-US" sz="28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4" name="TextBox 3">
            <a:extLst>
              <a:ext uri="{FF2B5EF4-FFF2-40B4-BE49-F238E27FC236}">
                <a16:creationId xmlns:a16="http://schemas.microsoft.com/office/drawing/2014/main" id="{28345B80-D576-5C68-19F4-14549CCA7EE8}"/>
              </a:ext>
            </a:extLst>
          </p:cNvPr>
          <p:cNvSpPr txBox="1"/>
          <p:nvPr/>
        </p:nvSpPr>
        <p:spPr>
          <a:xfrm>
            <a:off x="-1" y="914401"/>
            <a:ext cx="10080625" cy="452431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The Euro is the local currency of St. Barth.</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Many restaurants will also show what the amount would be in U.S. dollars. Almost every restaurant takes credit cards. If you pay by credit card, you will get the true rate of exchange. VISA is the most widely accepted. AMEX is the least.</a:t>
            </a:r>
          </a:p>
        </p:txBody>
      </p:sp>
      <p:pic>
        <p:nvPicPr>
          <p:cNvPr id="6" name="Picture 5" descr="A pile of paper money&#10;&#10;Description automatically generated">
            <a:extLst>
              <a:ext uri="{FF2B5EF4-FFF2-40B4-BE49-F238E27FC236}">
                <a16:creationId xmlns:a16="http://schemas.microsoft.com/office/drawing/2014/main" id="{A1C435F4-DF82-0362-C5C8-30CBA4286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87" y="1520825"/>
            <a:ext cx="4514850" cy="2628900"/>
          </a:xfrm>
          <a:prstGeom prst="rect">
            <a:avLst/>
          </a:prstGeom>
        </p:spPr>
      </p:pic>
      <p:sp>
        <p:nvSpPr>
          <p:cNvPr id="8" name="TextBox 7">
            <a:extLst>
              <a:ext uri="{FF2B5EF4-FFF2-40B4-BE49-F238E27FC236}">
                <a16:creationId xmlns:a16="http://schemas.microsoft.com/office/drawing/2014/main" id="{74D7985F-5576-00D9-5B50-9B9CEDC18DC7}"/>
              </a:ext>
            </a:extLst>
          </p:cNvPr>
          <p:cNvSpPr txBox="1"/>
          <p:nvPr/>
        </p:nvSpPr>
        <p:spPr>
          <a:xfrm>
            <a:off x="5759777" y="2254165"/>
            <a:ext cx="3581483" cy="830997"/>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Currently 1.00 Euro =</a:t>
            </a:r>
          </a:p>
          <a:p>
            <a:pPr algn="ctr"/>
            <a:r>
              <a:rPr lang="en-US" sz="2400" dirty="0">
                <a:latin typeface="Times New Roman" panose="02020603050405020304" pitchFamily="18" charset="0"/>
                <a:cs typeface="Times New Roman" panose="02020603050405020304" pitchFamily="18" charset="0"/>
              </a:rPr>
              <a:t>$1.07 US Dollars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60350"/>
            <a:ext cx="10080625" cy="701675"/>
          </a:xfrm>
          <a:prstGeom prst="rect">
            <a:avLst/>
          </a:prstGeom>
        </p:spPr>
        <p:txBody>
          <a:bodyPr vert="horz" wrap="square">
            <a:spAutoFit/>
          </a:bodyPr>
          <a:lstStyle/>
          <a:p>
            <a:pPr lvl="0" algn="ctr" rtl="0"/>
            <a:r>
              <a:rPr lang="en-US" b="1" dirty="0">
                <a:solidFill>
                  <a:srgbClr val="000000"/>
                </a:solidFill>
                <a:latin typeface="Times New Roman" panose="02020603050405020304" pitchFamily="18" charset="0"/>
                <a:cs typeface="Times New Roman" panose="02020603050405020304" pitchFamily="18" charset="0"/>
              </a:rPr>
              <a:t>About Gustavia, St. Barts</a:t>
            </a:r>
          </a:p>
        </p:txBody>
      </p:sp>
      <p:sp>
        <p:nvSpPr>
          <p:cNvPr id="4" name="TextBox 3">
            <a:extLst>
              <a:ext uri="{FF2B5EF4-FFF2-40B4-BE49-F238E27FC236}">
                <a16:creationId xmlns:a16="http://schemas.microsoft.com/office/drawing/2014/main" id="{1F9F5F95-0226-30CF-8954-B16A2D55D957}"/>
              </a:ext>
            </a:extLst>
          </p:cNvPr>
          <p:cNvSpPr txBox="1"/>
          <p:nvPr/>
        </p:nvSpPr>
        <p:spPr>
          <a:xfrm>
            <a:off x="197963" y="1097412"/>
            <a:ext cx="5779587"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Gustavia is the capital and main town of St. Barts (Saint-</a:t>
            </a:r>
            <a:r>
              <a:rPr lang="en-US" sz="2000" dirty="0" err="1">
                <a:latin typeface="Times New Roman" panose="02020603050405020304" pitchFamily="18" charset="0"/>
                <a:cs typeface="Times New Roman" panose="02020603050405020304" pitchFamily="18" charset="0"/>
              </a:rPr>
              <a:t>Barthélemy</a:t>
            </a:r>
            <a:r>
              <a:rPr lang="en-US" sz="2000" dirty="0">
                <a:latin typeface="Times New Roman" panose="02020603050405020304" pitchFamily="18" charset="0"/>
                <a:cs typeface="Times New Roman" panose="02020603050405020304" pitchFamily="18" charset="0"/>
              </a:rPr>
              <a:t>)! The island is renowned for its opulence and exclusivity, making it a must-visit destination for those seeking a luxurious getaway.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Gustavia, has charming streets, lined with upscale boutiques, gourmet restaurants, and chic cafes.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The town’s picturesque harbor is a hub of activity, with luxurious yachts dotting the crystal-clear waters.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Get ready to immerse yourself in the heart of this thriving town! Gustavia is a charming and vibrant destination that offers a plethora of things to see and places to explore. </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9" name="Picture 8" descr="A map of a city&#10;&#10;Description automatically generated">
            <a:extLst>
              <a:ext uri="{FF2B5EF4-FFF2-40B4-BE49-F238E27FC236}">
                <a16:creationId xmlns:a16="http://schemas.microsoft.com/office/drawing/2014/main" id="{02AD47E1-B03A-8D27-3ED0-9472391FD6FA}"/>
              </a:ext>
            </a:extLst>
          </p:cNvPr>
          <p:cNvPicPr>
            <a:picLocks noChangeAspect="1"/>
          </p:cNvPicPr>
          <p:nvPr/>
        </p:nvPicPr>
        <p:blipFill rotWithShape="1">
          <a:blip r:embed="rId3">
            <a:extLst>
              <a:ext uri="{28A0092B-C50C-407E-A947-70E740481C1C}">
                <a14:useLocalDpi xmlns:a14="http://schemas.microsoft.com/office/drawing/2010/main" val="0"/>
              </a:ext>
            </a:extLst>
          </a:blip>
          <a:srcRect l="22375" r="23778" b="2856"/>
          <a:stretch/>
        </p:blipFill>
        <p:spPr>
          <a:xfrm>
            <a:off x="5977550" y="1047132"/>
            <a:ext cx="4103074" cy="4626465"/>
          </a:xfrm>
          <a:prstGeom prst="rect">
            <a:avLst/>
          </a:prstGeom>
        </p:spPr>
      </p:pic>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1D2603BF-00E3-6773-D9EF-4D22D344D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D23B9-2C1A-B35B-6D49-49D4FB3204DC}"/>
              </a:ext>
            </a:extLst>
          </p:cNvPr>
          <p:cNvSpPr txBox="1">
            <a:spLocks noGrp="1"/>
          </p:cNvSpPr>
          <p:nvPr>
            <p:ph type="title" idx="4294967295"/>
          </p:nvPr>
        </p:nvSpPr>
        <p:spPr>
          <a:xfrm>
            <a:off x="0" y="260350"/>
            <a:ext cx="10080625" cy="701675"/>
          </a:xfrm>
          <a:prstGeom prst="rect">
            <a:avLst/>
          </a:prstGeom>
        </p:spPr>
        <p:txBody>
          <a:bodyPr vert="horz" wrap="square">
            <a:spAutoFit/>
          </a:bodyPr>
          <a:lstStyle/>
          <a:p>
            <a:pPr lvl="0" algn="ctr" rtl="0"/>
            <a:r>
              <a:rPr lang="en-US" b="1" dirty="0">
                <a:solidFill>
                  <a:srgbClr val="000000"/>
                </a:solidFill>
                <a:latin typeface="Times New Roman" panose="02020603050405020304" pitchFamily="18" charset="0"/>
                <a:cs typeface="Times New Roman" panose="02020603050405020304" pitchFamily="18" charset="0"/>
              </a:rPr>
              <a:t>About St. Barts</a:t>
            </a:r>
          </a:p>
        </p:txBody>
      </p:sp>
      <p:sp>
        <p:nvSpPr>
          <p:cNvPr id="4" name="TextBox 3">
            <a:extLst>
              <a:ext uri="{FF2B5EF4-FFF2-40B4-BE49-F238E27FC236}">
                <a16:creationId xmlns:a16="http://schemas.microsoft.com/office/drawing/2014/main" id="{FCFC93CC-DB91-7A8B-C43F-84D7A9E9C978}"/>
              </a:ext>
            </a:extLst>
          </p:cNvPr>
          <p:cNvSpPr txBox="1"/>
          <p:nvPr/>
        </p:nvSpPr>
        <p:spPr>
          <a:xfrm>
            <a:off x="197963" y="1097412"/>
            <a:ext cx="9611055"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 beautiful an island as St. Barts is, everything there is extremely French and very-very expensive.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Some examples in US dollars are: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whole chicken is about $42.00</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Dozen eggs is $13.50</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pint of beer is $8 and up</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pack of cigarettes is $27</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2 lbs. of apples $8.00</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bottle of Wine is $53 and up</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can of beans $8.64</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litter of milk $9.18</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car rental starts at about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$350 for the day.</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5" name="Picture 4" descr="A grocery store with shelves of food&#10;&#10;Description automatically generated">
            <a:extLst>
              <a:ext uri="{FF2B5EF4-FFF2-40B4-BE49-F238E27FC236}">
                <a16:creationId xmlns:a16="http://schemas.microsoft.com/office/drawing/2014/main" id="{41ED8F5F-6F9A-5F11-A21E-5526A77F3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044" y="1656476"/>
            <a:ext cx="5350580" cy="4012935"/>
          </a:xfrm>
          <a:prstGeom prst="rect">
            <a:avLst/>
          </a:prstGeom>
        </p:spPr>
      </p:pic>
    </p:spTree>
    <p:extLst>
      <p:ext uri="{BB962C8B-B14F-4D97-AF65-F5344CB8AC3E}">
        <p14:creationId xmlns:p14="http://schemas.microsoft.com/office/powerpoint/2010/main" val="316208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80963"/>
            <a:ext cx="10047288" cy="692150"/>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History  of St. Barts</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FF43BCA6-C86C-59BE-4AD3-0FA6DD149375}"/>
              </a:ext>
            </a:extLst>
          </p:cNvPr>
          <p:cNvSpPr>
            <a:spLocks noChangeArrowheads="1"/>
          </p:cNvSpPr>
          <p:nvPr/>
        </p:nvSpPr>
        <p:spPr bwMode="auto">
          <a:xfrm>
            <a:off x="146756" y="849745"/>
            <a:ext cx="9758041"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 Barth was originally inhabited by Arawak Indians</a:t>
            </a:r>
            <a:r>
              <a:rPr lang="en-US" altLang="en-US" sz="2000" dirty="0">
                <a:latin typeface="Times New Roman" panose="02020603050405020304" pitchFamily="18" charset="0"/>
                <a:cs typeface="Times New Roman" panose="02020603050405020304" pitchFamily="18" charset="0"/>
              </a:rPr>
              <a:t>,</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followed by the Caribs. Christopher Columbus arrived in 1493. He named the island for his brother Bartoloméo.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French made initial unsuccessful attempts to settle it until some determined Huguenots from Normandy persevered and prospered. Later, French buccaneers made it a way station as they plundered Spanish galleons, which adds to St. Barth's lore.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 1784, France traded the island to Sweden, and the capital was named Gustavia, in honor of its king, Gustavia III. </a:t>
            </a:r>
            <a:r>
              <a:rPr lang="en-US" altLang="en-US" sz="2000" dirty="0">
                <a:latin typeface="Times New Roman" panose="02020603050405020304" pitchFamily="18" charset="0"/>
                <a:cs typeface="Times New Roman" panose="02020603050405020304" pitchFamily="18" charset="0"/>
              </a:rPr>
              <a:t>He </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declared it a free port which has continued to today.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 1878, it was sold back to France.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Tourism took hold when Rémy de Haenen, an eccentric Dutch aviator, landed his plane at what is now the airport. He later became the first hotelier and the island's mayor. Rémy hosted the era's luminaries. He was a friend of Howard Hughes which was the start of the island becoming a destination for the rich and famous like the Rockefellers and Rothschilds. Thus, the mystique was created. The '70s brought spectacular yachts like Onassis's </a:t>
            </a:r>
            <a:r>
              <a:rPr kumimoji="0" lang="en-US" alt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Christina</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into the Lilliputian Harbor in Gustavia.</a:t>
            </a:r>
            <a:endParaRPr lang="en-US" altLang="en-US" sz="2000" dirty="0">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6BDFB5DE-E03C-68B8-D624-5E81A123D5FA}"/>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CBC20C9-46A5-63EE-63BA-A87D64E99A3E}"/>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F1169CB6-1966-4CBF-ADAB-5901720730CC}"/>
              </a:ext>
            </a:extLst>
          </p:cNvPr>
          <p:cNvSpPr txBox="1">
            <a:spLocks noGrp="1"/>
          </p:cNvSpPr>
          <p:nvPr>
            <p:ph type="title" idx="4294967295"/>
          </p:nvPr>
        </p:nvSpPr>
        <p:spPr>
          <a:xfrm>
            <a:off x="0" y="-39688"/>
            <a:ext cx="10047288" cy="692151"/>
          </a:xfrm>
          <a:prstGeom prst="rect">
            <a:avLst/>
          </a:prstGeom>
        </p:spPr>
        <p:txBody>
          <a:bodyPr vert="horz">
            <a:normAutofit fontScale="90000"/>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St. Barts </a:t>
            </a:r>
            <a:r>
              <a:rPr lang="en-US" sz="4800" dirty="0">
                <a:solidFill>
                  <a:srgbClr val="000000"/>
                </a:solidFill>
                <a:latin typeface="Times New Roman" panose="02020603050405020304" pitchFamily="18" charset="0"/>
                <a:cs typeface="Times New Roman" panose="02020603050405020304" pitchFamily="18" charset="0"/>
              </a:rPr>
              <a:t>Area Map</a:t>
            </a:r>
          </a:p>
        </p:txBody>
      </p:sp>
      <p:pic>
        <p:nvPicPr>
          <p:cNvPr id="4" name="Picture 3" descr="A map of the caribbean&#10;&#10;Description automatically generated">
            <a:extLst>
              <a:ext uri="{FF2B5EF4-FFF2-40B4-BE49-F238E27FC236}">
                <a16:creationId xmlns:a16="http://schemas.microsoft.com/office/drawing/2014/main" id="{F676B7D5-74B0-D66E-78D1-0131E91047DC}"/>
              </a:ext>
            </a:extLst>
          </p:cNvPr>
          <p:cNvPicPr>
            <a:picLocks noChangeAspect="1"/>
          </p:cNvPicPr>
          <p:nvPr/>
        </p:nvPicPr>
        <p:blipFill rotWithShape="1">
          <a:blip r:embed="rId3">
            <a:extLst>
              <a:ext uri="{28A0092B-C50C-407E-A947-70E740481C1C}">
                <a14:useLocalDpi xmlns:a14="http://schemas.microsoft.com/office/drawing/2010/main" val="0"/>
              </a:ext>
            </a:extLst>
          </a:blip>
          <a:srcRect t="7855" b="17517"/>
          <a:stretch/>
        </p:blipFill>
        <p:spPr>
          <a:xfrm>
            <a:off x="-163812" y="1016"/>
            <a:ext cx="10255726" cy="5669533"/>
          </a:xfrm>
          <a:prstGeom prst="rect">
            <a:avLst/>
          </a:prstGeom>
        </p:spPr>
      </p:pic>
    </p:spTree>
    <p:extLst>
      <p:ext uri="{BB962C8B-B14F-4D97-AF65-F5344CB8AC3E}">
        <p14:creationId xmlns:p14="http://schemas.microsoft.com/office/powerpoint/2010/main" val="1551486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1271</TotalTime>
  <Words>2266</Words>
  <Application>Microsoft Office PowerPoint</Application>
  <PresentationFormat>Custom</PresentationFormat>
  <Paragraphs>162</Paragraphs>
  <Slides>23</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Liberation Sans</vt:lpstr>
      <vt:lpstr>Times New Roman</vt:lpstr>
      <vt:lpstr>Wingdings</vt:lpstr>
      <vt:lpstr>Office Theme</vt:lpstr>
      <vt:lpstr>Gustavia, St. Barts Presented by Marc Silver</vt:lpstr>
      <vt:lpstr>What I Will Cover</vt:lpstr>
      <vt:lpstr>My Port Philosophy</vt:lpstr>
      <vt:lpstr>PowerPoint Presentation</vt:lpstr>
      <vt:lpstr>PowerPoint Presentation</vt:lpstr>
      <vt:lpstr>About Gustavia, St. Barts</vt:lpstr>
      <vt:lpstr>About St. Barts</vt:lpstr>
      <vt:lpstr>History  of St. Barts</vt:lpstr>
      <vt:lpstr>St. Barts Area Map</vt:lpstr>
      <vt:lpstr>Map of St. Barts</vt:lpstr>
      <vt:lpstr>Taxis in St. Barts</vt:lpstr>
      <vt:lpstr>Scooter, Motorcycle Rental </vt:lpstr>
      <vt:lpstr>Car Rental</vt:lpstr>
      <vt:lpstr>PowerPoint Presentation</vt:lpstr>
      <vt:lpstr>PowerPoint Presentation</vt:lpstr>
      <vt:lpstr>PowerPoint Presentation</vt:lpstr>
      <vt:lpstr>PowerPoint Presentation</vt:lpstr>
      <vt:lpstr>PowerPoint Presentation</vt:lpstr>
      <vt:lpstr>The Beaches of St. Barts</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146</cp:revision>
  <dcterms:created xsi:type="dcterms:W3CDTF">2023-03-25T21:24:27Z</dcterms:created>
  <dcterms:modified xsi:type="dcterms:W3CDTF">2024-08-22T00:46:52Z</dcterms:modified>
</cp:coreProperties>
</file>