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handoutMasterIdLst>
    <p:handoutMasterId r:id="rId32"/>
  </p:handoutMasterIdLst>
  <p:sldIdLst>
    <p:sldId id="256" r:id="rId4"/>
    <p:sldId id="273" r:id="rId5"/>
    <p:sldId id="257" r:id="rId6"/>
    <p:sldId id="274" r:id="rId7"/>
    <p:sldId id="258" r:id="rId8"/>
    <p:sldId id="263" r:id="rId9"/>
    <p:sldId id="259" r:id="rId10"/>
    <p:sldId id="290" r:id="rId11"/>
    <p:sldId id="291" r:id="rId12"/>
    <p:sldId id="287" r:id="rId13"/>
    <p:sldId id="283" r:id="rId14"/>
    <p:sldId id="261" r:id="rId15"/>
    <p:sldId id="276" r:id="rId16"/>
    <p:sldId id="299" r:id="rId17"/>
    <p:sldId id="292" r:id="rId18"/>
    <p:sldId id="277" r:id="rId19"/>
    <p:sldId id="294" r:id="rId20"/>
    <p:sldId id="279" r:id="rId21"/>
    <p:sldId id="281" r:id="rId22"/>
    <p:sldId id="298" r:id="rId23"/>
    <p:sldId id="296" r:id="rId24"/>
    <p:sldId id="295" r:id="rId25"/>
    <p:sldId id="289" r:id="rId26"/>
    <p:sldId id="282" r:id="rId27"/>
    <p:sldId id="275" r:id="rId28"/>
    <p:sldId id="271" r:id="rId29"/>
    <p:sldId id="272"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94" autoAdjust="0"/>
    <p:restoredTop sz="94660"/>
  </p:normalViewPr>
  <p:slideViewPr>
    <p:cSldViewPr snapToGrid="0">
      <p:cViewPr varScale="1">
        <p:scale>
          <a:sx n="101" d="100"/>
          <a:sy n="101" d="100"/>
        </p:scale>
        <p:origin x="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406920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97574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s://gomanzanillo.com/city_guide/butcher.ht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ipadvisor.com/Restaurants-g151934-zfp10955-Guaymas_Northern_Mexico.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hyperlink" Target="https://www.tripadvisor.com/Restaurant_Review-g151934-d2223412-Reviews-El_Oeste_Steak_House-Guaymas_Northern_Mexico.html#MAPVIEW" TargetMode="External"/><Relationship Id="rId4" Type="http://schemas.openxmlformats.org/officeDocument/2006/relationships/hyperlink" Target="https://www.tripadvisor.com/Restaurant_Review-g151934-d6878813-Reviews-Mariscos_EL_Rey-Guaymas_Northern_Mexico.html#MAPVIEW"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680597"/>
            <a:ext cx="5949244" cy="1754326"/>
          </a:xfrm>
        </p:spPr>
        <p:txBody>
          <a:bodyPr vert="horz" wrap="square">
            <a:spAutoFit/>
          </a:bodyPr>
          <a:lstStyle/>
          <a:p>
            <a:pPr lvl="0" algn="ctr"/>
            <a:r>
              <a:rPr lang="en-US" sz="4400" b="1" dirty="0"/>
              <a:t>Guaymas,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flag with a bird on it&#10;&#10;Description automatically generated">
            <a:extLst>
              <a:ext uri="{FF2B5EF4-FFF2-40B4-BE49-F238E27FC236}">
                <a16:creationId xmlns:a16="http://schemas.microsoft.com/office/drawing/2014/main" id="{FE23A2E8-E1E9-8D44-95A2-EECA4B1E2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621" y="2392362"/>
            <a:ext cx="4514850" cy="2505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coast of guayas&#10;&#10;Description automatically generated">
            <a:extLst>
              <a:ext uri="{FF2B5EF4-FFF2-40B4-BE49-F238E27FC236}">
                <a16:creationId xmlns:a16="http://schemas.microsoft.com/office/drawing/2014/main" id="{0F63D1C5-A9CF-5BC3-2995-DF1687199568}"/>
              </a:ext>
            </a:extLst>
          </p:cNvPr>
          <p:cNvPicPr>
            <a:picLocks noChangeAspect="1"/>
          </p:cNvPicPr>
          <p:nvPr/>
        </p:nvPicPr>
        <p:blipFill rotWithShape="1">
          <a:blip r:embed="rId2">
            <a:extLst>
              <a:ext uri="{28A0092B-C50C-407E-A947-70E740481C1C}">
                <a14:useLocalDpi xmlns:a14="http://schemas.microsoft.com/office/drawing/2010/main" val="0"/>
              </a:ext>
            </a:extLst>
          </a:blip>
          <a:srcRect t="8956"/>
          <a:stretch/>
        </p:blipFill>
        <p:spPr>
          <a:xfrm>
            <a:off x="-1" y="-14488"/>
            <a:ext cx="10068346" cy="5685037"/>
          </a:xfrm>
          <a:prstGeom prst="rect">
            <a:avLst/>
          </a:prstGeom>
        </p:spPr>
      </p:pic>
      <p:sp>
        <p:nvSpPr>
          <p:cNvPr id="5" name="TextBox 4">
            <a:extLst>
              <a:ext uri="{FF2B5EF4-FFF2-40B4-BE49-F238E27FC236}">
                <a16:creationId xmlns:a16="http://schemas.microsoft.com/office/drawing/2014/main" id="{0F1EF8D9-36E9-8158-68C2-01FC6DE3144B}"/>
              </a:ext>
            </a:extLst>
          </p:cNvPr>
          <p:cNvSpPr txBox="1"/>
          <p:nvPr/>
        </p:nvSpPr>
        <p:spPr>
          <a:xfrm>
            <a:off x="1789719" y="515421"/>
            <a:ext cx="6488906" cy="707886"/>
          </a:xfrm>
          <a:prstGeom prst="rect">
            <a:avLst/>
          </a:prstGeom>
          <a:noFill/>
        </p:spPr>
        <p:txBody>
          <a:bodyPr wrap="square">
            <a:spAutoFit/>
          </a:bodyPr>
          <a:lstStyle/>
          <a:p>
            <a:r>
              <a:rPr lang="en-US" sz="4000" b="1" dirty="0">
                <a:solidFill>
                  <a:srgbClr val="FF0000"/>
                </a:solidFill>
              </a:rPr>
              <a:t>Area map of Guaymas Mexico</a:t>
            </a:r>
          </a:p>
        </p:txBody>
      </p:sp>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City Map of Guaymas</a:t>
            </a:r>
            <a:endParaRPr lang="en-US" sz="4400" dirty="0"/>
          </a:p>
        </p:txBody>
      </p:sp>
      <p:pic>
        <p:nvPicPr>
          <p:cNvPr id="3" name="Picture 2" descr="A map of a city&#10;&#10;Description automatically generated">
            <a:extLst>
              <a:ext uri="{FF2B5EF4-FFF2-40B4-BE49-F238E27FC236}">
                <a16:creationId xmlns:a16="http://schemas.microsoft.com/office/drawing/2014/main" id="{004D9BE0-F174-3A9C-D10D-3D703684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5998"/>
            <a:ext cx="10078104" cy="4934552"/>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61925" y="269031"/>
            <a:ext cx="4371975" cy="1144597"/>
          </a:xfrm>
        </p:spPr>
        <p:txBody>
          <a:bodyPr vert="horz" lIns="91440" tIns="45720" rIns="91440" bIns="45720" rtlCol="0" anchor="b">
            <a:normAutofit/>
          </a:bodyPr>
          <a:lstStyle/>
          <a:p>
            <a:pPr algn="l" rtl="0">
              <a:lnSpc>
                <a:spcPct val="90000"/>
              </a:lnSpc>
              <a:spcBef>
                <a:spcPct val="0"/>
              </a:spcBef>
            </a:pPr>
            <a:r>
              <a:rPr lang="en-US" sz="4400" b="1" dirty="0">
                <a:solidFill>
                  <a:schemeClr val="tx1"/>
                </a:solidFill>
                <a:latin typeface="+mj-lt"/>
                <a:ea typeface="+mj-ea"/>
                <a:cs typeface="+mj-cs"/>
              </a:rPr>
              <a:t>Guaymas City Bus </a:t>
            </a:r>
          </a:p>
        </p:txBody>
      </p:sp>
      <p:sp>
        <p:nvSpPr>
          <p:cNvPr id="41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2" y="2139060"/>
            <a:ext cx="2872978" cy="15122"/>
          </a:xfrm>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 name="connsiteX0" fmla="*/ 0 w 2872978"/>
              <a:gd name="connsiteY0" fmla="*/ 0 h 15122"/>
              <a:gd name="connsiteX1" fmla="*/ 517136 w 2872978"/>
              <a:gd name="connsiteY1" fmla="*/ 0 h 15122"/>
              <a:gd name="connsiteX2" fmla="*/ 1149191 w 2872978"/>
              <a:gd name="connsiteY2" fmla="*/ 0 h 15122"/>
              <a:gd name="connsiteX3" fmla="*/ 1637597 w 2872978"/>
              <a:gd name="connsiteY3" fmla="*/ 0 h 15122"/>
              <a:gd name="connsiteX4" fmla="*/ 2126004 w 2872978"/>
              <a:gd name="connsiteY4" fmla="*/ 0 h 15122"/>
              <a:gd name="connsiteX5" fmla="*/ 2872978 w 2872978"/>
              <a:gd name="connsiteY5" fmla="*/ 0 h 15122"/>
              <a:gd name="connsiteX6" fmla="*/ 2872978 w 2872978"/>
              <a:gd name="connsiteY6" fmla="*/ 15122 h 15122"/>
              <a:gd name="connsiteX7" fmla="*/ 2327112 w 2872978"/>
              <a:gd name="connsiteY7" fmla="*/ 15122 h 15122"/>
              <a:gd name="connsiteX8" fmla="*/ 1781246 w 2872978"/>
              <a:gd name="connsiteY8" fmla="*/ 15122 h 15122"/>
              <a:gd name="connsiteX9" fmla="*/ 1235381 w 2872978"/>
              <a:gd name="connsiteY9" fmla="*/ 15122 h 15122"/>
              <a:gd name="connsiteX10" fmla="*/ 60332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87894" y="44230"/>
                  <a:pt x="450201" y="-6808"/>
                  <a:pt x="574596" y="0"/>
                </a:cubicBezTo>
                <a:cubicBezTo>
                  <a:pt x="682761" y="-14055"/>
                  <a:pt x="869093" y="-31744"/>
                  <a:pt x="1120461" y="0"/>
                </a:cubicBezTo>
                <a:cubicBezTo>
                  <a:pt x="1369445" y="10713"/>
                  <a:pt x="1564668" y="14387"/>
                  <a:pt x="1666327" y="0"/>
                </a:cubicBezTo>
                <a:cubicBezTo>
                  <a:pt x="1784797" y="-8086"/>
                  <a:pt x="2134644" y="-34705"/>
                  <a:pt x="2298382" y="0"/>
                </a:cubicBezTo>
                <a:cubicBezTo>
                  <a:pt x="2501725" y="14499"/>
                  <a:pt x="2727381" y="-8141"/>
                  <a:pt x="2872978" y="0"/>
                </a:cubicBezTo>
                <a:cubicBezTo>
                  <a:pt x="2873279" y="2771"/>
                  <a:pt x="2873098" y="8463"/>
                  <a:pt x="2872978" y="15122"/>
                </a:cubicBezTo>
                <a:cubicBezTo>
                  <a:pt x="2580485" y="-13998"/>
                  <a:pt x="2409818" y="11000"/>
                  <a:pt x="2298382" y="15122"/>
                </a:cubicBezTo>
                <a:cubicBezTo>
                  <a:pt x="2175217" y="64813"/>
                  <a:pt x="2030770" y="44801"/>
                  <a:pt x="1809976" y="15122"/>
                </a:cubicBezTo>
                <a:cubicBezTo>
                  <a:pt x="1627036" y="-4673"/>
                  <a:pt x="1520757" y="8877"/>
                  <a:pt x="1264110" y="15122"/>
                </a:cubicBezTo>
                <a:cubicBezTo>
                  <a:pt x="1012544" y="2843"/>
                  <a:pt x="908671" y="36073"/>
                  <a:pt x="718245" y="15122"/>
                </a:cubicBezTo>
                <a:cubicBezTo>
                  <a:pt x="496819" y="20916"/>
                  <a:pt x="185934" y="48658"/>
                  <a:pt x="0" y="15122"/>
                </a:cubicBezTo>
                <a:cubicBezTo>
                  <a:pt x="-206" y="10223"/>
                  <a:pt x="1257" y="5487"/>
                  <a:pt x="0" y="0"/>
                </a:cubicBezTo>
                <a:close/>
              </a:path>
              <a:path w="2872978" h="15122" stroke="0" extrusionOk="0">
                <a:moveTo>
                  <a:pt x="0" y="0"/>
                </a:moveTo>
                <a:cubicBezTo>
                  <a:pt x="245710" y="-1114"/>
                  <a:pt x="385682" y="-15399"/>
                  <a:pt x="517136" y="0"/>
                </a:cubicBezTo>
                <a:cubicBezTo>
                  <a:pt x="669378" y="20126"/>
                  <a:pt x="801950" y="11703"/>
                  <a:pt x="1149191" y="0"/>
                </a:cubicBezTo>
                <a:cubicBezTo>
                  <a:pt x="1456160" y="-31106"/>
                  <a:pt x="1544839" y="12188"/>
                  <a:pt x="1637597" y="0"/>
                </a:cubicBezTo>
                <a:cubicBezTo>
                  <a:pt x="1765162" y="-2582"/>
                  <a:pt x="1893608" y="-17414"/>
                  <a:pt x="2126004" y="0"/>
                </a:cubicBezTo>
                <a:cubicBezTo>
                  <a:pt x="2355419" y="20048"/>
                  <a:pt x="2725988" y="-60679"/>
                  <a:pt x="2872978" y="0"/>
                </a:cubicBezTo>
                <a:cubicBezTo>
                  <a:pt x="2873424" y="3707"/>
                  <a:pt x="2873914" y="9046"/>
                  <a:pt x="2872978" y="15122"/>
                </a:cubicBezTo>
                <a:cubicBezTo>
                  <a:pt x="2703749" y="52685"/>
                  <a:pt x="2592005" y="9401"/>
                  <a:pt x="2327112" y="15122"/>
                </a:cubicBezTo>
                <a:cubicBezTo>
                  <a:pt x="2073199" y="6749"/>
                  <a:pt x="2020090" y="1127"/>
                  <a:pt x="1781246" y="15122"/>
                </a:cubicBezTo>
                <a:cubicBezTo>
                  <a:pt x="1536104" y="32743"/>
                  <a:pt x="1510751" y="18179"/>
                  <a:pt x="1235381" y="15122"/>
                </a:cubicBezTo>
                <a:cubicBezTo>
                  <a:pt x="967672" y="-4740"/>
                  <a:pt x="871252" y="-12801"/>
                  <a:pt x="603325" y="15122"/>
                </a:cubicBezTo>
                <a:cubicBezTo>
                  <a:pt x="311662" y="15579"/>
                  <a:pt x="187976" y="6916"/>
                  <a:pt x="0" y="15122"/>
                </a:cubicBezTo>
                <a:cubicBezTo>
                  <a:pt x="261" y="10226"/>
                  <a:pt x="-524" y="6481"/>
                  <a:pt x="0" y="0"/>
                </a:cubicBezTo>
                <a:close/>
              </a:path>
              <a:path w="2872978" h="15122" fill="none" stroke="0" extrusionOk="0">
                <a:moveTo>
                  <a:pt x="0" y="0"/>
                </a:moveTo>
                <a:cubicBezTo>
                  <a:pt x="188515" y="1279"/>
                  <a:pt x="449183" y="18853"/>
                  <a:pt x="574596" y="0"/>
                </a:cubicBezTo>
                <a:cubicBezTo>
                  <a:pt x="705020" y="-11647"/>
                  <a:pt x="854373" y="-8770"/>
                  <a:pt x="1120461" y="0"/>
                </a:cubicBezTo>
                <a:cubicBezTo>
                  <a:pt x="1374716" y="4831"/>
                  <a:pt x="1537365" y="43390"/>
                  <a:pt x="1666327" y="0"/>
                </a:cubicBezTo>
                <a:cubicBezTo>
                  <a:pt x="1784377" y="22775"/>
                  <a:pt x="2054343" y="-7724"/>
                  <a:pt x="2298382" y="0"/>
                </a:cubicBezTo>
                <a:cubicBezTo>
                  <a:pt x="2480781" y="16631"/>
                  <a:pt x="2711167" y="20893"/>
                  <a:pt x="2872978" y="0"/>
                </a:cubicBezTo>
                <a:cubicBezTo>
                  <a:pt x="2873540" y="3877"/>
                  <a:pt x="2872523" y="8249"/>
                  <a:pt x="2872978" y="15122"/>
                </a:cubicBezTo>
                <a:cubicBezTo>
                  <a:pt x="2588961" y="9158"/>
                  <a:pt x="2411908" y="-3165"/>
                  <a:pt x="2298382" y="15122"/>
                </a:cubicBezTo>
                <a:cubicBezTo>
                  <a:pt x="2197475" y="54632"/>
                  <a:pt x="2016311" y="37148"/>
                  <a:pt x="1809976" y="15122"/>
                </a:cubicBezTo>
                <a:cubicBezTo>
                  <a:pt x="1631011" y="-12526"/>
                  <a:pt x="1514607" y="8979"/>
                  <a:pt x="1264110" y="15122"/>
                </a:cubicBezTo>
                <a:cubicBezTo>
                  <a:pt x="1010807" y="34200"/>
                  <a:pt x="904891" y="34352"/>
                  <a:pt x="718245" y="15122"/>
                </a:cubicBezTo>
                <a:cubicBezTo>
                  <a:pt x="531594" y="-28726"/>
                  <a:pt x="136574" y="63355"/>
                  <a:pt x="0" y="15122"/>
                </a:cubicBezTo>
                <a:cubicBezTo>
                  <a:pt x="633" y="10085"/>
                  <a:pt x="422" y="5649"/>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872978"/>
                      <a:gd name="connsiteY0" fmla="*/ 0 h 15122"/>
                      <a:gd name="connsiteX1" fmla="*/ 574596 w 2872978"/>
                      <a:gd name="connsiteY1" fmla="*/ 0 h 15122"/>
                      <a:gd name="connsiteX2" fmla="*/ 1120461 w 2872978"/>
                      <a:gd name="connsiteY2" fmla="*/ 0 h 15122"/>
                      <a:gd name="connsiteX3" fmla="*/ 1666327 w 2872978"/>
                      <a:gd name="connsiteY3" fmla="*/ 0 h 15122"/>
                      <a:gd name="connsiteX4" fmla="*/ 2298382 w 2872978"/>
                      <a:gd name="connsiteY4" fmla="*/ 0 h 15122"/>
                      <a:gd name="connsiteX5" fmla="*/ 2872978 w 2872978"/>
                      <a:gd name="connsiteY5" fmla="*/ 0 h 15122"/>
                      <a:gd name="connsiteX6" fmla="*/ 2872978 w 2872978"/>
                      <a:gd name="connsiteY6" fmla="*/ 15122 h 15122"/>
                      <a:gd name="connsiteX7" fmla="*/ 2298382 w 2872978"/>
                      <a:gd name="connsiteY7" fmla="*/ 15122 h 15122"/>
                      <a:gd name="connsiteX8" fmla="*/ 1809976 w 2872978"/>
                      <a:gd name="connsiteY8" fmla="*/ 15122 h 15122"/>
                      <a:gd name="connsiteX9" fmla="*/ 1264110 w 2872978"/>
                      <a:gd name="connsiteY9" fmla="*/ 15122 h 15122"/>
                      <a:gd name="connsiteX10" fmla="*/ 718245 w 2872978"/>
                      <a:gd name="connsiteY10" fmla="*/ 15122 h 15122"/>
                      <a:gd name="connsiteX11" fmla="*/ 0 w 2872978"/>
                      <a:gd name="connsiteY11" fmla="*/ 15122 h 15122"/>
                      <a:gd name="connsiteX12" fmla="*/ 0 w 2872978"/>
                      <a:gd name="connsiteY12"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2978" h="15122" fill="none" extrusionOk="0">
                        <a:moveTo>
                          <a:pt x="0" y="0"/>
                        </a:moveTo>
                        <a:cubicBezTo>
                          <a:pt x="172719" y="24730"/>
                          <a:pt x="453930" y="-2711"/>
                          <a:pt x="574596" y="0"/>
                        </a:cubicBezTo>
                        <a:cubicBezTo>
                          <a:pt x="695262" y="2711"/>
                          <a:pt x="865623" y="-7967"/>
                          <a:pt x="1120461" y="0"/>
                        </a:cubicBezTo>
                        <a:cubicBezTo>
                          <a:pt x="1375299" y="7967"/>
                          <a:pt x="1550624" y="18063"/>
                          <a:pt x="1666327" y="0"/>
                        </a:cubicBezTo>
                        <a:cubicBezTo>
                          <a:pt x="1782030" y="-18063"/>
                          <a:pt x="2095408" y="-11159"/>
                          <a:pt x="2298382" y="0"/>
                        </a:cubicBezTo>
                        <a:cubicBezTo>
                          <a:pt x="2501357" y="11159"/>
                          <a:pt x="2725122" y="-5565"/>
                          <a:pt x="2872978" y="0"/>
                        </a:cubicBezTo>
                        <a:cubicBezTo>
                          <a:pt x="2873303" y="3899"/>
                          <a:pt x="2873522" y="8667"/>
                          <a:pt x="2872978" y="15122"/>
                        </a:cubicBezTo>
                        <a:cubicBezTo>
                          <a:pt x="2601857" y="-3645"/>
                          <a:pt x="2424161" y="-10278"/>
                          <a:pt x="2298382" y="15122"/>
                        </a:cubicBezTo>
                        <a:cubicBezTo>
                          <a:pt x="2172603" y="40522"/>
                          <a:pt x="1996400" y="38185"/>
                          <a:pt x="1809976" y="15122"/>
                        </a:cubicBezTo>
                        <a:cubicBezTo>
                          <a:pt x="1623552" y="-7941"/>
                          <a:pt x="1525733" y="8992"/>
                          <a:pt x="1264110" y="15122"/>
                        </a:cubicBezTo>
                        <a:cubicBezTo>
                          <a:pt x="1002487" y="21252"/>
                          <a:pt x="908261" y="27721"/>
                          <a:pt x="718245" y="15122"/>
                        </a:cubicBezTo>
                        <a:cubicBezTo>
                          <a:pt x="528229" y="2523"/>
                          <a:pt x="176399" y="47852"/>
                          <a:pt x="0" y="15122"/>
                        </a:cubicBezTo>
                        <a:cubicBezTo>
                          <a:pt x="684" y="10247"/>
                          <a:pt x="701" y="5846"/>
                          <a:pt x="0" y="0"/>
                        </a:cubicBezTo>
                        <a:close/>
                      </a:path>
                      <a:path w="2872978" h="15122" stroke="0" extrusionOk="0">
                        <a:moveTo>
                          <a:pt x="0" y="0"/>
                        </a:moveTo>
                        <a:cubicBezTo>
                          <a:pt x="246331" y="2114"/>
                          <a:pt x="364990" y="-5865"/>
                          <a:pt x="517136" y="0"/>
                        </a:cubicBezTo>
                        <a:cubicBezTo>
                          <a:pt x="669282" y="5865"/>
                          <a:pt x="842769" y="11362"/>
                          <a:pt x="1149191" y="0"/>
                        </a:cubicBezTo>
                        <a:cubicBezTo>
                          <a:pt x="1455613" y="-11362"/>
                          <a:pt x="1529783" y="19802"/>
                          <a:pt x="1637597" y="0"/>
                        </a:cubicBezTo>
                        <a:cubicBezTo>
                          <a:pt x="1745411" y="-19802"/>
                          <a:pt x="1889711" y="-2153"/>
                          <a:pt x="2126004" y="0"/>
                        </a:cubicBezTo>
                        <a:cubicBezTo>
                          <a:pt x="2362297" y="2153"/>
                          <a:pt x="2713040" y="-27867"/>
                          <a:pt x="2872978" y="0"/>
                        </a:cubicBezTo>
                        <a:cubicBezTo>
                          <a:pt x="2873369" y="4515"/>
                          <a:pt x="2873005" y="9009"/>
                          <a:pt x="2872978" y="15122"/>
                        </a:cubicBezTo>
                        <a:cubicBezTo>
                          <a:pt x="2703040" y="37871"/>
                          <a:pt x="2574829" y="13353"/>
                          <a:pt x="2327112" y="15122"/>
                        </a:cubicBezTo>
                        <a:cubicBezTo>
                          <a:pt x="2079395" y="16891"/>
                          <a:pt x="2026258" y="-3474"/>
                          <a:pt x="1781246" y="15122"/>
                        </a:cubicBezTo>
                        <a:cubicBezTo>
                          <a:pt x="1536234" y="33718"/>
                          <a:pt x="1507455" y="17130"/>
                          <a:pt x="1235381" y="15122"/>
                        </a:cubicBezTo>
                        <a:cubicBezTo>
                          <a:pt x="963308" y="13114"/>
                          <a:pt x="884834" y="-13851"/>
                          <a:pt x="603325" y="15122"/>
                        </a:cubicBezTo>
                        <a:cubicBezTo>
                          <a:pt x="321816" y="44095"/>
                          <a:pt x="204416" y="6262"/>
                          <a:pt x="0" y="15122"/>
                        </a:cubicBezTo>
                        <a:cubicBezTo>
                          <a:pt x="402" y="9777"/>
                          <a:pt x="-270" y="63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9BE478-957B-3B55-7745-19C3D4C4CB58}"/>
              </a:ext>
            </a:extLst>
          </p:cNvPr>
          <p:cNvSpPr txBox="1"/>
          <p:nvPr/>
        </p:nvSpPr>
        <p:spPr>
          <a:xfrm>
            <a:off x="529232" y="2375461"/>
            <a:ext cx="3508697" cy="2745701"/>
          </a:xfrm>
          <a:prstGeom prst="rect">
            <a:avLst/>
          </a:prstGeom>
        </p:spPr>
        <p:txBody>
          <a:bodyPr vert="horz" lIns="91440" tIns="45720" rIns="91440" bIns="45720" rtlCol="0">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rPr>
              <a:t>Guaymas has a very simple bus system. </a:t>
            </a:r>
            <a:endParaRPr lang="en-US" b="0" i="0" dirty="0">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effectLst/>
              </a:rPr>
              <a:t>Traveling by bus is totally safe and is an interesting experience if you like to mingle with the locals. </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dirty="0"/>
              <a:t>The fare is 12 pesos, and the drivers can make change.</a:t>
            </a:r>
            <a:endParaRPr kumimoji="0" lang="en-US" altLang="en-US" b="0" i="0" u="none" strike="noStrike" cap="none" normalizeH="0" baseline="0" dirty="0">
              <a:ln>
                <a:noFill/>
              </a:ln>
              <a:effectLst/>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631535" y="5255759"/>
            <a:ext cx="756047" cy="301905"/>
          </a:xfr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12</a:t>
            </a:fld>
            <a:endParaRPr lang="en-US" sz="1200">
              <a:latin typeface="Calibri" panose="020F0502020204030204"/>
              <a:ea typeface="+mn-ea"/>
              <a:cs typeface="+mn-cs"/>
            </a:endParaRPr>
          </a:p>
        </p:txBody>
      </p:sp>
      <p:pic>
        <p:nvPicPr>
          <p:cNvPr id="8" name="Picture 7" descr="A red and blue bus on the road&#10;&#10;Description automatically generated">
            <a:extLst>
              <a:ext uri="{FF2B5EF4-FFF2-40B4-BE49-F238E27FC236}">
                <a16:creationId xmlns:a16="http://schemas.microsoft.com/office/drawing/2014/main" id="{722C351E-58C0-529E-2397-5F0CE9D8A730}"/>
              </a:ext>
            </a:extLst>
          </p:cNvPr>
          <p:cNvPicPr>
            <a:picLocks noChangeAspect="1"/>
          </p:cNvPicPr>
          <p:nvPr/>
        </p:nvPicPr>
        <p:blipFill rotWithShape="1">
          <a:blip r:embed="rId3">
            <a:extLst>
              <a:ext uri="{28A0092B-C50C-407E-A947-70E740481C1C}">
                <a14:useLocalDpi xmlns:a14="http://schemas.microsoft.com/office/drawing/2010/main" val="0"/>
              </a:ext>
            </a:extLst>
          </a:blip>
          <a:srcRect l="2391" t="4548" r="23319" b="16982"/>
          <a:stretch/>
        </p:blipFill>
        <p:spPr>
          <a:xfrm>
            <a:off x="4340285" y="587487"/>
            <a:ext cx="5722878" cy="4533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Guaymas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9796272" cy="3170099"/>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0" i="0" dirty="0">
                <a:effectLst/>
                <a:latin typeface="+mj-lt"/>
              </a:rPr>
              <a:t>Taxis in Guaymas are plentiful. Taxis can be very reasonable; Be sure you ask the price BEFORE you get in. </a:t>
            </a: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b="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Make sure you have small change. Taxis </a:t>
            </a:r>
            <a:br>
              <a:rPr lang="en-US" sz="2000" b="0" i="0" dirty="0">
                <a:solidFill>
                  <a:srgbClr val="000000"/>
                </a:solidFill>
                <a:effectLst/>
                <a:latin typeface="+mj-lt"/>
              </a:rPr>
            </a:br>
            <a:r>
              <a:rPr lang="en-US" sz="2000" b="0" i="0" dirty="0">
                <a:solidFill>
                  <a:srgbClr val="000000"/>
                </a:solidFill>
                <a:effectLst/>
                <a:latin typeface="+mj-lt"/>
              </a:rPr>
              <a:t>will not carry change so they can keep yours.</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You do not tip taxi drivers. The tip is </a:t>
            </a:r>
            <a:br>
              <a:rPr lang="en-US" sz="2000" b="0" i="0" dirty="0">
                <a:solidFill>
                  <a:srgbClr val="000000"/>
                </a:solidFill>
                <a:effectLst/>
                <a:latin typeface="+mj-lt"/>
              </a:rPr>
            </a:br>
            <a:r>
              <a:rPr lang="en-US" sz="2000" b="0" i="0" dirty="0">
                <a:solidFill>
                  <a:srgbClr val="000000"/>
                </a:solidFill>
                <a:effectLst/>
                <a:latin typeface="+mj-lt"/>
              </a:rPr>
              <a:t>included in the price.</a:t>
            </a:r>
          </a:p>
          <a:p>
            <a:pPr indent="-228600">
              <a:lnSpc>
                <a:spcPct val="90000"/>
              </a:lnSpc>
              <a:spcAft>
                <a:spcPts val="600"/>
              </a:spcAft>
              <a:buFont typeface="Arial" panose="020B0604020202020204" pitchFamily="34" charset="0"/>
              <a:buChar char="•"/>
            </a:pPr>
            <a:r>
              <a:rPr lang="en-US" sz="2000" dirty="0">
                <a:latin typeface="+mj-lt"/>
              </a:rPr>
              <a:t>Uber is also available if you have phone </a:t>
            </a:r>
            <a:br>
              <a:rPr lang="en-US" sz="2000" dirty="0">
                <a:latin typeface="+mj-lt"/>
              </a:rPr>
            </a:br>
            <a:r>
              <a:rPr lang="en-US" sz="2000" dirty="0">
                <a:latin typeface="+mj-lt"/>
              </a:rPr>
              <a:t>service and the app.</a:t>
            </a:r>
          </a:p>
        </p:txBody>
      </p:sp>
      <p:pic>
        <p:nvPicPr>
          <p:cNvPr id="3" name="Picture 2" descr="A yellow car on a road&#10;&#10;Description automatically generated">
            <a:extLst>
              <a:ext uri="{FF2B5EF4-FFF2-40B4-BE49-F238E27FC236}">
                <a16:creationId xmlns:a16="http://schemas.microsoft.com/office/drawing/2014/main" id="{AE53F565-EF8C-CC1C-2D35-B520DF194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422" y="1977073"/>
            <a:ext cx="5296203" cy="3082555"/>
          </a:xfrm>
          <a:prstGeom prst="rect">
            <a:avLst/>
          </a:prstGeom>
        </p:spPr>
      </p:pic>
    </p:spTree>
    <p:extLst>
      <p:ext uri="{BB962C8B-B14F-4D97-AF65-F5344CB8AC3E}">
        <p14:creationId xmlns:p14="http://schemas.microsoft.com/office/powerpoint/2010/main" val="395923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12DA5B-0BB9-7E24-7203-880725A71EB2}"/>
              </a:ext>
            </a:extLst>
          </p:cNvPr>
          <p:cNvSpPr txBox="1"/>
          <p:nvPr/>
        </p:nvSpPr>
        <p:spPr>
          <a:xfrm>
            <a:off x="693042" y="145702"/>
            <a:ext cx="8694540" cy="12247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Museo </a:t>
            </a:r>
            <a:r>
              <a:rPr lang="en-US" sz="4000" b="1" dirty="0" err="1">
                <a:latin typeface="+mj-lt"/>
                <a:ea typeface="+mj-ea"/>
                <a:cs typeface="+mj-cs"/>
              </a:rPr>
              <a:t>Ferrocarrilero</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242046AC-FC25-088C-D058-5EEDE87BD44B}"/>
              </a:ext>
            </a:extLst>
          </p:cNvPr>
          <p:cNvSpPr txBox="1"/>
          <p:nvPr/>
        </p:nvSpPr>
        <p:spPr>
          <a:xfrm>
            <a:off x="5217823" y="1068838"/>
            <a:ext cx="4740415" cy="474741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The </a:t>
            </a:r>
            <a:r>
              <a:rPr lang="en-US" sz="2000" b="1" dirty="0"/>
              <a:t>Museo </a:t>
            </a:r>
            <a:r>
              <a:rPr lang="en-US" sz="2000" b="1" dirty="0" err="1"/>
              <a:t>Ferrocarrilero</a:t>
            </a:r>
            <a:r>
              <a:rPr lang="en-US" sz="2000" b="1" dirty="0"/>
              <a:t> is a</a:t>
            </a:r>
            <a:r>
              <a:rPr lang="en-US" sz="2000" dirty="0"/>
              <a:t> Railway Museum dedicated to the rescue, conservation, and classification of railway heritage. It rescues the history of the </a:t>
            </a:r>
            <a:r>
              <a:rPr lang="en-US" sz="2000" dirty="0" err="1"/>
              <a:t>Empalme</a:t>
            </a:r>
            <a:r>
              <a:rPr lang="en-US" sz="2000" dirty="0"/>
              <a:t> station of the Guaymas-</a:t>
            </a:r>
            <a:r>
              <a:rPr lang="en-US" sz="2000" dirty="0" err="1"/>
              <a:t>Empalme</a:t>
            </a:r>
            <a:r>
              <a:rPr lang="en-US" sz="2000" dirty="0"/>
              <a:t> branch. It has a replica of the 650 locomotive machine made in the workshops of the same railway. </a:t>
            </a:r>
          </a:p>
          <a:p>
            <a:pPr indent="-228600">
              <a:lnSpc>
                <a:spcPct val="90000"/>
              </a:lnSpc>
              <a:spcAft>
                <a:spcPts val="600"/>
              </a:spcAft>
              <a:buFont typeface="Arial" panose="020B0604020202020204" pitchFamily="34" charset="0"/>
              <a:buChar char="•"/>
            </a:pPr>
            <a:r>
              <a:rPr lang="en-US" sz="2000" dirty="0"/>
              <a:t>The construction of the South-Pacific Railway continued the laying of tracks linking Nogales and Guadalajara. On the anniversary of its foundation, commemorative ceremonies and cultural, artistic, and civic festivals are usually held.</a:t>
            </a:r>
          </a:p>
        </p:txBody>
      </p:sp>
      <p:pic>
        <p:nvPicPr>
          <p:cNvPr id="6" name="Picture 5" descr="A train on the tracks&#10;&#10;Description automatically generated">
            <a:extLst>
              <a:ext uri="{FF2B5EF4-FFF2-40B4-BE49-F238E27FC236}">
                <a16:creationId xmlns:a16="http://schemas.microsoft.com/office/drawing/2014/main" id="{04A141F4-7C2D-22DC-000F-77B1F03E370B}"/>
              </a:ext>
            </a:extLst>
          </p:cNvPr>
          <p:cNvPicPr>
            <a:picLocks noChangeAspect="1"/>
          </p:cNvPicPr>
          <p:nvPr/>
        </p:nvPicPr>
        <p:blipFill rotWithShape="1">
          <a:blip r:embed="rId2">
            <a:extLst>
              <a:ext uri="{28A0092B-C50C-407E-A947-70E740481C1C}">
                <a14:useLocalDpi xmlns:a14="http://schemas.microsoft.com/office/drawing/2010/main" val="0"/>
              </a:ext>
            </a:extLst>
          </a:blip>
          <a:srcRect t="5117" r="3" b="2441"/>
          <a:stretch/>
        </p:blipFill>
        <p:spPr>
          <a:xfrm>
            <a:off x="122386" y="1068838"/>
            <a:ext cx="5095437" cy="3532870"/>
          </a:xfrm>
          <a:prstGeom prst="rect">
            <a:avLst/>
          </a:prstGeom>
        </p:spPr>
      </p:pic>
    </p:spTree>
    <p:extLst>
      <p:ext uri="{BB962C8B-B14F-4D97-AF65-F5344CB8AC3E}">
        <p14:creationId xmlns:p14="http://schemas.microsoft.com/office/powerpoint/2010/main" val="133800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8672D-DC30-8B3E-FC69-8F3F98EA3562}"/>
              </a:ext>
            </a:extLst>
          </p:cNvPr>
          <p:cNvSpPr txBox="1"/>
          <p:nvPr/>
        </p:nvSpPr>
        <p:spPr>
          <a:xfrm>
            <a:off x="0" y="35914"/>
            <a:ext cx="10080625" cy="707886"/>
          </a:xfrm>
          <a:prstGeom prst="rect">
            <a:avLst/>
          </a:prstGeom>
          <a:noFill/>
        </p:spPr>
        <p:txBody>
          <a:bodyPr wrap="square">
            <a:spAutoFit/>
          </a:bodyPr>
          <a:lstStyle/>
          <a:p>
            <a:pPr algn="ctr"/>
            <a:r>
              <a:rPr lang="en-US" sz="4000" b="1" dirty="0"/>
              <a:t>Dragon Fruit Farm Rancho Pitahaya</a:t>
            </a:r>
          </a:p>
        </p:txBody>
      </p:sp>
      <p:pic>
        <p:nvPicPr>
          <p:cNvPr id="5" name="Picture 4" descr="A group of trees with fruits on them&#10;&#10;Description automatically generated">
            <a:extLst>
              <a:ext uri="{FF2B5EF4-FFF2-40B4-BE49-F238E27FC236}">
                <a16:creationId xmlns:a16="http://schemas.microsoft.com/office/drawing/2014/main" id="{3FCB376A-4DA5-9DF3-93A4-6FF2781D1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495" y="2253915"/>
            <a:ext cx="4153066" cy="2778401"/>
          </a:xfrm>
          <a:prstGeom prst="rect">
            <a:avLst/>
          </a:prstGeom>
        </p:spPr>
      </p:pic>
      <p:sp>
        <p:nvSpPr>
          <p:cNvPr id="7" name="TextBox 6">
            <a:extLst>
              <a:ext uri="{FF2B5EF4-FFF2-40B4-BE49-F238E27FC236}">
                <a16:creationId xmlns:a16="http://schemas.microsoft.com/office/drawing/2014/main" id="{3F8B0629-9F70-25D7-6F42-F2BD4406DCBD}"/>
              </a:ext>
            </a:extLst>
          </p:cNvPr>
          <p:cNvSpPr txBox="1"/>
          <p:nvPr/>
        </p:nvSpPr>
        <p:spPr>
          <a:xfrm>
            <a:off x="80211" y="936306"/>
            <a:ext cx="9833810" cy="3785652"/>
          </a:xfrm>
          <a:prstGeom prst="rect">
            <a:avLst/>
          </a:prstGeom>
          <a:noFill/>
        </p:spPr>
        <p:txBody>
          <a:bodyPr wrap="square">
            <a:spAutoFit/>
          </a:bodyPr>
          <a:lstStyle/>
          <a:p>
            <a:r>
              <a:rPr lang="en-US" sz="2000" dirty="0"/>
              <a:t>Rancho Pitahaya is Sonora's First and Only Organic Dragon fruit Farm. They offer tours by appointment.</a:t>
            </a:r>
          </a:p>
          <a:p>
            <a:r>
              <a:rPr lang="en-US" sz="2000" dirty="0"/>
              <a:t>The tour of the farm at Rancho Pitaya is both informative and fun. If you haven't tasted dragon fruit, I recommend you do. Like kiwi fruit, the taste is hard to describe. Fresh and sweet, they are delicious. The afternoon at the farm </a:t>
            </a:r>
            <a:br>
              <a:rPr lang="en-US" sz="2000" dirty="0"/>
            </a:br>
            <a:r>
              <a:rPr lang="en-US" sz="2000" dirty="0"/>
              <a:t>begins with drinks and getting to know the group </a:t>
            </a:r>
            <a:br>
              <a:rPr lang="en-US" sz="2000" dirty="0"/>
            </a:br>
            <a:r>
              <a:rPr lang="en-US" sz="2000" dirty="0"/>
              <a:t>attending that day. The guests are usually a mix of </a:t>
            </a:r>
            <a:br>
              <a:rPr lang="en-US" sz="2000" dirty="0"/>
            </a:br>
            <a:r>
              <a:rPr lang="en-US" sz="2000" dirty="0"/>
              <a:t>locals, Mexicans, and American tourists. There are </a:t>
            </a:r>
            <a:br>
              <a:rPr lang="en-US" sz="2000" dirty="0"/>
            </a:br>
            <a:r>
              <a:rPr lang="en-US" sz="2000" dirty="0"/>
              <a:t>1,000 plants yielding thousands of fruits a year. You </a:t>
            </a:r>
            <a:br>
              <a:rPr lang="en-US" sz="2000" dirty="0"/>
            </a:br>
            <a:r>
              <a:rPr lang="en-US" sz="2000" dirty="0"/>
              <a:t>can also take a walk into the desert to see the massive </a:t>
            </a:r>
            <a:br>
              <a:rPr lang="en-US" sz="2000" dirty="0"/>
            </a:br>
            <a:r>
              <a:rPr lang="en-US" sz="2000" dirty="0"/>
              <a:t>cardon cacti. You may also see the Sea of Cortez from </a:t>
            </a:r>
            <a:br>
              <a:rPr lang="en-US" sz="2000" dirty="0"/>
            </a:br>
            <a:r>
              <a:rPr lang="en-US" sz="2000" dirty="0"/>
              <a:t>there.</a:t>
            </a:r>
          </a:p>
        </p:txBody>
      </p:sp>
    </p:spTree>
    <p:extLst>
      <p:ext uri="{BB962C8B-B14F-4D97-AF65-F5344CB8AC3E}">
        <p14:creationId xmlns:p14="http://schemas.microsoft.com/office/powerpoint/2010/main" val="82933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r>
              <a:rPr lang="en-US" sz="3600" b="1" dirty="0"/>
              <a:t>Guaymas Brewing Company</a:t>
            </a: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glasses of beer&#10;&#10;Description automatically generated">
            <a:extLst>
              <a:ext uri="{FF2B5EF4-FFF2-40B4-BE49-F238E27FC236}">
                <a16:creationId xmlns:a16="http://schemas.microsoft.com/office/drawing/2014/main" id="{9E4CB3A6-2825-315F-5A5F-858E01D142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287" y="2086407"/>
            <a:ext cx="5381816" cy="3584143"/>
          </a:xfrm>
          <a:prstGeom prst="rect">
            <a:avLst/>
          </a:prstGeom>
        </p:spPr>
      </p:pic>
      <p:sp>
        <p:nvSpPr>
          <p:cNvPr id="7" name="TextBox 6">
            <a:extLst>
              <a:ext uri="{FF2B5EF4-FFF2-40B4-BE49-F238E27FC236}">
                <a16:creationId xmlns:a16="http://schemas.microsoft.com/office/drawing/2014/main" id="{E3A18F57-9DB0-136A-2D3E-B9490875CAA6}"/>
              </a:ext>
            </a:extLst>
          </p:cNvPr>
          <p:cNvSpPr txBox="1"/>
          <p:nvPr/>
        </p:nvSpPr>
        <p:spPr>
          <a:xfrm>
            <a:off x="468296" y="1207833"/>
            <a:ext cx="9279385" cy="1477328"/>
          </a:xfrm>
          <a:prstGeom prst="rect">
            <a:avLst/>
          </a:prstGeom>
          <a:noFill/>
        </p:spPr>
        <p:txBody>
          <a:bodyPr wrap="square">
            <a:spAutoFit/>
          </a:bodyPr>
          <a:lstStyle/>
          <a:p>
            <a:r>
              <a:rPr lang="en-US" dirty="0"/>
              <a:t>For the craft beer fans a visit to Guaymas Brewing Company, can be a great outing.  All their beer is brewed in the heroic port of Guaymas, Sonora.</a:t>
            </a:r>
          </a:p>
          <a:p>
            <a:r>
              <a:rPr lang="en-US" dirty="0"/>
              <a:t>They produce a variety of different types of beer.</a:t>
            </a:r>
          </a:p>
          <a:p>
            <a:endParaRPr lang="en-US" dirty="0"/>
          </a:p>
          <a:p>
            <a:r>
              <a:rPr lang="en-US" dirty="0"/>
              <a:t>4 5-ounce samples for only 100 pesos</a:t>
            </a:r>
          </a:p>
        </p:txBody>
      </p:sp>
      <p:pic>
        <p:nvPicPr>
          <p:cNvPr id="10" name="Picture 9" descr="A table with a list of beer&#10;&#10;Description automatically generated">
            <a:extLst>
              <a:ext uri="{FF2B5EF4-FFF2-40B4-BE49-F238E27FC236}">
                <a16:creationId xmlns:a16="http://schemas.microsoft.com/office/drawing/2014/main" id="{AA547901-E85D-56D4-E93C-224B859AE3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558" y="2752078"/>
            <a:ext cx="3571658" cy="2931061"/>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686F3D-3DAD-1C26-366C-508F70AEF0D5}"/>
              </a:ext>
            </a:extLst>
          </p:cNvPr>
          <p:cNvSpPr txBox="1"/>
          <p:nvPr/>
        </p:nvSpPr>
        <p:spPr>
          <a:xfrm>
            <a:off x="693042" y="145703"/>
            <a:ext cx="8694540" cy="99064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dirty="0">
                <a:latin typeface="+mj-lt"/>
                <a:ea typeface="+mj-ea"/>
                <a:cs typeface="+mj-cs"/>
              </a:rPr>
              <a:t>Explore </a:t>
            </a:r>
            <a:r>
              <a:rPr lang="en-US" sz="3300" b="1" dirty="0">
                <a:effectLst/>
                <a:latin typeface="+mj-lt"/>
                <a:ea typeface="+mj-ea"/>
                <a:cs typeface="+mj-cs"/>
              </a:rPr>
              <a:t>San Pedro </a:t>
            </a:r>
            <a:r>
              <a:rPr lang="en-US" sz="3300" b="1" dirty="0" err="1">
                <a:effectLst/>
                <a:latin typeface="+mj-lt"/>
                <a:ea typeface="+mj-ea"/>
                <a:cs typeface="+mj-cs"/>
              </a:rPr>
              <a:t>Mártir</a:t>
            </a:r>
            <a:r>
              <a:rPr lang="en-US" sz="3300" b="1" dirty="0">
                <a:effectLst/>
                <a:latin typeface="+mj-lt"/>
                <a:ea typeface="+mj-ea"/>
                <a:cs typeface="+mj-cs"/>
              </a:rPr>
              <a:t> Island</a:t>
            </a:r>
          </a:p>
        </p:txBody>
      </p:sp>
      <p:sp>
        <p:nvSpPr>
          <p:cNvPr id="5" name="TextBox 4">
            <a:extLst>
              <a:ext uri="{FF2B5EF4-FFF2-40B4-BE49-F238E27FC236}">
                <a16:creationId xmlns:a16="http://schemas.microsoft.com/office/drawing/2014/main" id="{5D97B3D9-D9A8-857C-E23C-11237F964D02}"/>
              </a:ext>
            </a:extLst>
          </p:cNvPr>
          <p:cNvSpPr txBox="1"/>
          <p:nvPr/>
        </p:nvSpPr>
        <p:spPr>
          <a:xfrm>
            <a:off x="206829" y="1033368"/>
            <a:ext cx="9666514" cy="4637182"/>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San Pedro Island is about an hour and a half off the coast of San Carlos. This is the place to go to play with the dolphins. They are playful and are great fun. </a:t>
            </a:r>
            <a:r>
              <a:rPr lang="en-US" sz="2000" dirty="0">
                <a:effectLst/>
              </a:rPr>
              <a:t>The island and its marine life are, since 2002, part of the San Pedro </a:t>
            </a:r>
            <a:r>
              <a:rPr lang="en-US" sz="2000" dirty="0" err="1">
                <a:effectLst/>
              </a:rPr>
              <a:t>Martir</a:t>
            </a:r>
            <a:r>
              <a:rPr lang="en-US" sz="2000" dirty="0">
                <a:effectLst/>
              </a:rPr>
              <a:t> Biosphere Reserve, and is regarded as a natural laboratory of adaptive evolution, similar to that of the Galápagos Islands. It is home to 292 species of fauna and flora (both land-based and aquatic), with 42 species protected by Mexican law, and 30 listed on the List of Threatened Species. </a:t>
            </a:r>
          </a:p>
        </p:txBody>
      </p:sp>
      <p:pic>
        <p:nvPicPr>
          <p:cNvPr id="4" name="Picture 3" descr="An island in the ocean&#10;&#10;Description automatically generated">
            <a:extLst>
              <a:ext uri="{FF2B5EF4-FFF2-40B4-BE49-F238E27FC236}">
                <a16:creationId xmlns:a16="http://schemas.microsoft.com/office/drawing/2014/main" id="{8FCE0B2A-98EC-6624-3ABF-B7823B95B5DE}"/>
              </a:ext>
            </a:extLst>
          </p:cNvPr>
          <p:cNvPicPr>
            <a:picLocks noChangeAspect="1"/>
          </p:cNvPicPr>
          <p:nvPr/>
        </p:nvPicPr>
        <p:blipFill rotWithShape="1">
          <a:blip r:embed="rId2">
            <a:extLst>
              <a:ext uri="{28A0092B-C50C-407E-A947-70E740481C1C}">
                <a14:useLocalDpi xmlns:a14="http://schemas.microsoft.com/office/drawing/2010/main" val="0"/>
              </a:ext>
            </a:extLst>
          </a:blip>
          <a:srcRect r="3" b="955"/>
          <a:stretch/>
        </p:blipFill>
        <p:spPr>
          <a:xfrm>
            <a:off x="5834742" y="2728458"/>
            <a:ext cx="4243361" cy="2942092"/>
          </a:xfrm>
          <a:prstGeom prst="rect">
            <a:avLst/>
          </a:prstGeom>
        </p:spPr>
      </p:pic>
      <p:sp>
        <p:nvSpPr>
          <p:cNvPr id="7" name="TextBox 6">
            <a:extLst>
              <a:ext uri="{FF2B5EF4-FFF2-40B4-BE49-F238E27FC236}">
                <a16:creationId xmlns:a16="http://schemas.microsoft.com/office/drawing/2014/main" id="{EBC81D51-89AF-E481-BF98-0F26128D6365}"/>
              </a:ext>
            </a:extLst>
          </p:cNvPr>
          <p:cNvSpPr txBox="1"/>
          <p:nvPr/>
        </p:nvSpPr>
        <p:spPr>
          <a:xfrm>
            <a:off x="206827" y="2737617"/>
            <a:ext cx="5423153" cy="2308324"/>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2000" dirty="0">
                <a:effectLst/>
              </a:rPr>
              <a:t>The large bird population deposits enormous quantities of guano on the island, resulting in the white appearance of the island contrasted with sparse vegetation. While the island has 24 species of vascular plants, the flora of the island is dominated by the Mexican giant cardon or elephant cactus that can grow to 60 feet and is especially suited to the lack of rainfall. </a:t>
            </a:r>
            <a:endParaRPr lang="en-US" sz="2000" dirty="0"/>
          </a:p>
        </p:txBody>
      </p:sp>
    </p:spTree>
    <p:extLst>
      <p:ext uri="{BB962C8B-B14F-4D97-AF65-F5344CB8AC3E}">
        <p14:creationId xmlns:p14="http://schemas.microsoft.com/office/powerpoint/2010/main" val="22146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14835"/>
            <a:ext cx="10080625" cy="63268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600" b="1" dirty="0">
                <a:latin typeface="+mj-lt"/>
                <a:ea typeface="+mj-ea"/>
                <a:cs typeface="+mj-cs"/>
              </a:rPr>
              <a:t>Go Snorkeling</a:t>
            </a:r>
          </a:p>
        </p:txBody>
      </p:sp>
      <p:pic>
        <p:nvPicPr>
          <p:cNvPr id="16" name="Picture 15" descr="A person swimming with fish&#10;&#10;Description automatically generated">
            <a:extLst>
              <a:ext uri="{FF2B5EF4-FFF2-40B4-BE49-F238E27FC236}">
                <a16:creationId xmlns:a16="http://schemas.microsoft.com/office/drawing/2014/main" id="{4FF7A242-E48E-D6DF-3522-F8A0FD76CDB0}"/>
              </a:ext>
            </a:extLst>
          </p:cNvPr>
          <p:cNvPicPr>
            <a:picLocks noChangeAspect="1"/>
          </p:cNvPicPr>
          <p:nvPr/>
        </p:nvPicPr>
        <p:blipFill rotWithShape="1">
          <a:blip r:embed="rId3">
            <a:extLst>
              <a:ext uri="{28A0092B-C50C-407E-A947-70E740481C1C}">
                <a14:useLocalDpi xmlns:a14="http://schemas.microsoft.com/office/drawing/2010/main" val="0"/>
              </a:ext>
            </a:extLst>
          </a:blip>
          <a:srcRect t="43514" r="2" b="14351"/>
          <a:stretch/>
        </p:blipFill>
        <p:spPr>
          <a:xfrm>
            <a:off x="0" y="-116732"/>
            <a:ext cx="10080626" cy="2914825"/>
          </a:xfrm>
          <a:prstGeom prst="rect">
            <a:avLst/>
          </a:prstGeom>
        </p:spPr>
      </p:pic>
      <p:grpSp>
        <p:nvGrpSpPr>
          <p:cNvPr id="21" name="Group 20">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 y="2812832"/>
            <a:ext cx="10093191" cy="102003"/>
            <a:chOff x="-5025" y="6737718"/>
            <a:chExt cx="12207200" cy="123363"/>
          </a:xfrm>
        </p:grpSpPr>
        <p:sp>
          <p:nvSpPr>
            <p:cNvPr id="22" name="Rectangle 21">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68A3385-D6D1-C141-EEE2-9A97D5BB7D25}"/>
              </a:ext>
            </a:extLst>
          </p:cNvPr>
          <p:cNvSpPr txBox="1"/>
          <p:nvPr/>
        </p:nvSpPr>
        <p:spPr>
          <a:xfrm>
            <a:off x="-12565" y="3409025"/>
            <a:ext cx="10093190" cy="1610649"/>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dirty="0"/>
              <a:t>The snorkeling in this area is excellent, with many coves, arches, and rocky outcrops to keep you busy. You will see a ton of starfish, eels, octopus, and different colored fish (including Sergeant Majors and angel fish). </a:t>
            </a:r>
          </a:p>
          <a:p>
            <a:pPr marL="285750" indent="-285750">
              <a:buFont typeface="Arial" panose="020B0604020202020204" pitchFamily="34" charset="0"/>
              <a:buChar char="•"/>
            </a:pPr>
            <a:r>
              <a:rPr lang="en-US" dirty="0"/>
              <a:t>Contact one of the many local dive shops for information on renting snorkeling equipment (fins, mask, snorkel, life jacket).</a:t>
            </a:r>
          </a:p>
        </p:txBody>
      </p:sp>
    </p:spTree>
    <p:extLst>
      <p:ext uri="{BB962C8B-B14F-4D97-AF65-F5344CB8AC3E}">
        <p14:creationId xmlns:p14="http://schemas.microsoft.com/office/powerpoint/2010/main" val="242368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r>
              <a:rPr lang="en-US" sz="3600" b="1" dirty="0"/>
              <a:t>Miramar Beach Bahia de </a:t>
            </a:r>
            <a:r>
              <a:rPr lang="en-US" sz="3600" b="1" dirty="0" err="1"/>
              <a:t>Bacochibampo</a:t>
            </a:r>
            <a:endParaRPr lang="en-US" sz="3600" b="1" dirty="0"/>
          </a:p>
        </p:txBody>
      </p:sp>
      <p:pic>
        <p:nvPicPr>
          <p:cNvPr id="6" name="Picture 5" descr="A beach with trees and buildings&#10;&#10;Description automatically generated">
            <a:extLst>
              <a:ext uri="{FF2B5EF4-FFF2-40B4-BE49-F238E27FC236}">
                <a16:creationId xmlns:a16="http://schemas.microsoft.com/office/drawing/2014/main" id="{A02269A5-E834-6397-507D-D90AE9D73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984888"/>
            <a:ext cx="4706005" cy="2647128"/>
          </a:xfrm>
          <a:prstGeom prst="rect">
            <a:avLst/>
          </a:prstGeom>
        </p:spPr>
      </p:pic>
      <p:sp>
        <p:nvSpPr>
          <p:cNvPr id="4" name="TextBox 3">
            <a:extLst>
              <a:ext uri="{FF2B5EF4-FFF2-40B4-BE49-F238E27FC236}">
                <a16:creationId xmlns:a16="http://schemas.microsoft.com/office/drawing/2014/main" id="{EA87246F-DA2B-3316-2AA3-77B9CA6AB6CE}"/>
              </a:ext>
            </a:extLst>
          </p:cNvPr>
          <p:cNvSpPr txBox="1"/>
          <p:nvPr/>
        </p:nvSpPr>
        <p:spPr>
          <a:xfrm>
            <a:off x="327064" y="1004476"/>
            <a:ext cx="5042516" cy="4401205"/>
          </a:xfrm>
          <a:prstGeom prst="rect">
            <a:avLst/>
          </a:prstGeom>
          <a:noFill/>
        </p:spPr>
        <p:txBody>
          <a:bodyPr wrap="square">
            <a:spAutoFit/>
          </a:bodyPr>
          <a:lstStyle/>
          <a:p>
            <a:r>
              <a:rPr lang="en-US" sz="2000" dirty="0"/>
              <a:t>In the Yaqui language, </a:t>
            </a:r>
            <a:r>
              <a:rPr lang="en-US" sz="2000" dirty="0" err="1"/>
              <a:t>Bacochibampo</a:t>
            </a:r>
            <a:r>
              <a:rPr lang="en-US" sz="2000" dirty="0"/>
              <a:t> means bay of vipers. Dry and hot, the bay is in the municipality of Guaymas, Sonora, right in the heart of the Gulf of California. It is just 3 miles from the international.</a:t>
            </a:r>
          </a:p>
          <a:p>
            <a:r>
              <a:rPr lang="en-US" sz="2000" dirty="0"/>
              <a:t>Guaymas layout is characterized by the bay and the city’s wealthy residential neighborhood. The center of this district is Port Nautical, an environmental project encompassing the largest marine on the Gulf of California. Here you can find beach hotels and a marina, a convention center, a mall, parks, a sailing and beach club, as well as fishing, scuba diving, and tennis.</a:t>
            </a:r>
          </a:p>
        </p:txBody>
      </p:sp>
    </p:spTree>
    <p:extLst>
      <p:ext uri="{BB962C8B-B14F-4D97-AF65-F5344CB8AC3E}">
        <p14:creationId xmlns:p14="http://schemas.microsoft.com/office/powerpoint/2010/main" val="357117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Guaymas, Mexico</a:t>
            </a:r>
          </a:p>
          <a:p>
            <a:pPr algn="l">
              <a:buFont typeface="Wingdings" panose="05000000000000000000" pitchFamily="2" charset="2"/>
              <a:buChar char=""/>
            </a:pPr>
            <a:r>
              <a:rPr lang="en-US" sz="2000" b="1" dirty="0"/>
              <a:t>History of Guaymas, Mexico</a:t>
            </a:r>
          </a:p>
          <a:p>
            <a:pPr algn="l">
              <a:buFont typeface="Wingdings" panose="05000000000000000000" pitchFamily="2" charset="2"/>
              <a:buChar char=""/>
            </a:pPr>
            <a:r>
              <a:rPr lang="en-US" sz="2000" b="1" dirty="0"/>
              <a:t>Maps</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pearl&#10;&#10;Description automatically generated">
            <a:extLst>
              <a:ext uri="{FF2B5EF4-FFF2-40B4-BE49-F238E27FC236}">
                <a16:creationId xmlns:a16="http://schemas.microsoft.com/office/drawing/2014/main" id="{DAF47FDA-68D6-EB1B-4C58-B5F4F5C858BE}"/>
              </a:ext>
            </a:extLst>
          </p:cNvPr>
          <p:cNvPicPr>
            <a:picLocks noChangeAspect="1"/>
          </p:cNvPicPr>
          <p:nvPr/>
        </p:nvPicPr>
        <p:blipFill rotWithShape="1">
          <a:blip r:embed="rId2">
            <a:extLst>
              <a:ext uri="{28A0092B-C50C-407E-A947-70E740481C1C}">
                <a14:useLocalDpi xmlns:a14="http://schemas.microsoft.com/office/drawing/2010/main" val="0"/>
              </a:ext>
            </a:extLst>
          </a:blip>
          <a:srcRect l="5724" r="28715" b="1"/>
          <a:stretch/>
        </p:blipFill>
        <p:spPr>
          <a:xfrm>
            <a:off x="2085541" y="10"/>
            <a:ext cx="7995082" cy="567054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837D328-7139-5DF3-6AC7-136F2CA2475E}"/>
              </a:ext>
            </a:extLst>
          </p:cNvPr>
          <p:cNvSpPr txBox="1"/>
          <p:nvPr/>
        </p:nvSpPr>
        <p:spPr>
          <a:xfrm>
            <a:off x="117987" y="186813"/>
            <a:ext cx="4267200" cy="10913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dirty="0" err="1">
                <a:latin typeface="+mj-lt"/>
                <a:ea typeface="+mj-ea"/>
                <a:cs typeface="+mj-cs"/>
              </a:rPr>
              <a:t>Perlas</a:t>
            </a:r>
            <a:r>
              <a:rPr lang="en-US" sz="3300" b="1" dirty="0">
                <a:latin typeface="+mj-lt"/>
                <a:ea typeface="+mj-ea"/>
                <a:cs typeface="+mj-cs"/>
              </a:rPr>
              <a:t> del Mar de Cortez</a:t>
            </a:r>
          </a:p>
        </p:txBody>
      </p:sp>
      <p:sp>
        <p:nvSpPr>
          <p:cNvPr id="7" name="TextBox 6">
            <a:extLst>
              <a:ext uri="{FF2B5EF4-FFF2-40B4-BE49-F238E27FC236}">
                <a16:creationId xmlns:a16="http://schemas.microsoft.com/office/drawing/2014/main" id="{61E2E860-698F-58FA-144E-A3E24787D829}"/>
              </a:ext>
            </a:extLst>
          </p:cNvPr>
          <p:cNvSpPr txBox="1"/>
          <p:nvPr/>
        </p:nvSpPr>
        <p:spPr>
          <a:xfrm>
            <a:off x="117985" y="1042219"/>
            <a:ext cx="3883744" cy="4441518"/>
          </a:xfrm>
          <a:prstGeom prst="rect">
            <a:avLst/>
          </a:prstGeom>
        </p:spPr>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pPr>
            <a:r>
              <a:rPr lang="en-US" sz="2000" b="1" dirty="0" err="1"/>
              <a:t>Perlas</a:t>
            </a:r>
            <a:r>
              <a:rPr lang="en-US" sz="2000" b="1" dirty="0"/>
              <a:t> del Mar de Cortez </a:t>
            </a:r>
            <a:r>
              <a:rPr lang="en-US" sz="2000" dirty="0"/>
              <a:t>is the first commercial saltwater cultured pearl farm in the Americas, and as the only pearl oyster farm in the world which cultivates its pearls using a unique pearl oyster: the "Rainbow Lipped Pearl Oyster" or </a:t>
            </a:r>
            <a:r>
              <a:rPr lang="en-US" sz="2000" i="1" dirty="0" err="1"/>
              <a:t>Pteria</a:t>
            </a:r>
            <a:r>
              <a:rPr lang="en-US" sz="2000" i="1" dirty="0"/>
              <a:t> sterna</a:t>
            </a:r>
            <a:r>
              <a:rPr lang="en-US" sz="2000" dirty="0"/>
              <a:t>.</a:t>
            </a:r>
          </a:p>
          <a:p>
            <a:pPr indent="-228600">
              <a:lnSpc>
                <a:spcPct val="90000"/>
              </a:lnSpc>
              <a:spcAft>
                <a:spcPts val="600"/>
              </a:spcAft>
              <a:buFont typeface="Arial" panose="020B0604020202020204" pitchFamily="34" charset="0"/>
              <a:buChar char="•"/>
            </a:pPr>
            <a:r>
              <a:rPr lang="en-US" sz="2000" i="1" dirty="0"/>
              <a:t>Cortez Pearls®</a:t>
            </a:r>
            <a:r>
              <a:rPr lang="en-US" sz="2000" dirty="0"/>
              <a:t> are some of the finest cultured pearls in the world, thanks to their thick nacre and unusual natural colors: opalescent silver, grays, gold/bronze, blue/cyan, emerald/olive green, purple/violet, and black, but always with various Overtones: pink, violet, blue and green.</a:t>
            </a:r>
          </a:p>
          <a:p>
            <a:pPr indent="-228600">
              <a:lnSpc>
                <a:spcPct val="90000"/>
              </a:lnSpc>
              <a:spcAft>
                <a:spcPts val="600"/>
              </a:spcAft>
              <a:buFont typeface="Arial" panose="020B0604020202020204" pitchFamily="34" charset="0"/>
              <a:buChar char="•"/>
            </a:pPr>
            <a:r>
              <a:rPr lang="en-US" sz="2000" i="1" dirty="0"/>
              <a:t>Cortez Pearls® </a:t>
            </a:r>
            <a:r>
              <a:rPr lang="en-US" sz="2000" dirty="0"/>
              <a:t>are the most exotic cultured pearls in the world due in no small part to 1) their limited annual production (4 thousand pearls) and 2) of their Quality standards. There are really few who can boast of having one of these rare gems with 100% Fair Trade backing and All-Natural beauty.</a:t>
            </a:r>
          </a:p>
          <a:p>
            <a:pPr indent="-228600">
              <a:lnSpc>
                <a:spcPct val="90000"/>
              </a:lnSpc>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290597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7136553" y="405608"/>
            <a:ext cx="2470550" cy="2470463"/>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4DA0FFC-E8ED-8A97-05EA-22FC119C96C9}"/>
              </a:ext>
            </a:extLst>
          </p:cNvPr>
          <p:cNvSpPr txBox="1"/>
          <p:nvPr/>
        </p:nvSpPr>
        <p:spPr>
          <a:xfrm>
            <a:off x="1" y="245543"/>
            <a:ext cx="10080624" cy="69243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4000" b="1" kern="1200" dirty="0">
                <a:solidFill>
                  <a:schemeClr val="tx1"/>
                </a:solidFill>
                <a:latin typeface="+mj-lt"/>
                <a:ea typeface="+mj-ea"/>
                <a:cs typeface="+mj-cs"/>
              </a:rPr>
              <a:t>Walk the Malecon</a:t>
            </a:r>
            <a:endParaRPr lang="en-US" sz="4000" b="1"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536440"/>
            <a:ext cx="2209984" cy="113411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tatue of men in front of a building&#10;&#10;Description automatically generated">
            <a:extLst>
              <a:ext uri="{FF2B5EF4-FFF2-40B4-BE49-F238E27FC236}">
                <a16:creationId xmlns:a16="http://schemas.microsoft.com/office/drawing/2014/main" id="{6B54CDA6-7FD8-2757-8B34-D02839CA5BC7}"/>
              </a:ext>
            </a:extLst>
          </p:cNvPr>
          <p:cNvPicPr>
            <a:picLocks noChangeAspect="1"/>
          </p:cNvPicPr>
          <p:nvPr/>
        </p:nvPicPr>
        <p:blipFill rotWithShape="1">
          <a:blip r:embed="rId2">
            <a:extLst>
              <a:ext uri="{28A0092B-C50C-407E-A947-70E740481C1C}">
                <a14:useLocalDpi xmlns:a14="http://schemas.microsoft.com/office/drawing/2010/main" val="0"/>
              </a:ext>
            </a:extLst>
          </a:blip>
          <a:srcRect b="3767"/>
          <a:stretch/>
        </p:blipFill>
        <p:spPr>
          <a:xfrm>
            <a:off x="0" y="2835275"/>
            <a:ext cx="5214315" cy="282254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D98E229E-8610-F539-22E6-FBAC548944E8}"/>
              </a:ext>
            </a:extLst>
          </p:cNvPr>
          <p:cNvSpPr txBox="1"/>
          <p:nvPr/>
        </p:nvSpPr>
        <p:spPr>
          <a:xfrm>
            <a:off x="79239" y="866956"/>
            <a:ext cx="9308343" cy="4169453"/>
          </a:xfrm>
          <a:prstGeom prst="rect">
            <a:avLst/>
          </a:prstGeom>
        </p:spPr>
        <p:txBody>
          <a:bodyPr vert="horz" lIns="91440" tIns="45720" rIns="91440" bIns="45720" rtlCol="0">
            <a:normAutofit/>
          </a:bodyPr>
          <a:lstStyle/>
          <a:p>
            <a:pPr marL="342900" indent="-228600" fontAlgn="base">
              <a:lnSpc>
                <a:spcPct val="90000"/>
              </a:lnSpc>
              <a:spcBef>
                <a:spcPct val="0"/>
              </a:spcBef>
              <a:spcAft>
                <a:spcPts val="600"/>
              </a:spcAft>
              <a:buFont typeface="Arial" panose="020B0604020202020204" pitchFamily="34" charset="0"/>
              <a:buChar char="•"/>
            </a:pPr>
            <a:r>
              <a:rPr lang="en-US" altLang="en-US" dirty="0"/>
              <a:t>One enjoyable activity is to take a walk along the seafront of Malecon. Guaymas has made a significant effort to beatify the entire area. </a:t>
            </a:r>
          </a:p>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dirty="0"/>
              <a:t>The Guaymas Malecon is the boardwalk that runs along the harbor, a stop for cruise ships with a marina with more than 750 boat slips. The main architectural sights in Guaymas are in the vicinity of Plaza de </a:t>
            </a:r>
            <a:r>
              <a:rPr lang="en-US" dirty="0" err="1"/>
              <a:t>los</a:t>
            </a:r>
            <a:r>
              <a:rPr lang="en-US" dirty="0"/>
              <a:t> Tres </a:t>
            </a:r>
            <a:r>
              <a:rPr lang="en-US" dirty="0" err="1"/>
              <a:t>Presidentes</a:t>
            </a:r>
            <a:r>
              <a:rPr lang="en-US" dirty="0"/>
              <a:t>. The plaza honors Adolfo de la Huerta, Plutarco Abelardo Rodriguez, and Elias Calles, three native sons who became presidents of Mexico. Two neoclassical buildings are near the square.</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
        <p:nvSpPr>
          <p:cNvPr id="8" name="TextBox 7">
            <a:extLst>
              <a:ext uri="{FF2B5EF4-FFF2-40B4-BE49-F238E27FC236}">
                <a16:creationId xmlns:a16="http://schemas.microsoft.com/office/drawing/2014/main" id="{FB3A57BE-8DEE-74A2-EF11-04BEEDE31889}"/>
              </a:ext>
            </a:extLst>
          </p:cNvPr>
          <p:cNvSpPr txBox="1"/>
          <p:nvPr/>
        </p:nvSpPr>
        <p:spPr>
          <a:xfrm>
            <a:off x="5281588" y="2539852"/>
            <a:ext cx="4652525" cy="2031325"/>
          </a:xfrm>
          <a:prstGeom prst="rect">
            <a:avLst/>
          </a:prstGeom>
          <a:noFill/>
        </p:spPr>
        <p:txBody>
          <a:bodyPr wrap="square">
            <a:spAutoFit/>
          </a:bodyPr>
          <a:lstStyle/>
          <a:p>
            <a:pPr marL="285750" indent="-285750">
              <a:buFont typeface="Arial" panose="020B0604020202020204" pitchFamily="34" charset="0"/>
              <a:buChar char="•"/>
            </a:pPr>
            <a:r>
              <a:rPr lang="en-US" dirty="0"/>
              <a:t>San Fernando Church, the oldest in the city, was built in 1850, and the Banco de Sonora. Thirteen of July Square commemorates a battle against the French in 1854. </a:t>
            </a:r>
          </a:p>
          <a:p>
            <a:pPr marL="342900" indent="-342900">
              <a:buFont typeface="Arial" panose="020B0604020202020204" pitchFamily="34" charset="0"/>
              <a:buChar char="•"/>
            </a:pPr>
            <a:r>
              <a:rPr lang="en-US" dirty="0"/>
              <a:t>The park features a Moorish-inspired bandstand. Gustave Eiffel, the designer of Paris' Eiffel Tower, designed the square.</a:t>
            </a:r>
          </a:p>
        </p:txBody>
      </p:sp>
    </p:spTree>
    <p:extLst>
      <p:ext uri="{BB962C8B-B14F-4D97-AF65-F5344CB8AC3E}">
        <p14:creationId xmlns:p14="http://schemas.microsoft.com/office/powerpoint/2010/main" val="100226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7146390" y="404750"/>
            <a:ext cx="2556211" cy="449492"/>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300" b="1" dirty="0">
                <a:latin typeface="+mj-lt"/>
                <a:ea typeface="+mj-ea"/>
                <a:cs typeface="+mj-cs"/>
              </a:rPr>
              <a:t>Sport Fishing</a:t>
            </a:r>
          </a:p>
        </p:txBody>
      </p:sp>
      <p:pic>
        <p:nvPicPr>
          <p:cNvPr id="10" name="Picture 9" descr="A swordfish jumping out of the water&#10;&#10;Description automatically generated">
            <a:extLst>
              <a:ext uri="{FF2B5EF4-FFF2-40B4-BE49-F238E27FC236}">
                <a16:creationId xmlns:a16="http://schemas.microsoft.com/office/drawing/2014/main" id="{081A9053-D03A-CFD3-CAA5-AA6F2A577C90}"/>
              </a:ext>
            </a:extLst>
          </p:cNvPr>
          <p:cNvPicPr>
            <a:picLocks noChangeAspect="1"/>
          </p:cNvPicPr>
          <p:nvPr/>
        </p:nvPicPr>
        <p:blipFill rotWithShape="1">
          <a:blip r:embed="rId2">
            <a:extLst>
              <a:ext uri="{28A0092B-C50C-407E-A947-70E740481C1C}">
                <a14:useLocalDpi xmlns:a14="http://schemas.microsoft.com/office/drawing/2010/main" val="0"/>
              </a:ext>
            </a:extLst>
          </a:blip>
          <a:srcRect l="9021" r="6450" b="-2"/>
          <a:stretch/>
        </p:blipFill>
        <p:spPr>
          <a:xfrm>
            <a:off x="20" y="356"/>
            <a:ext cx="6709896" cy="5298724"/>
          </a:xfrm>
          <a:prstGeom prst="rect">
            <a:avLst/>
          </a:prstGeom>
        </p:spPr>
      </p:pic>
      <p:sp>
        <p:nvSpPr>
          <p:cNvPr id="5" name="TextBox 4">
            <a:extLst>
              <a:ext uri="{FF2B5EF4-FFF2-40B4-BE49-F238E27FC236}">
                <a16:creationId xmlns:a16="http://schemas.microsoft.com/office/drawing/2014/main" id="{D98E229E-8610-F539-22E6-FBAC548944E8}"/>
              </a:ext>
            </a:extLst>
          </p:cNvPr>
          <p:cNvSpPr txBox="1"/>
          <p:nvPr/>
        </p:nvSpPr>
        <p:spPr>
          <a:xfrm>
            <a:off x="6768366" y="885508"/>
            <a:ext cx="3217845" cy="529872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Fish for game fish with lines set for trolling offshore. Fishing species include marlin, sailfish, snook, and red snapper.</a:t>
            </a:r>
          </a:p>
          <a:p>
            <a:pPr indent="-228600">
              <a:lnSpc>
                <a:spcPct val="90000"/>
              </a:lnSpc>
              <a:spcAft>
                <a:spcPts val="600"/>
              </a:spcAft>
              <a:buFont typeface="Arial" panose="020B0604020202020204" pitchFamily="34" charset="0"/>
              <a:buChar char="•"/>
            </a:pPr>
            <a:r>
              <a:rPr lang="en-US" sz="2000" dirty="0"/>
              <a:t>Marlin fishing is done in the Sea of Cortez, with boats from Guaymas Bay, and includes sports yachts and all fishing equipped with a professional team.</a:t>
            </a:r>
          </a:p>
          <a:p>
            <a:pPr indent="-228600">
              <a:lnSpc>
                <a:spcPct val="90000"/>
              </a:lnSpc>
              <a:spcAft>
                <a:spcPts val="600"/>
              </a:spcAft>
              <a:buFont typeface="Arial" panose="020B0604020202020204" pitchFamily="34" charset="0"/>
              <a:buChar char="•"/>
            </a:pPr>
            <a:r>
              <a:rPr lang="en-US" sz="2000" dirty="0"/>
              <a:t>Snook and snapper are caught around the inlets of the bay formed at the mouth of the river El </a:t>
            </a:r>
            <a:r>
              <a:rPr lang="en-US" sz="2000" dirty="0" err="1"/>
              <a:t>Fuerte</a:t>
            </a:r>
            <a:r>
              <a:rPr lang="en-US" sz="2000" dirty="0"/>
              <a:t>.</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4045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5645" y="289560"/>
            <a:ext cx="10080622" cy="651473"/>
          </a:xfrm>
          <a:prstGeom prst="rect">
            <a:avLst/>
          </a:prstGeom>
        </p:spPr>
        <p:txBody>
          <a:bodyPr vert="horz" lIns="91440" tIns="45720" rIns="91440" bIns="45720" rtlCol="0" anchor="ctr">
            <a:noAutofit/>
          </a:bodyPr>
          <a:lstStyle/>
          <a:p>
            <a:pPr algn="ctr"/>
            <a:r>
              <a:rPr lang="en-US" sz="4000" b="1" dirty="0"/>
              <a:t>The Sonora Dolphinarium</a:t>
            </a:r>
          </a:p>
        </p:txBody>
      </p:sp>
      <p:sp>
        <p:nvSpPr>
          <p:cNvPr id="5" name="TextBox 4">
            <a:extLst>
              <a:ext uri="{FF2B5EF4-FFF2-40B4-BE49-F238E27FC236}">
                <a16:creationId xmlns:a16="http://schemas.microsoft.com/office/drawing/2014/main" id="{ECE57028-9625-E02D-35E2-71A9BAD4C6D9}"/>
              </a:ext>
            </a:extLst>
          </p:cNvPr>
          <p:cNvSpPr txBox="1"/>
          <p:nvPr/>
        </p:nvSpPr>
        <p:spPr>
          <a:xfrm>
            <a:off x="150920" y="941033"/>
            <a:ext cx="4820575" cy="472951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900" dirty="0"/>
          </a:p>
        </p:txBody>
      </p:sp>
      <p:sp>
        <p:nvSpPr>
          <p:cNvPr id="4" name="TextBox 3">
            <a:extLst>
              <a:ext uri="{FF2B5EF4-FFF2-40B4-BE49-F238E27FC236}">
                <a16:creationId xmlns:a16="http://schemas.microsoft.com/office/drawing/2014/main" id="{AE6DB296-77F3-B6C7-0673-5B6252A438BB}"/>
              </a:ext>
            </a:extLst>
          </p:cNvPr>
          <p:cNvSpPr txBox="1"/>
          <p:nvPr/>
        </p:nvSpPr>
        <p:spPr>
          <a:xfrm>
            <a:off x="6485707" y="1012829"/>
            <a:ext cx="3443998" cy="2862322"/>
          </a:xfrm>
          <a:prstGeom prst="rect">
            <a:avLst/>
          </a:prstGeom>
          <a:noFill/>
        </p:spPr>
        <p:txBody>
          <a:bodyPr wrap="square">
            <a:spAutoFit/>
          </a:bodyPr>
          <a:lstStyle/>
          <a:p>
            <a:pPr marL="285750" indent="-285750">
              <a:buFont typeface="Arial" panose="020B0604020202020204" pitchFamily="34" charset="0"/>
              <a:buChar char="•"/>
            </a:pPr>
            <a:r>
              <a:rPr lang="en-US" dirty="0"/>
              <a:t>The dolphin is considered one of the most intelligent animals in the world, in this dolphinarium you can admire this beautiful animal closely.</a:t>
            </a:r>
          </a:p>
          <a:p>
            <a:pPr marL="285750" indent="-285750">
              <a:buFont typeface="Arial" panose="020B0604020202020204" pitchFamily="34" charset="0"/>
              <a:buChar char="•"/>
            </a:pPr>
            <a:r>
              <a:rPr lang="en-US" dirty="0"/>
              <a:t>The place offers a dolphin and sea lion show, an acrylic observatory, a dolphin swim, and even Dolphin Assisted Therapy (TAD). Not only can</a:t>
            </a:r>
          </a:p>
        </p:txBody>
      </p:sp>
      <p:pic>
        <p:nvPicPr>
          <p:cNvPr id="7" name="Picture 6" descr="A dolphin swimming in the water&#10;&#10;Description automatically generated">
            <a:extLst>
              <a:ext uri="{FF2B5EF4-FFF2-40B4-BE49-F238E27FC236}">
                <a16:creationId xmlns:a16="http://schemas.microsoft.com/office/drawing/2014/main" id="{F0BC718F-6598-4994-3A30-B69354F1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7" y="1075266"/>
            <a:ext cx="6172200" cy="2705100"/>
          </a:xfrm>
          <a:prstGeom prst="rect">
            <a:avLst/>
          </a:prstGeom>
        </p:spPr>
      </p:pic>
      <p:sp>
        <p:nvSpPr>
          <p:cNvPr id="9" name="TextBox 8">
            <a:extLst>
              <a:ext uri="{FF2B5EF4-FFF2-40B4-BE49-F238E27FC236}">
                <a16:creationId xmlns:a16="http://schemas.microsoft.com/office/drawing/2014/main" id="{286ED439-30DB-E561-EA88-3BDE0BF432AC}"/>
              </a:ext>
            </a:extLst>
          </p:cNvPr>
          <p:cNvSpPr txBox="1"/>
          <p:nvPr/>
        </p:nvSpPr>
        <p:spPr>
          <a:xfrm>
            <a:off x="313506" y="3949829"/>
            <a:ext cx="9478193" cy="1477328"/>
          </a:xfrm>
          <a:prstGeom prst="rect">
            <a:avLst/>
          </a:prstGeom>
          <a:noFill/>
        </p:spPr>
        <p:txBody>
          <a:bodyPr wrap="square">
            <a:spAutoFit/>
          </a:bodyPr>
          <a:lstStyle/>
          <a:p>
            <a:r>
              <a:rPr lang="en-US" dirty="0"/>
              <a:t>you enjoy a unique experience in life, but you will also learn a lot about these wonderful mammals. </a:t>
            </a:r>
          </a:p>
          <a:p>
            <a:r>
              <a:rPr lang="en-US" b="1" dirty="0"/>
              <a:t>Dolphinarium entrance fee: </a:t>
            </a:r>
            <a:r>
              <a:rPr lang="en-US" dirty="0"/>
              <a:t>Adults  180 pesos / Children 90 pesos</a:t>
            </a:r>
          </a:p>
          <a:p>
            <a:r>
              <a:rPr lang="en-US" b="1" dirty="0"/>
              <a:t>Swimming with dolphins: </a:t>
            </a:r>
            <a:r>
              <a:rPr lang="en-US" dirty="0"/>
              <a:t>Saturdays and Sundays 9 am to 10 am</a:t>
            </a:r>
            <a:br>
              <a:rPr lang="en-US" dirty="0"/>
            </a:br>
            <a:r>
              <a:rPr lang="en-US" dirty="0"/>
              <a:t>Dolphin Experiences $ 40 </a:t>
            </a:r>
            <a:r>
              <a:rPr lang="en-US" dirty="0" err="1"/>
              <a:t>usd</a:t>
            </a:r>
            <a:r>
              <a:rPr lang="en-US" dirty="0"/>
              <a:t> / Dolphin Encounter $ 63 </a:t>
            </a:r>
            <a:r>
              <a:rPr lang="en-US" dirty="0" err="1"/>
              <a:t>usd</a:t>
            </a:r>
            <a:br>
              <a:rPr lang="en-US" dirty="0"/>
            </a:br>
            <a:r>
              <a:rPr lang="en-US" dirty="0"/>
              <a:t>Dolphin Interaction $ 80 </a:t>
            </a:r>
            <a:r>
              <a:rPr lang="en-US" dirty="0" err="1"/>
              <a:t>usd</a:t>
            </a:r>
            <a:r>
              <a:rPr lang="en-US" dirty="0"/>
              <a:t> </a:t>
            </a:r>
          </a:p>
        </p:txBody>
      </p:sp>
    </p:spTree>
    <p:extLst>
      <p:ext uri="{BB962C8B-B14F-4D97-AF65-F5344CB8AC3E}">
        <p14:creationId xmlns:p14="http://schemas.microsoft.com/office/powerpoint/2010/main" val="93533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5385749" y="301904"/>
            <a:ext cx="4001831"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Parque Acuático Ekotura</a:t>
            </a:r>
          </a:p>
        </p:txBody>
      </p:sp>
      <p:pic>
        <p:nvPicPr>
          <p:cNvPr id="9" name="Picture 8" descr="A water park with people swimming&#10;&#10;Description automatically generated">
            <a:extLst>
              <a:ext uri="{FF2B5EF4-FFF2-40B4-BE49-F238E27FC236}">
                <a16:creationId xmlns:a16="http://schemas.microsoft.com/office/drawing/2014/main" id="{4469C4CE-F8B5-3DC4-48F6-6DBB40976842}"/>
              </a:ext>
            </a:extLst>
          </p:cNvPr>
          <p:cNvPicPr>
            <a:picLocks noChangeAspect="1"/>
          </p:cNvPicPr>
          <p:nvPr/>
        </p:nvPicPr>
        <p:blipFill rotWithShape="1">
          <a:blip r:embed="rId2">
            <a:extLst>
              <a:ext uri="{28A0092B-C50C-407E-A947-70E740481C1C}">
                <a14:useLocalDpi xmlns:a14="http://schemas.microsoft.com/office/drawing/2010/main" val="0"/>
              </a:ext>
            </a:extLst>
          </a:blip>
          <a:srcRect l="20710" r="19759"/>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E30874BC-9D1D-DB52-6467-16287D2C1A60}"/>
              </a:ext>
            </a:extLst>
          </p:cNvPr>
          <p:cNvSpPr txBox="1"/>
          <p:nvPr/>
        </p:nvSpPr>
        <p:spPr>
          <a:xfrm>
            <a:off x="5385749" y="1929290"/>
            <a:ext cx="4001831"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t>Located only 8 Km from the ship, is pure fun in the water park, test your skills in the different challenges, and enjoy a unique experience with friends and family. </a:t>
            </a:r>
          </a:p>
          <a:p>
            <a:pPr indent="-228600">
              <a:lnSpc>
                <a:spcPct val="90000"/>
              </a:lnSpc>
              <a:spcAft>
                <a:spcPts val="600"/>
              </a:spcAft>
              <a:buFont typeface="Arial" panose="020B0604020202020204" pitchFamily="34" charset="0"/>
              <a:buChar char="•"/>
            </a:pPr>
            <a:r>
              <a:rPr lang="en-US" sz="1600" dirty="0"/>
              <a:t>Founded in 2007, </a:t>
            </a:r>
            <a:r>
              <a:rPr lang="en-US" sz="1600" b="1" dirty="0"/>
              <a:t>Parque </a:t>
            </a:r>
            <a:r>
              <a:rPr lang="en-US" sz="1600" b="1" dirty="0" err="1"/>
              <a:t>Acuático</a:t>
            </a:r>
            <a:r>
              <a:rPr lang="en-US" sz="1600" b="1" dirty="0"/>
              <a:t> </a:t>
            </a:r>
            <a:r>
              <a:rPr lang="en-US" sz="1600" b="1" dirty="0" err="1"/>
              <a:t>Ekotura</a:t>
            </a:r>
            <a:r>
              <a:rPr lang="en-US" sz="1600" b="1" dirty="0"/>
              <a:t> </a:t>
            </a:r>
            <a:r>
              <a:rPr lang="en-US" sz="1600" dirty="0"/>
              <a:t>Is a fun water park and tourist destination with an emphasis on ecology and adventure. You can Explore Miramar Bay by kayaks, and enjoy the landscapes and marine fauna and flora that only Guaymas can offer you. You can do your experience in a Single ($200.00 MXN per hour) or Double Kayak ($300.00 MXN per hour).</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47297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Guaymas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1248563"/>
            <a:ext cx="9936191" cy="3416320"/>
          </a:xfrm>
          <a:prstGeom prst="rect">
            <a:avLst/>
          </a:prstGeom>
          <a:noFill/>
        </p:spPr>
        <p:txBody>
          <a:bodyPr wrap="square">
            <a:spAutoFit/>
          </a:bodyPr>
          <a:lstStyle/>
          <a:p>
            <a:pPr>
              <a:buClrTx/>
              <a:buFontTx/>
              <a:buNone/>
            </a:pPr>
            <a:r>
              <a:rPr lang="en-US" sz="1800" b="1" dirty="0"/>
              <a:t>Guaymas </a:t>
            </a:r>
            <a:r>
              <a:rPr lang="en-US" altLang="en-US" dirty="0"/>
              <a:t>has many excellent restaurants. Many of us on the ship are </a:t>
            </a:r>
            <a:br>
              <a:rPr lang="en-US" altLang="en-US" dirty="0"/>
            </a:br>
            <a:r>
              <a:rPr lang="en-US" altLang="en-US" dirty="0"/>
              <a:t>foodies, so naturally, we’re always on the hunt to eat at the most exclusive </a:t>
            </a:r>
            <a:br>
              <a:rPr lang="en-US" altLang="en-US" dirty="0"/>
            </a:br>
            <a:r>
              <a:rPr lang="en-US" altLang="en-US" dirty="0"/>
              <a:t>spots anytime we travel.</a:t>
            </a:r>
          </a:p>
          <a:p>
            <a:pPr>
              <a:buClrTx/>
              <a:buFontTx/>
              <a:buNone/>
            </a:pPr>
            <a:endParaRPr lang="en-US" altLang="en-US" dirty="0"/>
          </a:p>
          <a:p>
            <a:pPr>
              <a:buClrTx/>
              <a:buFontTx/>
              <a:buNone/>
            </a:pPr>
            <a:r>
              <a:rPr lang="en-US" altLang="en-US" dirty="0"/>
              <a:t>Here are a few of the best restaurants to consider in downtown. </a:t>
            </a:r>
          </a:p>
          <a:p>
            <a:r>
              <a:rPr lang="en-US" b="1" dirty="0" err="1"/>
              <a:t>Mariscos</a:t>
            </a:r>
            <a:r>
              <a:rPr lang="en-US" b="1" dirty="0"/>
              <a:t> El </a:t>
            </a:r>
            <a:r>
              <a:rPr lang="en-US" b="1" dirty="0" err="1"/>
              <a:t>Mazateno</a:t>
            </a:r>
            <a:r>
              <a:rPr lang="en-US" dirty="0">
                <a:hlinkClick r:id="rId3"/>
              </a:rPr>
              <a:t> </a:t>
            </a:r>
            <a:r>
              <a:rPr lang="en-US" dirty="0"/>
              <a:t>- $$$ Mexican Seafood, </a:t>
            </a:r>
            <a:r>
              <a:rPr lang="en-US" dirty="0" err="1"/>
              <a:t>Petrolera</a:t>
            </a:r>
            <a:r>
              <a:rPr lang="en-US" dirty="0"/>
              <a:t>, Guaymas</a:t>
            </a:r>
          </a:p>
          <a:p>
            <a:r>
              <a:rPr lang="en-US" b="1" dirty="0" err="1"/>
              <a:t>Mariscos</a:t>
            </a:r>
            <a:r>
              <a:rPr lang="en-US" b="1" dirty="0"/>
              <a:t> EL Rey </a:t>
            </a:r>
            <a:r>
              <a:rPr lang="en-US" dirty="0"/>
              <a:t>$$ - $$$ Seafood, Carretera Internacional Junto Al Puente de Miramar, Guaymas</a:t>
            </a:r>
            <a:r>
              <a:rPr lang="en-US" dirty="0">
                <a:hlinkClick r:id="rId4"/>
              </a:rPr>
              <a:t> </a:t>
            </a:r>
            <a:endParaRPr lang="en-US" dirty="0"/>
          </a:p>
          <a:p>
            <a:r>
              <a:rPr lang="en-US" b="1" dirty="0"/>
              <a:t>La </a:t>
            </a:r>
            <a:r>
              <a:rPr lang="en-US" b="1" dirty="0" err="1"/>
              <a:t>Cobacha</a:t>
            </a:r>
            <a:r>
              <a:rPr lang="en-US" b="1" dirty="0"/>
              <a:t> </a:t>
            </a:r>
            <a:r>
              <a:rPr lang="en-US" b="1" dirty="0" err="1"/>
              <a:t>Granpatio</a:t>
            </a:r>
            <a:r>
              <a:rPr lang="en-US" b="1" dirty="0"/>
              <a:t> </a:t>
            </a:r>
            <a:r>
              <a:rPr lang="en-US" dirty="0"/>
              <a:t>$$ - $$$ Mexican Seafood, Carretera Internacional km. 1982, Guaymas</a:t>
            </a:r>
          </a:p>
          <a:p>
            <a:r>
              <a:rPr lang="en-US" b="1" dirty="0"/>
              <a:t>El Oeste Steak House </a:t>
            </a:r>
            <a:r>
              <a:rPr lang="en-US" dirty="0"/>
              <a:t>$$ - $$$ Mexican Steakhouse Bar, Carretera Internacional. </a:t>
            </a:r>
            <a:r>
              <a:rPr lang="en-US" dirty="0" err="1"/>
              <a:t>Delicias</a:t>
            </a:r>
            <a:r>
              <a:rPr lang="en-US" dirty="0"/>
              <a:t>, Guaymas</a:t>
            </a:r>
            <a:r>
              <a:rPr lang="en-US" dirty="0">
                <a:hlinkClick r:id="rId5"/>
              </a:rPr>
              <a:t> </a:t>
            </a:r>
            <a:endParaRPr lang="en-US" dirty="0"/>
          </a:p>
          <a:p>
            <a:r>
              <a:rPr lang="en-US" b="1" dirty="0"/>
              <a:t>Los </a:t>
            </a:r>
            <a:r>
              <a:rPr lang="en-US" b="1" dirty="0" err="1"/>
              <a:t>Arbolitos</a:t>
            </a:r>
            <a:r>
              <a:rPr lang="en-US" b="1" dirty="0"/>
              <a:t> </a:t>
            </a:r>
            <a:r>
              <a:rPr lang="en-US" dirty="0"/>
              <a:t>$$ - $$$ Mexican Seafood, Carretera Internacional Km 1982, Guaymas</a:t>
            </a:r>
          </a:p>
          <a:p>
            <a:r>
              <a:rPr lang="en-US" b="1" dirty="0"/>
              <a:t>Los </a:t>
            </a:r>
            <a:r>
              <a:rPr lang="en-US" b="1" dirty="0" err="1"/>
              <a:t>Takuchos</a:t>
            </a:r>
            <a:r>
              <a:rPr lang="en-US" b="1" dirty="0"/>
              <a:t> </a:t>
            </a:r>
            <a:r>
              <a:rPr lang="en-US" dirty="0"/>
              <a:t>$ Mexican, </a:t>
            </a:r>
            <a:r>
              <a:rPr lang="en-US" dirty="0" err="1"/>
              <a:t>Enseguida</a:t>
            </a:r>
            <a:r>
              <a:rPr lang="en-US" dirty="0"/>
              <a:t> </a:t>
            </a:r>
            <a:r>
              <a:rPr lang="en-US" dirty="0" err="1"/>
              <a:t>Oxxo</a:t>
            </a:r>
            <a:r>
              <a:rPr lang="en-US" dirty="0"/>
              <a:t> Loma Dorada, Guaymas</a:t>
            </a:r>
          </a:p>
          <a:p>
            <a:pPr>
              <a:buClrTx/>
              <a:buFontTx/>
              <a:buNone/>
            </a:pPr>
            <a:r>
              <a:rPr lang="en-US" altLang="en-US" dirty="0"/>
              <a:t>For those of you who just like good food, you can’t go wrong just about anywhere you go in Guaymas.</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4" name="Picture 3" descr="A tacos with meat and vegetables on a pink plate&#10;&#10;Description automatically generated">
            <a:extLst>
              <a:ext uri="{FF2B5EF4-FFF2-40B4-BE49-F238E27FC236}">
                <a16:creationId xmlns:a16="http://schemas.microsoft.com/office/drawing/2014/main" id="{46277C4D-B6C0-7B85-D2BE-7BB758D941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9178" y="742950"/>
            <a:ext cx="2911447" cy="2180939"/>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Guaymas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 </a:t>
            </a:r>
            <a:r>
              <a:rPr lang="en-US" sz="2800" dirty="0">
                <a:solidFill>
                  <a:schemeClr val="tx1"/>
                </a:solidFill>
              </a:rPr>
              <a:t>Guaymas</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Guaymas</a:t>
            </a:r>
            <a:r>
              <a:rPr lang="en-US" sz="2800" dirty="0">
                <a:solidFill>
                  <a:schemeClr val="tx1"/>
                </a:solidFill>
                <a:latin typeface="Alef" pitchFamily="18"/>
                <a:cs typeface="Alef" pitchFamily="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4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Guaymas</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endParaRPr lang="en-US" altLang="en-US" sz="2400" dirty="0">
              <a:solidFill>
                <a:srgbClr val="000000"/>
              </a:solidFill>
              <a:latin typeface="Times New Roman" panose="02020603050405020304" pitchFamily="18" charset="0"/>
            </a:endParaRP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dirty="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sz="2400" b="0" i="0" u="none" strike="noStrike" baseline="0">
              <a:ln>
                <a:noFill/>
              </a:ln>
            </a:endParaRPr>
          </a:p>
        </p:txBody>
      </p:sp>
      <p:pic>
        <p:nvPicPr>
          <p:cNvPr id="4" name="Picture 3" descr="Several different currency bills and coins&#10;&#10;Description automatically generated">
            <a:extLst>
              <a:ext uri="{FF2B5EF4-FFF2-40B4-BE49-F238E27FC236}">
                <a16:creationId xmlns:a16="http://schemas.microsoft.com/office/drawing/2014/main" id="{606A57D3-A523-BF7C-3BA3-98F8B7104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063" y="0"/>
            <a:ext cx="6475022" cy="37939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01998" y="64168"/>
            <a:ext cx="9978605" cy="660726"/>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mj-lt"/>
                <a:ea typeface="+mj-ea"/>
                <a:cs typeface="+mj-cs"/>
              </a:rPr>
              <a:t>About Guaymas</a:t>
            </a:r>
          </a:p>
        </p:txBody>
      </p:sp>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259643" y="900436"/>
            <a:ext cx="9647837" cy="4705946"/>
          </a:xfrm>
          <a:prstGeom prst="rect">
            <a:avLst/>
          </a:prstGeom>
        </p:spPr>
        <p:txBody>
          <a:bodyPr vert="horz" lIns="91440" tIns="45720" rIns="91440" bIns="45720" rtlCol="0" anchor="t">
            <a:normAutofit fontScale="77500" lnSpcReduction="20000"/>
          </a:bodyPr>
          <a:lstStyle/>
          <a:p>
            <a:pPr indent="-228600">
              <a:lnSpc>
                <a:spcPct val="90000"/>
              </a:lnSpc>
              <a:spcAft>
                <a:spcPts val="600"/>
              </a:spcAft>
              <a:buFont typeface="Arial" panose="020B0604020202020204" pitchFamily="34" charset="0"/>
              <a:buChar char="•"/>
            </a:pPr>
            <a:r>
              <a:rPr lang="en-US" sz="2400" b="1" dirty="0"/>
              <a:t>Guaymas is a </a:t>
            </a:r>
            <a:r>
              <a:rPr lang="en-US" sz="2400" dirty="0"/>
              <a:t>city and port in southwestern Sonora, Mexico. Located on a bay of the Gulf of California. The city was established in 1769, San Carlos is now a lively beach town populated by Mexicans, Canadians, and people from the United States. </a:t>
            </a:r>
          </a:p>
          <a:p>
            <a:pPr indent="-228600">
              <a:lnSpc>
                <a:spcPct val="90000"/>
              </a:lnSpc>
              <a:spcAft>
                <a:spcPts val="600"/>
              </a:spcAft>
              <a:buFont typeface="Arial" panose="020B0604020202020204" pitchFamily="34" charset="0"/>
              <a:buChar char="•"/>
            </a:pPr>
            <a:r>
              <a:rPr lang="en-US" sz="2400" dirty="0"/>
              <a:t>It is a getaway of beach, good restaurants, hiking, fishing, watersports, and boating. There are two world-class Marinas, Marina San Carlos and Marina Real, with over 700 jetties. On any given day, glancing out at the water, sailboats, yachts, and kayaks can be seen. </a:t>
            </a:r>
          </a:p>
          <a:p>
            <a:pPr indent="-228600">
              <a:lnSpc>
                <a:spcPct val="90000"/>
              </a:lnSpc>
              <a:spcAft>
                <a:spcPts val="600"/>
              </a:spcAft>
              <a:buFont typeface="Arial" panose="020B0604020202020204" pitchFamily="34" charset="0"/>
              <a:buChar char="•"/>
            </a:pPr>
            <a:r>
              <a:rPr lang="en-US" sz="2400" dirty="0"/>
              <a:t>Windsurfing is popular off one of the beaches. Off San Francisco Beach, on any morning, the paddleboarders ride serenely on calm seas. In addition to the ocean's options, there is excellent hiking in Canyon </a:t>
            </a:r>
            <a:r>
              <a:rPr lang="en-US" sz="2400" dirty="0" err="1"/>
              <a:t>Nacapule</a:t>
            </a:r>
            <a:r>
              <a:rPr lang="en-US" sz="2400" dirty="0"/>
              <a:t>, which contains an interesting variety of desert plants and palm trees.</a:t>
            </a:r>
          </a:p>
          <a:p>
            <a:pPr indent="-228600">
              <a:lnSpc>
                <a:spcPct val="90000"/>
              </a:lnSpc>
              <a:spcAft>
                <a:spcPts val="600"/>
              </a:spcAft>
              <a:buFont typeface="Arial" panose="020B0604020202020204" pitchFamily="34" charset="0"/>
              <a:buChar char="•"/>
            </a:pPr>
            <a:r>
              <a:rPr lang="en-US" sz="2400" dirty="0"/>
              <a:t> For the skilled climbers, Cerro </a:t>
            </a:r>
            <a:r>
              <a:rPr lang="en-US" sz="2400" dirty="0" err="1"/>
              <a:t>Tetakawi</a:t>
            </a:r>
            <a:r>
              <a:rPr lang="en-US" sz="2400" dirty="0"/>
              <a:t> is an exciting climb, with a vista that is one of the best in the world. There is no shortage of recreational activities in the area. </a:t>
            </a:r>
          </a:p>
          <a:p>
            <a:pPr indent="-228600">
              <a:lnSpc>
                <a:spcPct val="90000"/>
              </a:lnSpc>
              <a:spcAft>
                <a:spcPts val="600"/>
              </a:spcAft>
              <a:buFont typeface="Arial" panose="020B0604020202020204" pitchFamily="34" charset="0"/>
              <a:buChar char="•"/>
            </a:pPr>
            <a:r>
              <a:rPr lang="en-US" sz="2400" dirty="0"/>
              <a:t>Guaymas remains a center for shipping, commerce, manufacturing, and tourism. Among its chief exports are copper, sulfuric acid, wheat, and various other crops grown in the hinterland (notably cotton, fruits, and vegetables). Seafood-processing plants are located in Guaymas but overfishing and a lack of fresh water from the Colorado River have caused a decline in its fisheries, especially for shrimp. The city is still known for its sportfishing (sailfish, marlin, yellowtail, and others), however. Resort developments along the Gulf of California north of the city, especially at San Carlos, are transforming Guaymas into a major tourist destination. </a:t>
            </a: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80975" y="157526"/>
            <a:ext cx="4853977" cy="588433"/>
          </a:xfrm>
        </p:spPr>
        <p:txBody>
          <a:bodyPr vert="horz" lIns="91440" tIns="45720" rIns="91440" bIns="45720" rtlCol="0" anchor="ctr">
            <a:normAutofit fontScale="90000"/>
          </a:bodyPr>
          <a:lstStyle/>
          <a:p>
            <a:pPr lvl="0" rtl="0">
              <a:lnSpc>
                <a:spcPct val="90000"/>
              </a:lnSpc>
              <a:spcBef>
                <a:spcPct val="0"/>
              </a:spcBef>
            </a:pPr>
            <a:r>
              <a:rPr lang="en-US" sz="4400" b="1" dirty="0">
                <a:solidFill>
                  <a:schemeClr val="tx1"/>
                </a:solidFill>
                <a:latin typeface="+mj-lt"/>
                <a:ea typeface="+mj-ea"/>
                <a:cs typeface="+mj-cs"/>
              </a:rPr>
              <a:t>Historical Guaymas</a:t>
            </a:r>
            <a:endParaRPr lang="en-US" sz="44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D5772A99-7FFB-95E0-2865-E2DB36EC3447}"/>
              </a:ext>
            </a:extLst>
          </p:cNvPr>
          <p:cNvSpPr txBox="1"/>
          <p:nvPr/>
        </p:nvSpPr>
        <p:spPr>
          <a:xfrm>
            <a:off x="178454" y="770021"/>
            <a:ext cx="5139504" cy="490052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Before the arrival of the Europeans, the Bay of Guaymas was dominated by the Guaymas, Seri, and Yaqui tribes. Some small Jesuit missions were founded in the 1610s and 1620s when Jesuits founded eight mission villages with the Yaqui. The Seri strongly opposed the European settlements and resisted fiercely until 1769.</a:t>
            </a:r>
          </a:p>
          <a:p>
            <a:pPr indent="-228600">
              <a:lnSpc>
                <a:spcPct val="90000"/>
              </a:lnSpc>
              <a:spcAft>
                <a:spcPts val="600"/>
              </a:spcAft>
              <a:buFont typeface="Arial" panose="020B0604020202020204" pitchFamily="34" charset="0"/>
              <a:buChar char="•"/>
            </a:pPr>
            <a:r>
              <a:rPr lang="en-US" dirty="0"/>
              <a:t>The Spanish established the Loreto mission somewhat inland of Guaymas Bay. To receive supplies by ship and evangelize the Guaymas Indians, the Jesuits founded another small mission on the bay, called San José de Guaymas. The Seri repeatedly attacked the San José mission, forcing it to be rebuilt several times. This mission was abandoned permanently in 1759.</a:t>
            </a:r>
          </a:p>
          <a:p>
            <a:pPr indent="-228600">
              <a:lnSpc>
                <a:spcPct val="90000"/>
              </a:lnSpc>
              <a:spcAft>
                <a:spcPts val="600"/>
              </a:spcAft>
              <a:buFont typeface="Arial" panose="020B0604020202020204" pitchFamily="34" charset="0"/>
              <a:buChar char="•"/>
            </a:pPr>
            <a:r>
              <a:rPr lang="en-US" dirty="0"/>
              <a:t>In 1767 there was a  military offensive to subdue the Seri and Pima tribes. After doing so, the Spanish colonials built an adobe fort in Guaymas, however no traces of the fort remain today. </a:t>
            </a:r>
          </a:p>
        </p:txBody>
      </p:sp>
      <p:pic>
        <p:nvPicPr>
          <p:cNvPr id="8" name="Picture 7" descr="A painting of women in white dresses&#10;&#10;Description automatically generated">
            <a:extLst>
              <a:ext uri="{FF2B5EF4-FFF2-40B4-BE49-F238E27FC236}">
                <a16:creationId xmlns:a16="http://schemas.microsoft.com/office/drawing/2014/main" id="{42ED6D77-87DA-9E2B-AE47-F48B8DE0EED4}"/>
              </a:ext>
            </a:extLst>
          </p:cNvPr>
          <p:cNvPicPr>
            <a:picLocks noChangeAspect="1"/>
          </p:cNvPicPr>
          <p:nvPr/>
        </p:nvPicPr>
        <p:blipFill rotWithShape="1">
          <a:blip r:embed="rId3">
            <a:extLst>
              <a:ext uri="{28A0092B-C50C-407E-A947-70E740481C1C}">
                <a14:useLocalDpi xmlns:a14="http://schemas.microsoft.com/office/drawing/2010/main" val="0"/>
              </a:ext>
            </a:extLst>
          </a:blip>
          <a:srcRect l="10048" r="24745"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7</a:t>
            </a:fld>
            <a:endParaRPr lang="en-US" sz="1200">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07950" y="301904"/>
            <a:ext cx="9864725" cy="772917"/>
          </a:xfrm>
        </p:spPr>
        <p:txBody>
          <a:bodyPr vert="horz" lIns="91440" tIns="45720" rIns="91440" bIns="45720" rtlCol="0" anchor="ctr">
            <a:normAutofit/>
          </a:bodyPr>
          <a:lstStyle/>
          <a:p>
            <a:pPr lvl="0" rtl="0">
              <a:lnSpc>
                <a:spcPct val="90000"/>
              </a:lnSpc>
              <a:spcBef>
                <a:spcPct val="0"/>
              </a:spcBef>
            </a:pPr>
            <a:r>
              <a:rPr lang="en-US" sz="4000" b="1" dirty="0">
                <a:solidFill>
                  <a:schemeClr val="tx1"/>
                </a:solidFill>
                <a:latin typeface="+mj-lt"/>
                <a:ea typeface="+mj-ea"/>
                <a:cs typeface="+mj-cs"/>
              </a:rPr>
              <a:t>Historical Guaymas </a:t>
            </a:r>
            <a:r>
              <a:rPr lang="en-US" sz="2000" b="1" dirty="0">
                <a:solidFill>
                  <a:schemeClr val="tx1"/>
                </a:solidFill>
                <a:latin typeface="+mj-lt"/>
                <a:ea typeface="+mj-ea"/>
                <a:cs typeface="+mj-cs"/>
              </a:rPr>
              <a:t>Cont.</a:t>
            </a:r>
            <a:endParaRPr lang="en-US" sz="20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D5772A99-7FFB-95E0-2865-E2DB36EC3447}"/>
              </a:ext>
            </a:extLst>
          </p:cNvPr>
          <p:cNvSpPr txBox="1"/>
          <p:nvPr/>
        </p:nvSpPr>
        <p:spPr>
          <a:xfrm>
            <a:off x="4622800" y="1002632"/>
            <a:ext cx="5349875" cy="198922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a:t>Guaymas was declared a city in 1769 but no colonists settled there until the early 19th century.</a:t>
            </a:r>
          </a:p>
          <a:p>
            <a:pPr indent="-228600">
              <a:lnSpc>
                <a:spcPct val="90000"/>
              </a:lnSpc>
              <a:spcAft>
                <a:spcPts val="600"/>
              </a:spcAft>
              <a:buFont typeface="Arial" panose="020B0604020202020204" pitchFamily="34" charset="0"/>
              <a:buChar char="•"/>
            </a:pPr>
            <a:r>
              <a:rPr lang="en-US" sz="1600" dirty="0"/>
              <a:t>In the late 18th and early 19th century, there was reportedly a single inhabitant of Guaymas, "Tio Pepe" (Uncle Pepe), said to be a drunk and a thief. At the beginning of the 19th century, the village was settled by farmers and ranchers holding large properties but having no market for their products. Farming was on a subsistence level.</a:t>
            </a:r>
            <a:r>
              <a:rPr lang="en-US" sz="1600" baseline="30000" dirty="0"/>
              <a:t> </a:t>
            </a:r>
            <a:endParaRPr lang="en-US" sz="1600" dirty="0"/>
          </a:p>
        </p:txBody>
      </p:sp>
      <p:pic>
        <p:nvPicPr>
          <p:cNvPr id="9" name="Picture 8" descr="A large ship in the water&#10;&#10;Description automatically generated">
            <a:extLst>
              <a:ext uri="{FF2B5EF4-FFF2-40B4-BE49-F238E27FC236}">
                <a16:creationId xmlns:a16="http://schemas.microsoft.com/office/drawing/2014/main" id="{362E0808-B5AB-4E31-17CF-C5BB831ED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 y="1002632"/>
            <a:ext cx="4514850" cy="1905000"/>
          </a:xfrm>
          <a:prstGeom prst="rect">
            <a:avLst/>
          </a:prstGeom>
        </p:spPr>
      </p:pic>
      <p:sp>
        <p:nvSpPr>
          <p:cNvPr id="11" name="TextBox 10">
            <a:extLst>
              <a:ext uri="{FF2B5EF4-FFF2-40B4-BE49-F238E27FC236}">
                <a16:creationId xmlns:a16="http://schemas.microsoft.com/office/drawing/2014/main" id="{25EE11CC-E8E8-40EA-4D76-2DF023D56F37}"/>
              </a:ext>
            </a:extLst>
          </p:cNvPr>
          <p:cNvSpPr txBox="1"/>
          <p:nvPr/>
        </p:nvSpPr>
        <p:spPr>
          <a:xfrm>
            <a:off x="338889" y="2835275"/>
            <a:ext cx="9633786" cy="2517612"/>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baseline="30000" dirty="0"/>
          </a:p>
          <a:p>
            <a:pPr indent="-228600">
              <a:lnSpc>
                <a:spcPct val="90000"/>
              </a:lnSpc>
              <a:spcAft>
                <a:spcPts val="600"/>
              </a:spcAft>
              <a:buFont typeface="Arial" panose="020B0604020202020204" pitchFamily="34" charset="0"/>
              <a:buChar char="•"/>
            </a:pPr>
            <a:r>
              <a:rPr lang="en-US" sz="1800" dirty="0"/>
              <a:t>The port became a municipality in 1825. During the Mexican–American War, American warships fired on and captured the town, keeping it in U.S. hands from 1847 to 1848.</a:t>
            </a:r>
          </a:p>
          <a:p>
            <a:r>
              <a:rPr lang="en-US" dirty="0"/>
              <a:t>The French moved north into Sonora, intending to take the state for its goldfields, the men and women of Guaymas dressed in military uniforms and stood on the hills surrounding Guaymas, appearing to be a formidable, defending force. The town at that time (1854) was comprised of 2,000 residents, made up of Europeans, South Americans, and local tribes. </a:t>
            </a:r>
            <a:endParaRPr lang="en-US" sz="1800" dirty="0"/>
          </a:p>
          <a:p>
            <a:pPr indent="-228600">
              <a:lnSpc>
                <a:spcPct val="90000"/>
              </a:lnSpc>
              <a:spcAft>
                <a:spcPts val="600"/>
              </a:spcAft>
              <a:buFont typeface="Arial" panose="020B0604020202020204" pitchFamily="34" charset="0"/>
              <a:buChar char="•"/>
            </a:pPr>
            <a:r>
              <a:rPr lang="en-US" sz="1800" dirty="0"/>
              <a:t>In 1865, French ships arrived to attack Republican forces, which were forced to retreat. The French occupied the city until 1866.</a:t>
            </a:r>
          </a:p>
        </p:txBody>
      </p:sp>
    </p:spTree>
    <p:extLst>
      <p:ext uri="{BB962C8B-B14F-4D97-AF65-F5344CB8AC3E}">
        <p14:creationId xmlns:p14="http://schemas.microsoft.com/office/powerpoint/2010/main" val="229454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04784" y="301905"/>
            <a:ext cx="9871055" cy="609322"/>
          </a:xfrm>
        </p:spPr>
        <p:txBody>
          <a:bodyPr vert="horz" lIns="91440" tIns="45720" rIns="91440" bIns="45720" rtlCol="0" anchor="ctr">
            <a:normAutofit fontScale="90000"/>
          </a:bodyPr>
          <a:lstStyle/>
          <a:p>
            <a:pPr lvl="0" rtl="0">
              <a:lnSpc>
                <a:spcPct val="90000"/>
              </a:lnSpc>
              <a:spcBef>
                <a:spcPct val="0"/>
              </a:spcBef>
            </a:pPr>
            <a:r>
              <a:rPr lang="en-US" sz="4400" b="1" dirty="0">
                <a:solidFill>
                  <a:schemeClr val="tx1"/>
                </a:solidFill>
                <a:latin typeface="+mj-lt"/>
                <a:ea typeface="+mj-ea"/>
                <a:cs typeface="+mj-cs"/>
              </a:rPr>
              <a:t>Historical Guaymas </a:t>
            </a:r>
            <a:r>
              <a:rPr lang="en-US" sz="2200" b="1" dirty="0">
                <a:solidFill>
                  <a:schemeClr val="tx1"/>
                </a:solidFill>
                <a:latin typeface="+mj-lt"/>
                <a:ea typeface="+mj-ea"/>
                <a:cs typeface="+mj-cs"/>
              </a:rPr>
              <a:t>Cont.</a:t>
            </a:r>
            <a:endParaRPr lang="en-US" sz="2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D5772A99-7FFB-95E0-2865-E2DB36EC3447}"/>
              </a:ext>
            </a:extLst>
          </p:cNvPr>
          <p:cNvSpPr txBox="1"/>
          <p:nvPr/>
        </p:nvSpPr>
        <p:spPr>
          <a:xfrm>
            <a:off x="180975" y="910893"/>
            <a:ext cx="4853977" cy="499260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800" dirty="0"/>
              <a:t>On October 4–5, 1911, Guaymas was struck by a major hurricane and accompanying storm surge which killed some 500 people in the city and environs.</a:t>
            </a:r>
          </a:p>
          <a:p>
            <a:pPr indent="-228600">
              <a:lnSpc>
                <a:spcPct val="90000"/>
              </a:lnSpc>
              <a:spcAft>
                <a:spcPts val="600"/>
              </a:spcAft>
              <a:buFont typeface="Arial" panose="020B0604020202020204" pitchFamily="34" charset="0"/>
              <a:buChar char="•"/>
            </a:pPr>
            <a:r>
              <a:rPr lang="en-US" dirty="0"/>
              <a:t>During the Mexican Revolution, the first aerial bombardment of a naval target occurred just off the coast of Guaymas. In 1913, five military ships belonging to Federal forces appeared in the bay, and the rebel army ordered the bombing of these ships using the aircraft </a:t>
            </a:r>
            <a:r>
              <a:rPr lang="en-US" i="1" dirty="0"/>
              <a:t>Sonora</a:t>
            </a:r>
            <a:r>
              <a:rPr lang="en-US" dirty="0"/>
              <a:t>.</a:t>
            </a:r>
          </a:p>
          <a:p>
            <a:pPr indent="-228600">
              <a:lnSpc>
                <a:spcPct val="90000"/>
              </a:lnSpc>
              <a:spcAft>
                <a:spcPts val="600"/>
              </a:spcAft>
              <a:buFont typeface="Arial" panose="020B0604020202020204" pitchFamily="34" charset="0"/>
              <a:buChar char="•"/>
            </a:pPr>
            <a:r>
              <a:rPr lang="en-US" dirty="0"/>
              <a:t>Modern port facilities were built in 1925 for the Mexican Navy. In 1942 a commercial pier and warehouse were built at La Ardilla. Guaymas' importance as a port grew in the 1950s, and in 1961, a pier was built by PEMEX. A naval ship repair station called the </a:t>
            </a:r>
            <a:r>
              <a:rPr lang="en-US" i="1" dirty="0"/>
              <a:t>Varadero Nacional,</a:t>
            </a:r>
            <a:r>
              <a:rPr lang="en-US" dirty="0"/>
              <a:t> and silos for the export of grain, called the </a:t>
            </a:r>
            <a:r>
              <a:rPr lang="en-US" i="1" dirty="0"/>
              <a:t>Almacenes Nacional de </a:t>
            </a:r>
            <a:r>
              <a:rPr lang="en-US" i="1" dirty="0" err="1"/>
              <a:t>Depósito</a:t>
            </a:r>
            <a:r>
              <a:rPr lang="en-US" i="1" dirty="0"/>
              <a:t>,</a:t>
            </a:r>
            <a:r>
              <a:rPr lang="en-US" dirty="0"/>
              <a:t> were built in 1964. </a:t>
            </a:r>
          </a:p>
        </p:txBody>
      </p:sp>
      <p:pic>
        <p:nvPicPr>
          <p:cNvPr id="9" name="Picture 8" descr="A group of men wearing sombreros&#10;&#10;Description automatically generated">
            <a:extLst>
              <a:ext uri="{FF2B5EF4-FFF2-40B4-BE49-F238E27FC236}">
                <a16:creationId xmlns:a16="http://schemas.microsoft.com/office/drawing/2014/main" id="{2A27E11F-7566-8151-F427-7F6BABA40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674" y="982467"/>
            <a:ext cx="5034951" cy="3370504"/>
          </a:xfrm>
          <a:prstGeom prst="rect">
            <a:avLst/>
          </a:prstGeom>
        </p:spPr>
      </p:pic>
      <p:sp>
        <p:nvSpPr>
          <p:cNvPr id="11" name="TextBox 10">
            <a:extLst>
              <a:ext uri="{FF2B5EF4-FFF2-40B4-BE49-F238E27FC236}">
                <a16:creationId xmlns:a16="http://schemas.microsoft.com/office/drawing/2014/main" id="{FC18A5B9-18E9-F022-E396-D34A8F871B6C}"/>
              </a:ext>
            </a:extLst>
          </p:cNvPr>
          <p:cNvSpPr txBox="1"/>
          <p:nvPr/>
        </p:nvSpPr>
        <p:spPr>
          <a:xfrm>
            <a:off x="4940887" y="4472338"/>
            <a:ext cx="5034951" cy="59093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dirty="0"/>
              <a:t>A Ferry connection with the city of Santa Rosalía, Baja California Sur was established in 1972. </a:t>
            </a:r>
          </a:p>
        </p:txBody>
      </p:sp>
    </p:spTree>
    <p:extLst>
      <p:ext uri="{BB962C8B-B14F-4D97-AF65-F5344CB8AC3E}">
        <p14:creationId xmlns:p14="http://schemas.microsoft.com/office/powerpoint/2010/main" val="2412669809"/>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597</TotalTime>
  <Words>2943</Words>
  <Application>Microsoft Office PowerPoint</Application>
  <PresentationFormat>Custom</PresentationFormat>
  <Paragraphs>149</Paragraphs>
  <Slides>27</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Guaymas, Mexico Presented by Marc Silver</vt:lpstr>
      <vt:lpstr>What I Will Cover</vt:lpstr>
      <vt:lpstr>My Port Philosophy</vt:lpstr>
      <vt:lpstr>PowerPoint Presentation</vt:lpstr>
      <vt:lpstr>PowerPoint Presentation</vt:lpstr>
      <vt:lpstr>About Guaymas</vt:lpstr>
      <vt:lpstr>Historical Guaymas</vt:lpstr>
      <vt:lpstr>Historical Guaymas Cont.</vt:lpstr>
      <vt:lpstr>Historical Guaymas Cont.</vt:lpstr>
      <vt:lpstr>PowerPoint Presentation</vt:lpstr>
      <vt:lpstr>PowerPoint Presentation</vt:lpstr>
      <vt:lpstr>Guaymas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36</cp:revision>
  <dcterms:created xsi:type="dcterms:W3CDTF">2023-09-16T03:30:57Z</dcterms:created>
  <dcterms:modified xsi:type="dcterms:W3CDTF">2024-08-22T00:30:59Z</dcterms:modified>
</cp:coreProperties>
</file>