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8"/>
  </p:notesMasterIdLst>
  <p:handoutMasterIdLst>
    <p:handoutMasterId r:id="rId29"/>
  </p:handoutMasterIdLst>
  <p:sldIdLst>
    <p:sldId id="256" r:id="rId4"/>
    <p:sldId id="273" r:id="rId5"/>
    <p:sldId id="257" r:id="rId6"/>
    <p:sldId id="274" r:id="rId7"/>
    <p:sldId id="258" r:id="rId8"/>
    <p:sldId id="276" r:id="rId9"/>
    <p:sldId id="279" r:id="rId10"/>
    <p:sldId id="280" r:id="rId11"/>
    <p:sldId id="260" r:id="rId12"/>
    <p:sldId id="277" r:id="rId13"/>
    <p:sldId id="283" r:id="rId14"/>
    <p:sldId id="261" r:id="rId15"/>
    <p:sldId id="264" r:id="rId16"/>
    <p:sldId id="284" r:id="rId17"/>
    <p:sldId id="265" r:id="rId18"/>
    <p:sldId id="281" r:id="rId19"/>
    <p:sldId id="278" r:id="rId20"/>
    <p:sldId id="282" r:id="rId21"/>
    <p:sldId id="268" r:id="rId22"/>
    <p:sldId id="267" r:id="rId23"/>
    <p:sldId id="266" r:id="rId24"/>
    <p:sldId id="275" r:id="rId25"/>
    <p:sldId id="271" r:id="rId26"/>
    <p:sldId id="272" r:id="rId27"/>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14</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00730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15</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669751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20</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21</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22</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23</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24</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83241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4712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9214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hyperlink" Target="https://www.britannica.com/place/Saint-Georg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40669"/>
            <a:ext cx="6012058" cy="1809726"/>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Grenada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5" name="Picture 4" descr="A flag flying in the wind&#10;&#10;Description automatically generated">
            <a:extLst>
              <a:ext uri="{FF2B5EF4-FFF2-40B4-BE49-F238E27FC236}">
                <a16:creationId xmlns:a16="http://schemas.microsoft.com/office/drawing/2014/main" id="{DF8F5088-EBAA-74CF-F278-EC9396ECF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670" y="738557"/>
            <a:ext cx="5217955" cy="39824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82E9694-43EC-4BD3-99C9-A32482015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460712"/>
            <a:ext cx="6084258" cy="2374563"/>
          </a:xfrm>
          <a:noFill/>
        </p:spPr>
        <p:txBody>
          <a:bodyPr vert="horz" lIns="91440" tIns="45720" rIns="91440" bIns="45720" rtlCol="0" anchor="b">
            <a:normAutofit/>
          </a:bodyPr>
          <a:lstStyle/>
          <a:p>
            <a:pPr lvl="0"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Map of Grenada</a:t>
            </a:r>
          </a:p>
        </p:txBody>
      </p:sp>
      <p:pic>
        <p:nvPicPr>
          <p:cNvPr id="5" name="Picture 4" descr="A map of a island with a person playing instruments&#10;&#10;Description automatically generated">
            <a:extLst>
              <a:ext uri="{FF2B5EF4-FFF2-40B4-BE49-F238E27FC236}">
                <a16:creationId xmlns:a16="http://schemas.microsoft.com/office/drawing/2014/main" id="{606A796A-D559-5016-24DB-2BA504892BB5}"/>
              </a:ext>
            </a:extLst>
          </p:cNvPr>
          <p:cNvPicPr>
            <a:picLocks noChangeAspect="1"/>
          </p:cNvPicPr>
          <p:nvPr/>
        </p:nvPicPr>
        <p:blipFill rotWithShape="1">
          <a:blip r:embed="rId3">
            <a:extLst>
              <a:ext uri="{28A0092B-C50C-407E-A947-70E740481C1C}">
                <a14:useLocalDpi xmlns:a14="http://schemas.microsoft.com/office/drawing/2010/main" val="0"/>
              </a:ext>
            </a:extLst>
          </a:blip>
          <a:srcRect b="3527"/>
          <a:stretch/>
        </p:blipFill>
        <p:spPr>
          <a:xfrm>
            <a:off x="6092242" y="21800"/>
            <a:ext cx="3977879" cy="5643492"/>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a:solidFill>
                  <a:prstClr val="black">
                    <a:tint val="75000"/>
                  </a:prstClr>
                </a:solidFill>
                <a:latin typeface="Calibri" panose="020F0502020204030204"/>
                <a:ea typeface="+mn-ea"/>
                <a:cs typeface="+mn-cs"/>
              </a:rPr>
              <a:pPr hangingPunct="1">
                <a:spcAft>
                  <a:spcPts val="600"/>
                </a:spcAft>
                <a:defRPr/>
              </a:pPr>
              <a:t>10</a:t>
            </a:fld>
            <a:endParaRPr lang="en-US" sz="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465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82E9694-43EC-4BD3-99C9-A32482015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460712"/>
            <a:ext cx="6084258" cy="2374563"/>
          </a:xfrm>
          <a:noFill/>
        </p:spPr>
        <p:txBody>
          <a:bodyPr vert="horz" lIns="91440" tIns="45720" rIns="91440" bIns="45720" rtlCol="0" anchor="b">
            <a:normAutofit/>
          </a:bodyPr>
          <a:lstStyle/>
          <a:p>
            <a:pPr lvl="0"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Map of St. George</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a:solidFill>
                  <a:prstClr val="black">
                    <a:tint val="75000"/>
                  </a:prstClr>
                </a:solidFill>
                <a:latin typeface="Calibri" panose="020F0502020204030204"/>
                <a:ea typeface="+mn-ea"/>
                <a:cs typeface="+mn-cs"/>
              </a:rPr>
              <a:pPr hangingPunct="1">
                <a:spcAft>
                  <a:spcPts val="600"/>
                </a:spcAft>
                <a:defRPr/>
              </a:pPr>
              <a:t>11</a:t>
            </a:fld>
            <a:endParaRPr lang="en-US" sz="1200">
              <a:solidFill>
                <a:prstClr val="black">
                  <a:tint val="75000"/>
                </a:prstClr>
              </a:solidFill>
              <a:latin typeface="Calibri" panose="020F0502020204030204"/>
              <a:ea typeface="+mn-ea"/>
              <a:cs typeface="+mn-cs"/>
            </a:endParaRPr>
          </a:p>
        </p:txBody>
      </p:sp>
      <p:pic>
        <p:nvPicPr>
          <p:cNvPr id="4" name="Picture 3" descr="A map of a city&#10;&#10;Description automatically generated">
            <a:extLst>
              <a:ext uri="{FF2B5EF4-FFF2-40B4-BE49-F238E27FC236}">
                <a16:creationId xmlns:a16="http://schemas.microsoft.com/office/drawing/2014/main" id="{0A625E1C-DF4E-BD1F-5DF7-9E19A3B57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035" y="0"/>
            <a:ext cx="4554069" cy="5670550"/>
          </a:xfrm>
          <a:prstGeom prst="rect">
            <a:avLst/>
          </a:prstGeom>
        </p:spPr>
      </p:pic>
    </p:spTree>
    <p:extLst>
      <p:ext uri="{BB962C8B-B14F-4D97-AF65-F5344CB8AC3E}">
        <p14:creationId xmlns:p14="http://schemas.microsoft.com/office/powerpoint/2010/main" val="324541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4794739" y="301904"/>
            <a:ext cx="5169876" cy="1064269"/>
          </a:xfrm>
        </p:spPr>
        <p:txBody>
          <a:bodyPr vert="horz" lIns="91440" tIns="45720" rIns="91440" bIns="45720" rtlCol="0" anchor="ctr">
            <a:normAutofit/>
          </a:bodyPr>
          <a:lstStyle/>
          <a:p>
            <a:pP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Grenada Buses </a:t>
            </a:r>
          </a:p>
        </p:txBody>
      </p:sp>
      <p:pic>
        <p:nvPicPr>
          <p:cNvPr id="4" name="Picture 3" descr="A group of people on a bus&#10;&#10;Description automatically generated">
            <a:extLst>
              <a:ext uri="{FF2B5EF4-FFF2-40B4-BE49-F238E27FC236}">
                <a16:creationId xmlns:a16="http://schemas.microsoft.com/office/drawing/2014/main" id="{8CA422E3-4E96-23D4-9146-135963FD5055}"/>
              </a:ext>
            </a:extLst>
          </p:cNvPr>
          <p:cNvPicPr>
            <a:picLocks noChangeAspect="1"/>
          </p:cNvPicPr>
          <p:nvPr/>
        </p:nvPicPr>
        <p:blipFill rotWithShape="1">
          <a:blip r:embed="rId3">
            <a:extLst>
              <a:ext uri="{28A0092B-C50C-407E-A947-70E740481C1C}">
                <a14:useLocalDpi xmlns:a14="http://schemas.microsoft.com/office/drawing/2010/main" val="0"/>
              </a:ext>
            </a:extLst>
          </a:blip>
          <a:srcRect l="17244" r="15868"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B51A89BF-2D9C-0A4E-688C-659D38B48DAA}"/>
              </a:ext>
            </a:extLst>
          </p:cNvPr>
          <p:cNvSpPr txBox="1"/>
          <p:nvPr/>
        </p:nvSpPr>
        <p:spPr>
          <a:xfrm>
            <a:off x="4794739" y="1277816"/>
            <a:ext cx="5169876" cy="3829618"/>
          </a:xfrm>
          <a:prstGeom prst="rect">
            <a:avLst/>
          </a:prstGeom>
        </p:spPr>
        <p:txBody>
          <a:bodyPr vert="horz" lIns="91440" tIns="45720" rIns="91440" bIns="45720" rtlCol="0">
            <a:normAutofit fontScale="85000" lnSpcReduction="20000"/>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buses in Grenada are probably nothing like you have ever experienced. Buses in Grenada are privately owned vans that seat up to 20 people. It’s a tight fit, with lots of shifting around to let passengers in and out. The owners of the buses – who are usually also the drivers – are accompanied by a conductor who sits beside the sliding side door, often with their head hanging out the window.</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 they drive, the conductor scouts the roadside for passengers, and with a word or snap of the fingers they signal the driver to stop.</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 the bus is nearing your destination, just knock on the side of the bus (or press the doorbell beside you if there is one), and the driver will pull over at the nearest safe spot to let you off.</a:t>
            </a:r>
          </a:p>
          <a:p>
            <a:pPr indent="-228600">
              <a:lnSpc>
                <a:spcPct val="9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this (almost) door-to-door service, you’ll pay the equivalent of about $1 US dollar.</a:t>
            </a:r>
          </a:p>
          <a:p>
            <a:pPr indent="-228600">
              <a:lnSpc>
                <a:spcPct val="90000"/>
              </a:lnSpc>
              <a:spcAft>
                <a:spcPts val="600"/>
              </a:spcAft>
              <a:buFont typeface="Arial" panose="020B0604020202020204" pitchFamily="34" charset="0"/>
              <a:buChar char="•"/>
            </a:pPr>
            <a:endParaRPr lang="en-US" sz="1200" dirty="0"/>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prstClr val="black">
                    <a:tint val="75000"/>
                  </a:prstClr>
                </a:solidFill>
                <a:latin typeface="Calibri" panose="020F0502020204030204"/>
                <a:ea typeface="+mn-ea"/>
                <a:cs typeface="+mn-cs"/>
              </a:rPr>
              <a:pPr hangingPunct="1">
                <a:spcAft>
                  <a:spcPts val="600"/>
                </a:spcAft>
                <a:defRPr/>
              </a:pPr>
              <a:t>12</a:t>
            </a:fld>
            <a:endParaRPr lang="en-US" sz="1200">
              <a:solidFill>
                <a:prstClr val="black">
                  <a:tint val="75000"/>
                </a:prstClr>
              </a:solidFill>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278458"/>
            <a:ext cx="10078104" cy="823511"/>
          </a:xfrm>
        </p:spPr>
        <p:txBody>
          <a:bodyPr vert="horz" lIns="91440" tIns="45720" rIns="91440" bIns="45720" rtlCol="0" anchor="ctr">
            <a:normAutofit/>
          </a:bodyPr>
          <a:lstStyle/>
          <a:p>
            <a:pP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City of </a:t>
            </a:r>
            <a:r>
              <a:rPr lang="en-US" sz="4000" b="1" dirty="0">
                <a:solidFill>
                  <a:schemeClr val="tx1"/>
                </a:solidFill>
                <a:latin typeface="Times New Roman" panose="02020603050405020304" pitchFamily="18" charset="0"/>
                <a:cs typeface="Times New Roman" panose="02020603050405020304" pitchFamily="18" charset="0"/>
              </a:rPr>
              <a:t>St. George's</a:t>
            </a:r>
            <a:endParaRPr lang="en-US" sz="4000" b="1" dirty="0">
              <a:solidFill>
                <a:schemeClr val="tx1"/>
              </a:solidFill>
              <a:latin typeface="Times New Roman" panose="02020603050405020304" pitchFamily="18" charset="0"/>
              <a:ea typeface="+mj-ea"/>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0" y="999241"/>
            <a:ext cx="9979378" cy="455842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St. George's</a:t>
            </a:r>
            <a:r>
              <a:rPr lang="en-US" sz="2000" dirty="0">
                <a:latin typeface="Times New Roman" panose="02020603050405020304" pitchFamily="18" charset="0"/>
                <a:cs typeface="Times New Roman" panose="02020603050405020304" pitchFamily="18" charset="0"/>
              </a:rPr>
              <a:t>, Grenada's capital, is one of the prettiest cities in the Caribbean, its busy harbor of Carenage bristling with sailboats. You can even island hop in Grenada. The quieter islands of Carriacou and Petite Martinique lie off the island's northeast coast and are easy to get to.</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colorful capital of Grenada is popular with boaters, who dock in the busy harbor, called the Carenage. Brick and stone buildings with red-tiled roofs line the streets, where locals sell spices and crafts. </a:t>
            </a:r>
          </a:p>
          <a:p>
            <a:pPr marL="285750" indent="-228600">
              <a:lnSpc>
                <a:spcPct val="90000"/>
              </a:lnSpc>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E4969A48-D42D-46A9-B6C4-1B83C0ED4970}" type="slidenum">
              <a:rPr lang="en-US" sz="1200">
                <a:latin typeface="Calibri" panose="020F0502020204030204"/>
                <a:ea typeface="+mn-ea"/>
                <a:cs typeface="+mn-cs"/>
              </a:rPr>
              <a:pPr hangingPunct="1">
                <a:spcAft>
                  <a:spcPts val="600"/>
                </a:spcAft>
                <a:defRPr/>
              </a:pPr>
              <a:t>13</a:t>
            </a:fld>
            <a:endParaRPr lang="en-US" sz="1200">
              <a:latin typeface="Calibri" panose="020F0502020204030204"/>
              <a:ea typeface="+mn-ea"/>
              <a:cs typeface="+mn-cs"/>
            </a:endParaRPr>
          </a:p>
        </p:txBody>
      </p:sp>
      <p:pic>
        <p:nvPicPr>
          <p:cNvPr id="5" name="Picture 4" descr="A boat on the water&#10;&#10;Description automatically generated">
            <a:extLst>
              <a:ext uri="{FF2B5EF4-FFF2-40B4-BE49-F238E27FC236}">
                <a16:creationId xmlns:a16="http://schemas.microsoft.com/office/drawing/2014/main" id="{6C90D2A6-BA99-00EC-56E7-7B06F172B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2667786"/>
            <a:ext cx="5040313" cy="2967663"/>
          </a:xfrm>
          <a:prstGeom prst="rect">
            <a:avLst/>
          </a:prstGeom>
        </p:spPr>
      </p:pic>
      <p:sp>
        <p:nvSpPr>
          <p:cNvPr id="9" name="TextBox 8">
            <a:extLst>
              <a:ext uri="{FF2B5EF4-FFF2-40B4-BE49-F238E27FC236}">
                <a16:creationId xmlns:a16="http://schemas.microsoft.com/office/drawing/2014/main" id="{B5D885E6-1BD6-17BB-4B41-5D4E94A8E839}"/>
              </a:ext>
            </a:extLst>
          </p:cNvPr>
          <p:cNvSpPr txBox="1"/>
          <p:nvPr/>
        </p:nvSpPr>
        <p:spPr>
          <a:xfrm>
            <a:off x="-32151" y="2422404"/>
            <a:ext cx="5048052" cy="3265509"/>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endParaRPr lang="en-US" sz="1800" dirty="0"/>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Two of the main historical attractions in the city are </a:t>
            </a:r>
            <a:r>
              <a:rPr lang="en-US" sz="2000" b="1" dirty="0">
                <a:latin typeface="Times New Roman" panose="02020603050405020304" pitchFamily="18" charset="0"/>
                <a:cs typeface="Times New Roman" panose="02020603050405020304" pitchFamily="18" charset="0"/>
              </a:rPr>
              <a:t>Fort George</a:t>
            </a:r>
            <a:r>
              <a:rPr lang="en-US" sz="2000" dirty="0">
                <a:latin typeface="Times New Roman" panose="02020603050405020304" pitchFamily="18" charset="0"/>
                <a:cs typeface="Times New Roman" panose="02020603050405020304" pitchFamily="18" charset="0"/>
              </a:rPr>
              <a:t>, built by the French in the early 18th century, and </a:t>
            </a:r>
            <a:r>
              <a:rPr lang="en-US" sz="2000" b="1" dirty="0">
                <a:latin typeface="Times New Roman" panose="02020603050405020304" pitchFamily="18" charset="0"/>
                <a:cs typeface="Times New Roman" panose="02020603050405020304" pitchFamily="18" charset="0"/>
              </a:rPr>
              <a:t>Fort Frederick</a:t>
            </a:r>
            <a:r>
              <a:rPr lang="en-US" sz="2000" dirty="0">
                <a:latin typeface="Times New Roman" panose="02020603050405020304" pitchFamily="18" charset="0"/>
                <a:cs typeface="Times New Roman" panose="02020603050405020304" pitchFamily="18" charset="0"/>
              </a:rPr>
              <a:t>. Both offer beautiful views over the town and the sea.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Another one of the top things to do in St. George is visit the </a:t>
            </a:r>
            <a:r>
              <a:rPr lang="en-US" sz="2000" b="1" dirty="0">
                <a:latin typeface="Times New Roman" panose="02020603050405020304" pitchFamily="18" charset="0"/>
                <a:cs typeface="Times New Roman" panose="02020603050405020304" pitchFamily="18" charset="0"/>
              </a:rPr>
              <a:t>House of Chocolate</a:t>
            </a:r>
            <a:r>
              <a:rPr lang="en-US" sz="2000" dirty="0">
                <a:latin typeface="Times New Roman" panose="02020603050405020304" pitchFamily="18" charset="0"/>
                <a:cs typeface="Times New Roman" panose="02020603050405020304" pitchFamily="18" charset="0"/>
              </a:rPr>
              <a:t>. Here, you can browse exhibits on the local cocoa industry and sample decadent sweet treats. This is a must for chocoholics!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5040312" y="301904"/>
            <a:ext cx="4947749" cy="1494373"/>
          </a:xfrm>
        </p:spPr>
        <p:txBody>
          <a:bodyPr vert="horz" lIns="91440" tIns="45720" rIns="91440" bIns="45720" rtlCol="0" anchor="ctr">
            <a:normAutofit/>
          </a:bodyPr>
          <a:lstStyle/>
          <a:p>
            <a:pP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St. George’s </a:t>
            </a:r>
            <a:br>
              <a:rPr lang="en-US" sz="4000" b="1" dirty="0">
                <a:solidFill>
                  <a:schemeClr val="tx1"/>
                </a:solidFill>
                <a:latin typeface="Times New Roman" panose="02020603050405020304" pitchFamily="18" charset="0"/>
                <a:ea typeface="+mj-ea"/>
                <a:cs typeface="Times New Roman" panose="02020603050405020304" pitchFamily="18" charset="0"/>
              </a:rPr>
            </a:br>
            <a:r>
              <a:rPr lang="en-US" sz="4000" b="1" dirty="0">
                <a:solidFill>
                  <a:schemeClr val="tx1"/>
                </a:solidFill>
                <a:latin typeface="Times New Roman" panose="02020603050405020304" pitchFamily="18" charset="0"/>
                <a:ea typeface="+mj-ea"/>
                <a:cs typeface="Times New Roman" panose="02020603050405020304" pitchFamily="18" charset="0"/>
              </a:rPr>
              <a:t>Market Square</a:t>
            </a:r>
          </a:p>
        </p:txBody>
      </p:sp>
      <p:pic>
        <p:nvPicPr>
          <p:cNvPr id="4" name="Picture 3" descr="A market with many people&#10;&#10;Description automatically generated with medium confidence">
            <a:extLst>
              <a:ext uri="{FF2B5EF4-FFF2-40B4-BE49-F238E27FC236}">
                <a16:creationId xmlns:a16="http://schemas.microsoft.com/office/drawing/2014/main" id="{64D6C0B0-C85D-6F86-9F8D-CBEBEB28C268}"/>
              </a:ext>
            </a:extLst>
          </p:cNvPr>
          <p:cNvPicPr>
            <a:picLocks noChangeAspect="1"/>
          </p:cNvPicPr>
          <p:nvPr/>
        </p:nvPicPr>
        <p:blipFill rotWithShape="1">
          <a:blip r:embed="rId3">
            <a:extLst>
              <a:ext uri="{28A0092B-C50C-407E-A947-70E740481C1C}">
                <a14:useLocalDpi xmlns:a14="http://schemas.microsoft.com/office/drawing/2010/main" val="0"/>
              </a:ext>
            </a:extLst>
          </a:blip>
          <a:srcRect l="18512" r="31321" b="-2"/>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057319" y="1796278"/>
            <a:ext cx="4930742" cy="357236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best time to visit St. George's Market Square is on a Saturday morning, when the market really bustles. Set in the heart of downtown, a mere block from the Cruise Ship Terminal, Market Square is home to the region's best spice market and is considered one of the city's top attractions.</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is where you'll find heaps of fresh fruits and veggies overflowing their baskets in a kaleidoscope of colors. Bring your appetite, not to mention a camera, as you'll want to enjoy these local goods in every way </a:t>
            </a:r>
            <a:r>
              <a:rPr lang="en-US" sz="1600" dirty="0"/>
              <a:t>possible.</a:t>
            </a:r>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E4969A48-D42D-46A9-B6C4-1B83C0ED4970}" type="slidenum">
              <a:rPr lang="en-US" sz="1200">
                <a:solidFill>
                  <a:prstClr val="black">
                    <a:tint val="75000"/>
                  </a:prstClr>
                </a:solidFill>
                <a:latin typeface="Calibri" panose="020F0502020204030204"/>
                <a:ea typeface="+mn-ea"/>
                <a:cs typeface="+mn-cs"/>
              </a:rPr>
              <a:pPr hangingPunct="1">
                <a:spcAft>
                  <a:spcPts val="600"/>
                </a:spcAft>
                <a:defRPr/>
              </a:pPr>
              <a:t>14</a:t>
            </a:fld>
            <a:endParaRPr lang="en-US" sz="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4346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301905"/>
            <a:ext cx="5263661" cy="894718"/>
          </a:xfrm>
        </p:spPr>
        <p:txBody>
          <a:bodyPr vert="horz" lIns="91440" tIns="45720" rIns="91440" bIns="45720" rtlCol="0" anchor="ctr">
            <a:normAutofit fontScale="90000"/>
          </a:bodyPr>
          <a:lstStyle/>
          <a:p>
            <a:pPr rtl="0" hangingPunct="1">
              <a:lnSpc>
                <a:spcPct val="90000"/>
              </a:lnSpc>
              <a:spcBef>
                <a:spcPct val="0"/>
              </a:spcBef>
            </a:pPr>
            <a:br>
              <a:rPr lang="en-US" sz="2400" dirty="0">
                <a:solidFill>
                  <a:schemeClr val="tx1"/>
                </a:solidFill>
                <a:latin typeface="+mj-lt"/>
                <a:ea typeface="+mj-ea"/>
                <a:cs typeface="+mj-cs"/>
              </a:rPr>
            </a:br>
            <a:r>
              <a:rPr lang="en-US" sz="4400" b="1" dirty="0">
                <a:solidFill>
                  <a:schemeClr val="tx1"/>
                </a:solidFill>
                <a:latin typeface="Times New Roman" panose="02020603050405020304" pitchFamily="18" charset="0"/>
                <a:ea typeface="+mj-ea"/>
                <a:cs typeface="Times New Roman" panose="02020603050405020304" pitchFamily="18" charset="0"/>
              </a:rPr>
              <a:t>Grand Anse Beach</a:t>
            </a:r>
            <a:br>
              <a:rPr lang="en-US" sz="2400" b="1" dirty="0">
                <a:solidFill>
                  <a:schemeClr val="tx1"/>
                </a:solidFill>
                <a:latin typeface="+mj-lt"/>
                <a:ea typeface="+mj-ea"/>
                <a:cs typeface="+mj-cs"/>
              </a:rPr>
            </a:br>
            <a:br>
              <a:rPr lang="en-US" sz="2400" dirty="0">
                <a:solidFill>
                  <a:schemeClr val="tx1"/>
                </a:solidFill>
                <a:latin typeface="+mj-lt"/>
                <a:ea typeface="+mj-ea"/>
                <a:cs typeface="+mj-cs"/>
              </a:rPr>
            </a:br>
            <a:endParaRPr lang="en-US" sz="2400" b="1"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119753" y="903111"/>
            <a:ext cx="5143908" cy="506933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Fringed by sea grapes, almond trees, and coconut palms, Grand Anse is Grenada's most famous beach. Cruise ship visitors flock to this three-kilometer arc of golden sand and gentle surf, as do families looking for a fun day at the shore.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Water hues range from clear turquoise in the shallows to deep cobalt blue, and the calm waters are perfect for swimming. Many hawkers patrol the sands, but a polite "No, thank you" will keep them at bay.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feel like indulging in a little shopping, midway along the beach is the </a:t>
            </a:r>
            <a:r>
              <a:rPr lang="en-US" sz="2000" b="1" dirty="0">
                <a:latin typeface="Times New Roman" panose="02020603050405020304" pitchFamily="18" charset="0"/>
                <a:cs typeface="Times New Roman" panose="02020603050405020304" pitchFamily="18" charset="0"/>
              </a:rPr>
              <a:t>Grande Anse Craft and Spice Market</a:t>
            </a:r>
            <a:r>
              <a:rPr lang="en-US" sz="2000" dirty="0">
                <a:latin typeface="Times New Roman" panose="02020603050405020304" pitchFamily="18" charset="0"/>
                <a:cs typeface="Times New Roman" panose="02020603050405020304" pitchFamily="18" charset="0"/>
              </a:rPr>
              <a:t>, another popular stop for cruise ship visitors who are searching for something special to take home. </a:t>
            </a:r>
          </a:p>
        </p:txBody>
      </p:sp>
      <p:pic>
        <p:nvPicPr>
          <p:cNvPr id="5" name="Picture 4" descr="A beach with trees and a blue sky&#10;&#10;Description automatically generated with medium confidence">
            <a:extLst>
              <a:ext uri="{FF2B5EF4-FFF2-40B4-BE49-F238E27FC236}">
                <a16:creationId xmlns:a16="http://schemas.microsoft.com/office/drawing/2014/main" id="{747F9832-FD55-62E8-5C3A-494AC713A4FE}"/>
              </a:ext>
            </a:extLst>
          </p:cNvPr>
          <p:cNvPicPr>
            <a:picLocks noChangeAspect="1"/>
          </p:cNvPicPr>
          <p:nvPr/>
        </p:nvPicPr>
        <p:blipFill rotWithShape="1">
          <a:blip r:embed="rId3">
            <a:extLst>
              <a:ext uri="{28A0092B-C50C-407E-A947-70E740481C1C}">
                <a14:useLocalDpi xmlns:a14="http://schemas.microsoft.com/office/drawing/2010/main" val="0"/>
              </a:ext>
            </a:extLst>
          </a:blip>
          <a:srcRect l="31131" r="3662"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06F87E9A-0C7A-408B-83BF-C200F674FBCC}" type="slidenum">
              <a:rPr lang="en-US" sz="1200">
                <a:latin typeface="Calibri" panose="020F0502020204030204"/>
                <a:ea typeface="+mn-ea"/>
                <a:cs typeface="+mn-cs"/>
              </a:rPr>
              <a:pPr hangingPunct="1">
                <a:spcAft>
                  <a:spcPts val="600"/>
                </a:spcAft>
                <a:defRPr/>
              </a:pPr>
              <a:t>15</a:t>
            </a:fld>
            <a:endParaRPr lang="en-US" sz="1200">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301905"/>
            <a:ext cx="10078104" cy="835234"/>
          </a:xfrm>
        </p:spPr>
        <p:txBody>
          <a:bodyPr vert="horz" lIns="91440" tIns="45720" rIns="91440" bIns="45720" rtlCol="0" anchor="ctr">
            <a:normAutofit fontScale="90000"/>
          </a:bodyPr>
          <a:lstStyle/>
          <a:p>
            <a:pPr rtl="0" hangingPunct="1">
              <a:lnSpc>
                <a:spcPct val="90000"/>
              </a:lnSpc>
              <a:spcBef>
                <a:spcPct val="0"/>
              </a:spcBef>
            </a:pPr>
            <a:br>
              <a:rPr lang="en-US" sz="4400" dirty="0">
                <a:solidFill>
                  <a:schemeClr val="tx1"/>
                </a:solidFill>
                <a:latin typeface="Times New Roman" panose="02020603050405020304" pitchFamily="18" charset="0"/>
                <a:ea typeface="+mj-ea"/>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Grenada Underwater Sculpture Park</a:t>
            </a:r>
            <a:br>
              <a:rPr lang="pt-BR" sz="4400" b="1" dirty="0">
                <a:solidFill>
                  <a:schemeClr val="tx1"/>
                </a:solidFill>
                <a:latin typeface="Times New Roman" panose="02020603050405020304" pitchFamily="18" charset="0"/>
                <a:cs typeface="Times New Roman" panose="02020603050405020304" pitchFamily="18" charset="0"/>
              </a:rPr>
            </a:br>
            <a:br>
              <a:rPr lang="en-US" sz="2400" b="1" dirty="0">
                <a:solidFill>
                  <a:schemeClr val="tx1"/>
                </a:solidFill>
                <a:latin typeface="+mj-lt"/>
                <a:ea typeface="+mj-ea"/>
                <a:cs typeface="+mj-cs"/>
              </a:rPr>
            </a:br>
            <a:br>
              <a:rPr lang="en-US" sz="2400" dirty="0">
                <a:solidFill>
                  <a:schemeClr val="tx1"/>
                </a:solidFill>
                <a:latin typeface="+mj-lt"/>
                <a:ea typeface="+mj-ea"/>
                <a:cs typeface="+mj-cs"/>
              </a:rPr>
            </a:br>
            <a:endParaRPr lang="en-US" sz="2400" b="1"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4514850" y="949568"/>
            <a:ext cx="5461488" cy="3174055"/>
          </a:xfrm>
          <a:prstGeom prst="rect">
            <a:avLst/>
          </a:prstGeom>
        </p:spPr>
        <p:txBody>
          <a:bodyPr vert="horz" lIns="91440" tIns="45720" rIns="91440" bIns="45720" rtlCol="0">
            <a:normAutofit fontScale="47500" lnSpcReduction="20000"/>
          </a:bodyPr>
          <a:lstStyle/>
          <a:p>
            <a:pPr>
              <a:lnSpc>
                <a:spcPct val="120000"/>
              </a:lnSpc>
            </a:pPr>
            <a:r>
              <a:rPr lang="en-US" sz="4200" dirty="0">
                <a:latin typeface="Times New Roman" panose="02020603050405020304" pitchFamily="18" charset="0"/>
                <a:cs typeface="Times New Roman" panose="02020603050405020304" pitchFamily="18" charset="0"/>
              </a:rPr>
              <a:t>Grenada Underwater Sculpture Park is a unique submerged gallery that also serves as an artificial reef in a marine protected area. It lies on the west coast of Grenada, a short drive north of St. George's at Moliniere Bay.</a:t>
            </a:r>
          </a:p>
          <a:p>
            <a:pPr>
              <a:lnSpc>
                <a:spcPct val="120000"/>
              </a:lnSpc>
            </a:pPr>
            <a:r>
              <a:rPr lang="en-US" sz="4200" dirty="0">
                <a:latin typeface="Times New Roman" panose="02020603050405020304" pitchFamily="18" charset="0"/>
                <a:cs typeface="Times New Roman" panose="02020603050405020304" pitchFamily="18" charset="0"/>
              </a:rPr>
              <a:t>Created by artist Jason deCaires Taylor, the sculptures range from Amerindian petroglyphs to life-size figures cast from local children. </a:t>
            </a:r>
          </a:p>
          <a:p>
            <a:pPr>
              <a:lnSpc>
                <a:spcPct val="120000"/>
              </a:lnSpc>
            </a:pPr>
            <a:r>
              <a:rPr lang="en-US" sz="4200" dirty="0">
                <a:latin typeface="Times New Roman" panose="02020603050405020304" pitchFamily="18" charset="0"/>
                <a:cs typeface="Times New Roman" panose="02020603050405020304" pitchFamily="18" charset="0"/>
              </a:rPr>
              <a:t>Divers, snorkelers, and glass-bottom boat passengers can admire this underwater exhibition,</a:t>
            </a:r>
            <a:endParaRPr lang="en-US" sz="2400"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06F87E9A-0C7A-408B-83BF-C200F674FBCC}" type="slidenum">
              <a:rPr lang="en-US" sz="1200" smtClean="0">
                <a:solidFill>
                  <a:prstClr val="black">
                    <a:tint val="75000"/>
                  </a:prstClr>
                </a:solidFill>
                <a:latin typeface="Calibri" panose="020F0502020204030204"/>
                <a:ea typeface="+mn-ea"/>
                <a:cs typeface="+mn-cs"/>
              </a:rPr>
              <a:pPr hangingPunct="1">
                <a:spcAft>
                  <a:spcPts val="600"/>
                </a:spcAft>
                <a:defRPr/>
              </a:pPr>
              <a:t>16</a:t>
            </a:fld>
            <a:endParaRPr lang="en-US" sz="1200">
              <a:solidFill>
                <a:prstClr val="black">
                  <a:tint val="75000"/>
                </a:prstClr>
              </a:solidFill>
              <a:latin typeface="Calibri" panose="020F0502020204030204"/>
              <a:ea typeface="+mn-ea"/>
              <a:cs typeface="+mn-cs"/>
            </a:endParaRPr>
          </a:p>
        </p:txBody>
      </p:sp>
      <p:pic>
        <p:nvPicPr>
          <p:cNvPr id="4" name="Picture 3" descr="A group of statues in the water&#10;&#10;Description automatically generated">
            <a:extLst>
              <a:ext uri="{FF2B5EF4-FFF2-40B4-BE49-F238E27FC236}">
                <a16:creationId xmlns:a16="http://schemas.microsoft.com/office/drawing/2014/main" id="{1839E36F-9A2D-361F-276A-8DFDD4BC0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7523"/>
            <a:ext cx="4514850" cy="3086100"/>
          </a:xfrm>
          <a:prstGeom prst="rect">
            <a:avLst/>
          </a:prstGeom>
        </p:spPr>
      </p:pic>
      <p:sp>
        <p:nvSpPr>
          <p:cNvPr id="8" name="TextBox 7">
            <a:extLst>
              <a:ext uri="{FF2B5EF4-FFF2-40B4-BE49-F238E27FC236}">
                <a16:creationId xmlns:a16="http://schemas.microsoft.com/office/drawing/2014/main" id="{7E230AAA-0BB4-D68C-8B6F-FEC3D66C0618}"/>
              </a:ext>
            </a:extLst>
          </p:cNvPr>
          <p:cNvSpPr txBox="1"/>
          <p:nvPr/>
        </p:nvSpPr>
        <p:spPr>
          <a:xfrm>
            <a:off x="200378" y="4060688"/>
            <a:ext cx="9677400" cy="1537409"/>
          </a:xfrm>
          <a:prstGeom prst="rect">
            <a:avLst/>
          </a:prstGeom>
          <a:noFill/>
        </p:spPr>
        <p:txBody>
          <a:bodyPr wrap="square">
            <a:spAutoFit/>
          </a:bodyPr>
          <a:lstStyle/>
          <a:p>
            <a:pPr>
              <a:lnSpc>
                <a:spcPct val="120000"/>
              </a:lnSpc>
            </a:pPr>
            <a:r>
              <a:rPr lang="en-US" sz="2000" dirty="0">
                <a:latin typeface="Times New Roman" panose="02020603050405020304" pitchFamily="18" charset="0"/>
                <a:cs typeface="Times New Roman" panose="02020603050405020304" pitchFamily="18" charset="0"/>
              </a:rPr>
              <a:t>although coming face-to-face with these sculptures below sea level is the best way to appreciate their artistry. Visiting this one-of-a-kind attraction is one of the most memorable things to do in Grenada. Be sure to pack a waterproof camera to get shots of the unique finds and colorful fish you'll see during your adventure.</a:t>
            </a:r>
          </a:p>
        </p:txBody>
      </p:sp>
    </p:spTree>
    <p:extLst>
      <p:ext uri="{BB962C8B-B14F-4D97-AF65-F5344CB8AC3E}">
        <p14:creationId xmlns:p14="http://schemas.microsoft.com/office/powerpoint/2010/main" val="1910263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37306B-320D-8EFA-FCD0-4DD3922C827C}"/>
              </a:ext>
            </a:extLst>
          </p:cNvPr>
          <p:cNvSpPr txBox="1"/>
          <p:nvPr/>
        </p:nvSpPr>
        <p:spPr>
          <a:xfrm>
            <a:off x="0" y="208120"/>
            <a:ext cx="10080625" cy="810459"/>
          </a:xfrm>
          <a:prstGeom prst="rect">
            <a:avLst/>
          </a:prstGeom>
        </p:spPr>
        <p:txBody>
          <a:bodyPr vert="horz" lIns="91440" tIns="45720" rIns="91440" bIns="45720" rtlCol="0" anchor="ctr">
            <a:normAutofit/>
          </a:bodyPr>
          <a:lstStyle/>
          <a:p>
            <a:pPr algn="ctr"/>
            <a:r>
              <a:rPr lang="en-US" sz="4000" b="1" dirty="0">
                <a:latin typeface="Times New Roman" panose="02020603050405020304" pitchFamily="18" charset="0"/>
                <a:cs typeface="Times New Roman" panose="02020603050405020304" pitchFamily="18" charset="0"/>
              </a:rPr>
              <a:t>Fort George</a:t>
            </a:r>
          </a:p>
        </p:txBody>
      </p:sp>
      <p:sp>
        <p:nvSpPr>
          <p:cNvPr id="5" name="TextBox 4">
            <a:extLst>
              <a:ext uri="{FF2B5EF4-FFF2-40B4-BE49-F238E27FC236}">
                <a16:creationId xmlns:a16="http://schemas.microsoft.com/office/drawing/2014/main" id="{1AF5FB54-0725-AC46-7FCB-E9CDB56C3059}"/>
              </a:ext>
            </a:extLst>
          </p:cNvPr>
          <p:cNvSpPr txBox="1"/>
          <p:nvPr/>
        </p:nvSpPr>
        <p:spPr>
          <a:xfrm>
            <a:off x="140677" y="1019907"/>
            <a:ext cx="9748041" cy="4675453"/>
          </a:xfrm>
          <a:prstGeom prst="rect">
            <a:avLst/>
          </a:prstGeom>
        </p:spPr>
        <p:txBody>
          <a:bodyPr vert="horz" lIns="91440" tIns="45720" rIns="91440" bIns="45720" rtlCol="0">
            <a:noAutofit/>
          </a:bodyPr>
          <a:lstStyle/>
          <a:p>
            <a:r>
              <a:rPr lang="en-US" sz="2400" dirty="0">
                <a:latin typeface="Times New Roman" panose="02020603050405020304" pitchFamily="18" charset="0"/>
                <a:cs typeface="Times New Roman" panose="02020603050405020304" pitchFamily="18" charset="0"/>
              </a:rPr>
              <a:t>Built in 1705 by the French, Fort George lies on the promontory to the west of the harbor and is </a:t>
            </a:r>
            <a:r>
              <a:rPr lang="en-US" sz="2400" b="1" dirty="0">
                <a:latin typeface="Times New Roman" panose="02020603050405020304" pitchFamily="18" charset="0"/>
                <a:cs typeface="Times New Roman" panose="02020603050405020304" pitchFamily="18" charset="0"/>
              </a:rPr>
              <a:t>Grenada's oldest fort</a:t>
            </a:r>
            <a:r>
              <a:rPr lang="en-US" sz="2400" dirty="0">
                <a:latin typeface="Times New Roman" panose="02020603050405020304" pitchFamily="18" charset="0"/>
                <a:cs typeface="Times New Roman" panose="02020603050405020304" pitchFamily="18" charset="0"/>
              </a:rPr>
              <a:t>. It was built to protect the harbor but stands mostly derelict today. </a:t>
            </a:r>
          </a:p>
          <a:p>
            <a:r>
              <a:rPr lang="en-US" sz="2400" dirty="0">
                <a:latin typeface="Times New Roman" panose="02020603050405020304" pitchFamily="18" charset="0"/>
                <a:cs typeface="Times New Roman" panose="02020603050405020304" pitchFamily="18" charset="0"/>
              </a:rPr>
              <a:t>The main draw here is the spectacular 360-degree view across the town's red-tiled roofs and church spires to </a:t>
            </a:r>
          </a:p>
          <a:p>
            <a:r>
              <a:rPr lang="en-US" sz="2400" dirty="0">
                <a:latin typeface="Times New Roman" panose="02020603050405020304" pitchFamily="18" charset="0"/>
                <a:cs typeface="Times New Roman" panose="02020603050405020304" pitchFamily="18" charset="0"/>
              </a:rPr>
              <a:t>the harbor and sea beyond. </a:t>
            </a:r>
          </a:p>
          <a:p>
            <a:r>
              <a:rPr lang="en-US" sz="2400" dirty="0">
                <a:latin typeface="Times New Roman" panose="02020603050405020304" pitchFamily="18" charset="0"/>
                <a:cs typeface="Times New Roman" panose="02020603050405020304" pitchFamily="18" charset="0"/>
              </a:rPr>
              <a:t>You'll also spot a few of the </a:t>
            </a:r>
          </a:p>
          <a:p>
            <a:r>
              <a:rPr lang="en-US" sz="2400" dirty="0">
                <a:latin typeface="Times New Roman" panose="02020603050405020304" pitchFamily="18" charset="0"/>
                <a:cs typeface="Times New Roman" panose="02020603050405020304" pitchFamily="18" charset="0"/>
              </a:rPr>
              <a:t>original cannons, which are still </a:t>
            </a:r>
          </a:p>
          <a:p>
            <a:r>
              <a:rPr lang="en-US" sz="2400" dirty="0">
                <a:latin typeface="Times New Roman" panose="02020603050405020304" pitchFamily="18" charset="0"/>
                <a:cs typeface="Times New Roman" panose="02020603050405020304" pitchFamily="18" charset="0"/>
              </a:rPr>
              <a:t>fired on special occasions. The </a:t>
            </a:r>
          </a:p>
          <a:p>
            <a:r>
              <a:rPr lang="en-US" sz="2400" dirty="0">
                <a:latin typeface="Times New Roman" panose="02020603050405020304" pitchFamily="18" charset="0"/>
                <a:cs typeface="Times New Roman" panose="02020603050405020304" pitchFamily="18" charset="0"/>
              </a:rPr>
              <a:t>police headquarters currently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sit on a section of the property.</a:t>
            </a:r>
          </a:p>
        </p:txBody>
      </p:sp>
      <p:pic>
        <p:nvPicPr>
          <p:cNvPr id="6" name="Picture 5" descr="Two cannons on a stone wall next to a ship&#10;&#10;Description automatically generated">
            <a:extLst>
              <a:ext uri="{FF2B5EF4-FFF2-40B4-BE49-F238E27FC236}">
                <a16:creationId xmlns:a16="http://schemas.microsoft.com/office/drawing/2014/main" id="{D09B2BF1-25F8-DBB0-9746-D111C5F04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965" y="2577122"/>
            <a:ext cx="5843139" cy="3093427"/>
          </a:xfrm>
          <a:prstGeom prst="rect">
            <a:avLst/>
          </a:prstGeom>
        </p:spPr>
      </p:pic>
    </p:spTree>
    <p:extLst>
      <p:ext uri="{BB962C8B-B14F-4D97-AF65-F5344CB8AC3E}">
        <p14:creationId xmlns:p14="http://schemas.microsoft.com/office/powerpoint/2010/main" val="219688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5C71B5-135F-EC7E-B974-71701A793463}"/>
              </a:ext>
            </a:extLst>
          </p:cNvPr>
          <p:cNvSpPr txBox="1"/>
          <p:nvPr/>
        </p:nvSpPr>
        <p:spPr>
          <a:xfrm>
            <a:off x="15388" y="301904"/>
            <a:ext cx="10062715" cy="1064269"/>
          </a:xfrm>
          <a:prstGeom prst="rect">
            <a:avLst/>
          </a:prstGeom>
        </p:spPr>
        <p:txBody>
          <a:bodyPr vert="horz" lIns="91440" tIns="45720" rIns="91440" bIns="45720" rtlCol="0" anchor="ctr">
            <a:normAutofit/>
          </a:bodyPr>
          <a:lstStyle/>
          <a:p>
            <a:pPr algn="ctr"/>
            <a:r>
              <a:rPr lang="en-US" sz="4000" b="1" dirty="0">
                <a:latin typeface="Times New Roman" panose="02020603050405020304" pitchFamily="18" charset="0"/>
                <a:cs typeface="Times New Roman" panose="02020603050405020304" pitchFamily="18" charset="0"/>
              </a:rPr>
              <a:t>Annandale Falls</a:t>
            </a:r>
          </a:p>
        </p:txBody>
      </p:sp>
      <p:sp>
        <p:nvSpPr>
          <p:cNvPr id="5" name="TextBox 4">
            <a:extLst>
              <a:ext uri="{FF2B5EF4-FFF2-40B4-BE49-F238E27FC236}">
                <a16:creationId xmlns:a16="http://schemas.microsoft.com/office/drawing/2014/main" id="{80230820-5D90-3FC4-EA8A-297FB4036100}"/>
              </a:ext>
            </a:extLst>
          </p:cNvPr>
          <p:cNvSpPr txBox="1"/>
          <p:nvPr/>
        </p:nvSpPr>
        <p:spPr>
          <a:xfrm>
            <a:off x="5170311" y="1366174"/>
            <a:ext cx="4809067" cy="4304376"/>
          </a:xfrm>
          <a:prstGeom prst="rect">
            <a:avLst/>
          </a:prstGeom>
        </p:spPr>
        <p:txBody>
          <a:bodyPr vert="horz" lIns="91440" tIns="45720" rIns="91440" bIns="45720" rtlCol="0">
            <a:normAutofit/>
          </a:bodyPr>
          <a:lstStyle/>
          <a:p>
            <a:r>
              <a:rPr lang="en-US" sz="2000" dirty="0">
                <a:latin typeface="Times New Roman" panose="02020603050405020304" pitchFamily="18" charset="0"/>
                <a:cs typeface="Times New Roman" panose="02020603050405020304" pitchFamily="18" charset="0"/>
              </a:rPr>
              <a:t>Annandale Falls plunges 10 meters into a pool tucked amid tropical foliage. It's located in the mountains north of St. George's. </a:t>
            </a:r>
          </a:p>
          <a:p>
            <a:r>
              <a:rPr lang="en-US" sz="2000" dirty="0">
                <a:latin typeface="Times New Roman" panose="02020603050405020304" pitchFamily="18" charset="0"/>
                <a:cs typeface="Times New Roman" panose="02020603050405020304" pitchFamily="18" charset="0"/>
              </a:rPr>
              <a:t>The short trail to the waterfall begins at the Annandale Falls Centre. Along the way, you'll see beautiful tropical flowers and foliage, like ferns and wild ginger. </a:t>
            </a:r>
          </a:p>
          <a:p>
            <a:r>
              <a:rPr lang="en-US" sz="2000" dirty="0">
                <a:latin typeface="Times New Roman" panose="02020603050405020304" pitchFamily="18" charset="0"/>
                <a:cs typeface="Times New Roman" panose="02020603050405020304" pitchFamily="18" charset="0"/>
              </a:rPr>
              <a:t>One of the highlights of a visit is watching fearless local divers leap into the water from the top — but be prepared that they may ask for a donation. You can also swim at the base of the cascades, and change rooms are available.</a:t>
            </a:r>
          </a:p>
          <a:p>
            <a:pPr indent="-228600">
              <a:lnSpc>
                <a:spcPct val="90000"/>
              </a:lnSpc>
              <a:spcAft>
                <a:spcPts val="600"/>
              </a:spcAft>
              <a:buFont typeface="Arial" panose="020B0604020202020204" pitchFamily="34" charset="0"/>
              <a:buChar char="•"/>
            </a:pPr>
            <a:endParaRPr lang="en-US" sz="1100" dirty="0"/>
          </a:p>
        </p:txBody>
      </p:sp>
      <p:pic>
        <p:nvPicPr>
          <p:cNvPr id="4" name="Picture 3" descr="A waterfall in a forest&#10;&#10;Description automatically generated">
            <a:extLst>
              <a:ext uri="{FF2B5EF4-FFF2-40B4-BE49-F238E27FC236}">
                <a16:creationId xmlns:a16="http://schemas.microsoft.com/office/drawing/2014/main" id="{05739C7C-1862-BBC7-1156-85C2F40660EF}"/>
              </a:ext>
            </a:extLst>
          </p:cNvPr>
          <p:cNvPicPr>
            <a:picLocks noChangeAspect="1"/>
          </p:cNvPicPr>
          <p:nvPr/>
        </p:nvPicPr>
        <p:blipFill rotWithShape="1">
          <a:blip r:embed="rId2">
            <a:extLst>
              <a:ext uri="{28A0092B-C50C-407E-A947-70E740481C1C}">
                <a14:useLocalDpi xmlns:a14="http://schemas.microsoft.com/office/drawing/2010/main" val="0"/>
              </a:ext>
            </a:extLst>
          </a:blip>
          <a:srcRect l="6498"/>
          <a:stretch/>
        </p:blipFill>
        <p:spPr>
          <a:xfrm>
            <a:off x="15388" y="1559170"/>
            <a:ext cx="5154924" cy="3669322"/>
          </a:xfrm>
          <a:prstGeom prst="rect">
            <a:avLst/>
          </a:prstGeom>
        </p:spPr>
      </p:pic>
    </p:spTree>
    <p:extLst>
      <p:ext uri="{BB962C8B-B14F-4D97-AF65-F5344CB8AC3E}">
        <p14:creationId xmlns:p14="http://schemas.microsoft.com/office/powerpoint/2010/main" val="250916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273623"/>
            <a:ext cx="5150457" cy="1494373"/>
          </a:xfrm>
        </p:spPr>
        <p:txBody>
          <a:bodyPr vert="horz" lIns="91440" tIns="45720" rIns="91440" bIns="45720" rtlCol="0" anchor="ctr">
            <a:normAutofit/>
          </a:bodyPr>
          <a:lstStyle/>
          <a:p>
            <a:pPr rtl="0" hangingPunct="1">
              <a:lnSpc>
                <a:spcPct val="90000"/>
              </a:lnSpc>
              <a:spcBef>
                <a:spcPct val="0"/>
              </a:spcBef>
            </a:pPr>
            <a:r>
              <a:rPr lang="en-US" sz="3700" b="1" dirty="0">
                <a:solidFill>
                  <a:schemeClr val="tx1"/>
                </a:solidFill>
                <a:latin typeface="Times New Roman" panose="02020603050405020304" pitchFamily="18" charset="0"/>
                <a:ea typeface="+mj-ea"/>
                <a:cs typeface="Times New Roman" panose="02020603050405020304" pitchFamily="18" charset="0"/>
              </a:rPr>
              <a:t>Grand Etang National Park &amp; Forest Reserve</a:t>
            </a:r>
          </a:p>
        </p:txBody>
      </p:sp>
      <p:sp>
        <p:nvSpPr>
          <p:cNvPr id="4" name="TextBox 3">
            <a:extLst>
              <a:ext uri="{FF2B5EF4-FFF2-40B4-BE49-F238E27FC236}">
                <a16:creationId xmlns:a16="http://schemas.microsoft.com/office/drawing/2014/main" id="{891E7966-5B86-34A3-433A-4CF3F818FC0A}"/>
              </a:ext>
            </a:extLst>
          </p:cNvPr>
          <p:cNvSpPr txBox="1"/>
          <p:nvPr/>
        </p:nvSpPr>
        <p:spPr>
          <a:xfrm>
            <a:off x="179110" y="1583704"/>
            <a:ext cx="4968826" cy="408684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Grand Etang National Park offers some beautiful rainforest scenery and rewarding hikes. Travelers of all ages, from families toting young children to honeymooning couples can hike these trails, and the park hosts a rich diversity of plants and animals.</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One of the focal points of the park is the beautiful crater-formed Grand Etang Lake. From the Grand Etang visitor center, several trails lead through the park, ranging from the 30-minute self-guided </a:t>
            </a:r>
            <a:r>
              <a:rPr lang="en-US" sz="2000" b="1" dirty="0">
                <a:latin typeface="Times New Roman" panose="02020603050405020304" pitchFamily="18" charset="0"/>
                <a:cs typeface="Times New Roman" panose="02020603050405020304" pitchFamily="18" charset="0"/>
              </a:rPr>
              <a:t>Morne LaBaye Trail</a:t>
            </a:r>
            <a:r>
              <a:rPr lang="en-US" sz="2000" dirty="0">
                <a:latin typeface="Times New Roman" panose="02020603050405020304" pitchFamily="18" charset="0"/>
                <a:cs typeface="Times New Roman" panose="02020603050405020304" pitchFamily="18" charset="0"/>
              </a:rPr>
              <a:t>, with many specimens of native plants, to the more challenging </a:t>
            </a:r>
            <a:r>
              <a:rPr lang="en-US" sz="2000" b="1" dirty="0">
                <a:latin typeface="Times New Roman" panose="02020603050405020304" pitchFamily="18" charset="0"/>
                <a:cs typeface="Times New Roman" panose="02020603050405020304" pitchFamily="18" charset="0"/>
              </a:rPr>
              <a:t>Concord Falls Trail</a:t>
            </a:r>
            <a:r>
              <a:rPr lang="en-US" sz="2000" dirty="0">
                <a:latin typeface="Times New Roman" panose="02020603050405020304" pitchFamily="18" charset="0"/>
                <a:cs typeface="Times New Roman" panose="02020603050405020304" pitchFamily="18" charset="0"/>
              </a:rPr>
              <a:t>, which passes a trio of cascades with swimming areas. </a:t>
            </a:r>
          </a:p>
        </p:txBody>
      </p:sp>
      <p:pic>
        <p:nvPicPr>
          <p:cNvPr id="5" name="Picture 4" descr="A landscape with a lake and mountains&#10;&#10;Description automatically generated">
            <a:extLst>
              <a:ext uri="{FF2B5EF4-FFF2-40B4-BE49-F238E27FC236}">
                <a16:creationId xmlns:a16="http://schemas.microsoft.com/office/drawing/2014/main" id="{70E6AD9E-0607-7A14-01DA-68CC70FCA957}"/>
              </a:ext>
            </a:extLst>
          </p:cNvPr>
          <p:cNvPicPr>
            <a:picLocks noChangeAspect="1"/>
          </p:cNvPicPr>
          <p:nvPr/>
        </p:nvPicPr>
        <p:blipFill rotWithShape="1">
          <a:blip r:embed="rId3">
            <a:extLst>
              <a:ext uri="{28A0092B-C50C-407E-A947-70E740481C1C}">
                <a14:useLocalDpi xmlns:a14="http://schemas.microsoft.com/office/drawing/2010/main" val="0"/>
              </a:ext>
            </a:extLst>
          </a:blip>
          <a:srcRect l="23238" r="11555"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08CE974-47AF-47AF-99E9-12A62538A846}" type="slidenum">
              <a:rPr lang="en-US" sz="1200">
                <a:latin typeface="Calibri" panose="020F0502020204030204"/>
                <a:ea typeface="+mn-ea"/>
                <a:cs typeface="+mn-cs"/>
              </a:rPr>
              <a:pPr hangingPunct="1">
                <a:spcAft>
                  <a:spcPts val="600"/>
                </a:spcAft>
                <a:defRPr/>
              </a:pPr>
              <a:t>19</a:t>
            </a:fld>
            <a:endParaRPr lang="en-US" sz="1200">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Grenada</a:t>
            </a:r>
          </a:p>
          <a:p>
            <a:pPr algn="l">
              <a:buFont typeface="Wingdings" panose="05000000000000000000" pitchFamily="2" charset="2"/>
              <a:buChar char=""/>
            </a:pPr>
            <a:r>
              <a:rPr lang="en-US" altLang="en-US" b="1" dirty="0">
                <a:solidFill>
                  <a:schemeClr val="tx1"/>
                </a:solidFill>
              </a:rPr>
              <a:t>Area Map of Grenada</a:t>
            </a:r>
          </a:p>
          <a:p>
            <a:pPr algn="l">
              <a:buFont typeface="Wingdings" panose="05000000000000000000" pitchFamily="2" charset="2"/>
              <a:buChar char=""/>
            </a:pPr>
            <a:r>
              <a:rPr lang="en-US" altLang="en-US" b="1" dirty="0">
                <a:solidFill>
                  <a:schemeClr val="tx1"/>
                </a:solidFill>
              </a:rPr>
              <a:t>Map of Grenada</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Grenada Transportation </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0" y="179353"/>
            <a:ext cx="10078103" cy="1257265"/>
          </a:xfrm>
        </p:spPr>
        <p:txBody>
          <a:bodyPr vert="horz" lIns="91440" tIns="45720" rIns="91440" bIns="45720" rtlCol="0" anchor="ctr">
            <a:noAutofit/>
          </a:bodyPr>
          <a:lstStyle/>
          <a:p>
            <a:r>
              <a:rPr lang="en-US" sz="4000" b="1" dirty="0">
                <a:solidFill>
                  <a:schemeClr val="tx1"/>
                </a:solidFill>
                <a:latin typeface="Times New Roman" panose="02020603050405020304" pitchFamily="18" charset="0"/>
                <a:cs typeface="Times New Roman" panose="02020603050405020304" pitchFamily="18" charset="0"/>
              </a:rPr>
              <a:t>Spice Tours &amp; Tastings</a:t>
            </a:r>
          </a:p>
        </p:txBody>
      </p:sp>
      <p:sp>
        <p:nvSpPr>
          <p:cNvPr id="8" name="TextBox 7">
            <a:extLst>
              <a:ext uri="{FF2B5EF4-FFF2-40B4-BE49-F238E27FC236}">
                <a16:creationId xmlns:a16="http://schemas.microsoft.com/office/drawing/2014/main" id="{C16DCF5E-E495-A4CF-4EB0-B09C51869A48}"/>
              </a:ext>
            </a:extLst>
          </p:cNvPr>
          <p:cNvSpPr txBox="1"/>
          <p:nvPr/>
        </p:nvSpPr>
        <p:spPr>
          <a:xfrm>
            <a:off x="170743" y="1430216"/>
            <a:ext cx="5180189" cy="367721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About an hour's drive from St. George's, the </a:t>
            </a:r>
            <a:r>
              <a:rPr lang="en-US" sz="2000" b="1" dirty="0">
                <a:latin typeface="Times New Roman" panose="02020603050405020304" pitchFamily="18" charset="0"/>
                <a:cs typeface="Times New Roman" panose="02020603050405020304" pitchFamily="18" charset="0"/>
              </a:rPr>
              <a:t>Belmont Estate</a:t>
            </a:r>
            <a:r>
              <a:rPr lang="en-US" sz="2000" dirty="0">
                <a:latin typeface="Times New Roman" panose="02020603050405020304" pitchFamily="18" charset="0"/>
                <a:cs typeface="Times New Roman" panose="02020603050405020304" pitchFamily="18" charset="0"/>
              </a:rPr>
              <a:t> offers a variety of tours that explore the organic farm and its tropical fruits and spices. At this 17th-century plantation, you can also learn about the cultivation of cocoa and how the fruit is made into chocolate (with tastings along the way). Serious chocoholics can sign up for a tour, which includes a scrumptious three-course lunch spotlighting chocolate in every course.</a:t>
            </a:r>
          </a:p>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Laura Herb &amp; Spice Garden</a:t>
            </a:r>
            <a:r>
              <a:rPr lang="en-US" sz="2000" dirty="0">
                <a:latin typeface="Times New Roman" panose="02020603050405020304" pitchFamily="18" charset="0"/>
                <a:cs typeface="Times New Roman" panose="02020603050405020304" pitchFamily="18" charset="0"/>
              </a:rPr>
              <a:t> offers a more intimate experience. Your visit begins with a guided tour through the beautiful spice gardens, with tastings and tips on health benefits.</a:t>
            </a:r>
          </a:p>
        </p:txBody>
      </p:sp>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8CC87C-C6DF-43F2-841E-AFCE33E4256F}" type="slidenum">
              <a:rPr lang="en-US" sz="1200">
                <a:latin typeface="Calibri" panose="020F0502020204030204"/>
                <a:ea typeface="+mn-ea"/>
                <a:cs typeface="+mn-cs"/>
              </a:rPr>
              <a:pPr hangingPunct="1">
                <a:spcAft>
                  <a:spcPts val="600"/>
                </a:spcAft>
                <a:defRPr/>
              </a:pPr>
              <a:t>20</a:t>
            </a:fld>
            <a:endParaRPr lang="en-US" sz="1200">
              <a:latin typeface="Calibri" panose="020F0502020204030204"/>
              <a:ea typeface="+mn-ea"/>
              <a:cs typeface="+mn-cs"/>
            </a:endParaRPr>
          </a:p>
        </p:txBody>
      </p:sp>
      <p:pic>
        <p:nvPicPr>
          <p:cNvPr id="4" name="Picture 3" descr="Close-up of various fruits and vegetables&#10;&#10;Description automatically generated">
            <a:extLst>
              <a:ext uri="{FF2B5EF4-FFF2-40B4-BE49-F238E27FC236}">
                <a16:creationId xmlns:a16="http://schemas.microsoft.com/office/drawing/2014/main" id="{5E0EDFA6-2A83-6F31-24FA-AB6A0BE02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400" y="1430216"/>
            <a:ext cx="4706513" cy="35256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175846" y="3103050"/>
            <a:ext cx="2942847" cy="2028008"/>
          </a:xfrm>
        </p:spPr>
        <p:txBody>
          <a:bodyPr vert="horz" lIns="91440" tIns="45720" rIns="91440" bIns="45720" rtlCol="0" anchor="ctr">
            <a:normAutofit/>
          </a:bodyPr>
          <a:lstStyle/>
          <a:p>
            <a:pP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Island of Carriacou</a:t>
            </a:r>
          </a:p>
        </p:txBody>
      </p:sp>
      <p:pic>
        <p:nvPicPr>
          <p:cNvPr id="4" name="Picture 3" descr="A boat in the water&#10;&#10;Description automatically generated">
            <a:extLst>
              <a:ext uri="{FF2B5EF4-FFF2-40B4-BE49-F238E27FC236}">
                <a16:creationId xmlns:a16="http://schemas.microsoft.com/office/drawing/2014/main" id="{6366796D-0702-499A-96ED-2614379912D2}"/>
              </a:ext>
            </a:extLst>
          </p:cNvPr>
          <p:cNvPicPr>
            <a:picLocks noChangeAspect="1"/>
          </p:cNvPicPr>
          <p:nvPr/>
        </p:nvPicPr>
        <p:blipFill rotWithShape="1">
          <a:blip r:embed="rId3">
            <a:extLst>
              <a:ext uri="{28A0092B-C50C-407E-A947-70E740481C1C}">
                <a14:useLocalDpi xmlns:a14="http://schemas.microsoft.com/office/drawing/2010/main" val="0"/>
              </a:ext>
            </a:extLst>
          </a:blip>
          <a:srcRect t="22295" r="2" b="39661"/>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Rectangle 1">
            <a:extLst>
              <a:ext uri="{FF2B5EF4-FFF2-40B4-BE49-F238E27FC236}">
                <a16:creationId xmlns:a16="http://schemas.microsoft.com/office/drawing/2014/main" id="{880E06C7-5C54-0D9C-9B3D-157094232BE9}"/>
              </a:ext>
            </a:extLst>
          </p:cNvPr>
          <p:cNvSpPr>
            <a:spLocks noChangeArrowheads="1"/>
          </p:cNvSpPr>
          <p:nvPr/>
        </p:nvSpPr>
        <p:spPr bwMode="auto">
          <a:xfrm>
            <a:off x="3118693" y="3103050"/>
            <a:ext cx="6898976" cy="25674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While not technically on Grenada, the island of Carriacou is a beautiful day trip destination. This pretty isle lies just northeast of Grenada, an easy, 90-minute boat trip away. </a:t>
            </a:r>
          </a:p>
          <a:p>
            <a:pPr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Both white- and black-sand beaches fringe the coast, and coral reefs lie offshore with great opportunities for diving and snorkeling. </a:t>
            </a:r>
          </a:p>
          <a:p>
            <a:pPr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Carriacou has a number of small villages, but the main population center is Hillsborough. The Carriacou Museum here displays Carib, European, and African artifacts, and the island offers several hiking trails. </a:t>
            </a:r>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a:xfrm>
            <a:off x="7329454" y="5255759"/>
            <a:ext cx="2268141" cy="301905"/>
          </a:xfrm>
        </p:spPr>
        <p:txBody>
          <a:bodyPr vert="horz" lIns="91440" tIns="45720" rIns="91440" bIns="45720" rtlCol="0" anchor="ctr">
            <a:normAutofit/>
          </a:bodyPr>
          <a:lstStyle/>
          <a:p>
            <a:pPr hangingPunct="1">
              <a:spcAft>
                <a:spcPts val="600"/>
              </a:spcAft>
              <a:defRPr/>
            </a:pPr>
            <a:fld id="{F1745E88-DE43-40A4-ABF6-C2CAAE0C8E93}" type="slidenum">
              <a:rPr lang="en-US" sz="1000">
                <a:solidFill>
                  <a:schemeClr val="tx1">
                    <a:lumMod val="75000"/>
                    <a:lumOff val="25000"/>
                  </a:schemeClr>
                </a:solidFill>
                <a:latin typeface="Calibri" panose="020F0502020204030204"/>
                <a:ea typeface="+mn-ea"/>
                <a:cs typeface="+mn-cs"/>
              </a:rPr>
              <a:pPr hangingPunct="1">
                <a:spcAft>
                  <a:spcPts val="600"/>
                </a:spcAft>
                <a:defRPr/>
              </a:pPr>
              <a:t>21</a:t>
            </a:fld>
            <a:endParaRPr lang="en-US" sz="1000">
              <a:solidFill>
                <a:schemeClr val="tx1">
                  <a:lumMod val="75000"/>
                  <a:lumOff val="25000"/>
                </a:schemeClr>
              </a:solidFill>
              <a:latin typeface="Calibri" panose="020F0502020204030204"/>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sz="4800" b="1" dirty="0">
                <a:solidFill>
                  <a:schemeClr val="tx1"/>
                </a:solidFill>
                <a:latin typeface="Times New Roman" panose="02020603050405020304" pitchFamily="18" charset="0"/>
                <a:ea typeface="+mj-ea"/>
                <a:cs typeface="Times New Roman" panose="02020603050405020304" pitchFamily="18" charset="0"/>
              </a:rPr>
              <a:t>St. George </a:t>
            </a: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756992"/>
            <a:ext cx="10091110" cy="3785652"/>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t>
            </a:r>
            <a:r>
              <a:rPr lang="en-US" sz="2000" b="1" dirty="0">
                <a:solidFill>
                  <a:schemeClr val="tx1"/>
                </a:solidFill>
                <a:latin typeface="Times New Roman" panose="02020603050405020304" pitchFamily="18" charset="0"/>
                <a:ea typeface="+mj-ea"/>
                <a:cs typeface="Times New Roman" panose="02020603050405020304" pitchFamily="18" charset="0"/>
              </a:rPr>
              <a:t>St. George</a:t>
            </a:r>
            <a:r>
              <a:rPr lang="en-US" altLang="en-US" sz="2000" dirty="0">
                <a:latin typeface="Times New Roman" panose="02020603050405020304" pitchFamily="18" charset="0"/>
                <a:cs typeface="Times New Roman" panose="02020603050405020304" pitchFamily="18" charset="0"/>
              </a:rPr>
              <a:t>. Especially for seafood. </a:t>
            </a:r>
          </a:p>
          <a:p>
            <a:r>
              <a:rPr lang="en-US" altLang="en-US" sz="2000" dirty="0">
                <a:latin typeface="Times New Roman" panose="02020603050405020304" pitchFamily="18" charset="0"/>
                <a:cs typeface="Times New Roman" panose="02020603050405020304" pitchFamily="18" charset="0"/>
              </a:rPr>
              <a:t>Here are some recommendations: </a:t>
            </a:r>
          </a:p>
          <a:p>
            <a:r>
              <a:rPr lang="en-US" sz="2000" b="1" dirty="0">
                <a:latin typeface="Times New Roman" panose="02020603050405020304" pitchFamily="18" charset="0"/>
                <a:cs typeface="Times New Roman" panose="02020603050405020304" pitchFamily="18" charset="0"/>
              </a:rPr>
              <a:t>BB's Crab Shack </a:t>
            </a:r>
            <a:r>
              <a:rPr lang="en-US" sz="2000" dirty="0">
                <a:latin typeface="Times New Roman" panose="02020603050405020304" pitchFamily="18" charset="0"/>
                <a:cs typeface="Times New Roman" panose="02020603050405020304" pitchFamily="18" charset="0"/>
              </a:rPr>
              <a:t>$$ - $$$ Caribbean Seafood, Dessert</a:t>
            </a:r>
          </a:p>
          <a:p>
            <a:r>
              <a:rPr lang="en-US" sz="2000" dirty="0">
                <a:latin typeface="Times New Roman" panose="02020603050405020304" pitchFamily="18" charset="0"/>
                <a:cs typeface="Times New Roman" panose="02020603050405020304" pitchFamily="18" charset="0"/>
              </a:rPr>
              <a:t>Grand Etang Road, Marina Villa Road The Carenage, St. George</a:t>
            </a:r>
          </a:p>
          <a:p>
            <a:r>
              <a:rPr lang="en-US" sz="2000" b="1" dirty="0">
                <a:latin typeface="Times New Roman" panose="02020603050405020304" pitchFamily="18" charset="0"/>
                <a:cs typeface="Times New Roman" panose="02020603050405020304" pitchFamily="18" charset="0"/>
              </a:rPr>
              <a:t>Butch's Chophouse </a:t>
            </a:r>
            <a:r>
              <a:rPr lang="en-US" sz="2000" dirty="0">
                <a:latin typeface="Times New Roman" panose="02020603050405020304" pitchFamily="18" charset="0"/>
                <a:cs typeface="Times New Roman" panose="02020603050405020304" pitchFamily="18" charset="0"/>
              </a:rPr>
              <a:t>$$$$ American Steakhouse, International</a:t>
            </a:r>
          </a:p>
          <a:p>
            <a:r>
              <a:rPr lang="en-US" sz="2000" dirty="0">
                <a:latin typeface="Times New Roman" panose="02020603050405020304" pitchFamily="18" charset="0"/>
                <a:cs typeface="Times New Roman" panose="02020603050405020304" pitchFamily="18" charset="0"/>
              </a:rPr>
              <a:t>Pink Gin Beach, St. George</a:t>
            </a:r>
          </a:p>
          <a:p>
            <a:r>
              <a:rPr lang="en-US" sz="2000" b="1" dirty="0">
                <a:latin typeface="Times New Roman" panose="02020603050405020304" pitchFamily="18" charset="0"/>
                <a:cs typeface="Times New Roman" panose="02020603050405020304" pitchFamily="18" charset="0"/>
              </a:rPr>
              <a:t>The Aquarium Restaurant </a:t>
            </a:r>
            <a:r>
              <a:rPr lang="en-US" sz="2000" dirty="0">
                <a:latin typeface="Times New Roman" panose="02020603050405020304" pitchFamily="18" charset="0"/>
                <a:cs typeface="Times New Roman" panose="02020603050405020304" pitchFamily="18" charset="0"/>
              </a:rPr>
              <a:t>$$ - $$$ Caribbean, Seafood</a:t>
            </a:r>
          </a:p>
          <a:p>
            <a:r>
              <a:rPr lang="en-US" sz="2000" dirty="0">
                <a:latin typeface="Times New Roman" panose="02020603050405020304" pitchFamily="18" charset="0"/>
                <a:cs typeface="Times New Roman" panose="02020603050405020304" pitchFamily="18" charset="0"/>
              </a:rPr>
              <a:t>Point Salines Beach Magazine Beach, St. George</a:t>
            </a:r>
          </a:p>
          <a:p>
            <a:r>
              <a:rPr lang="en-US" sz="2000" b="1" dirty="0">
                <a:latin typeface="Times New Roman" panose="02020603050405020304" pitchFamily="18" charset="0"/>
                <a:cs typeface="Times New Roman" panose="02020603050405020304" pitchFamily="18" charset="0"/>
              </a:rPr>
              <a:t>The Fish Pot </a:t>
            </a:r>
            <a:r>
              <a:rPr lang="en-US" sz="2000" dirty="0">
                <a:latin typeface="Times New Roman" panose="02020603050405020304" pitchFamily="18" charset="0"/>
                <a:cs typeface="Times New Roman" panose="02020603050405020304" pitchFamily="18" charset="0"/>
              </a:rPr>
              <a:t>$ Caribbean Seafood</a:t>
            </a:r>
          </a:p>
          <a:p>
            <a:r>
              <a:rPr lang="en-US" sz="2000" dirty="0">
                <a:latin typeface="Times New Roman" panose="02020603050405020304" pitchFamily="18" charset="0"/>
                <a:cs typeface="Times New Roman" panose="02020603050405020304" pitchFamily="18" charset="0"/>
              </a:rPr>
              <a:t>Grand Anse Beach, St. George</a:t>
            </a:r>
          </a:p>
          <a:p>
            <a:r>
              <a:rPr lang="en-US" sz="2000" b="1" dirty="0">
                <a:latin typeface="Times New Roman" panose="02020603050405020304" pitchFamily="18" charset="0"/>
                <a:cs typeface="Times New Roman" panose="02020603050405020304" pitchFamily="18" charset="0"/>
              </a:rPr>
              <a:t>Fish and Chick Restaurant </a:t>
            </a:r>
            <a:r>
              <a:rPr lang="en-US" sz="2000" dirty="0">
                <a:latin typeface="Times New Roman" panose="02020603050405020304" pitchFamily="18" charset="0"/>
                <a:cs typeface="Times New Roman" panose="02020603050405020304" pitchFamily="18" charset="0"/>
              </a:rPr>
              <a:t>$ Caribbean Seafood</a:t>
            </a:r>
          </a:p>
          <a:p>
            <a:r>
              <a:rPr lang="en-US" sz="2000" dirty="0">
                <a:latin typeface="Times New Roman" panose="02020603050405020304" pitchFamily="18" charset="0"/>
                <a:cs typeface="Times New Roman" panose="02020603050405020304" pitchFamily="18" charset="0"/>
              </a:rPr>
              <a:t>Airport Road between Mont Tout and the Limes, St. George</a:t>
            </a:r>
            <a:endParaRPr lang="en-US" sz="2400"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late of food on a place mat&#10;&#10;Description automatically generated">
            <a:extLst>
              <a:ext uri="{FF2B5EF4-FFF2-40B4-BE49-F238E27FC236}">
                <a16:creationId xmlns:a16="http://schemas.microsoft.com/office/drawing/2014/main" id="{52FF18A1-E27F-39A1-ED00-17E0DF336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153" y="1230504"/>
            <a:ext cx="3284957" cy="3284957"/>
          </a:xfrm>
          <a:prstGeom prst="rect">
            <a:avLst/>
          </a:prstGeom>
        </p:spPr>
      </p:pic>
      <p:sp>
        <p:nvSpPr>
          <p:cNvPr id="4" name="TextBox 3">
            <a:extLst>
              <a:ext uri="{FF2B5EF4-FFF2-40B4-BE49-F238E27FC236}">
                <a16:creationId xmlns:a16="http://schemas.microsoft.com/office/drawing/2014/main" id="{B1E08A73-ABA5-661C-5CF6-8D5C95E6E898}"/>
              </a:ext>
            </a:extLst>
          </p:cNvPr>
          <p:cNvSpPr txBox="1"/>
          <p:nvPr/>
        </p:nvSpPr>
        <p:spPr>
          <a:xfrm>
            <a:off x="2293070" y="4632275"/>
            <a:ext cx="5076334" cy="954107"/>
          </a:xfrm>
          <a:prstGeom prst="rect">
            <a:avLst/>
          </a:prstGeom>
          <a:noFill/>
        </p:spPr>
        <p:txBody>
          <a:bodyPr wrap="square">
            <a:spAutoFit/>
          </a:bodyPr>
          <a:lstStyle/>
          <a:p>
            <a:pPr algn="ctr">
              <a:buClrTx/>
              <a:buFontTx/>
              <a:buNone/>
            </a:pPr>
            <a:r>
              <a:rPr lang="en-US" altLang="en-US" sz="1800" dirty="0">
                <a:latin typeface="Times New Roman" panose="02020603050405020304" pitchFamily="18" charset="0"/>
                <a:cs typeface="Times New Roman" panose="02020603050405020304" pitchFamily="18" charset="0"/>
              </a:rPr>
              <a:t>For those of you who just like good food, you can’t go wrong anywhere you go in Grenada.</a:t>
            </a:r>
          </a:p>
          <a:p>
            <a:pPr algn="ctr">
              <a:buClrTx/>
              <a:buFontTx/>
              <a:buNone/>
            </a:pPr>
            <a:r>
              <a:rPr lang="en-US" altLang="en-US" sz="2000" b="1" dirty="0">
                <a:latin typeface="Times New Roman" panose="02020603050405020304" pitchFamily="18" charset="0"/>
                <a:cs typeface="Times New Roman" panose="02020603050405020304" pitchFamily="18" charset="0"/>
              </a:rPr>
              <a:t>GOOD EATING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44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23</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360000" y="1080000"/>
            <a:ext cx="9360000" cy="2104989"/>
          </a:xfr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Grenada is a beautiful City with a rich history and numerous attractions. Regardless of what you're looking for, Grenada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Grenada!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Grenada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13345"/>
            <a:ext cx="10080625" cy="757130"/>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735936"/>
            <a:ext cx="9649838" cy="492038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9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900" dirty="0">
                <a:latin typeface="Times New Roman" panose="02020603050405020304" pitchFamily="18" charset="0"/>
                <a:cs typeface="Times New Roman" panose="02020603050405020304" pitchFamily="18" charset="0"/>
              </a:rPr>
              <a:t>Pay attention to the time. - Ship time and local time are often </a:t>
            </a:r>
            <a:br>
              <a:rPr lang="en-US" altLang="en-US" sz="1900" dirty="0">
                <a:latin typeface="Times New Roman" panose="02020603050405020304" pitchFamily="18" charset="0"/>
                <a:cs typeface="Times New Roman" panose="02020603050405020304" pitchFamily="18" charset="0"/>
              </a:rPr>
            </a:br>
            <a:r>
              <a:rPr lang="en-US" altLang="en-US" sz="19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9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9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900" b="1" dirty="0">
                <a:latin typeface="Times New Roman" panose="02020603050405020304" pitchFamily="18" charset="0"/>
                <a:cs typeface="Times New Roman" panose="02020603050405020304" pitchFamily="18" charset="0"/>
              </a:rPr>
              <a:t>	</a:t>
            </a:r>
            <a:r>
              <a:rPr lang="en-US" altLang="en-US" sz="19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900" dirty="0">
                <a:latin typeface="Times New Roman" panose="02020603050405020304" pitchFamily="18" charset="0"/>
                <a:cs typeface="Times New Roman" panose="02020603050405020304" pitchFamily="18" charset="0"/>
              </a:rPr>
            </a:br>
            <a:r>
              <a:rPr lang="en-US" altLang="en-US" sz="19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9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900" b="1" dirty="0">
                <a:latin typeface="Times New Roman" panose="02020603050405020304" pitchFamily="18" charset="0"/>
                <a:cs typeface="Times New Roman" panose="02020603050405020304" pitchFamily="18" charset="0"/>
              </a:rPr>
              <a:t>	</a:t>
            </a:r>
            <a:r>
              <a:rPr lang="en-US" altLang="en-US" sz="1900" dirty="0">
                <a:latin typeface="Times New Roman" panose="02020603050405020304" pitchFamily="18" charset="0"/>
                <a:cs typeface="Times New Roman" panose="02020603050405020304" pitchFamily="18" charset="0"/>
              </a:rPr>
              <a:t>Have your Passport, Credit Card, and phone numbers for your ship </a:t>
            </a:r>
            <a:br>
              <a:rPr lang="en-US" altLang="en-US" sz="1900" dirty="0">
                <a:latin typeface="Times New Roman" panose="02020603050405020304" pitchFamily="18" charset="0"/>
                <a:cs typeface="Times New Roman" panose="02020603050405020304" pitchFamily="18" charset="0"/>
              </a:rPr>
            </a:br>
            <a:r>
              <a:rPr lang="en-US" altLang="en-US" sz="19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900" b="1" dirty="0">
                <a:latin typeface="Times New Roman" panose="02020603050405020304" pitchFamily="18" charset="0"/>
                <a:cs typeface="Times New Roman" panose="02020603050405020304" pitchFamily="18" charset="0"/>
              </a:rPr>
              <a:t>What to Do If You Miss the Ship</a:t>
            </a:r>
            <a:br>
              <a:rPr lang="en-US" altLang="en-US" sz="1900" b="1" dirty="0">
                <a:latin typeface="Times New Roman" panose="02020603050405020304" pitchFamily="18" charset="0"/>
                <a:cs typeface="Times New Roman" panose="02020603050405020304" pitchFamily="18" charset="0"/>
              </a:rPr>
            </a:br>
            <a:r>
              <a:rPr lang="en-US" altLang="en-US" sz="19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900" dirty="0">
                <a:latin typeface="Times New Roman" panose="02020603050405020304" pitchFamily="18" charset="0"/>
                <a:cs typeface="Times New Roman" panose="02020603050405020304" pitchFamily="18" charset="0"/>
              </a:rPr>
              <a:t>The Port Officials can help you with contacting your ship </a:t>
            </a:r>
            <a:br>
              <a:rPr lang="en-US" altLang="en-US" sz="1900" dirty="0">
                <a:latin typeface="Times New Roman" panose="02020603050405020304" pitchFamily="18" charset="0"/>
                <a:cs typeface="Times New Roman" panose="02020603050405020304" pitchFamily="18" charset="0"/>
              </a:rPr>
            </a:br>
            <a:r>
              <a:rPr lang="en-US" altLang="en-US" sz="19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39905"/>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862712" y="952752"/>
            <a:ext cx="3227339" cy="260883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4C793CDA-508D-A0D3-986B-3DE5B63351BC}"/>
              </a:ext>
            </a:extLst>
          </p:cNvPr>
          <p:cNvSpPr/>
          <p:nvPr/>
        </p:nvSpPr>
        <p:spPr>
          <a:xfrm>
            <a:off x="0" y="301904"/>
            <a:ext cx="10080625" cy="149437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1" dirty="0">
                <a:effectLst/>
                <a:latin typeface="Times New Roman" panose="02020603050405020304" pitchFamily="18" charset="0"/>
                <a:cs typeface="Times New Roman" panose="02020603050405020304" pitchFamily="18" charset="0"/>
              </a:rPr>
              <a:t>Grenadian </a:t>
            </a:r>
            <a:r>
              <a:rPr lang="en-US" sz="4400" b="1" i="0" u="none" strike="noStrike" baseline="0" dirty="0">
                <a:ln>
                  <a:noFill/>
                </a:ln>
                <a:latin typeface="Times New Roman" panose="02020603050405020304" pitchFamily="18" charset="0"/>
                <a:ea typeface="+mj-ea"/>
                <a:cs typeface="Times New Roman" panose="02020603050405020304" pitchFamily="18" charset="0"/>
              </a:rPr>
              <a:t>Money</a:t>
            </a:r>
          </a:p>
        </p:txBody>
      </p:sp>
      <p:sp>
        <p:nvSpPr>
          <p:cNvPr id="10" name="Freeform: Shape 9">
            <a:extLst>
              <a:ext uri="{FF2B5EF4-FFF2-40B4-BE49-F238E27FC236}">
                <a16:creationId xmlns:a16="http://schemas.microsoft.com/office/drawing/2014/main" id="{9BB0423E-FB46-7E23-4BA8-6D74DFD8A5B5}"/>
              </a:ext>
            </a:extLst>
          </p:cNvPr>
          <p:cNvSpPr/>
          <p:nvPr/>
        </p:nvSpPr>
        <p:spPr>
          <a:xfrm>
            <a:off x="263950" y="1570372"/>
            <a:ext cx="9511646" cy="35370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0" compatLnSpc="0">
            <a:normAutofit/>
          </a:bodyPr>
          <a:lstStyle/>
          <a:p>
            <a:pPr indent="-228600" algn="ctr">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The official currency of Grenada is the East Caribbean dollar,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with the symbol EC$ and currency code XCD.</a:t>
            </a:r>
          </a:p>
          <a:p>
            <a:pPr indent="-228600" algn="ctr">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baseline="0" dirty="0">
                <a:ln>
                  <a:noFill/>
                </a:ln>
                <a:latin typeface="Times New Roman" panose="02020603050405020304" pitchFamily="18" charset="0"/>
                <a:cs typeface="Times New Roman" panose="02020603050405020304" pitchFamily="18" charset="0"/>
              </a:rPr>
              <a:t>The official Exchange is 1EC$ = $</a:t>
            </a:r>
            <a:r>
              <a:rPr lang="en-US" sz="2400" dirty="0">
                <a:latin typeface="Times New Roman" panose="02020603050405020304" pitchFamily="18" charset="0"/>
                <a:cs typeface="Times New Roman" panose="02020603050405020304" pitchFamily="18" charset="0"/>
              </a:rPr>
              <a:t>0.36 USD</a:t>
            </a:r>
            <a:endParaRPr lang="en-US" sz="2400" i="0" u="none" strike="noStrike" baseline="0" dirty="0">
              <a:ln>
                <a:noFill/>
              </a:ln>
              <a:latin typeface="Times New Roman" panose="02020603050405020304" pitchFamily="18" charset="0"/>
              <a:cs typeface="Times New Roman" panose="02020603050405020304" pitchFamily="18" charset="0"/>
            </a:endParaRPr>
          </a:p>
          <a:p>
            <a:pPr marL="0" marR="0" lvl="0" indent="-228600" algn="ctr">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2.7 XCD to $1 USD</a:t>
            </a:r>
            <a:endParaRPr lang="en-US" sz="2400" i="0" u="none" strike="noStrike" baseline="0" dirty="0">
              <a:ln>
                <a:noFill/>
              </a:ln>
              <a:latin typeface="Times New Roman" panose="02020603050405020304" pitchFamily="18" charset="0"/>
              <a:cs typeface="Times New Roman" panose="02020603050405020304" pitchFamily="18" charset="0"/>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pic>
        <p:nvPicPr>
          <p:cNvPr id="5" name="Picture 4" descr="Close up of money with different colors&#10;&#10;Description automatically generated with medium confidence">
            <a:extLst>
              <a:ext uri="{FF2B5EF4-FFF2-40B4-BE49-F238E27FC236}">
                <a16:creationId xmlns:a16="http://schemas.microsoft.com/office/drawing/2014/main" id="{D8710C90-E932-1FAC-BDBF-70EC7A2DC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755" y="2897711"/>
            <a:ext cx="4145116" cy="27634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88476"/>
            <a:ext cx="9360000" cy="738664"/>
          </a:xfrm>
        </p:spPr>
        <p:txBody>
          <a:bodyPr vert="horz" wrap="square">
            <a:spAutoFit/>
          </a:bodyPr>
          <a:lstStyle/>
          <a:p>
            <a:pPr lvl="0" rtl="0"/>
            <a:r>
              <a:rPr lang="en-US" sz="4800" dirty="0">
                <a:solidFill>
                  <a:srgbClr val="000000"/>
                </a:solidFill>
                <a:latin typeface="Times New Roman" panose="02020603050405020304" pitchFamily="18" charset="0"/>
                <a:cs typeface="Times New Roman" panose="02020603050405020304" pitchFamily="18" charset="0"/>
              </a:rPr>
              <a:t>About Grenada</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341146" y="874520"/>
            <a:ext cx="9360000" cy="4509138"/>
          </a:xfrm>
        </p:spPr>
        <p:txBody>
          <a:bodyPr vert="horz"/>
          <a:lstStyle/>
          <a:p>
            <a:pPr marL="342900" indent="-342900">
              <a:buFont typeface="Wingdings" panose="05000000000000000000" pitchFamily="2" charset="2"/>
              <a:buChar char="Ø"/>
            </a:pPr>
            <a:r>
              <a:rPr lang="en-US" sz="2000" b="1" dirty="0">
                <a:solidFill>
                  <a:schemeClr val="tx1"/>
                </a:solidFill>
                <a:latin typeface="Times New Roman" panose="02020603050405020304" pitchFamily="18" charset="0"/>
                <a:cs typeface="Times New Roman" panose="02020603050405020304" pitchFamily="18" charset="0"/>
              </a:rPr>
              <a:t>Grenada</a:t>
            </a:r>
            <a:r>
              <a:rPr lang="en-US" sz="2000" dirty="0">
                <a:solidFill>
                  <a:schemeClr val="tx1"/>
                </a:solidFill>
                <a:latin typeface="Times New Roman" panose="02020603050405020304" pitchFamily="18" charset="0"/>
                <a:cs typeface="Times New Roman" panose="02020603050405020304" pitchFamily="18" charset="0"/>
              </a:rPr>
              <a:t>, often referred to as the </a:t>
            </a:r>
            <a:r>
              <a:rPr lang="en-US" sz="2000" b="1" dirty="0">
                <a:solidFill>
                  <a:schemeClr val="tx1"/>
                </a:solidFill>
                <a:latin typeface="Times New Roman" panose="02020603050405020304" pitchFamily="18" charset="0"/>
                <a:cs typeface="Times New Roman" panose="02020603050405020304" pitchFamily="18" charset="0"/>
              </a:rPr>
              <a:t>Isle of Spice</a:t>
            </a:r>
            <a:r>
              <a:rPr lang="en-US" sz="2000" dirty="0">
                <a:solidFill>
                  <a:schemeClr val="tx1"/>
                </a:solidFill>
                <a:latin typeface="Times New Roman" panose="02020603050405020304" pitchFamily="18" charset="0"/>
                <a:cs typeface="Times New Roman" panose="02020603050405020304" pitchFamily="18" charset="0"/>
              </a:rPr>
              <a:t>, island country in the West Indies. It is the southernmost island of the north-south arc of the Lesser Antilles, lying in the eastern Caribbean Sea about 100 miles north of the coast of Venezuela. Oval in shape, the island is approximately 21 miles long and 12 miles wide. The southern Grenadines, the largest of which is Carriacou, about 20 miles north-northeast,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with an area of 13 squares. The capital, </a:t>
            </a:r>
            <a:r>
              <a:rPr lang="en-US" sz="20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St. George’s</a:t>
            </a:r>
            <a:r>
              <a:rPr lang="en-US" sz="2000" dirty="0">
                <a:solidFill>
                  <a:schemeClr val="tx1"/>
                </a:solidFill>
                <a:latin typeface="Times New Roman" panose="02020603050405020304" pitchFamily="18" charset="0"/>
                <a:cs typeface="Times New Roman" panose="02020603050405020304" pitchFamily="18" charset="0"/>
              </a:rPr>
              <a:t>,</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on the southwest coast, is also the main port. </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In 1974 Grenada attained independence within the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Commonwealth and membership in the United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Nations. It was the first of the six West Indies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Associated States to do so.</a:t>
            </a:r>
          </a:p>
        </p:txBody>
      </p:sp>
      <p:pic>
        <p:nvPicPr>
          <p:cNvPr id="5" name="Picture 4" descr="A map of the caribbean islands&#10;&#10;Description automatically generated">
            <a:extLst>
              <a:ext uri="{FF2B5EF4-FFF2-40B4-BE49-F238E27FC236}">
                <a16:creationId xmlns:a16="http://schemas.microsoft.com/office/drawing/2014/main" id="{84FB1265-5D70-56B7-07A1-71BE04B1F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965" y="2433652"/>
            <a:ext cx="3911660" cy="3236898"/>
          </a:xfrm>
          <a:prstGeom prst="rect">
            <a:avLst/>
          </a:prstGeom>
        </p:spPr>
      </p:pic>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693043" y="301904"/>
            <a:ext cx="4341909" cy="725385"/>
          </a:xfrm>
        </p:spPr>
        <p:txBody>
          <a:bodyPr vert="horz" lIns="91440" tIns="45720" rIns="91440" bIns="45720" rtlCol="0" anchor="ctr">
            <a:normAutofit/>
          </a:bodyPr>
          <a:lstStyle/>
          <a:p>
            <a:pPr lvl="0" algn="l" rtl="0" hangingPunct="1">
              <a:lnSpc>
                <a:spcPct val="90000"/>
              </a:lnSpc>
              <a:spcBef>
                <a:spcPct val="0"/>
              </a:spcBef>
            </a:pPr>
            <a:r>
              <a:rPr lang="en-US" sz="4400" dirty="0">
                <a:solidFill>
                  <a:schemeClr val="tx1"/>
                </a:solidFill>
                <a:latin typeface="Times New Roman" panose="02020603050405020304" pitchFamily="18" charset="0"/>
                <a:ea typeface="+mj-ea"/>
                <a:cs typeface="Times New Roman" panose="02020603050405020304" pitchFamily="18" charset="0"/>
              </a:rPr>
              <a:t>People of Grenada</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170740" y="1027289"/>
            <a:ext cx="5584786" cy="3804998"/>
          </a:xfrm>
        </p:spPr>
        <p:txBody>
          <a:bodyPr vert="horz" lIns="91440" tIns="45720" rIns="91440" bIns="45720" rtlCol="0">
            <a:noAutofit/>
          </a:bodyPr>
          <a:lstStyle/>
          <a:p>
            <a:pPr algn="l" rtl="0" hangingPunct="1"/>
            <a:r>
              <a:rPr lang="en-US" sz="2000" dirty="0">
                <a:solidFill>
                  <a:schemeClr val="tx1"/>
                </a:solidFill>
                <a:latin typeface="Times New Roman" panose="02020603050405020304" pitchFamily="18" charset="0"/>
                <a:cs typeface="Times New Roman" panose="02020603050405020304" pitchFamily="18" charset="0"/>
              </a:rPr>
              <a:t>Most of the population is black, having descended from African slaves, and there is a large minority of mulattoes and other mixtures. There are also small minorities of East Indians, descendants of indentured laborers brought to replace the freed slaves; descendants of the old French and British settlers; and more recent immigrants from North America and Europe. Although English by older people in the villages. is the accepted language, a form of patois is still spoken.</a:t>
            </a:r>
            <a:endParaRPr lang="en-US" sz="2000" dirty="0">
              <a:solidFill>
                <a:schemeClr val="tx1"/>
              </a:solidFill>
              <a:latin typeface="Times New Roman" panose="02020603050405020304" pitchFamily="18" charset="0"/>
              <a:ea typeface="+mn-ea"/>
              <a:cs typeface="Times New Roman" panose="02020603050405020304" pitchFamily="18" charset="0"/>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7</a:t>
            </a:fld>
            <a:endParaRPr lang="en-US" sz="1200">
              <a:latin typeface="Calibri" panose="020F0502020204030204"/>
              <a:ea typeface="+mn-ea"/>
              <a:cs typeface="+mn-cs"/>
            </a:endParaRPr>
          </a:p>
        </p:txBody>
      </p:sp>
      <p:sp>
        <p:nvSpPr>
          <p:cNvPr id="8" name="TextBox 7">
            <a:extLst>
              <a:ext uri="{FF2B5EF4-FFF2-40B4-BE49-F238E27FC236}">
                <a16:creationId xmlns:a16="http://schemas.microsoft.com/office/drawing/2014/main" id="{4085D824-C636-4E23-ADBA-FA6F7B98B31D}"/>
              </a:ext>
            </a:extLst>
          </p:cNvPr>
          <p:cNvSpPr txBox="1"/>
          <p:nvPr/>
        </p:nvSpPr>
        <p:spPr>
          <a:xfrm>
            <a:off x="172042" y="4059151"/>
            <a:ext cx="9678969" cy="1323439"/>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Nearly one-half of the population is Protestant. More than one-third is Roman Catholic, and small but significant portions of the population adhere to the Rastafarian and Jehovah’s Witnesses’ faiths. Although Grenada is densely populated, its population grew slowly during the 20th century</a:t>
            </a:r>
          </a:p>
        </p:txBody>
      </p:sp>
      <p:pic>
        <p:nvPicPr>
          <p:cNvPr id="7" name="Picture 6" descr="A group of children wearing colorful dresses&#10;&#10;Description automatically generated">
            <a:extLst>
              <a:ext uri="{FF2B5EF4-FFF2-40B4-BE49-F238E27FC236}">
                <a16:creationId xmlns:a16="http://schemas.microsoft.com/office/drawing/2014/main" id="{B4EC3DF5-5E4A-AD99-0E3C-62C84B6DC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631" y="1053376"/>
            <a:ext cx="4208368" cy="2868175"/>
          </a:xfrm>
          <a:prstGeom prst="rect">
            <a:avLst/>
          </a:prstGeom>
        </p:spPr>
      </p:pic>
    </p:spTree>
    <p:extLst>
      <p:ext uri="{BB962C8B-B14F-4D97-AF65-F5344CB8AC3E}">
        <p14:creationId xmlns:p14="http://schemas.microsoft.com/office/powerpoint/2010/main" val="236723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301904"/>
            <a:ext cx="10078104" cy="725385"/>
          </a:xfrm>
        </p:spPr>
        <p:txBody>
          <a:bodyPr vert="horz" lIns="91440" tIns="45720" rIns="91440" bIns="45720" rtlCol="0" anchor="ctr">
            <a:normAutofit/>
          </a:bodyPr>
          <a:lstStyle/>
          <a:p>
            <a:pPr lvl="0"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Historical Grenada</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170741" y="1027290"/>
            <a:ext cx="6597704" cy="2941395"/>
          </a:xfrm>
        </p:spPr>
        <p:txBody>
          <a:bodyPr vert="horz" lIns="91440" tIns="45720" rIns="91440" bIns="45720" rtlCol="0">
            <a:noAutofit/>
          </a:bodyPr>
          <a:lstStyle/>
          <a:p>
            <a:pPr marL="342900" indent="-342900" algn="l" rtl="0" hangingPunct="1">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history of Grenada in the Caribbean covers a period from the earliest human settlements to the establishment of the contemporary nation-state of Grenada. First settled by indigenous peoples, Grenada by the time of European contact was inhabited by the Caribs. </a:t>
            </a:r>
          </a:p>
          <a:p>
            <a:pPr marL="342900" indent="-342900" algn="l" rtl="0" hangingPunct="1">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French colonists killed most of the Caribs on the island and established plantations on the island, eventually importing African slaves to work on the sugar plantations. Control of the island was disputed by Great Britain and France in the</a:t>
            </a:r>
            <a:endParaRPr lang="en-US" sz="2000" dirty="0">
              <a:solidFill>
                <a:schemeClr val="tx1"/>
              </a:solidFill>
              <a:latin typeface="Times New Roman" panose="02020603050405020304" pitchFamily="18" charset="0"/>
              <a:ea typeface="+mn-ea"/>
              <a:cs typeface="Times New Roman" panose="02020603050405020304" pitchFamily="18" charset="0"/>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8</a:t>
            </a:fld>
            <a:endParaRPr lang="en-US" sz="1200">
              <a:latin typeface="Calibri" panose="020F0502020204030204"/>
              <a:ea typeface="+mn-ea"/>
              <a:cs typeface="+mn-cs"/>
            </a:endParaRPr>
          </a:p>
        </p:txBody>
      </p:sp>
      <p:sp>
        <p:nvSpPr>
          <p:cNvPr id="15" name="TextBox 14">
            <a:extLst>
              <a:ext uri="{FF2B5EF4-FFF2-40B4-BE49-F238E27FC236}">
                <a16:creationId xmlns:a16="http://schemas.microsoft.com/office/drawing/2014/main" id="{4F4AD8AE-6818-EBB6-72EA-5AC26403A5A5}"/>
              </a:ext>
            </a:extLst>
          </p:cNvPr>
          <p:cNvSpPr txBox="1"/>
          <p:nvPr/>
        </p:nvSpPr>
        <p:spPr>
          <a:xfrm>
            <a:off x="151887" y="3929006"/>
            <a:ext cx="9907363" cy="1631216"/>
          </a:xfrm>
          <a:prstGeom prst="rect">
            <a:avLst/>
          </a:prstGeom>
          <a:noFill/>
        </p:spPr>
        <p:txBody>
          <a:bodyPr wrap="square">
            <a:spAutoFit/>
          </a:bodyPr>
          <a:lstStyle/>
          <a:p>
            <a:pPr algn="l" rtl="0" hangingPunct="1"/>
            <a:r>
              <a:rPr lang="en-US" sz="2000" dirty="0">
                <a:solidFill>
                  <a:schemeClr val="tx1"/>
                </a:solidFill>
                <a:latin typeface="Times New Roman" panose="02020603050405020304" pitchFamily="18" charset="0"/>
                <a:cs typeface="Times New Roman" panose="02020603050405020304" pitchFamily="18" charset="0"/>
              </a:rPr>
              <a:t>     18th century, with the British ultimately prevailing. </a:t>
            </a:r>
          </a:p>
          <a:p>
            <a:pPr marL="342900" indent="-342900" algn="l" rtl="0" hangingPunct="1">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In 1795, Fédon's Rebellion, inspired by the Haitian Revolution, very nearly succeeded, taking significant military intervention to quell. Slavery was abolished in 1833, and in 1885, the island's capital, St. George's, became the capital of the British Windward Islands. Grenada achieved independence from Britain in 1974.</a:t>
            </a:r>
            <a:endParaRPr lang="en-US" sz="2000" dirty="0">
              <a:solidFill>
                <a:schemeClr val="tx1"/>
              </a:solidFill>
              <a:latin typeface="Times New Roman" panose="02020603050405020304" pitchFamily="18" charset="0"/>
              <a:ea typeface="+mn-ea"/>
              <a:cs typeface="Times New Roman" panose="02020603050405020304" pitchFamily="18" charset="0"/>
            </a:endParaRPr>
          </a:p>
        </p:txBody>
      </p:sp>
      <p:pic>
        <p:nvPicPr>
          <p:cNvPr id="5" name="Picture 4" descr="A painting of a group of men&#10;&#10;Description automatically generated">
            <a:extLst>
              <a:ext uri="{FF2B5EF4-FFF2-40B4-BE49-F238E27FC236}">
                <a16:creationId xmlns:a16="http://schemas.microsoft.com/office/drawing/2014/main" id="{6C7EAA93-643B-0C62-82E1-0FBF79DA1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5745" y="1027289"/>
            <a:ext cx="3356117" cy="2822984"/>
          </a:xfrm>
          <a:prstGeom prst="rect">
            <a:avLst/>
          </a:prstGeom>
        </p:spPr>
      </p:pic>
    </p:spTree>
    <p:extLst>
      <p:ext uri="{BB962C8B-B14F-4D97-AF65-F5344CB8AC3E}">
        <p14:creationId xmlns:p14="http://schemas.microsoft.com/office/powerpoint/2010/main" val="213737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Area Map of Grenada</a:t>
            </a:r>
          </a:p>
        </p:txBody>
      </p:sp>
      <p:pic>
        <p:nvPicPr>
          <p:cNvPr id="4" name="Picture 3" descr="A map of the caribbean islands&#10;&#10;Description automatically generated">
            <a:extLst>
              <a:ext uri="{FF2B5EF4-FFF2-40B4-BE49-F238E27FC236}">
                <a16:creationId xmlns:a16="http://schemas.microsoft.com/office/drawing/2014/main" id="{F0EC5A4E-993C-95E0-B744-43D270CCE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2" y="722415"/>
            <a:ext cx="8805333" cy="4941390"/>
          </a:xfrm>
          <a:prstGeom prst="rect">
            <a:avLst/>
          </a:prstGeom>
        </p:spPr>
      </p:pic>
    </p:spTree>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2313</Words>
  <Application>Microsoft Office PowerPoint</Application>
  <PresentationFormat>Custom</PresentationFormat>
  <Paragraphs>153</Paragraphs>
  <Slides>24</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Liberation Sans</vt:lpstr>
      <vt:lpstr>Tahoma</vt:lpstr>
      <vt:lpstr>Times New Roman</vt:lpstr>
      <vt:lpstr>Wingdings</vt:lpstr>
      <vt:lpstr>Blue_Curve1</vt:lpstr>
      <vt:lpstr>Default</vt:lpstr>
      <vt:lpstr>Office Theme</vt:lpstr>
      <vt:lpstr>Grenada Presented by Marc Silver</vt:lpstr>
      <vt:lpstr>What I Will Cover</vt:lpstr>
      <vt:lpstr>My Port Philosophy</vt:lpstr>
      <vt:lpstr>PowerPoint Presentation</vt:lpstr>
      <vt:lpstr>PowerPoint Presentation</vt:lpstr>
      <vt:lpstr>About Grenada</vt:lpstr>
      <vt:lpstr>People of Grenada</vt:lpstr>
      <vt:lpstr>Historical Grenada</vt:lpstr>
      <vt:lpstr>Area Map of Grenada</vt:lpstr>
      <vt:lpstr>Map of Grenada</vt:lpstr>
      <vt:lpstr>Map of St. George</vt:lpstr>
      <vt:lpstr>Grenada Buses </vt:lpstr>
      <vt:lpstr>City of St. George's</vt:lpstr>
      <vt:lpstr>St. George’s  Market Square</vt:lpstr>
      <vt:lpstr> Grand Anse Beach  </vt:lpstr>
      <vt:lpstr> Grenada Underwater Sculpture Park   </vt:lpstr>
      <vt:lpstr>PowerPoint Presentation</vt:lpstr>
      <vt:lpstr>PowerPoint Presentation</vt:lpstr>
      <vt:lpstr>Grand Etang National Park &amp; Forest Reserve</vt:lpstr>
      <vt:lpstr>Spice Tours &amp; Tastings</vt:lpstr>
      <vt:lpstr>Island of Carriacou</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137</cp:revision>
  <dcterms:created xsi:type="dcterms:W3CDTF">2023-03-25T21:24:27Z</dcterms:created>
  <dcterms:modified xsi:type="dcterms:W3CDTF">2024-08-22T00:46:30Z</dcterms:modified>
</cp:coreProperties>
</file>