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7_607EB0F1.xml" ContentType="application/vnd.ms-powerpoint.comments+xml"/>
  <Override PartName="/ppt/comments/modernComment_104_268A35D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C_CE34ECC7.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8" r:id="rId2"/>
    <p:sldId id="257" r:id="rId3"/>
    <p:sldId id="256" r:id="rId4"/>
    <p:sldId id="327" r:id="rId5"/>
    <p:sldId id="260" r:id="rId6"/>
    <p:sldId id="259" r:id="rId7"/>
    <p:sldId id="262" r:id="rId8"/>
    <p:sldId id="278" r:id="rId9"/>
    <p:sldId id="305" r:id="rId10"/>
    <p:sldId id="331" r:id="rId11"/>
    <p:sldId id="279" r:id="rId12"/>
    <p:sldId id="332" r:id="rId13"/>
    <p:sldId id="330" r:id="rId14"/>
    <p:sldId id="329" r:id="rId15"/>
    <p:sldId id="333" r:id="rId16"/>
    <p:sldId id="263" r:id="rId17"/>
    <p:sldId id="306" r:id="rId18"/>
    <p:sldId id="320" r:id="rId19"/>
    <p:sldId id="307" r:id="rId20"/>
    <p:sldId id="308" r:id="rId21"/>
    <p:sldId id="309" r:id="rId22"/>
    <p:sldId id="310" r:id="rId23"/>
    <p:sldId id="311" r:id="rId24"/>
    <p:sldId id="321" r:id="rId25"/>
    <p:sldId id="322" r:id="rId26"/>
    <p:sldId id="323" r:id="rId27"/>
    <p:sldId id="324" r:id="rId28"/>
    <p:sldId id="312" r:id="rId29"/>
    <p:sldId id="313" r:id="rId30"/>
    <p:sldId id="314" r:id="rId31"/>
    <p:sldId id="291" r:id="rId32"/>
    <p:sldId id="292" r:id="rId33"/>
    <p:sldId id="328" r:id="rId34"/>
    <p:sldId id="298" r:id="rId35"/>
    <p:sldId id="296" r:id="rId36"/>
    <p:sldId id="293" r:id="rId37"/>
    <p:sldId id="32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autoAdjust="0"/>
    <p:restoredTop sz="94190" autoAdjust="0"/>
  </p:normalViewPr>
  <p:slideViewPr>
    <p:cSldViewPr snapToGrid="0" showGuides="1">
      <p:cViewPr varScale="1">
        <p:scale>
          <a:sx n="79" d="100"/>
          <a:sy n="79" d="100"/>
        </p:scale>
        <p:origin x="81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modernComment_104_268A35DE.xml><?xml version="1.0" encoding="utf-8"?>
<p188:cmLst xmlns:a="http://schemas.openxmlformats.org/drawingml/2006/main" xmlns:r="http://schemas.openxmlformats.org/officeDocument/2006/relationships" xmlns:p188="http://schemas.microsoft.com/office/powerpoint/2018/8/main">
  <p188:cm id="{2F8E695A-B01B-4D35-9CEF-18911A129F8D}" authorId="{5A6809BF-033D-8017-B196-2FD9BEB1A563}" created="2024-09-07T18:22:22.315">
    <ac:deMkLst xmlns:ac="http://schemas.microsoft.com/office/drawing/2013/main/command">
      <pc:docMk xmlns:pc="http://schemas.microsoft.com/office/powerpoint/2013/main/command"/>
      <pc:sldMk xmlns:pc="http://schemas.microsoft.com/office/powerpoint/2013/main/command" cId="646591966" sldId="260"/>
      <ac:spMk id="3" creationId="{D861AF8B-0A64-636F-3B71-1AAFF7A80E19}"/>
    </ac:deMkLst>
    <p188:txBody>
      <a:bodyPr/>
      <a:lstStyle/>
      <a:p>
        <a:r>
          <a:rPr lang="en-US"/>
          <a:t>Kouloura also allows Santorini winegrowers to protect the grapes from the winds, which can become particularly strong. The varieties cultivated using this technique are white Assyrtiko, Aidani and Aithiri, as well as red Mavrotragano and Mandilaria.
</a:t>
        </a:r>
      </a:p>
    </p188:txBody>
  </p188:cm>
</p188:cmLst>
</file>

<file path=ppt/comments/modernComment_147_607EB0F1.xml><?xml version="1.0" encoding="utf-8"?>
<p188:cmLst xmlns:a="http://schemas.openxmlformats.org/drawingml/2006/main" xmlns:r="http://schemas.openxmlformats.org/officeDocument/2006/relationships" xmlns:p188="http://schemas.microsoft.com/office/powerpoint/2018/8/main">
  <p188:cm id="{258BAEC3-8129-4666-88B2-3DDEFE3551A6}" authorId="{5A6809BF-033D-8017-B196-2FD9BEB1A563}" created="2024-09-07T20:37:29.168">
    <pc:sldMkLst xmlns:pc="http://schemas.microsoft.com/office/powerpoint/2013/main/command">
      <pc:docMk/>
      <pc:sldMk cId="1618915569" sldId="327"/>
    </pc:sldMkLst>
    <p188:txBody>
      <a:bodyPr/>
      <a:lstStyle/>
      <a:p>
        <a:r>
          <a:rPr lang="en-US"/>
          <a:t>Chances are the vast majority of the wines of Greece will be totally unknown to most of us here today. </a:t>
        </a:r>
      </a:p>
    </p188:txBody>
  </p188:cm>
</p188:cmLst>
</file>

<file path=ppt/comments/modernComment_14C_CE34ECC7.xml><?xml version="1.0" encoding="utf-8"?>
<p188:cmLst xmlns:a="http://schemas.openxmlformats.org/drawingml/2006/main" xmlns:r="http://schemas.openxmlformats.org/officeDocument/2006/relationships" xmlns:p188="http://schemas.microsoft.com/office/powerpoint/2018/8/main">
  <p188:cm id="{BC205FE4-4C1E-4B7A-A2FA-99E68958D244}" authorId="{5A6809BF-033D-8017-B196-2FD9BEB1A563}" created="2024-09-07T18:55:56.484">
    <ac:txMkLst xmlns:ac="http://schemas.microsoft.com/office/drawing/2013/main/command">
      <pc:docMk xmlns:pc="http://schemas.microsoft.com/office/powerpoint/2013/main/command"/>
      <pc:sldMk xmlns:pc="http://schemas.microsoft.com/office/powerpoint/2013/main/command" cId="3459574983" sldId="332"/>
      <ac:spMk id="3" creationId="{D861AF8B-0A64-636F-3B71-1AAFF7A80E19}"/>
      <ac:txMk cp="187" len="9">
        <ac:context len="380" hash="3498070187"/>
      </ac:txMk>
    </ac:txMkLst>
    <p188:pos x="4161981" y="2534934"/>
    <p188:txBody>
      <a:bodyPr/>
      <a:lstStyle/>
      <a:p>
        <a:r>
          <a:rPr lang="en-US"/>
          <a:t>Xinomavro is not a wine for beginners to Greek wines,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E6123-37A7-463E-8E06-CD4DFA7D4ADB}"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96DB-1DA3-467A-9F90-4715F40804BA}" type="slidenum">
              <a:rPr lang="en-US" smtClean="0"/>
              <a:t>‹#›</a:t>
            </a:fld>
            <a:endParaRPr lang="en-US"/>
          </a:p>
        </p:txBody>
      </p:sp>
    </p:spTree>
    <p:extLst>
      <p:ext uri="{BB962C8B-B14F-4D97-AF65-F5344CB8AC3E}">
        <p14:creationId xmlns:p14="http://schemas.microsoft.com/office/powerpoint/2010/main" val="189229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a:t>
            </a:fld>
            <a:endParaRPr lang="en-US"/>
          </a:p>
        </p:txBody>
      </p:sp>
    </p:spTree>
    <p:extLst>
      <p:ext uri="{BB962C8B-B14F-4D97-AF65-F5344CB8AC3E}">
        <p14:creationId xmlns:p14="http://schemas.microsoft.com/office/powerpoint/2010/main" val="236604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17</a:t>
            </a:fld>
            <a:endParaRPr lang="en-US"/>
          </a:p>
        </p:txBody>
      </p:sp>
    </p:spTree>
    <p:extLst>
      <p:ext uri="{BB962C8B-B14F-4D97-AF65-F5344CB8AC3E}">
        <p14:creationId xmlns:p14="http://schemas.microsoft.com/office/powerpoint/2010/main" val="373619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18</a:t>
            </a:fld>
            <a:endParaRPr lang="en-US"/>
          </a:p>
        </p:txBody>
      </p:sp>
    </p:spTree>
    <p:extLst>
      <p:ext uri="{BB962C8B-B14F-4D97-AF65-F5344CB8AC3E}">
        <p14:creationId xmlns:p14="http://schemas.microsoft.com/office/powerpoint/2010/main" val="334914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19</a:t>
            </a:fld>
            <a:endParaRPr lang="en-US"/>
          </a:p>
        </p:txBody>
      </p:sp>
    </p:spTree>
    <p:extLst>
      <p:ext uri="{BB962C8B-B14F-4D97-AF65-F5344CB8AC3E}">
        <p14:creationId xmlns:p14="http://schemas.microsoft.com/office/powerpoint/2010/main" val="174500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20</a:t>
            </a:fld>
            <a:endParaRPr lang="en-US"/>
          </a:p>
        </p:txBody>
      </p:sp>
    </p:spTree>
    <p:extLst>
      <p:ext uri="{BB962C8B-B14F-4D97-AF65-F5344CB8AC3E}">
        <p14:creationId xmlns:p14="http://schemas.microsoft.com/office/powerpoint/2010/main" val="178421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22</a:t>
            </a:fld>
            <a:endParaRPr lang="en-US"/>
          </a:p>
        </p:txBody>
      </p:sp>
    </p:spTree>
    <p:extLst>
      <p:ext uri="{BB962C8B-B14F-4D97-AF65-F5344CB8AC3E}">
        <p14:creationId xmlns:p14="http://schemas.microsoft.com/office/powerpoint/2010/main" val="1596339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28</a:t>
            </a:fld>
            <a:endParaRPr lang="en-US"/>
          </a:p>
        </p:txBody>
      </p:sp>
    </p:spTree>
    <p:extLst>
      <p:ext uri="{BB962C8B-B14F-4D97-AF65-F5344CB8AC3E}">
        <p14:creationId xmlns:p14="http://schemas.microsoft.com/office/powerpoint/2010/main" val="166005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30</a:t>
            </a:fld>
            <a:endParaRPr lang="en-US"/>
          </a:p>
        </p:txBody>
      </p:sp>
    </p:spTree>
    <p:extLst>
      <p:ext uri="{BB962C8B-B14F-4D97-AF65-F5344CB8AC3E}">
        <p14:creationId xmlns:p14="http://schemas.microsoft.com/office/powerpoint/2010/main" val="2756991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32</a:t>
            </a:fld>
            <a:endParaRPr lang="en-US"/>
          </a:p>
        </p:txBody>
      </p:sp>
    </p:spTree>
    <p:extLst>
      <p:ext uri="{BB962C8B-B14F-4D97-AF65-F5344CB8AC3E}">
        <p14:creationId xmlns:p14="http://schemas.microsoft.com/office/powerpoint/2010/main" val="225839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33</a:t>
            </a:fld>
            <a:endParaRPr lang="en-US"/>
          </a:p>
        </p:txBody>
      </p:sp>
    </p:spTree>
    <p:extLst>
      <p:ext uri="{BB962C8B-B14F-4D97-AF65-F5344CB8AC3E}">
        <p14:creationId xmlns:p14="http://schemas.microsoft.com/office/powerpoint/2010/main" val="264802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34</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265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2</a:t>
            </a:fld>
            <a:endParaRPr lang="en-US"/>
          </a:p>
        </p:txBody>
      </p:sp>
    </p:spTree>
    <p:extLst>
      <p:ext uri="{BB962C8B-B14F-4D97-AF65-F5344CB8AC3E}">
        <p14:creationId xmlns:p14="http://schemas.microsoft.com/office/powerpoint/2010/main" val="55805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a:t>
            </a:fld>
            <a:endParaRPr lang="en-US"/>
          </a:p>
        </p:txBody>
      </p:sp>
    </p:spTree>
    <p:extLst>
      <p:ext uri="{BB962C8B-B14F-4D97-AF65-F5344CB8AC3E}">
        <p14:creationId xmlns:p14="http://schemas.microsoft.com/office/powerpoint/2010/main" val="225654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7</a:t>
            </a:fld>
            <a:endParaRPr lang="en-US"/>
          </a:p>
        </p:txBody>
      </p:sp>
    </p:spTree>
    <p:extLst>
      <p:ext uri="{BB962C8B-B14F-4D97-AF65-F5344CB8AC3E}">
        <p14:creationId xmlns:p14="http://schemas.microsoft.com/office/powerpoint/2010/main" val="30955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11</a:t>
            </a:fld>
            <a:endParaRPr lang="en-US"/>
          </a:p>
        </p:txBody>
      </p:sp>
    </p:spTree>
    <p:extLst>
      <p:ext uri="{BB962C8B-B14F-4D97-AF65-F5344CB8AC3E}">
        <p14:creationId xmlns:p14="http://schemas.microsoft.com/office/powerpoint/2010/main" val="336656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12</a:t>
            </a:fld>
            <a:endParaRPr lang="en-US"/>
          </a:p>
        </p:txBody>
      </p:sp>
    </p:spTree>
    <p:extLst>
      <p:ext uri="{BB962C8B-B14F-4D97-AF65-F5344CB8AC3E}">
        <p14:creationId xmlns:p14="http://schemas.microsoft.com/office/powerpoint/2010/main" val="354493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13</a:t>
            </a:fld>
            <a:endParaRPr lang="en-US"/>
          </a:p>
        </p:txBody>
      </p:sp>
    </p:spTree>
    <p:extLst>
      <p:ext uri="{BB962C8B-B14F-4D97-AF65-F5344CB8AC3E}">
        <p14:creationId xmlns:p14="http://schemas.microsoft.com/office/powerpoint/2010/main" val="6958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14</a:t>
            </a:fld>
            <a:endParaRPr lang="en-US"/>
          </a:p>
        </p:txBody>
      </p:sp>
    </p:spTree>
    <p:extLst>
      <p:ext uri="{BB962C8B-B14F-4D97-AF65-F5344CB8AC3E}">
        <p14:creationId xmlns:p14="http://schemas.microsoft.com/office/powerpoint/2010/main" val="314490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15</a:t>
            </a:fld>
            <a:endParaRPr lang="en-US"/>
          </a:p>
        </p:txBody>
      </p:sp>
    </p:spTree>
    <p:extLst>
      <p:ext uri="{BB962C8B-B14F-4D97-AF65-F5344CB8AC3E}">
        <p14:creationId xmlns:p14="http://schemas.microsoft.com/office/powerpoint/2010/main" val="319480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934B-1A5B-2675-4CA8-0F259D9F4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4F248-6657-EC6D-A79D-6D71B3A90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3BB83-6BC5-CC48-F693-10C8F7435E18}"/>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5" name="Footer Placeholder 4">
            <a:extLst>
              <a:ext uri="{FF2B5EF4-FFF2-40B4-BE49-F238E27FC236}">
                <a16:creationId xmlns:a16="http://schemas.microsoft.com/office/drawing/2014/main" id="{DAC15F0D-C5D5-0804-EEB3-6BCDDE5D2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721C8-0FB5-5418-AC4F-189B119B4870}"/>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59803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D21-2259-F2C0-BB75-A423476F9A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9E595-FC86-AA01-6C43-A1E86F2700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8AFC2-278C-D0EB-29A5-2712D4DDF122}"/>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5" name="Footer Placeholder 4">
            <a:extLst>
              <a:ext uri="{FF2B5EF4-FFF2-40B4-BE49-F238E27FC236}">
                <a16:creationId xmlns:a16="http://schemas.microsoft.com/office/drawing/2014/main" id="{3FF2589C-F7BC-01A6-D0CD-ABBE55AD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B0B99-93D3-01E2-977C-8094B8793DE5}"/>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32284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77939-1B76-595A-6E74-454ECD291A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E92FE-FE8E-1CAC-F793-054B817305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FC369-B0FE-AFBA-2CA2-4C446678A115}"/>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5" name="Footer Placeholder 4">
            <a:extLst>
              <a:ext uri="{FF2B5EF4-FFF2-40B4-BE49-F238E27FC236}">
                <a16:creationId xmlns:a16="http://schemas.microsoft.com/office/drawing/2014/main" id="{50C7CABA-AC0B-132C-E33C-E71AF71D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5EB91-7E8A-2DAF-AA5D-915ACA306058}"/>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301872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8821-E400-91CD-6369-05836A422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0F7D5-9AE3-978C-DD52-D641CF3F6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1703A-05D1-B4BF-6271-55D525E4DA3B}"/>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5" name="Footer Placeholder 4">
            <a:extLst>
              <a:ext uri="{FF2B5EF4-FFF2-40B4-BE49-F238E27FC236}">
                <a16:creationId xmlns:a16="http://schemas.microsoft.com/office/drawing/2014/main" id="{726121D5-95C8-8031-A110-BC656F591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81FBD-A539-9412-D8C8-574C83279BC6}"/>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87020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D80F-0503-D985-A00A-3AC933FC83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180D36-79FE-7ED2-0CCD-D813FC1AF7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CFBB7B-07D7-BF97-39F1-016FB803843C}"/>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5" name="Footer Placeholder 4">
            <a:extLst>
              <a:ext uri="{FF2B5EF4-FFF2-40B4-BE49-F238E27FC236}">
                <a16:creationId xmlns:a16="http://schemas.microsoft.com/office/drawing/2014/main" id="{786AF005-B2A2-14C4-43DF-54EC2F0D2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1980A-41BC-1DDD-79B7-13227E61273C}"/>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113584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1656-146A-BF11-D1BF-999EE1745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AF79A-2B1F-6C2E-3A49-5E4A7D06E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78C2F-2DD8-C12D-E679-CE9DC998F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3A600-FF2E-2E47-7119-570CCD13DE2A}"/>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6" name="Footer Placeholder 5">
            <a:extLst>
              <a:ext uri="{FF2B5EF4-FFF2-40B4-BE49-F238E27FC236}">
                <a16:creationId xmlns:a16="http://schemas.microsoft.com/office/drawing/2014/main" id="{AD484A9E-C046-F0D2-0333-0E299E35D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4FCE6-E7FC-4032-C264-34F77453F77A}"/>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132217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62F0-CA69-DBE0-956D-C396861AD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364E94-0465-EE13-D27F-863059989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354B43-D008-071E-54FD-680844500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BDF37-5F5D-9E0B-3AFE-61E764B72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E981D-3E06-5103-21F3-85B528504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6B40F-98B4-9C53-0A92-48706390AA28}"/>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8" name="Footer Placeholder 7">
            <a:extLst>
              <a:ext uri="{FF2B5EF4-FFF2-40B4-BE49-F238E27FC236}">
                <a16:creationId xmlns:a16="http://schemas.microsoft.com/office/drawing/2014/main" id="{08A22B3E-8B4F-DCE2-8DF9-F77B02CF1B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A03754-9EFC-0BCB-FB95-EA5CB84BBF0E}"/>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377517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B704-571F-C1FB-7B2E-5A225F3221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536B7-9834-3AD5-6A13-7043DA633146}"/>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4" name="Footer Placeholder 3">
            <a:extLst>
              <a:ext uri="{FF2B5EF4-FFF2-40B4-BE49-F238E27FC236}">
                <a16:creationId xmlns:a16="http://schemas.microsoft.com/office/drawing/2014/main" id="{3961D6D9-C9E6-3B40-B902-C53A897EEC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2EA48-FF37-1F64-A329-931C67C2D916}"/>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72807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0016A-4ED7-EAB3-7C1B-29BADDFBF964}"/>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3" name="Footer Placeholder 2">
            <a:extLst>
              <a:ext uri="{FF2B5EF4-FFF2-40B4-BE49-F238E27FC236}">
                <a16:creationId xmlns:a16="http://schemas.microsoft.com/office/drawing/2014/main" id="{2D435416-23D2-CC10-0854-CA2099E97B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CDEA8-5DE4-7118-1CB5-100A616703AE}"/>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68350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E7FD-44F5-1A6E-15A1-A0FF0B353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F6409-6F10-2817-31FB-2D1001F1C4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83DC0B-7DB4-74BB-A56D-91F88D609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4A32C-9A1F-FE56-8025-AFC14619D9E7}"/>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6" name="Footer Placeholder 5">
            <a:extLst>
              <a:ext uri="{FF2B5EF4-FFF2-40B4-BE49-F238E27FC236}">
                <a16:creationId xmlns:a16="http://schemas.microsoft.com/office/drawing/2014/main" id="{3FCE994D-8BF2-FDF6-01B4-6D06AB0F3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D89A5-1BDF-2CAF-4ACE-A1B2D201FBC0}"/>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15575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81ED-2AB2-41CE-8D79-6E36258D6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D4549-2386-B0C8-5B41-D5AEFABBC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CA3F0-BF79-AC63-3682-FE786593B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B456C-D953-FD47-B6FE-251BDC2737E8}"/>
              </a:ext>
            </a:extLst>
          </p:cNvPr>
          <p:cNvSpPr>
            <a:spLocks noGrp="1"/>
          </p:cNvSpPr>
          <p:nvPr>
            <p:ph type="dt" sz="half" idx="10"/>
          </p:nvPr>
        </p:nvSpPr>
        <p:spPr/>
        <p:txBody>
          <a:bodyPr/>
          <a:lstStyle/>
          <a:p>
            <a:fld id="{4C1F3E73-1655-4CD1-924E-2FDABA8EB377}" type="datetimeFigureOut">
              <a:rPr lang="en-US" smtClean="0"/>
              <a:t>9/7/2024</a:t>
            </a:fld>
            <a:endParaRPr lang="en-US"/>
          </a:p>
        </p:txBody>
      </p:sp>
      <p:sp>
        <p:nvSpPr>
          <p:cNvPr id="6" name="Footer Placeholder 5">
            <a:extLst>
              <a:ext uri="{FF2B5EF4-FFF2-40B4-BE49-F238E27FC236}">
                <a16:creationId xmlns:a16="http://schemas.microsoft.com/office/drawing/2014/main" id="{EBA5E39D-D783-7B61-38E9-5EA4B804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6D2B2-75D8-E8CE-E33F-4B374C9C4135}"/>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358584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43EBB-16B1-7215-E299-52319C07A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D367E-E886-D8D9-0800-89948846A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796E5-8155-9C3F-8C1A-B467A060A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1F3E73-1655-4CD1-924E-2FDABA8EB377}" type="datetimeFigureOut">
              <a:rPr lang="en-US" smtClean="0"/>
              <a:t>9/7/2024</a:t>
            </a:fld>
            <a:endParaRPr lang="en-US"/>
          </a:p>
        </p:txBody>
      </p:sp>
      <p:sp>
        <p:nvSpPr>
          <p:cNvPr id="5" name="Footer Placeholder 4">
            <a:extLst>
              <a:ext uri="{FF2B5EF4-FFF2-40B4-BE49-F238E27FC236}">
                <a16:creationId xmlns:a16="http://schemas.microsoft.com/office/drawing/2014/main" id="{2F1E2293-C26F-8B27-F31B-7D13DA07F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A87FD0-A590-C1DF-8CAE-66A424EC5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729B3B-96B5-4462-819D-84930C3B8BB7}" type="slidenum">
              <a:rPr lang="en-US" smtClean="0"/>
              <a:t>‹#›</a:t>
            </a:fld>
            <a:endParaRPr lang="en-US"/>
          </a:p>
        </p:txBody>
      </p:sp>
    </p:spTree>
    <p:extLst>
      <p:ext uri="{BB962C8B-B14F-4D97-AF65-F5344CB8AC3E}">
        <p14:creationId xmlns:p14="http://schemas.microsoft.com/office/powerpoint/2010/main" val="758118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C_CE34ECC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ine-searcher.com/technical-wine-terms-m-n.lml#mus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antorinidave.com/oia-hote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decanter.com/" TargetMode="External"/><Relationship Id="rId2" Type="http://schemas.openxmlformats.org/officeDocument/2006/relationships/hyperlink" Target="https://www.winemag.com/" TargetMode="External"/><Relationship Id="rId1" Type="http://schemas.openxmlformats.org/officeDocument/2006/relationships/slideLayout" Target="../slideLayouts/slideLayout2.xml"/><Relationship Id="rId4" Type="http://schemas.openxmlformats.org/officeDocument/2006/relationships/hyperlink" Target="https://www.greekwinefederation.g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igalas-wine.com/" TargetMode="External"/><Relationship Id="rId2" Type="http://schemas.openxmlformats.org/officeDocument/2006/relationships/hyperlink" Target="https://www.kiryianni.gr/" TargetMode="External"/><Relationship Id="rId1" Type="http://schemas.openxmlformats.org/officeDocument/2006/relationships/slideLayout" Target="../slideLayouts/slideLayout2.xml"/><Relationship Id="rId6" Type="http://schemas.openxmlformats.org/officeDocument/2006/relationships/hyperlink" Target="https://www.hatzidakis.gr/" TargetMode="External"/><Relationship Id="rId5" Type="http://schemas.openxmlformats.org/officeDocument/2006/relationships/hyperlink" Target="https://www.alpha-estate.com/" TargetMode="External"/><Relationship Id="rId4" Type="http://schemas.openxmlformats.org/officeDocument/2006/relationships/hyperlink" Target="https://www.gaia-wines.g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8/10/relationships/comments" Target="../comments/modernComment_147_607EB0F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04_268A35DE.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descr="A sunset over a stone structure&#10;&#10;Description automatically generated with medium confidence">
            <a:extLst>
              <a:ext uri="{FF2B5EF4-FFF2-40B4-BE49-F238E27FC236}">
                <a16:creationId xmlns:a16="http://schemas.microsoft.com/office/drawing/2014/main" id="{E6DB2E08-9232-E27D-46DD-67ABE525F334}"/>
              </a:ext>
            </a:extLst>
          </p:cNvPr>
          <p:cNvPicPr>
            <a:picLocks noChangeAspect="1"/>
          </p:cNvPicPr>
          <p:nvPr/>
        </p:nvPicPr>
        <p:blipFill>
          <a:blip r:embed="rId3">
            <a:extLst>
              <a:ext uri="{28A0092B-C50C-407E-A947-70E740481C1C}">
                <a14:useLocalDpi xmlns:a14="http://schemas.microsoft.com/office/drawing/2010/main" val="0"/>
              </a:ext>
            </a:extLst>
          </a:blip>
          <a:srcRect b="11296"/>
          <a:stretch/>
        </p:blipFill>
        <p:spPr>
          <a:xfrm>
            <a:off x="0" y="-1"/>
            <a:ext cx="12192000" cy="7209837"/>
          </a:xfrm>
          <a:prstGeom prst="rect">
            <a:avLst/>
          </a:prstGeom>
        </p:spPr>
      </p:pic>
      <p:sp>
        <p:nvSpPr>
          <p:cNvPr id="2" name="Title 1">
            <a:extLst>
              <a:ext uri="{FF2B5EF4-FFF2-40B4-BE49-F238E27FC236}">
                <a16:creationId xmlns:a16="http://schemas.microsoft.com/office/drawing/2014/main" id="{D2AB891C-6F49-CDD8-8D29-1BCF067856A8}"/>
              </a:ext>
            </a:extLst>
          </p:cNvPr>
          <p:cNvSpPr>
            <a:spLocks noGrp="1"/>
          </p:cNvSpPr>
          <p:nvPr>
            <p:ph type="title"/>
          </p:nvPr>
        </p:nvSpPr>
        <p:spPr>
          <a:xfrm>
            <a:off x="4495800" y="1"/>
            <a:ext cx="7696200" cy="3428999"/>
          </a:xfrm>
        </p:spPr>
        <p:txBody>
          <a:bodyPr>
            <a:normAutofit/>
          </a:bodyPr>
          <a:lstStyle/>
          <a:p>
            <a:pPr marL="0" marR="0" algn="ctr">
              <a:lnSpc>
                <a:spcPct val="107000"/>
              </a:lnSpc>
              <a:spcBef>
                <a:spcPts val="0"/>
              </a:spcBef>
              <a:spcAft>
                <a:spcPts val="800"/>
              </a:spcAft>
            </a:pPr>
            <a:r>
              <a:rPr lang="en-US" sz="6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The Wines of Greece</a:t>
            </a:r>
            <a:br>
              <a:rPr lang="en-US" sz="6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36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It’s Regions, Terroir, and Varietals</a:t>
            </a:r>
            <a:br>
              <a:rPr lang="en-US" sz="6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2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173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3048" y="1"/>
            <a:ext cx="6092565" cy="1652259"/>
          </a:xfrm>
        </p:spPr>
        <p:txBody>
          <a:bodyPr>
            <a:normAutofit/>
          </a:bodyPr>
          <a:lstStyle/>
          <a:p>
            <a:pPr marL="228600" marR="0" algn="ctr">
              <a:spcBef>
                <a:spcPts val="0"/>
              </a:spcBef>
              <a:spcAft>
                <a:spcPts val="800"/>
              </a:spcAft>
            </a:pPr>
            <a:r>
              <a:rPr lang="en-US" b="1" dirty="0">
                <a:latin typeface="Times New Roman" panose="02020603050405020304" pitchFamily="18" charset="0"/>
                <a:cs typeface="Times New Roman" panose="02020603050405020304" pitchFamily="18" charset="0"/>
              </a:rPr>
              <a:t>Early Wine Making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58496" y="1560576"/>
            <a:ext cx="5931021" cy="5193792"/>
          </a:xfrm>
        </p:spPr>
        <p:txBody>
          <a:bodyPr>
            <a:noAutofit/>
          </a:bodyPr>
          <a:lstStyle/>
          <a:p>
            <a:r>
              <a:rPr lang="en-US" sz="2400" dirty="0">
                <a:latin typeface="Times New Roman" panose="02020603050405020304" pitchFamily="18" charset="0"/>
                <a:cs typeface="Times New Roman" panose="02020603050405020304" pitchFamily="18" charset="0"/>
              </a:rPr>
              <a:t>The Romans most valued sweet white wines (which would have been much cloudier than today's wines due to the more primitive production process). </a:t>
            </a:r>
          </a:p>
          <a:p>
            <a:r>
              <a:rPr lang="en-US" sz="2400" dirty="0">
                <a:latin typeface="Times New Roman" panose="02020603050405020304" pitchFamily="18" charset="0"/>
                <a:cs typeface="Times New Roman" panose="02020603050405020304" pitchFamily="18" charset="0"/>
              </a:rPr>
              <a:t>The Carthaginians had a similar taste, producing a famous sweet white wine made from sun-dried grapes. </a:t>
            </a:r>
          </a:p>
          <a:p>
            <a:r>
              <a:rPr lang="en-US" sz="2400" dirty="0">
                <a:latin typeface="Times New Roman" panose="02020603050405020304" pitchFamily="18" charset="0"/>
                <a:cs typeface="Times New Roman" panose="02020603050405020304" pitchFamily="18" charset="0"/>
              </a:rPr>
              <a:t>Wine was considered best as a pure drink without additives, but sometimes more unscrupulous producers and sellers did add substances (anything from spices to honey) in order to disguise the taste of poor wine or wine which had passed its best.</a:t>
            </a:r>
          </a:p>
        </p:txBody>
      </p:sp>
      <p:pic>
        <p:nvPicPr>
          <p:cNvPr id="5" name="Picture 4" descr="A close-up of a clay jug&#10;&#10;Description automatically generated">
            <a:extLst>
              <a:ext uri="{FF2B5EF4-FFF2-40B4-BE49-F238E27FC236}">
                <a16:creationId xmlns:a16="http://schemas.microsoft.com/office/drawing/2014/main" id="{98F57325-56B7-46A1-29BC-61DDC0F07E4A}"/>
              </a:ext>
            </a:extLst>
          </p:cNvPr>
          <p:cNvPicPr>
            <a:picLocks noChangeAspect="1"/>
          </p:cNvPicPr>
          <p:nvPr/>
        </p:nvPicPr>
        <p:blipFill>
          <a:blip r:embed="rId2">
            <a:extLst>
              <a:ext uri="{28A0092B-C50C-407E-A947-70E740481C1C}">
                <a14:useLocalDpi xmlns:a14="http://schemas.microsoft.com/office/drawing/2010/main" val="0"/>
              </a:ext>
            </a:extLst>
          </a:blip>
          <a:srcRect r="1" b="183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684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6985180" y="158497"/>
            <a:ext cx="4962980" cy="1036319"/>
          </a:xfrm>
        </p:spPr>
        <p:txBody>
          <a:bodyPr anchor="ctr">
            <a:normAutofit fontScale="90000"/>
          </a:bodyPr>
          <a:lstStyle/>
          <a:p>
            <a:pPr algn="ctr"/>
            <a:r>
              <a:rPr lang="en-US" b="1" dirty="0">
                <a:latin typeface="Times New Roman" panose="02020603050405020304" pitchFamily="18" charset="0"/>
                <a:cs typeface="Times New Roman" panose="02020603050405020304" pitchFamily="18" charset="0"/>
              </a:rPr>
              <a:t>Wine Regions of Greece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6985180" y="1182624"/>
            <a:ext cx="5109284" cy="5772913"/>
          </a:xfrm>
        </p:spPr>
        <p:txBody>
          <a:bodyPr anchor="t">
            <a:normAutofit fontScale="85000" lnSpcReduction="20000"/>
          </a:bodyPr>
          <a:lstStyle/>
          <a:p>
            <a:pPr>
              <a:lnSpc>
                <a:spcPct val="120000"/>
              </a:lnSpc>
            </a:pPr>
            <a:r>
              <a:rPr lang="en-US" sz="2600" dirty="0">
                <a:latin typeface="Times New Roman" panose="02020603050405020304" pitchFamily="18" charset="0"/>
                <a:cs typeface="Times New Roman" panose="02020603050405020304" pitchFamily="18" charset="0"/>
              </a:rPr>
              <a:t>Greece’s wine regions are as diverse as the country’s rich and varied geography, stretching from the rugged, mountainous terrain of the north to the sun-soaked islands of the Aegean Sea. </a:t>
            </a:r>
          </a:p>
          <a:p>
            <a:pPr>
              <a:lnSpc>
                <a:spcPct val="120000"/>
              </a:lnSpc>
            </a:pPr>
            <a:r>
              <a:rPr lang="en-US" sz="2600" dirty="0">
                <a:latin typeface="Times New Roman" panose="02020603050405020304" pitchFamily="18" charset="0"/>
                <a:cs typeface="Times New Roman" panose="02020603050405020304" pitchFamily="18" charset="0"/>
              </a:rPr>
              <a:t>This unique geographic diversity has fostered a wide array of microclimates, each imparting distinct characteristics to the wines produced in its region. </a:t>
            </a:r>
          </a:p>
          <a:p>
            <a:pPr>
              <a:lnSpc>
                <a:spcPct val="120000"/>
              </a:lnSpc>
            </a:pPr>
            <a:r>
              <a:rPr lang="en-US" sz="2600" dirty="0">
                <a:latin typeface="Times New Roman" panose="02020603050405020304" pitchFamily="18" charset="0"/>
                <a:cs typeface="Times New Roman" panose="02020603050405020304" pitchFamily="18" charset="0"/>
              </a:rPr>
              <a:t>The interplay of climate, elevation, and soil types across Greece allows winemakers to cultivate a broad spectrum of grape varietals, each thriving under different conditions and yielding wines with remarkable complexity and individuality.</a:t>
            </a: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greece with different colored states&#10;&#10;Description automatically generated">
            <a:extLst>
              <a:ext uri="{FF2B5EF4-FFF2-40B4-BE49-F238E27FC236}">
                <a16:creationId xmlns:a16="http://schemas.microsoft.com/office/drawing/2014/main" id="{0A7A16F1-CC71-2255-3B9B-01F41C9DA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 y="0"/>
            <a:ext cx="6960797" cy="6858000"/>
          </a:xfrm>
          <a:prstGeom prst="rect">
            <a:avLst/>
          </a:prstGeom>
        </p:spPr>
      </p:pic>
    </p:spTree>
    <p:extLst>
      <p:ext uri="{BB962C8B-B14F-4D97-AF65-F5344CB8AC3E}">
        <p14:creationId xmlns:p14="http://schemas.microsoft.com/office/powerpoint/2010/main" val="42586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775586" y="158497"/>
            <a:ext cx="11172574" cy="1036319"/>
          </a:xfrm>
        </p:spPr>
        <p:txBody>
          <a:bodyPr anchor="ctr">
            <a:normAutofit/>
          </a:bodyPr>
          <a:lstStyle/>
          <a:p>
            <a:pPr algn="ctr"/>
            <a:r>
              <a:rPr lang="en-US" b="1" dirty="0">
                <a:latin typeface="Times New Roman" panose="02020603050405020304" pitchFamily="18" charset="0"/>
                <a:cs typeface="Times New Roman" panose="02020603050405020304" pitchFamily="18" charset="0"/>
              </a:rPr>
              <a:t>Wine Regions of Greece </a:t>
            </a:r>
            <a:r>
              <a:rPr lang="en-US" sz="2800" b="1" dirty="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085088"/>
            <a:ext cx="4901946" cy="5772913"/>
          </a:xfrm>
        </p:spPr>
        <p:txBody>
          <a:bodyPr anchor="t">
            <a:normAutofit fontScale="92500"/>
          </a:bodyPr>
          <a:lstStyle/>
          <a:p>
            <a:pPr>
              <a:lnSpc>
                <a:spcPct val="120000"/>
              </a:lnSpc>
            </a:pPr>
            <a:r>
              <a:rPr lang="en-US" sz="2600" dirty="0">
                <a:latin typeface="Times New Roman" panose="02020603050405020304" pitchFamily="18" charset="0"/>
                <a:cs typeface="Times New Roman" panose="02020603050405020304" pitchFamily="18" charset="0"/>
              </a:rPr>
              <a:t>In the mountainous regions of northern Greece, such as </a:t>
            </a:r>
            <a:r>
              <a:rPr lang="en-US" sz="2600" dirty="0" err="1">
                <a:latin typeface="Times New Roman" panose="02020603050405020304" pitchFamily="18" charset="0"/>
                <a:cs typeface="Times New Roman" panose="02020603050405020304" pitchFamily="18" charset="0"/>
              </a:rPr>
              <a:t>Naoussa</a:t>
            </a:r>
            <a:r>
              <a:rPr lang="en-US" sz="2600" dirty="0">
                <a:latin typeface="Times New Roman" panose="02020603050405020304" pitchFamily="18" charset="0"/>
                <a:cs typeface="Times New Roman" panose="02020603050405020304" pitchFamily="18" charset="0"/>
              </a:rPr>
              <a:t> and </a:t>
            </a:r>
            <a:r>
              <a:rPr lang="en-US" sz="2600" dirty="0" err="1">
                <a:latin typeface="Times New Roman" panose="02020603050405020304" pitchFamily="18" charset="0"/>
                <a:cs typeface="Times New Roman" panose="02020603050405020304" pitchFamily="18" charset="0"/>
              </a:rPr>
              <a:t>Amyntaio</a:t>
            </a:r>
            <a:r>
              <a:rPr lang="en-US" sz="2600" dirty="0">
                <a:latin typeface="Times New Roman" panose="02020603050405020304" pitchFamily="18" charset="0"/>
                <a:cs typeface="Times New Roman" panose="02020603050405020304" pitchFamily="18" charset="0"/>
              </a:rPr>
              <a:t>, cooler temperatures and higher elevations create ideal conditions for producing elegant, structured reds like Xinomavro, known for its deep tannins and aging potential. </a:t>
            </a:r>
          </a:p>
          <a:p>
            <a:pPr>
              <a:lnSpc>
                <a:spcPct val="120000"/>
              </a:lnSpc>
            </a:pPr>
            <a:r>
              <a:rPr lang="en-US" sz="2600" dirty="0">
                <a:latin typeface="Times New Roman" panose="02020603050405020304" pitchFamily="18" charset="0"/>
                <a:cs typeface="Times New Roman" panose="02020603050405020304" pitchFamily="18" charset="0"/>
              </a:rPr>
              <a:t>The dramatic altitude shifts in these areas allow for slow, even ripening, leading to wines with bright acidity and vibrant aromas.</a:t>
            </a: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B9611570-640D-10C4-B964-CFF52B7EF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866" y="1194816"/>
            <a:ext cx="7143750" cy="4762500"/>
          </a:xfrm>
          <a:prstGeom prst="rect">
            <a:avLst/>
          </a:prstGeom>
        </p:spPr>
      </p:pic>
      <p:sp>
        <p:nvSpPr>
          <p:cNvPr id="7" name="TextBox 6">
            <a:extLst>
              <a:ext uri="{FF2B5EF4-FFF2-40B4-BE49-F238E27FC236}">
                <a16:creationId xmlns:a16="http://schemas.microsoft.com/office/drawing/2014/main" id="{C030EF04-9084-7130-C7EE-300D1E5451A8}"/>
              </a:ext>
            </a:extLst>
          </p:cNvPr>
          <p:cNvSpPr txBox="1"/>
          <p:nvPr/>
        </p:nvSpPr>
        <p:spPr>
          <a:xfrm>
            <a:off x="5023866" y="5957316"/>
            <a:ext cx="7143750" cy="461665"/>
          </a:xfrm>
          <a:prstGeom prst="rect">
            <a:avLst/>
          </a:prstGeom>
          <a:noFill/>
        </p:spPr>
        <p:txBody>
          <a:bodyPr wrap="square">
            <a:spAutoFit/>
          </a:bodyP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Naoussa</a:t>
            </a:r>
            <a:r>
              <a:rPr lang="en-US" sz="2400" dirty="0">
                <a:latin typeface="Times New Roman" panose="02020603050405020304" pitchFamily="18" charset="0"/>
                <a:ea typeface="Tahoma" panose="020B0604030504040204" pitchFamily="34" charset="0"/>
                <a:cs typeface="Times New Roman" panose="02020603050405020304" pitchFamily="18" charset="0"/>
              </a:rPr>
              <a:t> Xinomavro dry red wines, aged for two years </a:t>
            </a:r>
          </a:p>
        </p:txBody>
      </p:sp>
    </p:spTree>
    <p:extLst>
      <p:ext uri="{BB962C8B-B14F-4D97-AF65-F5344CB8AC3E}">
        <p14:creationId xmlns:p14="http://schemas.microsoft.com/office/powerpoint/2010/main" val="34595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775586" y="158497"/>
            <a:ext cx="11172574" cy="1036319"/>
          </a:xfrm>
        </p:spPr>
        <p:txBody>
          <a:bodyPr anchor="ctr">
            <a:normAutofit/>
          </a:bodyPr>
          <a:lstStyle/>
          <a:p>
            <a:pPr algn="ctr"/>
            <a:r>
              <a:rPr lang="en-US" b="1" dirty="0">
                <a:latin typeface="Times New Roman" panose="02020603050405020304" pitchFamily="18" charset="0"/>
                <a:cs typeface="Times New Roman" panose="02020603050405020304" pitchFamily="18" charset="0"/>
              </a:rPr>
              <a:t>Wine Regions of Greece </a:t>
            </a:r>
            <a:r>
              <a:rPr lang="en-US" sz="2800" b="1" dirty="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085088"/>
            <a:ext cx="11826240" cy="2157983"/>
          </a:xfrm>
        </p:spPr>
        <p:txBody>
          <a:bodyPr anchor="t">
            <a:normAutofit/>
          </a:bodyPr>
          <a:lstStyle/>
          <a:p>
            <a:pPr>
              <a:lnSpc>
                <a:spcPct val="120000"/>
              </a:lnSpc>
            </a:pPr>
            <a:r>
              <a:rPr lang="en-US" sz="2600" dirty="0">
                <a:latin typeface="Times New Roman" panose="02020603050405020304" pitchFamily="18" charset="0"/>
                <a:cs typeface="Times New Roman" panose="02020603050405020304" pitchFamily="18" charset="0"/>
              </a:rPr>
              <a:t>In contrast, the sun-drenched islands of the Aegean, like Santorini and Crete, offer a completely different viticultural landscape. </a:t>
            </a:r>
          </a:p>
          <a:p>
            <a:pPr>
              <a:lnSpc>
                <a:spcPct val="120000"/>
              </a:lnSpc>
            </a:pPr>
            <a:r>
              <a:rPr lang="en-US" sz="2600" dirty="0">
                <a:latin typeface="Times New Roman" panose="02020603050405020304" pitchFamily="18" charset="0"/>
                <a:cs typeface="Times New Roman" panose="02020603050405020304" pitchFamily="18" charset="0"/>
              </a:rPr>
              <a:t>The volcanic soils of Santorini, shaped by ancient eruptions, are responsible for some of the world’s most distinctive white wines. </a:t>
            </a:r>
          </a:p>
        </p:txBody>
      </p:sp>
      <p:pic>
        <p:nvPicPr>
          <p:cNvPr id="7" name="Picture 6" descr="A map of the island of crete&#10;&#10;Description automatically generated">
            <a:extLst>
              <a:ext uri="{FF2B5EF4-FFF2-40B4-BE49-F238E27FC236}">
                <a16:creationId xmlns:a16="http://schemas.microsoft.com/office/drawing/2014/main" id="{81F0DF9B-7E6E-B7A1-DFDD-2FA8B444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5974"/>
            <a:ext cx="5303520" cy="3722027"/>
          </a:xfrm>
          <a:prstGeom prst="rect">
            <a:avLst/>
          </a:prstGeom>
        </p:spPr>
      </p:pic>
      <p:sp>
        <p:nvSpPr>
          <p:cNvPr id="10" name="TextBox 9">
            <a:extLst>
              <a:ext uri="{FF2B5EF4-FFF2-40B4-BE49-F238E27FC236}">
                <a16:creationId xmlns:a16="http://schemas.microsoft.com/office/drawing/2014/main" id="{996928EF-956F-7577-C3B6-4F6BFAD4F439}"/>
              </a:ext>
            </a:extLst>
          </p:cNvPr>
          <p:cNvSpPr txBox="1"/>
          <p:nvPr/>
        </p:nvSpPr>
        <p:spPr>
          <a:xfrm>
            <a:off x="5442334" y="3184740"/>
            <a:ext cx="6505826" cy="3853363"/>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Here, the Assyrtiko grape thrives, producing mineral-rich, zesty wines that capture the island’s windswept, arid environment. </a:t>
            </a:r>
          </a:p>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Meanwhile, Crete’s warmer, Mediterranean climate gives rise to full-bodied reds and fresh whites, with indigenous varietals such as </a:t>
            </a:r>
            <a:r>
              <a:rPr lang="en-US" sz="2400" dirty="0" err="1">
                <a:latin typeface="Times New Roman" panose="02020603050405020304" pitchFamily="18" charset="0"/>
                <a:cs typeface="Times New Roman" panose="02020603050405020304" pitchFamily="18" charset="0"/>
              </a:rPr>
              <a:t>Liatiko</a:t>
            </a:r>
            <a:r>
              <a:rPr lang="en-US" sz="2400" dirty="0">
                <a:latin typeface="Times New Roman" panose="02020603050405020304" pitchFamily="18" charset="0"/>
                <a:cs typeface="Times New Roman" panose="02020603050405020304" pitchFamily="18" charset="0"/>
              </a:rPr>
              <a:t> and Vidiano expressing the island’s robust character.</a:t>
            </a:r>
          </a:p>
          <a:p>
            <a:pPr marL="228600" marR="0">
              <a:spcBef>
                <a:spcPts val="0"/>
              </a:spcBef>
              <a:spcAft>
                <a:spcPts val="800"/>
              </a:spcAft>
            </a:pP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30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21665"/>
          </a:xfrm>
        </p:spPr>
        <p:txBody>
          <a:bodyPr anchor="ctr">
            <a:normAutofit/>
          </a:bodyPr>
          <a:lstStyle/>
          <a:p>
            <a:pPr algn="ctr"/>
            <a:r>
              <a:rPr lang="en-US" b="1" dirty="0">
                <a:latin typeface="Times New Roman" panose="02020603050405020304" pitchFamily="18" charset="0"/>
                <a:cs typeface="Times New Roman" panose="02020603050405020304" pitchFamily="18" charset="0"/>
              </a:rPr>
              <a:t>Wine Regions of Greece </a:t>
            </a:r>
            <a:r>
              <a:rPr lang="en-US" sz="2800" b="1" dirty="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121664"/>
            <a:ext cx="7266432" cy="5736337"/>
          </a:xfrm>
        </p:spPr>
        <p:txBody>
          <a:bodyPr anchor="t">
            <a:noAutofit/>
          </a:bodyPr>
          <a:lstStyle/>
          <a:p>
            <a:pPr>
              <a:lnSpc>
                <a:spcPct val="110000"/>
              </a:lnSpc>
            </a:pPr>
            <a:r>
              <a:rPr lang="en-US" sz="2400" dirty="0">
                <a:latin typeface="Times New Roman" panose="02020603050405020304" pitchFamily="18" charset="0"/>
                <a:cs typeface="Times New Roman" panose="02020603050405020304" pitchFamily="18" charset="0"/>
              </a:rPr>
              <a:t>Each wine region in Greece is a reflection of its local microclimate, soil composition, and centuries-old winemaking traditions. </a:t>
            </a:r>
          </a:p>
          <a:p>
            <a:pPr>
              <a:lnSpc>
                <a:spcPct val="110000"/>
              </a:lnSpc>
            </a:pPr>
            <a:r>
              <a:rPr lang="en-US" sz="2400" dirty="0">
                <a:latin typeface="Times New Roman" panose="02020603050405020304" pitchFamily="18" charset="0"/>
                <a:cs typeface="Times New Roman" panose="02020603050405020304" pitchFamily="18" charset="0"/>
              </a:rPr>
              <a:t>In the Peloponnese regions like Nemea and </a:t>
            </a:r>
            <a:r>
              <a:rPr lang="en-US" sz="2400" dirty="0" err="1">
                <a:latin typeface="Times New Roman" panose="02020603050405020304" pitchFamily="18" charset="0"/>
                <a:cs typeface="Times New Roman" panose="02020603050405020304" pitchFamily="18" charset="0"/>
              </a:rPr>
              <a:t>Mantinia</a:t>
            </a:r>
            <a:r>
              <a:rPr lang="en-US" sz="2400" dirty="0">
                <a:latin typeface="Times New Roman" panose="02020603050405020304" pitchFamily="18" charset="0"/>
                <a:cs typeface="Times New Roman" panose="02020603050405020304" pitchFamily="18" charset="0"/>
              </a:rPr>
              <a:t> benefit from a mix of warm days and cool nights, perfect for producing the soft, fruit-forward Agiorgitiko red and the aromatic Moschofilero white. </a:t>
            </a:r>
          </a:p>
          <a:p>
            <a:pPr>
              <a:lnSpc>
                <a:spcPct val="110000"/>
              </a:lnSpc>
            </a:pPr>
            <a:r>
              <a:rPr lang="en-US" sz="2400" dirty="0">
                <a:latin typeface="Times New Roman" panose="02020603050405020304" pitchFamily="18" charset="0"/>
                <a:cs typeface="Times New Roman" panose="02020603050405020304" pitchFamily="18" charset="0"/>
              </a:rPr>
              <a:t>These wines exhibit a balance of ripeness and freshness, a direct result of the region’s temperate climate.</a:t>
            </a:r>
          </a:p>
          <a:p>
            <a:pPr>
              <a:lnSpc>
                <a:spcPct val="110000"/>
              </a:lnSpc>
            </a:pPr>
            <a:r>
              <a:rPr lang="en-US" sz="2400" dirty="0">
                <a:latin typeface="Times New Roman" panose="02020603050405020304" pitchFamily="18" charset="0"/>
                <a:cs typeface="Times New Roman" panose="02020603050405020304" pitchFamily="18" charset="0"/>
              </a:rPr>
              <a:t>The diversity of Greece’s wine regions is not only influenced by geography but also by the winemakers’ deep connection to the land. </a:t>
            </a:r>
          </a:p>
        </p:txBody>
      </p:sp>
      <p:pic>
        <p:nvPicPr>
          <p:cNvPr id="5" name="Picture 4" descr="A map of the island&#10;&#10;Description automatically generated">
            <a:extLst>
              <a:ext uri="{FF2B5EF4-FFF2-40B4-BE49-F238E27FC236}">
                <a16:creationId xmlns:a16="http://schemas.microsoft.com/office/drawing/2014/main" id="{40F87BF6-C126-48DE-1892-3B3B82DEA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432" y="1267969"/>
            <a:ext cx="4989575" cy="5155692"/>
          </a:xfrm>
          <a:prstGeom prst="rect">
            <a:avLst/>
          </a:prstGeom>
        </p:spPr>
      </p:pic>
    </p:spTree>
    <p:extLst>
      <p:ext uri="{BB962C8B-B14F-4D97-AF65-F5344CB8AC3E}">
        <p14:creationId xmlns:p14="http://schemas.microsoft.com/office/powerpoint/2010/main" val="12009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21665"/>
          </a:xfrm>
        </p:spPr>
        <p:txBody>
          <a:bodyPr anchor="ctr">
            <a:normAutofit/>
          </a:bodyPr>
          <a:lstStyle/>
          <a:p>
            <a:pPr algn="ctr"/>
            <a:r>
              <a:rPr lang="en-US" b="1" dirty="0">
                <a:latin typeface="Times New Roman" panose="02020603050405020304" pitchFamily="18" charset="0"/>
                <a:cs typeface="Times New Roman" panose="02020603050405020304" pitchFamily="18" charset="0"/>
              </a:rPr>
              <a:t>Wine Regions of Greece </a:t>
            </a:r>
            <a:r>
              <a:rPr lang="en-US" sz="2800" b="1" dirty="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121665"/>
            <a:ext cx="11826240" cy="2548636"/>
          </a:xfrm>
        </p:spPr>
        <p:txBody>
          <a:bodyPr anchor="t">
            <a:normAutofit/>
          </a:bodyPr>
          <a:lstStyle/>
          <a:p>
            <a:pPr>
              <a:lnSpc>
                <a:spcPct val="110000"/>
              </a:lnSpc>
            </a:pPr>
            <a:r>
              <a:rPr lang="en-US" sz="2400" dirty="0">
                <a:latin typeface="Times New Roman" panose="02020603050405020304" pitchFamily="18" charset="0"/>
                <a:cs typeface="Times New Roman" panose="02020603050405020304" pitchFamily="18" charset="0"/>
              </a:rPr>
              <a:t>Many Greek vineyards are small, family-owned estates, passed down through generations, with each family adapting their methods to the unique environmental factors of their region. </a:t>
            </a:r>
          </a:p>
          <a:p>
            <a:pPr>
              <a:lnSpc>
                <a:spcPct val="110000"/>
              </a:lnSpc>
            </a:pPr>
            <a:r>
              <a:rPr lang="en-US" sz="2400" dirty="0">
                <a:latin typeface="Times New Roman" panose="02020603050405020304" pitchFamily="18" charset="0"/>
                <a:cs typeface="Times New Roman" panose="02020603050405020304" pitchFamily="18" charset="0"/>
              </a:rPr>
              <a:t>This combination of tradition and terroir allows Greek wines to express a sense of place unlike anywhere else in the world.</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house on a hill with trees and bushes&#10;&#10;Description automatically generated">
            <a:extLst>
              <a:ext uri="{FF2B5EF4-FFF2-40B4-BE49-F238E27FC236}">
                <a16:creationId xmlns:a16="http://schemas.microsoft.com/office/drawing/2014/main" id="{34933EFC-36E9-34C8-1D57-A9601F7CD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87040"/>
            <a:ext cx="5788761" cy="3849624"/>
          </a:xfrm>
          <a:prstGeom prst="rect">
            <a:avLst/>
          </a:prstGeom>
        </p:spPr>
      </p:pic>
      <p:sp>
        <p:nvSpPr>
          <p:cNvPr id="7" name="TextBox 6">
            <a:extLst>
              <a:ext uri="{FF2B5EF4-FFF2-40B4-BE49-F238E27FC236}">
                <a16:creationId xmlns:a16="http://schemas.microsoft.com/office/drawing/2014/main" id="{134D88FF-1CBA-B79A-78AF-9B9854DA6A56}"/>
              </a:ext>
            </a:extLst>
          </p:cNvPr>
          <p:cNvSpPr txBox="1"/>
          <p:nvPr/>
        </p:nvSpPr>
        <p:spPr>
          <a:xfrm>
            <a:off x="5788760" y="2889504"/>
            <a:ext cx="6315456" cy="3719288"/>
          </a:xfrm>
          <a:prstGeom prst="rect">
            <a:avLst/>
          </a:prstGeom>
          <a:noFill/>
        </p:spPr>
        <p:txBody>
          <a:bodyPr wrap="square">
            <a:spAutoFit/>
          </a:bodyPr>
          <a:lstStyle/>
          <a:p>
            <a:pPr marL="34290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Greece’s wine industry continues to gain global recognition, it is the country’s geographic diversity and unique microclimates that stand at the heart of its winemaking success. </a:t>
            </a:r>
          </a:p>
          <a:p>
            <a:pPr marL="34290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cool, mountainous vineyards of the north to the sun-drenched coastal regions and volcanic islands, Greece’s wine regions offer an unparalleled range of styles and flavors.</a:t>
            </a:r>
          </a:p>
        </p:txBody>
      </p:sp>
    </p:spTree>
    <p:extLst>
      <p:ext uri="{BB962C8B-B14F-4D97-AF65-F5344CB8AC3E}">
        <p14:creationId xmlns:p14="http://schemas.microsoft.com/office/powerpoint/2010/main" val="164512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09471"/>
          </a:xfrm>
        </p:spPr>
        <p:txBody>
          <a:bodyPr>
            <a:noAutofit/>
          </a:bodyPr>
          <a:lstStyle/>
          <a:p>
            <a:pPr algn="ctr"/>
            <a:r>
              <a:rPr lang="en-US" b="1" dirty="0">
                <a:latin typeface="Times New Roman" panose="02020603050405020304" pitchFamily="18" charset="0"/>
                <a:cs typeface="Times New Roman" panose="02020603050405020304" pitchFamily="18" charset="0"/>
              </a:rPr>
              <a:t>Macedonia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01600" y="1109472"/>
            <a:ext cx="11761216" cy="5132832"/>
          </a:xfrm>
        </p:spPr>
        <p:txBody>
          <a:bodyPr>
            <a:noAutofit/>
          </a:bodyPr>
          <a:lstStyle/>
          <a:p>
            <a:r>
              <a:rPr lang="en-US" sz="2400" dirty="0">
                <a:latin typeface="Times New Roman" panose="02020603050405020304" pitchFamily="18" charset="0"/>
                <a:cs typeface="Times New Roman" panose="02020603050405020304" pitchFamily="18" charset="0"/>
              </a:rPr>
              <a:t>Macedonia, in northern Greece, is one of the country’s most significant wine-producing regions, known for its fertile valleys and cool climate, especially around the foothills of Mount Olympus and Mount </a:t>
            </a:r>
            <a:r>
              <a:rPr lang="en-US" sz="2400" dirty="0" err="1">
                <a:latin typeface="Times New Roman" panose="02020603050405020304" pitchFamily="18" charset="0"/>
                <a:cs typeface="Times New Roman" panose="02020603050405020304" pitchFamily="18" charset="0"/>
              </a:rPr>
              <a:t>Vermio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 region's flagship grape is </a:t>
            </a:r>
            <a:r>
              <a:rPr lang="en-US" sz="2400" b="1" dirty="0">
                <a:latin typeface="Times New Roman" panose="02020603050405020304" pitchFamily="18" charset="0"/>
                <a:cs typeface="Times New Roman" panose="02020603050405020304" pitchFamily="18" charset="0"/>
              </a:rPr>
              <a:t>Xinomavro</a:t>
            </a:r>
            <a:r>
              <a:rPr lang="en-US" sz="2400" dirty="0">
                <a:latin typeface="Times New Roman" panose="02020603050405020304" pitchFamily="18" charset="0"/>
                <a:cs typeface="Times New Roman" panose="02020603050405020304" pitchFamily="18" charset="0"/>
              </a:rPr>
              <a:t>, often compared to Nebbiolo due to its tannic structure, high acidity, and aging potential.</a:t>
            </a:r>
          </a:p>
          <a:p>
            <a:pPr marL="463550" lvl="0" indent="-231775">
              <a:buSzPct val="60000"/>
            </a:pPr>
            <a:r>
              <a:rPr lang="en-US" sz="2400" b="1" dirty="0">
                <a:latin typeface="Times New Roman" panose="02020603050405020304" pitchFamily="18" charset="0"/>
                <a:cs typeface="Times New Roman" panose="02020603050405020304" pitchFamily="18" charset="0"/>
              </a:rPr>
              <a:t>Terroir</a:t>
            </a:r>
            <a:r>
              <a:rPr lang="en-US" sz="2400" dirty="0">
                <a:latin typeface="Times New Roman" panose="02020603050405020304" pitchFamily="18" charset="0"/>
                <a:cs typeface="Times New Roman" panose="02020603050405020304" pitchFamily="18" charset="0"/>
              </a:rPr>
              <a:t>: The terroir of Macedonia is diverse, with clay and limestone soils, abundant rainfall, and cooler temperatures. These conditions contribute to Xinomavro's intense flavor profile of red fruit, tomato leaf,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earthy aromas.</a:t>
            </a:r>
          </a:p>
          <a:p>
            <a:pPr marL="463550" lvl="0" indent="-231775">
              <a:buSzPct val="60000"/>
            </a:pPr>
            <a:r>
              <a:rPr lang="en-US" sz="2400" b="1" dirty="0">
                <a:latin typeface="Times New Roman" panose="02020603050405020304" pitchFamily="18" charset="0"/>
                <a:cs typeface="Times New Roman" panose="02020603050405020304" pitchFamily="18" charset="0"/>
              </a:rPr>
              <a:t>Prominent Wineries</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Ktima</a:t>
            </a:r>
            <a:r>
              <a:rPr lang="en-US" sz="2400" i="1" dirty="0">
                <a:latin typeface="Times New Roman" panose="02020603050405020304" pitchFamily="18" charset="0"/>
                <a:cs typeface="Times New Roman" panose="02020603050405020304" pitchFamily="18" charset="0"/>
              </a:rPr>
              <a:t> Kir-</a:t>
            </a:r>
            <a:r>
              <a:rPr lang="en-US" sz="2400" i="1" dirty="0" err="1">
                <a:latin typeface="Times New Roman" panose="02020603050405020304" pitchFamily="18" charset="0"/>
                <a:cs typeface="Times New Roman" panose="02020603050405020304" pitchFamily="18" charset="0"/>
              </a:rPr>
              <a:t>Yianni</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Alpha Estate</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Domaine </a:t>
            </a:r>
            <a:r>
              <a:rPr lang="en-US" sz="2400" i="1" dirty="0" err="1">
                <a:latin typeface="Times New Roman" panose="02020603050405020304" pitchFamily="18" charset="0"/>
                <a:cs typeface="Times New Roman" panose="02020603050405020304" pitchFamily="18" charset="0"/>
              </a:rPr>
              <a:t>Tatsis</a:t>
            </a:r>
            <a:r>
              <a:rPr lang="en-US" sz="2400" dirty="0">
                <a:latin typeface="Times New Roman" panose="02020603050405020304" pitchFamily="18" charset="0"/>
                <a:cs typeface="Times New Roman" panose="02020603050405020304" pitchFamily="18" charset="0"/>
              </a:rPr>
              <a:t> are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among the most well-regarded producers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from this region, with a focus 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producing high-quality, age-worthy wines.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Picture 4" descr="A map of the country&#10;&#10;Description automatically generated">
            <a:extLst>
              <a:ext uri="{FF2B5EF4-FFF2-40B4-BE49-F238E27FC236}">
                <a16:creationId xmlns:a16="http://schemas.microsoft.com/office/drawing/2014/main" id="{73A3D422-6C99-4CCC-4F71-30360E32DD52}"/>
              </a:ext>
            </a:extLst>
          </p:cNvPr>
          <p:cNvPicPr>
            <a:picLocks noChangeAspect="1"/>
          </p:cNvPicPr>
          <p:nvPr/>
        </p:nvPicPr>
        <p:blipFill>
          <a:blip r:embed="rId2">
            <a:extLst>
              <a:ext uri="{28A0092B-C50C-407E-A947-70E740481C1C}">
                <a14:useLocalDpi xmlns:a14="http://schemas.microsoft.com/office/drawing/2010/main" val="0"/>
              </a:ext>
            </a:extLst>
          </a:blip>
          <a:srcRect l="1190" b="50000"/>
          <a:stretch/>
        </p:blipFill>
        <p:spPr>
          <a:xfrm>
            <a:off x="6096000" y="3773275"/>
            <a:ext cx="6096000" cy="3084723"/>
          </a:xfrm>
          <a:prstGeom prst="rect">
            <a:avLst/>
          </a:prstGeom>
        </p:spPr>
      </p:pic>
    </p:spTree>
    <p:extLst>
      <p:ext uri="{BB962C8B-B14F-4D97-AF65-F5344CB8AC3E}">
        <p14:creationId xmlns:p14="http://schemas.microsoft.com/office/powerpoint/2010/main" val="13269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33855"/>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Peloponnese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133856"/>
            <a:ext cx="11826240" cy="1621535"/>
          </a:xfrm>
        </p:spPr>
        <p:txBody>
          <a:bodyPr anchor="t">
            <a:normAutofit lnSpcReduction="10000"/>
          </a:bodyPr>
          <a:lstStyle/>
          <a:p>
            <a:pPr marL="401638" indent="-401638">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Peloponnese peninsula, located in southern Greece, is another vital wine region known for both red and white wines. </a:t>
            </a:r>
          </a:p>
          <a:p>
            <a:pPr marL="401638" indent="-401638">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home to Agiorgitiko, one of Greece’s most versatile red grapes, and Moschofilero, a floral and aromatic white variety.</a:t>
            </a:r>
          </a:p>
        </p:txBody>
      </p:sp>
      <p:pic>
        <p:nvPicPr>
          <p:cNvPr id="5" name="Picture 4" descr="A map of the world with different colored areas&#10;&#10;Description automatically generated">
            <a:extLst>
              <a:ext uri="{FF2B5EF4-FFF2-40B4-BE49-F238E27FC236}">
                <a16:creationId xmlns:a16="http://schemas.microsoft.com/office/drawing/2014/main" id="{6EA42F59-DF01-01AD-95C5-2A494A4E8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5392"/>
            <a:ext cx="4131298" cy="4102608"/>
          </a:xfrm>
          <a:prstGeom prst="rect">
            <a:avLst/>
          </a:prstGeom>
        </p:spPr>
      </p:pic>
      <p:sp>
        <p:nvSpPr>
          <p:cNvPr id="7" name="TextBox 6">
            <a:extLst>
              <a:ext uri="{FF2B5EF4-FFF2-40B4-BE49-F238E27FC236}">
                <a16:creationId xmlns:a16="http://schemas.microsoft.com/office/drawing/2014/main" id="{E3FB2FC3-1CDB-CEB6-6DA7-68A934B9E0D9}"/>
              </a:ext>
            </a:extLst>
          </p:cNvPr>
          <p:cNvSpPr txBox="1"/>
          <p:nvPr/>
        </p:nvSpPr>
        <p:spPr>
          <a:xfrm>
            <a:off x="4142328" y="2755391"/>
            <a:ext cx="7836751" cy="4495461"/>
          </a:xfrm>
          <a:prstGeom prst="rect">
            <a:avLst/>
          </a:prstGeom>
          <a:noFill/>
        </p:spPr>
        <p:txBody>
          <a:bodyPr wrap="square">
            <a:spAutoFit/>
          </a:bodyPr>
          <a:lstStyle/>
          <a:p>
            <a:pPr marL="684213"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region's terroir varies from the high-altitude vineyards of Nemea (where Agiorgitiko thrives) to the cooler, mountainous regions where Moschofilero is grown. The soils here are mostly limestone and clay, with a Mediterranean climate that brings warm days and cool nights.</a:t>
            </a:r>
          </a:p>
          <a:p>
            <a:pPr marL="684213"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Gaia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Skouras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Tselepos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renowned for their modern takes on traditional Greek varietals, bringing them to the international stage.</a:t>
            </a:r>
          </a:p>
          <a:p>
            <a:pPr marL="228600" marR="0">
              <a:spcBef>
                <a:spcPts val="0"/>
              </a:spcBef>
              <a:spcAft>
                <a:spcPts val="800"/>
              </a:spcAft>
            </a:pP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4298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8079879" cy="1085087"/>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Santorini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085088"/>
            <a:ext cx="7957959" cy="5772913"/>
          </a:xfrm>
        </p:spPr>
        <p:txBody>
          <a:bodyPr anchor="t">
            <a:normAutofit fontScale="92500" lnSpcReduction="20000"/>
          </a:bodyPr>
          <a:lstStyle/>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Santorini is arguably Greece's most famous wine region, located on the volcanic island of the same name in the Aegean Sea.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island’s iconic grape is </a:t>
            </a: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Assyrtiko</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 white variety that thrives in the volcanic soil and harsh, windy conditions.</a:t>
            </a:r>
          </a:p>
          <a:p>
            <a:pPr marL="623888" marR="0" lvl="0" indent="-342900">
              <a:lnSpc>
                <a:spcPct val="107000"/>
              </a:lnSpc>
              <a:spcBef>
                <a:spcPts val="0"/>
              </a:spcBef>
              <a:spcAft>
                <a:spcPts val="800"/>
              </a:spcAft>
              <a:buSzPct val="60000"/>
              <a:tabLst>
                <a:tab pos="457200" algn="l"/>
              </a:tabLs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The volcanic soil of Santorini is rich in minerals and extremely porous, which, combined with the lack of water and strong winds, forces the vines to grow deep roots and develop intense flavors. The unique basket-shaped vine training system, </a:t>
            </a:r>
            <a:r>
              <a:rPr lang="en-US" sz="2600" i="1" kern="100" dirty="0" err="1">
                <a:effectLst/>
                <a:latin typeface="Times New Roman" panose="02020603050405020304" pitchFamily="18" charset="0"/>
                <a:ea typeface="Aptos" panose="020B0004020202020204" pitchFamily="34" charset="0"/>
                <a:cs typeface="Times New Roman" panose="02020603050405020304" pitchFamily="18" charset="0"/>
              </a:rPr>
              <a:t>kouloura</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protects the grapes from the island’s strong winds and sun.</a:t>
            </a:r>
          </a:p>
          <a:p>
            <a:pPr marL="623888" marR="0" lvl="0" indent="-342900">
              <a:lnSpc>
                <a:spcPct val="107000"/>
              </a:lnSpc>
              <a:spcBef>
                <a:spcPts val="0"/>
              </a:spcBef>
              <a:spcAft>
                <a:spcPts val="800"/>
              </a:spcAft>
              <a:buSzPct val="60000"/>
              <a:tabLst>
                <a:tab pos="457200" algn="l"/>
              </a:tabLs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Prominent Wineries</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600" i="1" kern="100" dirty="0">
                <a:effectLst/>
                <a:latin typeface="Times New Roman" panose="02020603050405020304" pitchFamily="18" charset="0"/>
                <a:ea typeface="Aptos" panose="020B0004020202020204" pitchFamily="34" charset="0"/>
                <a:cs typeface="Times New Roman" panose="02020603050405020304" pitchFamily="18" charset="0"/>
              </a:rPr>
              <a:t>Domaine Sigalas</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600" i="1" kern="100" dirty="0">
                <a:effectLst/>
                <a:latin typeface="Times New Roman" panose="02020603050405020304" pitchFamily="18" charset="0"/>
                <a:ea typeface="Aptos" panose="020B0004020202020204" pitchFamily="34" charset="0"/>
                <a:cs typeface="Times New Roman" panose="02020603050405020304" pitchFamily="18" charset="0"/>
              </a:rPr>
              <a:t>Hatzidakis Winery</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600" i="1" kern="100" dirty="0">
                <a:effectLst/>
                <a:latin typeface="Times New Roman" panose="02020603050405020304" pitchFamily="18" charset="0"/>
                <a:ea typeface="Aptos" panose="020B0004020202020204" pitchFamily="34" charset="0"/>
                <a:cs typeface="Times New Roman" panose="02020603050405020304" pitchFamily="18" charset="0"/>
              </a:rPr>
              <a:t>Gavalas Winery</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produce some of the finest examples of Assyrtiko, known for its high acidity, citrus notes, and minerality.</a:t>
            </a: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the island of santorini&#10;&#10;Description automatically generated">
            <a:extLst>
              <a:ext uri="{FF2B5EF4-FFF2-40B4-BE49-F238E27FC236}">
                <a16:creationId xmlns:a16="http://schemas.microsoft.com/office/drawing/2014/main" id="{63BBE1B0-181C-1487-7C07-C4403AA23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879" y="0"/>
            <a:ext cx="4112121" cy="6858000"/>
          </a:xfrm>
          <a:prstGeom prst="rect">
            <a:avLst/>
          </a:prstGeom>
        </p:spPr>
      </p:pic>
    </p:spTree>
    <p:extLst>
      <p:ext uri="{BB962C8B-B14F-4D97-AF65-F5344CB8AC3E}">
        <p14:creationId xmlns:p14="http://schemas.microsoft.com/office/powerpoint/2010/main" val="16905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A map of a country with a plane flying&#10;&#10;Description automatically generated">
            <a:extLst>
              <a:ext uri="{FF2B5EF4-FFF2-40B4-BE49-F238E27FC236}">
                <a16:creationId xmlns:a16="http://schemas.microsoft.com/office/drawing/2014/main" id="{F971B301-587C-3BD6-B0DB-69CA7D5A1856}"/>
              </a:ext>
            </a:extLst>
          </p:cNvPr>
          <p:cNvPicPr>
            <a:picLocks noChangeAspect="1"/>
          </p:cNvPicPr>
          <p:nvPr/>
        </p:nvPicPr>
        <p:blipFill>
          <a:blip r:embed="rId3">
            <a:extLst>
              <a:ext uri="{28A0092B-C50C-407E-A947-70E740481C1C}">
                <a14:useLocalDpi xmlns:a14="http://schemas.microsoft.com/office/drawing/2010/main" val="0"/>
              </a:ext>
            </a:extLst>
          </a:blip>
          <a:srcRect t="1380" b="10014"/>
          <a:stretch/>
        </p:blipFill>
        <p:spPr>
          <a:xfrm>
            <a:off x="0" y="4168139"/>
            <a:ext cx="7620000" cy="2712267"/>
          </a:xfrm>
          <a:prstGeom prst="rect">
            <a:avLst/>
          </a:prstGeom>
        </p:spPr>
      </p:pic>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33855"/>
          </a:xfrm>
        </p:spPr>
        <p:txBody>
          <a:bodyPr>
            <a:no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Crete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29184" y="1133856"/>
            <a:ext cx="11862816" cy="3034283"/>
          </a:xfrm>
        </p:spPr>
        <p:txBody>
          <a:bodyPr>
            <a:no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Crete, Greece's largest island, has a long history of winemaking, with a focus on indigenous varieties such as Vidiano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Liatiko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island’s warm Mediterranean climate and varying altitudes create a dynamic environment for viticulture.</a:t>
            </a:r>
          </a:p>
          <a:p>
            <a:pPr marL="574675" indent="-342900">
              <a:lnSpc>
                <a:spcPct val="107000"/>
              </a:lnSpc>
              <a:spcBef>
                <a:spcPts val="0"/>
              </a:spcBef>
              <a:spcAft>
                <a:spcPts val="800"/>
              </a:spcAft>
              <a:buSzPct val="6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Crete’s mountainous terrain offers a range of microclimates, with vineyards planted at both high and low elevations. The combination of sandy, limestone soils and the island's abundant sunshine creates ripe, flavorful wines with a good balance of acidity.</a:t>
            </a:r>
          </a:p>
        </p:txBody>
      </p:sp>
      <p:sp>
        <p:nvSpPr>
          <p:cNvPr id="7" name="TextBox 6">
            <a:extLst>
              <a:ext uri="{FF2B5EF4-FFF2-40B4-BE49-F238E27FC236}">
                <a16:creationId xmlns:a16="http://schemas.microsoft.com/office/drawing/2014/main" id="{8E8C782F-B425-7E20-DC1E-A8BF5A44BD2F}"/>
              </a:ext>
            </a:extLst>
          </p:cNvPr>
          <p:cNvSpPr txBox="1"/>
          <p:nvPr/>
        </p:nvSpPr>
        <p:spPr>
          <a:xfrm>
            <a:off x="7156704" y="3645194"/>
            <a:ext cx="4852416" cy="2835713"/>
          </a:xfrm>
          <a:prstGeom prst="rect">
            <a:avLst/>
          </a:prstGeom>
          <a:noFill/>
        </p:spPr>
        <p:txBody>
          <a:bodyPr wrap="square">
            <a:spAutoFit/>
          </a:bodyPr>
          <a:lstStyle/>
          <a:p>
            <a:pPr marL="574675" indent="-342900">
              <a:lnSpc>
                <a:spcPct val="107000"/>
              </a:lnSpc>
              <a:spcBef>
                <a:spcPts val="0"/>
              </a:spcBef>
              <a:spcAft>
                <a:spcPts val="800"/>
              </a:spcAft>
              <a:buSzPct val="60000"/>
              <a:tabLst>
                <a:tab pos="457200" algn="l"/>
              </a:tabLst>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74675" indent="-342900">
              <a:lnSpc>
                <a:spcPct val="107000"/>
              </a:lnSpc>
              <a:spcBef>
                <a:spcPts val="0"/>
              </a:spcBef>
              <a:spcAft>
                <a:spcPts val="800"/>
              </a:spcAft>
              <a:buSzPct val="6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Douloufakis</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Lyrarakis</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Manousakis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leading the way in promoting Crete’s indigenous varieties and modern winemaking techniques.</a:t>
            </a:r>
          </a:p>
        </p:txBody>
      </p:sp>
    </p:spTree>
    <p:extLst>
      <p:ext uri="{BB962C8B-B14F-4D97-AF65-F5344CB8AC3E}">
        <p14:creationId xmlns:p14="http://schemas.microsoft.com/office/powerpoint/2010/main" val="159928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6116569" y="1"/>
            <a:ext cx="6072383" cy="1231391"/>
          </a:xfrm>
        </p:spPr>
        <p:txBody>
          <a:bodyPr>
            <a:normAutofit/>
          </a:bodyPr>
          <a:lstStyle/>
          <a:p>
            <a:pPr algn="ctr"/>
            <a:r>
              <a:rPr lang="en-US" b="1" dirty="0">
                <a:latin typeface="Times New Roman" panose="02020603050405020304" pitchFamily="18" charset="0"/>
                <a:cs typeface="Times New Roman" panose="02020603050405020304" pitchFamily="18" charset="0"/>
              </a:rPr>
              <a:t>Wine in Mythology</a:t>
            </a: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5900929" y="1231392"/>
            <a:ext cx="6288024" cy="5626608"/>
          </a:xfrm>
        </p:spPr>
        <p:txBody>
          <a:bodyPr>
            <a:noAutofit/>
          </a:bodyPr>
          <a:lstStyle/>
          <a:p>
            <a:r>
              <a:rPr lang="en-US" sz="2400" dirty="0">
                <a:latin typeface="Times New Roman" panose="02020603050405020304" pitchFamily="18" charset="0"/>
                <a:cs typeface="Times New Roman" panose="02020603050405020304" pitchFamily="18" charset="0"/>
              </a:rPr>
              <a:t>According to Greek mythology, wine was invented by Dionysus (to the Romans Bacchus). </a:t>
            </a:r>
          </a:p>
          <a:p>
            <a:r>
              <a:rPr lang="en-US" sz="2400" dirty="0">
                <a:latin typeface="Times New Roman" panose="02020603050405020304" pitchFamily="18" charset="0"/>
                <a:cs typeface="Times New Roman" panose="02020603050405020304" pitchFamily="18" charset="0"/>
              </a:rPr>
              <a:t>The god generously gave Ikarios, a noble citizen of Ikaria in Attica, the vine tree. From this, Ikarios made wine, which he shared with a group of passing shepherds. </a:t>
            </a:r>
          </a:p>
          <a:p>
            <a:r>
              <a:rPr lang="en-US" sz="2400" dirty="0">
                <a:latin typeface="Times New Roman" panose="02020603050405020304" pitchFamily="18" charset="0"/>
                <a:cs typeface="Times New Roman" panose="02020603050405020304" pitchFamily="18" charset="0"/>
              </a:rPr>
              <a:t>However, unaware of the stupefying effects of wine, the shepherds thought they had been poisoned and so swiftly took revenge and killed the unfortunate Ikarios. </a:t>
            </a:r>
          </a:p>
          <a:p>
            <a:r>
              <a:rPr lang="en-US" sz="2400" dirty="0">
                <a:latin typeface="Times New Roman" panose="02020603050405020304" pitchFamily="18" charset="0"/>
                <a:cs typeface="Times New Roman" panose="02020603050405020304" pitchFamily="18" charset="0"/>
              </a:rPr>
              <a:t>Notwithstanding such an inauspicious start to the wine industry, this gift from the gods would become the most popular drink in antiquity.</a:t>
            </a:r>
          </a:p>
        </p:txBody>
      </p:sp>
      <p:pic>
        <p:nvPicPr>
          <p:cNvPr id="6" name="Picture 5" descr="A statue of a person holding grapes&#10;&#10;Description automatically generated">
            <a:extLst>
              <a:ext uri="{FF2B5EF4-FFF2-40B4-BE49-F238E27FC236}">
                <a16:creationId xmlns:a16="http://schemas.microsoft.com/office/drawing/2014/main" id="{D6779047-5288-23A7-B8FD-415C980785FF}"/>
              </a:ext>
            </a:extLst>
          </p:cNvPr>
          <p:cNvPicPr>
            <a:picLocks noChangeAspect="1"/>
          </p:cNvPicPr>
          <p:nvPr/>
        </p:nvPicPr>
        <p:blipFill>
          <a:blip r:embed="rId3">
            <a:extLst>
              <a:ext uri="{28A0092B-C50C-407E-A947-70E740481C1C}">
                <a14:useLocalDpi xmlns:a14="http://schemas.microsoft.com/office/drawing/2010/main" val="0"/>
              </a:ext>
            </a:extLst>
          </a:blip>
          <a:srcRect l="17344" t="1" r="25353" b="1"/>
          <a:stretch/>
        </p:blipFill>
        <p:spPr>
          <a:xfrm>
            <a:off x="-215620" y="-1"/>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419020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the region of the middle east&#10;&#10;Description automatically generated">
            <a:extLst>
              <a:ext uri="{FF2B5EF4-FFF2-40B4-BE49-F238E27FC236}">
                <a16:creationId xmlns:a16="http://schemas.microsoft.com/office/drawing/2014/main" id="{30C0EAFF-8525-9170-E2F9-65EAF414E3AA}"/>
              </a:ext>
            </a:extLst>
          </p:cNvPr>
          <p:cNvPicPr>
            <a:picLocks noChangeAspect="1"/>
          </p:cNvPicPr>
          <p:nvPr/>
        </p:nvPicPr>
        <p:blipFill>
          <a:blip r:embed="rId3">
            <a:extLst>
              <a:ext uri="{28A0092B-C50C-407E-A947-70E740481C1C}">
                <a14:useLocalDpi xmlns:a14="http://schemas.microsoft.com/office/drawing/2010/main" val="0"/>
              </a:ext>
            </a:extLst>
          </a:blip>
          <a:srcRect l="20347" r="27261"/>
          <a:stretch/>
        </p:blipFill>
        <p:spPr>
          <a:xfrm>
            <a:off x="7950200" y="1121664"/>
            <a:ext cx="4241800" cy="5734050"/>
          </a:xfrm>
          <a:prstGeom prst="rect">
            <a:avLst/>
          </a:prstGeom>
        </p:spPr>
      </p:pic>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21663"/>
          </a:xfrm>
        </p:spPr>
        <p:txBody>
          <a:bodyPr anchor="ctr">
            <a:normAutofit/>
          </a:bodyPr>
          <a:lstStyle/>
          <a:p>
            <a:pPr marL="228600" algn="ctr">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Epirus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121664"/>
            <a:ext cx="7936992" cy="5736337"/>
          </a:xfrm>
        </p:spPr>
        <p:txBody>
          <a:bodyPr anchor="t">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in the rugged mountains of northwestern Greece, Epirus is known for its cool climate and the production of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Debina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high-acid white grape used to make sparkling and still wines.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steep vineyards are some of the most challenging to cultivate in Greece.</a:t>
            </a:r>
          </a:p>
          <a:p>
            <a:pPr marL="512763" indent="-280988">
              <a:lnSpc>
                <a:spcPct val="107000"/>
              </a:lnSpc>
              <a:spcBef>
                <a:spcPts val="0"/>
              </a:spcBef>
              <a:spcAft>
                <a:spcPts val="800"/>
              </a:spcAft>
              <a:buSzPct val="60000"/>
              <a:tabLst>
                <a:tab pos="457200" algn="l"/>
                <a:tab pos="573088"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Epirus is characterized by its mountainous terrain and limestone-rich soils, with a cooler climate that preserves acidity in the grapes. The result is wines with bright acidity and crisp, green apple and citrus flavors.</a:t>
            </a:r>
          </a:p>
          <a:p>
            <a:pPr marL="512763" indent="-280988">
              <a:lnSpc>
                <a:spcPct val="107000"/>
              </a:lnSpc>
              <a:spcBef>
                <a:spcPts val="0"/>
              </a:spcBef>
              <a:spcAft>
                <a:spcPts val="800"/>
              </a:spcAft>
              <a:buSzPct val="60000"/>
              <a:tabLst>
                <a:tab pos="457200" algn="l"/>
                <a:tab pos="573088"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Zitsa</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Cooperative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Domaine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Glinavos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notable producers in this region, focusing on sparkling wines and fresh, vibrant whites.</a:t>
            </a: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08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072895"/>
          </a:xfrm>
        </p:spPr>
        <p:txBody>
          <a:bodyPr>
            <a:no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Central Greece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Sterea</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Ellada</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29184" y="1072896"/>
            <a:ext cx="11497056" cy="2499360"/>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Central Greece is home to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Savatiano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white grape that has historically been associated with the production of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Retsina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famous resin-flavored wine of Greece.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in recent years, winemakers have been producing high-quality dry wines from this variety.</a:t>
            </a:r>
          </a:p>
          <a:p>
            <a:pPr marL="574675" marR="0" lvl="0" indent="-342900">
              <a:lnSpc>
                <a:spcPct val="107000"/>
              </a:lnSpc>
              <a:spcBef>
                <a:spcPts val="0"/>
              </a:spcBef>
              <a:spcAft>
                <a:spcPts val="800"/>
              </a:spcAft>
              <a:buSzPct val="6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region is characterized by its varied topography, with vineyards located on both flatlands and mountainous areas. The climate is generally warm, but cooling breezes from the Aegean Sea help retain freshness in the grapes.</a:t>
            </a:r>
          </a:p>
        </p:txBody>
      </p:sp>
      <p:pic>
        <p:nvPicPr>
          <p:cNvPr id="5" name="Picture 4" descr="A map of different colors&#10;&#10;Description automatically generated">
            <a:extLst>
              <a:ext uri="{FF2B5EF4-FFF2-40B4-BE49-F238E27FC236}">
                <a16:creationId xmlns:a16="http://schemas.microsoft.com/office/drawing/2014/main" id="{B41BF7D6-A21F-97ED-DA0C-03F364694635}"/>
              </a:ext>
            </a:extLst>
          </p:cNvPr>
          <p:cNvPicPr>
            <a:picLocks noChangeAspect="1"/>
          </p:cNvPicPr>
          <p:nvPr/>
        </p:nvPicPr>
        <p:blipFill>
          <a:blip r:embed="rId2">
            <a:extLst>
              <a:ext uri="{28A0092B-C50C-407E-A947-70E740481C1C}">
                <a14:useLocalDpi xmlns:a14="http://schemas.microsoft.com/office/drawing/2010/main" val="0"/>
              </a:ext>
            </a:extLst>
          </a:blip>
          <a:srcRect l="5700" b="13504"/>
          <a:stretch/>
        </p:blipFill>
        <p:spPr>
          <a:xfrm>
            <a:off x="121920" y="4094992"/>
            <a:ext cx="5803393" cy="2778975"/>
          </a:xfrm>
          <a:prstGeom prst="rect">
            <a:avLst/>
          </a:prstGeom>
        </p:spPr>
      </p:pic>
      <p:sp>
        <p:nvSpPr>
          <p:cNvPr id="7" name="TextBox 6">
            <a:extLst>
              <a:ext uri="{FF2B5EF4-FFF2-40B4-BE49-F238E27FC236}">
                <a16:creationId xmlns:a16="http://schemas.microsoft.com/office/drawing/2014/main" id="{31D9CC83-D174-3EA5-F473-E1FEAA8946F4}"/>
              </a:ext>
            </a:extLst>
          </p:cNvPr>
          <p:cNvSpPr txBox="1"/>
          <p:nvPr/>
        </p:nvSpPr>
        <p:spPr>
          <a:xfrm>
            <a:off x="5693665" y="4131568"/>
            <a:ext cx="6461759" cy="2041585"/>
          </a:xfrm>
          <a:prstGeom prst="rect">
            <a:avLst/>
          </a:prstGeom>
          <a:noFill/>
        </p:spPr>
        <p:txBody>
          <a:bodyPr wrap="square">
            <a:spAutoFit/>
          </a:bodyPr>
          <a:lstStyle/>
          <a:p>
            <a:pPr marL="688975" marR="0" lvl="0" indent="-457200">
              <a:lnSpc>
                <a:spcPct val="107000"/>
              </a:lnSpc>
              <a:spcBef>
                <a:spcPts val="0"/>
              </a:spcBef>
              <a:spcAft>
                <a:spcPts val="800"/>
              </a:spcAft>
              <a:buSzPct val="6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Papagiannakos</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Mylonas</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at the forefront of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Savatiano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revival, showcasing the grape’s potential for producing elegant, mineral-driven wines.</a:t>
            </a:r>
          </a:p>
        </p:txBody>
      </p:sp>
    </p:spTree>
    <p:extLst>
      <p:ext uri="{BB962C8B-B14F-4D97-AF65-F5344CB8AC3E}">
        <p14:creationId xmlns:p14="http://schemas.microsoft.com/office/powerpoint/2010/main" val="39088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1948160" cy="1280159"/>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Grape Varieties of Greece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280160"/>
            <a:ext cx="5974080" cy="5577841"/>
          </a:xfrm>
        </p:spPr>
        <p:txBody>
          <a:bodyPr anchor="t">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Greece is home to more than 300 indigenous grape varieties, many of which are unique to specific regions and perfectly adapted to their local terroirs.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following are some of the most important Greek varietals: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512763" marR="0" lvl="0">
              <a:lnSpc>
                <a:spcPct val="107000"/>
              </a:lnSpc>
              <a:spcBef>
                <a:spcPts val="0"/>
              </a:spcBef>
              <a:spcAft>
                <a:spcPts val="800"/>
              </a:spcAft>
              <a:buSzPct val="6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Xinomavro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(Macedonia): Known for its aging potential, this red grape produces wines with high tannins, bright acidity, and complex aromas of red fruit, olives, and spice.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different countries/regions with black and white text&#10;&#10;Description automatically generated">
            <a:extLst>
              <a:ext uri="{FF2B5EF4-FFF2-40B4-BE49-F238E27FC236}">
                <a16:creationId xmlns:a16="http://schemas.microsoft.com/office/drawing/2014/main" id="{4E9A7917-7677-6C2E-2627-7ED1DC4B0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45615"/>
            <a:ext cx="6096000" cy="5612384"/>
          </a:xfrm>
          <a:prstGeom prst="rect">
            <a:avLst/>
          </a:prstGeom>
        </p:spPr>
      </p:pic>
    </p:spTree>
    <p:extLst>
      <p:ext uri="{BB962C8B-B14F-4D97-AF65-F5344CB8AC3E}">
        <p14:creationId xmlns:p14="http://schemas.microsoft.com/office/powerpoint/2010/main" val="382905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097279"/>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Grape Varieties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2146300" y="1097280"/>
            <a:ext cx="9814052" cy="4620768"/>
          </a:xfrm>
        </p:spPr>
        <p:txBody>
          <a:bodyPr>
            <a:noAutofit/>
          </a:bodyPr>
          <a:lstStyle/>
          <a:p>
            <a:pPr>
              <a:lnSpc>
                <a:spcPct val="107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Agiorgitiko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(Peloponnese): </a:t>
            </a:r>
            <a:r>
              <a:rPr lang="en-US" sz="2400" dirty="0">
                <a:latin typeface="Times New Roman" panose="02020603050405020304" pitchFamily="18" charset="0"/>
                <a:cs typeface="Times New Roman" panose="02020603050405020304" pitchFamily="18" charset="0"/>
              </a:rPr>
              <a:t>Arguably Greece's flagship red wine grape, </a:t>
            </a:r>
            <a:r>
              <a:rPr lang="en-US" sz="2400" b="1" dirty="0">
                <a:latin typeface="Times New Roman" panose="02020603050405020304" pitchFamily="18" charset="0"/>
                <a:cs typeface="Times New Roman" panose="02020603050405020304" pitchFamily="18" charset="0"/>
              </a:rPr>
              <a:t>Agiorgitiko</a:t>
            </a:r>
            <a:r>
              <a:rPr lang="en-US" sz="2400" dirty="0">
                <a:latin typeface="Times New Roman" panose="02020603050405020304" pitchFamily="18" charset="0"/>
                <a:cs typeface="Times New Roman" panose="02020603050405020304" pitchFamily="18" charset="0"/>
              </a:rPr>
              <a:t> wines can be as varied as the regions they are grown in. </a:t>
            </a:r>
          </a:p>
          <a:p>
            <a:pPr>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It is frequently referred to as “Mult dynamic”, since it is capable of producing a large range of styles, from refreshing rosés, delicious dry reds to concentrated sweet wines. </a:t>
            </a:r>
          </a:p>
          <a:p>
            <a:pPr>
              <a:lnSpc>
                <a:spcPct val="107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versatile red variety that can produce everything from fruity, easy-drinking reds to structured, age-worthy wines. </a:t>
            </a:r>
          </a:p>
          <a:p>
            <a:pPr>
              <a:lnSpc>
                <a:spcPct val="107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known for its soft tannins and flavors of dark berries and plums.</a:t>
            </a:r>
          </a:p>
          <a:p>
            <a:pPr>
              <a:lnSpc>
                <a:spcPct val="107000"/>
              </a:lnSpc>
              <a:spcBef>
                <a:spcPts val="0"/>
              </a:spcBef>
              <a:spcAft>
                <a:spcPts val="800"/>
              </a:spcAft>
              <a:buSzPct val="100000"/>
              <a:tabLst>
                <a:tab pos="457200" algn="l"/>
              </a:tabLst>
            </a:pPr>
            <a:r>
              <a:rPr lang="en-US" sz="2400" b="1" dirty="0" err="1">
                <a:latin typeface="Times New Roman" panose="02020603050405020304" pitchFamily="18" charset="0"/>
                <a:cs typeface="Times New Roman" panose="02020603050405020304" pitchFamily="18" charset="0"/>
              </a:rPr>
              <a:t>Agiorgitiko</a:t>
            </a:r>
            <a:r>
              <a:rPr lang="en-US" sz="2400" dirty="0">
                <a:latin typeface="Times New Roman" panose="02020603050405020304" pitchFamily="18" charset="0"/>
                <a:cs typeface="Times New Roman" panose="02020603050405020304" pitchFamily="18" charset="0"/>
              </a:rPr>
              <a:t> is a captivating grape variety that caresses the senses with elegance, freshness and intensity of aromas and flavors. </a:t>
            </a:r>
          </a:p>
        </p:txBody>
      </p:sp>
      <p:pic>
        <p:nvPicPr>
          <p:cNvPr id="7" name="Picture 6" descr="A bottle of wine with a white label&#10;&#10;Description automatically generated">
            <a:extLst>
              <a:ext uri="{FF2B5EF4-FFF2-40B4-BE49-F238E27FC236}">
                <a16:creationId xmlns:a16="http://schemas.microsoft.com/office/drawing/2014/main" id="{1143C7E1-454C-1B9F-B185-432418DFC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36" y="219456"/>
            <a:ext cx="3429000" cy="6858000"/>
          </a:xfrm>
          <a:prstGeom prst="rect">
            <a:avLst/>
          </a:prstGeom>
        </p:spPr>
      </p:pic>
    </p:spTree>
    <p:extLst>
      <p:ext uri="{BB962C8B-B14F-4D97-AF65-F5344CB8AC3E}">
        <p14:creationId xmlns:p14="http://schemas.microsoft.com/office/powerpoint/2010/main" val="39027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207007"/>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Grape Varieties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633984" y="1207008"/>
            <a:ext cx="9627617" cy="5168392"/>
          </a:xfrm>
        </p:spPr>
        <p:txBody>
          <a:bodyPr>
            <a:noAutofit/>
          </a:bodyPr>
          <a:lstStyle/>
          <a:p>
            <a:pPr marR="0" lvl="0">
              <a:lnSpc>
                <a:spcPct val="107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Assyrtiko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(Santorini): A highly regarded white grape with intense acidity, minerality, and citrus flavors, Assyrtiko is often compared to Riesling and Chardonnay for its ability to age and express terroir.</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It is possibly some of the greatest varieties found in the Mediterranean basin. </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It originated from Santorini (Assyrtiko-Santorini) but it spread all over Greece, becoming, in terms of quality, one of the most important native varietals. </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It produces mainly dry white wines, some of which are being aged in oak. However, a number of sweet wines are made, from late harvests or sun dried grapes.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7" name="Picture 6" descr="A bottle of wine with a label&#10;&#10;Description automatically generated">
            <a:extLst>
              <a:ext uri="{FF2B5EF4-FFF2-40B4-BE49-F238E27FC236}">
                <a16:creationId xmlns:a16="http://schemas.microsoft.com/office/drawing/2014/main" id="{EB73D8EE-A5C4-D29E-3C28-77234C6EEA87}"/>
              </a:ext>
            </a:extLst>
          </p:cNvPr>
          <p:cNvPicPr>
            <a:picLocks noChangeAspect="1"/>
          </p:cNvPicPr>
          <p:nvPr/>
        </p:nvPicPr>
        <p:blipFill>
          <a:blip r:embed="rId2">
            <a:extLst>
              <a:ext uri="{28A0092B-C50C-407E-A947-70E740481C1C}">
                <a14:useLocalDpi xmlns:a14="http://schemas.microsoft.com/office/drawing/2010/main" val="0"/>
              </a:ext>
            </a:extLst>
          </a:blip>
          <a:srcRect l="31699" r="30118"/>
          <a:stretch/>
        </p:blipFill>
        <p:spPr>
          <a:xfrm>
            <a:off x="10261601" y="-426647"/>
            <a:ext cx="1930400" cy="7603163"/>
          </a:xfrm>
          <a:prstGeom prst="rect">
            <a:avLst/>
          </a:prstGeom>
        </p:spPr>
      </p:pic>
    </p:spTree>
    <p:extLst>
      <p:ext uri="{BB962C8B-B14F-4D97-AF65-F5344CB8AC3E}">
        <p14:creationId xmlns:p14="http://schemas.microsoft.com/office/powerpoint/2010/main" val="33752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767839"/>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Grape Varieties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866900" y="1584960"/>
            <a:ext cx="10197084" cy="4928616"/>
          </a:xfrm>
        </p:spPr>
        <p:txBody>
          <a:bodyPr>
            <a:noAutofit/>
          </a:bodyPr>
          <a:lstStyle/>
          <a:p>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Moschofilero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(Peloponnese): </a:t>
            </a:r>
            <a:r>
              <a:rPr lang="en-US" sz="2400" i="1" dirty="0">
                <a:latin typeface="Times New Roman" panose="02020603050405020304" pitchFamily="18" charset="0"/>
                <a:cs typeface="Times New Roman" panose="02020603050405020304" pitchFamily="18" charset="0"/>
              </a:rPr>
              <a:t>Moschofilero</a:t>
            </a:r>
            <a:r>
              <a:rPr lang="en-US" sz="2400" dirty="0">
                <a:latin typeface="Times New Roman" panose="02020603050405020304" pitchFamily="18" charset="0"/>
                <a:cs typeface="Times New Roman" panose="02020603050405020304" pitchFamily="18" charset="0"/>
              </a:rPr>
              <a:t> is a Greek grape that hails from Peloponnese. It is an aromatic and late-ripening variety that delivers high yields, but it is sometimes sensitive and finicky to grow. </a:t>
            </a:r>
          </a:p>
          <a:p>
            <a:r>
              <a:rPr lang="en-US" sz="2400" dirty="0">
                <a:latin typeface="Times New Roman" panose="02020603050405020304" pitchFamily="18" charset="0"/>
                <a:cs typeface="Times New Roman" panose="02020603050405020304" pitchFamily="18" charset="0"/>
              </a:rPr>
              <a:t>Varietal Moschofilero wines can be incredibly versatile. They will usually have bright and crisp acidity, which highlights their clean and fresh character. The wines from lower altitudes will usually have more freshness, and those from higher vineyards tend to have a more prominent floral character.</a:t>
            </a:r>
          </a:p>
          <a:p>
            <a:r>
              <a:rPr lang="en-US" sz="2400" dirty="0">
                <a:latin typeface="Times New Roman" panose="02020603050405020304" pitchFamily="18" charset="0"/>
                <a:cs typeface="Times New Roman" panose="02020603050405020304" pitchFamily="18" charset="0"/>
              </a:rPr>
              <a:t>Typical aromas are reminiscent of peaches, jasmine, orange blossom, roses, and citrus fruit. </a:t>
            </a:r>
          </a:p>
          <a:p>
            <a:r>
              <a:rPr lang="en-US" sz="2400" dirty="0" err="1">
                <a:latin typeface="Times New Roman" panose="02020603050405020304" pitchFamily="18" charset="0"/>
                <a:cs typeface="Times New Roman" panose="02020603050405020304" pitchFamily="18" charset="0"/>
              </a:rPr>
              <a:t>Moschofilero</a:t>
            </a:r>
            <a:r>
              <a:rPr lang="en-US" sz="2400" dirty="0">
                <a:latin typeface="Times New Roman" panose="02020603050405020304" pitchFamily="18" charset="0"/>
                <a:cs typeface="Times New Roman" panose="02020603050405020304" pitchFamily="18" charset="0"/>
              </a:rPr>
              <a:t> is usually enjoyed young, but the best examples sometimes show aging potential. </a:t>
            </a:r>
          </a:p>
          <a:p>
            <a:r>
              <a:rPr lang="en-US" sz="2400" dirty="0">
                <a:latin typeface="Times New Roman" panose="02020603050405020304" pitchFamily="18" charset="0"/>
                <a:cs typeface="Times New Roman" panose="02020603050405020304" pitchFamily="18" charset="0"/>
              </a:rPr>
              <a:t>These wines would pair nicely with fish and seafood, poultry, light snacks, spicy dishes, Asian fare, and salads. </a:t>
            </a:r>
          </a:p>
        </p:txBody>
      </p:sp>
      <p:pic>
        <p:nvPicPr>
          <p:cNvPr id="5" name="Picture 4" descr="A bottle of wine with a label&#10;&#10;Description automatically generated">
            <a:extLst>
              <a:ext uri="{FF2B5EF4-FFF2-40B4-BE49-F238E27FC236}">
                <a16:creationId xmlns:a16="http://schemas.microsoft.com/office/drawing/2014/main" id="{47AF3D8F-A002-F431-10B6-07A95981A3C2}"/>
              </a:ext>
            </a:extLst>
          </p:cNvPr>
          <p:cNvPicPr>
            <a:picLocks noChangeAspect="1"/>
          </p:cNvPicPr>
          <p:nvPr/>
        </p:nvPicPr>
        <p:blipFill>
          <a:blip r:embed="rId2">
            <a:extLst>
              <a:ext uri="{28A0092B-C50C-407E-A947-70E740481C1C}">
                <a14:useLocalDpi xmlns:a14="http://schemas.microsoft.com/office/drawing/2010/main" val="0"/>
              </a:ext>
            </a:extLst>
          </a:blip>
          <a:srcRect l="31111" r="28055"/>
          <a:stretch/>
        </p:blipFill>
        <p:spPr>
          <a:xfrm>
            <a:off x="0" y="0"/>
            <a:ext cx="1866900" cy="6858000"/>
          </a:xfrm>
          <a:prstGeom prst="rect">
            <a:avLst/>
          </a:prstGeom>
        </p:spPr>
      </p:pic>
    </p:spTree>
    <p:extLst>
      <p:ext uri="{BB962C8B-B14F-4D97-AF65-F5344CB8AC3E}">
        <p14:creationId xmlns:p14="http://schemas.microsoft.com/office/powerpoint/2010/main" val="18242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58239"/>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Grape Varieties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29184" y="1158240"/>
            <a:ext cx="10168128" cy="5145024"/>
          </a:xfrm>
        </p:spPr>
        <p:txBody>
          <a:bodyPr>
            <a:noAutofit/>
          </a:bodyPr>
          <a:lstStyle/>
          <a:p>
            <a:pPr>
              <a:lnSpc>
                <a:spcPct val="107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Vidiano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(Crete): </a:t>
            </a:r>
            <a:r>
              <a:rPr lang="en-US" sz="2400" dirty="0">
                <a:latin typeface="Times New Roman" panose="02020603050405020304" pitchFamily="18" charset="0"/>
                <a:cs typeface="Times New Roman" panose="02020603050405020304" pitchFamily="18" charset="0"/>
              </a:rPr>
              <a:t>It is a white grape variety coming from Crete, used to produce white dry whites, sometimes aged in oak. </a:t>
            </a:r>
          </a:p>
          <a:p>
            <a:pPr>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Vidiano has been introduced to commercial production over the last decade. Producers agree on a tremendous quality potential, so essentially this is history in the making.</a:t>
            </a:r>
          </a:p>
          <a:p>
            <a:pPr>
              <a:lnSpc>
                <a:spcPct val="107000"/>
              </a:lnSpc>
              <a:spcBef>
                <a:spcPts val="0"/>
              </a:spcBef>
              <a:spcAft>
                <a:spcPts val="800"/>
              </a:spcAft>
              <a:buSzPct val="100000"/>
              <a:tabLst>
                <a:tab pos="457200" algn="l"/>
              </a:tabLst>
            </a:pPr>
            <a:r>
              <a:rPr lang="en-US" sz="2400" dirty="0" err="1">
                <a:latin typeface="Times New Roman" panose="02020603050405020304" pitchFamily="18" charset="0"/>
                <a:cs typeface="Times New Roman" panose="02020603050405020304" pitchFamily="18" charset="0"/>
              </a:rPr>
              <a:t>Tastine</a:t>
            </a:r>
            <a:r>
              <a:rPr lang="en-US" sz="2400" dirty="0">
                <a:latin typeface="Times New Roman" panose="02020603050405020304" pitchFamily="18" charset="0"/>
                <a:cs typeface="Times New Roman" panose="02020603050405020304" pitchFamily="18" charset="0"/>
              </a:rPr>
              <a:t> notes: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rising star of Cretan light-bodied white grapes produces wines with melon, peach, apricot, citrus and floral notes, along with a rich texture and balancing acidity </a:t>
            </a:r>
            <a:r>
              <a:rPr lang="en-US" sz="2400" dirty="0">
                <a:latin typeface="Times New Roman" panose="02020603050405020304" pitchFamily="18" charset="0"/>
                <a:cs typeface="Times New Roman" panose="02020603050405020304" pitchFamily="18" charset="0"/>
              </a:rPr>
              <a:t>plus a long, lemon-driven finish.</a:t>
            </a:r>
          </a:p>
          <a:p>
            <a:pPr>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Vidiano wines are best paired with fish or vegetable dishes. It can be served with simple, grilled fish dishes, but it has enough character to work well with fattier fish or creamy sauces.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wine with a white label&#10;&#10;Description automatically generated">
            <a:extLst>
              <a:ext uri="{FF2B5EF4-FFF2-40B4-BE49-F238E27FC236}">
                <a16:creationId xmlns:a16="http://schemas.microsoft.com/office/drawing/2014/main" id="{CDB07BC9-66EF-98CF-316E-9EE962AFD1B7}"/>
              </a:ext>
            </a:extLst>
          </p:cNvPr>
          <p:cNvPicPr>
            <a:picLocks noChangeAspect="1"/>
          </p:cNvPicPr>
          <p:nvPr/>
        </p:nvPicPr>
        <p:blipFill>
          <a:blip r:embed="rId2">
            <a:extLst>
              <a:ext uri="{28A0092B-C50C-407E-A947-70E740481C1C}">
                <a14:useLocalDpi xmlns:a14="http://schemas.microsoft.com/office/drawing/2010/main" val="0"/>
              </a:ext>
            </a:extLst>
          </a:blip>
          <a:srcRect l="21200" r="24755"/>
          <a:stretch/>
        </p:blipFill>
        <p:spPr>
          <a:xfrm>
            <a:off x="10338816" y="329184"/>
            <a:ext cx="1853184" cy="6858000"/>
          </a:xfrm>
          <a:prstGeom prst="rect">
            <a:avLst/>
          </a:prstGeom>
        </p:spPr>
      </p:pic>
    </p:spTree>
    <p:extLst>
      <p:ext uri="{BB962C8B-B14F-4D97-AF65-F5344CB8AC3E}">
        <p14:creationId xmlns:p14="http://schemas.microsoft.com/office/powerpoint/2010/main" val="1620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58239"/>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Grape Varieties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930400" y="1158240"/>
            <a:ext cx="10261600" cy="5455502"/>
          </a:xfrm>
        </p:spPr>
        <p:txBody>
          <a:bodyPr>
            <a:noAutofit/>
          </a:bodyPr>
          <a:lstStyle/>
          <a:p>
            <a:pPr marR="0" lvl="0">
              <a:lnSpc>
                <a:spcPct val="107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Liatiko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(Crete): </a:t>
            </a:r>
            <a:r>
              <a:rPr lang="en-US" sz="2400" b="1" dirty="0" err="1">
                <a:latin typeface="Times New Roman" panose="02020603050405020304" pitchFamily="18" charset="0"/>
                <a:cs typeface="Times New Roman" panose="02020603050405020304" pitchFamily="18" charset="0"/>
              </a:rPr>
              <a:t>Liatiko</a:t>
            </a:r>
            <a:r>
              <a:rPr lang="en-US" sz="2400" dirty="0">
                <a:latin typeface="Times New Roman" panose="02020603050405020304" pitchFamily="18" charset="0"/>
                <a:cs typeface="Times New Roman" panose="02020603050405020304" pitchFamily="18" charset="0"/>
              </a:rPr>
              <a:t> is an black-skinned grape variety grown on Crete. </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In the 21st Century, only a handful of producers make wine from </a:t>
            </a:r>
            <a:r>
              <a:rPr lang="en-US" sz="2400" dirty="0" err="1">
                <a:latin typeface="Times New Roman" panose="02020603050405020304" pitchFamily="18" charset="0"/>
                <a:cs typeface="Times New Roman" panose="02020603050405020304" pitchFamily="18" charset="0"/>
              </a:rPr>
              <a:t>Liatiko</a:t>
            </a:r>
            <a:r>
              <a:rPr lang="en-US" sz="2400" dirty="0">
                <a:latin typeface="Times New Roman" panose="02020603050405020304" pitchFamily="18" charset="0"/>
                <a:cs typeface="Times New Roman" panose="02020603050405020304" pitchFamily="18" charset="0"/>
              </a:rPr>
              <a:t>, but the variety was once of great importance to Crete's winemakers, particularly during the Middle Ages, when the island was under Venetian rule. </a:t>
            </a:r>
          </a:p>
          <a:p>
            <a:pPr marR="0" lvl="0">
              <a:lnSpc>
                <a:spcPct val="107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 ancient red variety that produces wines with a light color but intense aromas of dried fruits, herbs, and spices.</a:t>
            </a:r>
          </a:p>
          <a:p>
            <a:pPr marR="0" lvl="0">
              <a:lnSpc>
                <a:spcPct val="107000"/>
              </a:lnSpc>
              <a:spcBef>
                <a:spcPts val="0"/>
              </a:spcBef>
              <a:spcAft>
                <a:spcPts val="800"/>
              </a:spcAft>
              <a:buSzPct val="100000"/>
              <a:tabLst>
                <a:tab pos="457200" algn="l"/>
              </a:tabLst>
            </a:pPr>
            <a:r>
              <a:rPr lang="en-US" sz="2400" dirty="0" err="1">
                <a:latin typeface="Times New Roman" panose="02020603050405020304" pitchFamily="18" charset="0"/>
                <a:cs typeface="Times New Roman" panose="02020603050405020304" pitchFamily="18" charset="0"/>
              </a:rPr>
              <a:t>Liatiko</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tooltip="'Must' definition"/>
              </a:rPr>
              <a:t>must</a:t>
            </a:r>
            <a:r>
              <a:rPr lang="en-US" sz="2400" dirty="0">
                <a:latin typeface="Times New Roman" panose="02020603050405020304" pitchFamily="18" charset="0"/>
                <a:cs typeface="Times New Roman" panose="02020603050405020304" pitchFamily="18" charset="0"/>
              </a:rPr>
              <a:t> is typically quite pale, and loses much of its tint during maturation, whether in tank, barrel or bottle. "Bricking" (the process whereby a red wine takes on orange-brown, brick-like colors) sets in early for all but the most robust examples.</a:t>
            </a:r>
          </a:p>
          <a:p>
            <a:pPr marR="0" lvl="0">
              <a:lnSpc>
                <a:spcPct val="107000"/>
              </a:lnSpc>
              <a:spcBef>
                <a:spcPts val="0"/>
              </a:spcBef>
              <a:spcAft>
                <a:spcPts val="800"/>
              </a:spcAft>
              <a:buSzPct val="100000"/>
              <a:tabLst>
                <a:tab pos="457200" algn="l"/>
              </a:tabLst>
            </a:pPr>
            <a:r>
              <a:rPr lang="en-US" sz="2400" b="1" dirty="0">
                <a:latin typeface="Times New Roman" panose="02020603050405020304" pitchFamily="18" charset="0"/>
                <a:cs typeface="Times New Roman" panose="02020603050405020304" pitchFamily="18" charset="0"/>
              </a:rPr>
              <a:t>Food matches for </a:t>
            </a:r>
            <a:r>
              <a:rPr lang="en-US" sz="2400" b="1" dirty="0" err="1">
                <a:latin typeface="Times New Roman" panose="02020603050405020304" pitchFamily="18" charset="0"/>
                <a:cs typeface="Times New Roman" panose="02020603050405020304" pitchFamily="18" charset="0"/>
              </a:rPr>
              <a:t>Liatiko</a:t>
            </a:r>
            <a:r>
              <a:rPr lang="en-US" sz="2400" b="1" dirty="0">
                <a:latin typeface="Times New Roman" panose="02020603050405020304" pitchFamily="18" charset="0"/>
                <a:cs typeface="Times New Roman" panose="02020603050405020304" pitchFamily="18" charset="0"/>
              </a:rPr>
              <a:t> wines include: </a:t>
            </a:r>
            <a:r>
              <a:rPr lang="en-US" sz="2400" dirty="0">
                <a:latin typeface="Times New Roman" panose="02020603050405020304" pitchFamily="18" charset="0"/>
                <a:cs typeface="Times New Roman" panose="02020603050405020304" pitchFamily="18" charset="0"/>
              </a:rPr>
              <a:t>Grilled lamb skewers (dry variety), Deep-dish pizza (dry variety), Raisin cake (sweet variety)</a:t>
            </a:r>
          </a:p>
          <a:p>
            <a:pPr marR="0" lvl="0">
              <a:lnSpc>
                <a:spcPct val="107000"/>
              </a:lnSpc>
              <a:spcBef>
                <a:spcPts val="0"/>
              </a:spcBef>
              <a:spcAft>
                <a:spcPts val="800"/>
              </a:spcAft>
              <a:buSzPct val="100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wine with a white label&#10;&#10;Description automatically generated">
            <a:extLst>
              <a:ext uri="{FF2B5EF4-FFF2-40B4-BE49-F238E27FC236}">
                <a16:creationId xmlns:a16="http://schemas.microsoft.com/office/drawing/2014/main" id="{FE772AAC-DBC6-0B83-02CB-2C660BA3F113}"/>
              </a:ext>
            </a:extLst>
          </p:cNvPr>
          <p:cNvPicPr>
            <a:picLocks noChangeAspect="1"/>
          </p:cNvPicPr>
          <p:nvPr/>
        </p:nvPicPr>
        <p:blipFill>
          <a:blip r:embed="rId3">
            <a:extLst>
              <a:ext uri="{28A0092B-C50C-407E-A947-70E740481C1C}">
                <a14:useLocalDpi xmlns:a14="http://schemas.microsoft.com/office/drawing/2010/main" val="0"/>
              </a:ext>
            </a:extLst>
          </a:blip>
          <a:srcRect l="30324" r="31481"/>
          <a:stretch/>
        </p:blipFill>
        <p:spPr>
          <a:xfrm>
            <a:off x="0" y="88900"/>
            <a:ext cx="2095500" cy="6858000"/>
          </a:xfrm>
          <a:prstGeom prst="rect">
            <a:avLst/>
          </a:prstGeom>
        </p:spPr>
      </p:pic>
    </p:spTree>
    <p:extLst>
      <p:ext uri="{BB962C8B-B14F-4D97-AF65-F5344CB8AC3E}">
        <p14:creationId xmlns:p14="http://schemas.microsoft.com/office/powerpoint/2010/main" val="35054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219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of Greece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219201"/>
            <a:ext cx="7701280" cy="5638800"/>
          </a:xfrm>
        </p:spPr>
        <p:txBody>
          <a:bodyPr anchor="t">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Greek winemakers are increasingly gaining international acclaim for their ability to combine tradition with modernity. Some of the most renowned wineries include:</a:t>
            </a:r>
          </a:p>
          <a:p>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Domaine Sigalas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(Santorini): </a:t>
            </a:r>
            <a:r>
              <a:rPr lang="en-US" sz="2400" dirty="0">
                <a:latin typeface="Times New Roman" panose="02020603050405020304" pitchFamily="18" charset="0"/>
                <a:cs typeface="Times New Roman" panose="02020603050405020304" pitchFamily="18" charset="0"/>
              </a:rPr>
              <a:t>is a small, scenic winery in </a:t>
            </a:r>
            <a:r>
              <a:rPr lang="en-US" sz="2400" dirty="0" err="1">
                <a:latin typeface="Times New Roman" panose="02020603050405020304" pitchFamily="18" charset="0"/>
                <a:cs typeface="Times New Roman" panose="02020603050405020304" pitchFamily="18" charset="0"/>
              </a:rPr>
              <a:t>Baxedes</a:t>
            </a:r>
            <a:r>
              <a:rPr lang="en-US" sz="2400" dirty="0">
                <a:latin typeface="Times New Roman" panose="02020603050405020304" pitchFamily="18" charset="0"/>
                <a:cs typeface="Times New Roman" panose="02020603050405020304" pitchFamily="18" charset="0"/>
              </a:rPr>
              <a:t> near </a:t>
            </a:r>
            <a:r>
              <a:rPr lang="en-US" sz="2400" dirty="0" err="1">
                <a:latin typeface="Times New Roman" panose="02020603050405020304" pitchFamily="18" charset="0"/>
                <a:cs typeface="Times New Roman" panose="02020603050405020304" pitchFamily="18" charset="0"/>
                <a:hlinkClick r:id="rId3"/>
              </a:rPr>
              <a:t>Oia</a:t>
            </a:r>
            <a:r>
              <a:rPr lang="en-US" sz="2400" dirty="0">
                <a:latin typeface="Times New Roman" panose="02020603050405020304" pitchFamily="18" charset="0"/>
                <a:cs typeface="Times New Roman" panose="02020603050405020304" pitchFamily="18" charset="0"/>
              </a:rPr>
              <a:t>, offering award-winning wines and good views of the sunset year-round. </a:t>
            </a:r>
          </a:p>
          <a:p>
            <a:r>
              <a:rPr lang="en-US" sz="2400" dirty="0">
                <a:latin typeface="Times New Roman" panose="02020603050405020304" pitchFamily="18" charset="0"/>
                <a:cs typeface="Times New Roman" panose="02020603050405020304" pitchFamily="18" charset="0"/>
              </a:rPr>
              <a:t>As with most of Santorini wineries, the most commonly used variety of white grape here is Assyrtiko, used alone or blended with </a:t>
            </a:r>
            <a:r>
              <a:rPr lang="en-US" sz="2400" dirty="0" err="1">
                <a:latin typeface="Times New Roman" panose="02020603050405020304" pitchFamily="18" charset="0"/>
                <a:cs typeface="Times New Roman" panose="02020603050405020304" pitchFamily="18" charset="0"/>
              </a:rPr>
              <a:t>Athiri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Aidani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Mandilaria</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Mavrotragano</a:t>
            </a:r>
            <a:r>
              <a:rPr lang="en-US" sz="2400" dirty="0">
                <a:latin typeface="Times New Roman" panose="02020603050405020304" pitchFamily="18" charset="0"/>
                <a:cs typeface="Times New Roman" panose="02020603050405020304" pitchFamily="18" charset="0"/>
              </a:rPr>
              <a:t> grapes. Sigalas’ renowned and award-winning wines are available across Greece and exported worldwide. </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Known for producing some of the best Assyrtiko wines in the world.</a:t>
            </a:r>
          </a:p>
          <a:p>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Website: sigalas-wine.com </a:t>
            </a:r>
          </a:p>
          <a:p>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descr="A landscape with a field of plants and buildings&#10;&#10;Description automatically generated with medium confidence">
            <a:extLst>
              <a:ext uri="{FF2B5EF4-FFF2-40B4-BE49-F238E27FC236}">
                <a16:creationId xmlns:a16="http://schemas.microsoft.com/office/drawing/2014/main" id="{EFEFBEA3-A59B-B010-FA6F-E428522FC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200" y="1219199"/>
            <a:ext cx="4368800" cy="5638800"/>
          </a:xfrm>
          <a:prstGeom prst="rect">
            <a:avLst/>
          </a:prstGeom>
        </p:spPr>
      </p:pic>
    </p:spTree>
    <p:extLst>
      <p:ext uri="{BB962C8B-B14F-4D97-AF65-F5344CB8AC3E}">
        <p14:creationId xmlns:p14="http://schemas.microsoft.com/office/powerpoint/2010/main" val="34249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33855"/>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29184" y="1133856"/>
            <a:ext cx="11533632" cy="2904744"/>
          </a:xfrm>
        </p:spPr>
        <p:txBody>
          <a:bodyPr>
            <a:noAutofit/>
          </a:bodyPr>
          <a:lstStyle/>
          <a:p>
            <a:pPr marR="0" lvl="0">
              <a:lnSpc>
                <a:spcPct val="107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Gaia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(Peloponnese &amp; Santorini): A leader in modern Greek winemaking, Gaia produces both Agiorgitiko and Assyrtiko with international acclaim.</a:t>
            </a:r>
          </a:p>
          <a:p>
            <a:r>
              <a:rPr lang="en-US" sz="2400" b="1" dirty="0">
                <a:latin typeface="Times New Roman" panose="02020603050405020304" pitchFamily="18" charset="0"/>
                <a:cs typeface="Times New Roman" panose="02020603050405020304" pitchFamily="18" charset="0"/>
              </a:rPr>
              <a:t>Gaia</a:t>
            </a:r>
            <a:r>
              <a:rPr lang="en-US" sz="2400" dirty="0">
                <a:latin typeface="Times New Roman" panose="02020603050405020304" pitchFamily="18" charset="0"/>
                <a:cs typeface="Times New Roman" panose="02020603050405020304" pitchFamily="18" charset="0"/>
              </a:rPr>
              <a:t> is a Greek wine producer with wineries in Nemea and on the island of Santorini. </a:t>
            </a:r>
          </a:p>
          <a:p>
            <a:r>
              <a:rPr lang="en-US" sz="2400" dirty="0">
                <a:latin typeface="Times New Roman" panose="02020603050405020304" pitchFamily="18" charset="0"/>
                <a:cs typeface="Times New Roman" panose="02020603050405020304" pitchFamily="18" charset="0"/>
              </a:rPr>
              <a:t>It is particularly known for its mineral, crisp Thalassitis Santorini wine made from the Assyrtico grape, and its flagship wine from Nemea, made from Agiorgitiko. The latter is a powerful, smoothly textured red wine with soft tannins which reaches its peak after 5-10 years of age.</a:t>
            </a:r>
          </a:p>
        </p:txBody>
      </p:sp>
      <p:pic>
        <p:nvPicPr>
          <p:cNvPr id="5" name="Picture 4" descr="Several barrels in a cellar&#10;&#10;Description automatically generated">
            <a:extLst>
              <a:ext uri="{FF2B5EF4-FFF2-40B4-BE49-F238E27FC236}">
                <a16:creationId xmlns:a16="http://schemas.microsoft.com/office/drawing/2014/main" id="{7EE96452-1D1D-2D64-457C-AE638D7C9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8600"/>
            <a:ext cx="4514850" cy="2819400"/>
          </a:xfrm>
          <a:prstGeom prst="rect">
            <a:avLst/>
          </a:prstGeom>
        </p:spPr>
      </p:pic>
      <p:sp>
        <p:nvSpPr>
          <p:cNvPr id="7" name="TextBox 6">
            <a:extLst>
              <a:ext uri="{FF2B5EF4-FFF2-40B4-BE49-F238E27FC236}">
                <a16:creationId xmlns:a16="http://schemas.microsoft.com/office/drawing/2014/main" id="{5540DAD6-C8FB-4F36-4F2E-DFCD5F5FD73C}"/>
              </a:ext>
            </a:extLst>
          </p:cNvPr>
          <p:cNvSpPr txBox="1"/>
          <p:nvPr/>
        </p:nvSpPr>
        <p:spPr>
          <a:xfrm>
            <a:off x="4622104" y="3960584"/>
            <a:ext cx="7240712" cy="29638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company began production in 1994 with 10,000 bottles of Thalassitis.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then, production of this wine has increased ten-fold, and Gaia now produces five wines on Santorini, including a vinsanto.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are made in a converted tomato factory on the waterfront.</a:t>
            </a:r>
          </a:p>
          <a:p>
            <a:pPr marR="0" lvl="0">
              <a:lnSpc>
                <a:spcPct val="107000"/>
              </a:lnSpc>
              <a:spcBef>
                <a:spcPts val="0"/>
              </a:spcBef>
              <a:spcAft>
                <a:spcPts val="800"/>
              </a:spcAft>
              <a:buSzPct val="100000"/>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05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ainting of a person in a crown&#10;&#10;Description automatically generated">
            <a:extLst>
              <a:ext uri="{FF2B5EF4-FFF2-40B4-BE49-F238E27FC236}">
                <a16:creationId xmlns:a16="http://schemas.microsoft.com/office/drawing/2014/main" id="{EE94452E-900F-68C7-70C0-719ED159F458}"/>
              </a:ext>
            </a:extLst>
          </p:cNvPr>
          <p:cNvPicPr>
            <a:picLocks noChangeAspect="1"/>
          </p:cNvPicPr>
          <p:nvPr/>
        </p:nvPicPr>
        <p:blipFill>
          <a:blip r:embed="rId3">
            <a:extLst>
              <a:ext uri="{28A0092B-C50C-407E-A947-70E740481C1C}">
                <a14:useLocalDpi xmlns:a14="http://schemas.microsoft.com/office/drawing/2010/main" val="0"/>
              </a:ext>
            </a:extLst>
          </a:blip>
          <a:srcRect r="3193"/>
          <a:stretch/>
        </p:blipFill>
        <p:spPr>
          <a:xfrm>
            <a:off x="5726944" y="2692400"/>
            <a:ext cx="6477757" cy="4165600"/>
          </a:xfrm>
          <a:prstGeom prst="rect">
            <a:avLst/>
          </a:prstGeom>
        </p:spPr>
      </p:pic>
      <p:sp>
        <p:nvSpPr>
          <p:cNvPr id="2" name="Title 1">
            <a:extLst>
              <a:ext uri="{FF2B5EF4-FFF2-40B4-BE49-F238E27FC236}">
                <a16:creationId xmlns:a16="http://schemas.microsoft.com/office/drawing/2014/main" id="{C9EE2D19-27EA-EDAE-D06D-1F39498CE11A}"/>
              </a:ext>
            </a:extLst>
          </p:cNvPr>
          <p:cNvSpPr>
            <a:spLocks noGrp="1"/>
          </p:cNvSpPr>
          <p:nvPr>
            <p:ph type="ctrTitle"/>
          </p:nvPr>
        </p:nvSpPr>
        <p:spPr>
          <a:xfrm>
            <a:off x="0" y="1"/>
            <a:ext cx="12192000" cy="1158239"/>
          </a:xfrm>
        </p:spPr>
        <p:txBody>
          <a:bodyPr anchor="ctr">
            <a:normAutofit/>
          </a:bodyPr>
          <a:lstStyle/>
          <a:p>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Greek Wine History</a:t>
            </a:r>
            <a:endParaRPr lang="en-US" sz="4000" b="1" dirty="0"/>
          </a:p>
        </p:txBody>
      </p:sp>
      <p:sp>
        <p:nvSpPr>
          <p:cNvPr id="3" name="Subtitle 2">
            <a:extLst>
              <a:ext uri="{FF2B5EF4-FFF2-40B4-BE49-F238E27FC236}">
                <a16:creationId xmlns:a16="http://schemas.microsoft.com/office/drawing/2014/main" id="{2AFA7C73-0489-5387-BC68-0A6CB25C5EB7}"/>
              </a:ext>
            </a:extLst>
          </p:cNvPr>
          <p:cNvSpPr>
            <a:spLocks noGrp="1"/>
          </p:cNvSpPr>
          <p:nvPr>
            <p:ph type="subTitle" idx="1"/>
          </p:nvPr>
        </p:nvSpPr>
        <p:spPr>
          <a:xfrm>
            <a:off x="266700" y="1158240"/>
            <a:ext cx="11671300" cy="5699760"/>
          </a:xfrm>
        </p:spPr>
        <p:txBody>
          <a:bodyPr>
            <a:normAutofit fontScale="92500" lnSpcReduction="20000"/>
          </a:bodyPr>
          <a:lstStyle/>
          <a:p>
            <a:pPr marL="457200" marR="0" indent="-457200" algn="l">
              <a:lnSpc>
                <a:spcPct val="107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Greece, with its rich history of viticulture, has long been a cradle of wine production dating back over 4,000 years. </a:t>
            </a:r>
          </a:p>
          <a:p>
            <a:pPr marL="457200" marR="0" indent="-457200" algn="l">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recorded history of wine in Ancient Greece begins around the 15th century BC, while viticulture appears to have existed as early as the Neolithic era, 6,500 years ago.</a:t>
            </a:r>
          </a:p>
          <a:p>
            <a:pPr marL="457200" marR="0" indent="-457200" algn="l">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Ancient Greece is also the place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modern wine culture began, as wine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consumption stopped being solely a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sacred act, as it had been when priests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rulers controlled the vineyards. </a:t>
            </a:r>
          </a:p>
          <a:p>
            <a:pPr marL="457200" marR="0" indent="-457200" algn="l">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By the early Bronze Age, vineyard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cultivation of grapes was widespread in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ancient Greece, and by the time of the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rise of the Minoan and Mycenaean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civilizations, wine was part of everyday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life, for consumption and/or production.</a:t>
            </a:r>
          </a:p>
          <a:p>
            <a:endParaRPr lang="en-US" dirty="0"/>
          </a:p>
        </p:txBody>
      </p:sp>
    </p:spTree>
    <p:extLst>
      <p:ext uri="{BB962C8B-B14F-4D97-AF65-F5344CB8AC3E}">
        <p14:creationId xmlns:p14="http://schemas.microsoft.com/office/powerpoint/2010/main" val="30711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292351"/>
          </a:xfrm>
        </p:spPr>
        <p:txBody>
          <a:bodyPr anchor="ctr">
            <a:normAutofit/>
          </a:bodyPr>
          <a:lstStyle/>
          <a:p>
            <a:pPr marL="228600" marR="0" algn="ctr">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of Greece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21920" y="1292352"/>
            <a:ext cx="11826240" cy="892047"/>
          </a:xfrm>
        </p:spPr>
        <p:txBody>
          <a:bodyPr anchor="t">
            <a:normAutofit/>
          </a:bodyPr>
          <a:lstStyle/>
          <a:p>
            <a:pPr>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Alpha Estate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(Macedonia): This winery focuses on producing top-quality Xinomavro and other international varieties.</a:t>
            </a: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house in the middle of a field&#10;&#10;Description automatically generated">
            <a:extLst>
              <a:ext uri="{FF2B5EF4-FFF2-40B4-BE49-F238E27FC236}">
                <a16:creationId xmlns:a16="http://schemas.microsoft.com/office/drawing/2014/main" id="{9169DB64-1884-B34B-75D4-768DD0B8A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47736"/>
            <a:ext cx="6096000" cy="5110264"/>
          </a:xfrm>
          <a:prstGeom prst="rect">
            <a:avLst/>
          </a:prstGeom>
        </p:spPr>
      </p:pic>
      <p:sp>
        <p:nvSpPr>
          <p:cNvPr id="7" name="TextBox 6">
            <a:extLst>
              <a:ext uri="{FF2B5EF4-FFF2-40B4-BE49-F238E27FC236}">
                <a16:creationId xmlns:a16="http://schemas.microsoft.com/office/drawing/2014/main" id="{0E0ED336-E7BC-9209-F33A-F59DDD2300C1}"/>
              </a:ext>
            </a:extLst>
          </p:cNvPr>
          <p:cNvSpPr txBox="1"/>
          <p:nvPr/>
        </p:nvSpPr>
        <p:spPr>
          <a:xfrm>
            <a:off x="121920" y="2091847"/>
            <a:ext cx="5974080"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Alpha winery vineyard is situated in the "AMPELIA" location (meaning vines) of </a:t>
            </a:r>
            <a:r>
              <a:rPr lang="en-US" sz="2400" dirty="0" err="1">
                <a:latin typeface="Times New Roman" panose="02020603050405020304" pitchFamily="18" charset="0"/>
                <a:cs typeface="Times New Roman" panose="02020603050405020304" pitchFamily="18" charset="0"/>
              </a:rPr>
              <a:t>Vegora</a:t>
            </a:r>
            <a:r>
              <a:rPr lang="en-US" sz="2400" dirty="0">
                <a:latin typeface="Times New Roman" panose="02020603050405020304" pitchFamily="18" charset="0"/>
                <a:cs typeface="Times New Roman" panose="02020603050405020304" pitchFamily="18" charset="0"/>
              </a:rPr>
              <a:t> place, in the heart of the </a:t>
            </a:r>
            <a:r>
              <a:rPr lang="en-US" sz="2400" dirty="0" err="1">
                <a:latin typeface="Times New Roman" panose="02020603050405020304" pitchFamily="18" charset="0"/>
                <a:cs typeface="Times New Roman" panose="02020603050405020304" pitchFamily="18" charset="0"/>
              </a:rPr>
              <a:t>Amyndeon</a:t>
            </a:r>
            <a:r>
              <a:rPr lang="en-US" sz="2400" dirty="0">
                <a:latin typeface="Times New Roman" panose="02020603050405020304" pitchFamily="18" charset="0"/>
                <a:cs typeface="Times New Roman" panose="02020603050405020304" pitchFamily="18" charset="0"/>
              </a:rPr>
              <a:t> region, at an altitude of 620-710 meters.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varieties cultivated are: Sauvignon Blanc, Gewürztraminer, </a:t>
            </a:r>
            <a:r>
              <a:rPr lang="en-US" sz="2400" dirty="0" err="1">
                <a:latin typeface="Times New Roman" panose="02020603050405020304" pitchFamily="18" charset="0"/>
                <a:cs typeface="Times New Roman" panose="02020603050405020304" pitchFamily="18" charset="0"/>
              </a:rPr>
              <a:t>Malagouzia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PinotTannat</a:t>
            </a:r>
            <a:r>
              <a:rPr lang="en-US" sz="2400" dirty="0">
                <a:latin typeface="Times New Roman" panose="02020603050405020304" pitchFamily="18" charset="0"/>
                <a:cs typeface="Times New Roman" panose="02020603050405020304" pitchFamily="18" charset="0"/>
              </a:rPr>
              <a:t>, Barbera, Mavrodaphne, Merlot, Syrah  Noir, Negro Amaro, Montepulciano, and Xinomavro.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wines consistently score between 88 and 93 points.</a:t>
            </a:r>
          </a:p>
        </p:txBody>
      </p:sp>
    </p:spTree>
    <p:extLst>
      <p:ext uri="{BB962C8B-B14F-4D97-AF65-F5344CB8AC3E}">
        <p14:creationId xmlns:p14="http://schemas.microsoft.com/office/powerpoint/2010/main" val="24450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1" y="3752849"/>
            <a:ext cx="3852672" cy="2452687"/>
          </a:xfrm>
        </p:spPr>
        <p:txBody>
          <a:bodyPr anchor="ctr">
            <a:normAutofit/>
          </a:bodyPr>
          <a:lstStyle/>
          <a:p>
            <a:pPr marL="228600" marR="0" algn="ctr">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A Tapestry of Terroirs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3852672" y="3608832"/>
            <a:ext cx="8339328" cy="3249158"/>
          </a:xfrm>
        </p:spPr>
        <p:txBody>
          <a:bodyPr anchor="ctr">
            <a:normAutofit lnSpcReduction="10000"/>
          </a:bodyPr>
          <a:lstStyle/>
          <a:p>
            <a:pPr>
              <a:spcBef>
                <a:spcPts val="0"/>
              </a:spcBef>
              <a:spcAft>
                <a:spcPts val="800"/>
              </a:spcAft>
            </a:pPr>
            <a:r>
              <a:rPr lang="en-US" sz="2400" dirty="0">
                <a:latin typeface="Times New Roman" panose="02020603050405020304" pitchFamily="18" charset="0"/>
                <a:cs typeface="Times New Roman" panose="02020603050405020304" pitchFamily="18" charset="0"/>
              </a:rPr>
              <a:t>Greece’s wine regions offer a diverse array of terroirs, each contributing to the country’s rich and varied wine production.</a:t>
            </a:r>
          </a:p>
          <a:p>
            <a:pPr>
              <a:spcBef>
                <a:spcPts val="0"/>
              </a:spcBef>
              <a:spcAft>
                <a:spcPts val="800"/>
              </a:spcAft>
            </a:pPr>
            <a:r>
              <a:rPr lang="en-US" sz="2400" dirty="0">
                <a:latin typeface="Times New Roman" panose="02020603050405020304" pitchFamily="18" charset="0"/>
                <a:cs typeface="Times New Roman" panose="02020603050405020304" pitchFamily="18" charset="0"/>
              </a:rPr>
              <a:t>From the bold reds of Nemea to the crisp whites of Santorini and the innovative blends of Crete, Greek wine is a testament to the country’s dynamic and evolving wine industry. </a:t>
            </a:r>
          </a:p>
          <a:p>
            <a:pPr>
              <a:spcBef>
                <a:spcPts val="0"/>
              </a:spcBef>
              <a:spcAft>
                <a:spcPts val="800"/>
              </a:spcAft>
            </a:pPr>
            <a:r>
              <a:rPr lang="en-US" sz="2400" dirty="0">
                <a:latin typeface="Times New Roman" panose="02020603050405020304" pitchFamily="18" charset="0"/>
                <a:cs typeface="Times New Roman" panose="02020603050405020304" pitchFamily="18" charset="0"/>
              </a:rPr>
              <a:t>Each region, with its unique combination of climate, soil, and grape varietals, adds a distinct thread to the vibrant tapestry of Greece’s wine, making it one of the most exciting wine destinations in the world.</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lass of red wine being poured&#10;&#10;Description automatically generated">
            <a:extLst>
              <a:ext uri="{FF2B5EF4-FFF2-40B4-BE49-F238E27FC236}">
                <a16:creationId xmlns:a16="http://schemas.microsoft.com/office/drawing/2014/main" id="{4CC777AB-F645-E770-2E54-614552379261}"/>
              </a:ext>
            </a:extLst>
          </p:cNvPr>
          <p:cNvPicPr>
            <a:picLocks noChangeAspect="1"/>
          </p:cNvPicPr>
          <p:nvPr/>
        </p:nvPicPr>
        <p:blipFill>
          <a:blip r:embed="rId2">
            <a:extLst>
              <a:ext uri="{28A0092B-C50C-407E-A947-70E740481C1C}">
                <a14:useLocalDpi xmlns:a14="http://schemas.microsoft.com/office/drawing/2010/main" val="0"/>
              </a:ext>
            </a:extLst>
          </a:blip>
          <a:srcRect t="39783" b="1462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8533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3048" y="1"/>
            <a:ext cx="6092565" cy="1560575"/>
          </a:xfrm>
        </p:spPr>
        <p:txBody>
          <a:bodyPr>
            <a:normAutofit/>
          </a:bodyPr>
          <a:lstStyle/>
          <a:p>
            <a:pPr marL="228600" marR="0" algn="ctr">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82880" y="1328928"/>
            <a:ext cx="5913120" cy="5644896"/>
          </a:xfrm>
        </p:spPr>
        <p:txBody>
          <a:bodyPr>
            <a:normAutofit/>
          </a:bodyPr>
          <a:lstStyle/>
          <a:p>
            <a:r>
              <a:rPr lang="en-US" sz="2400" dirty="0">
                <a:latin typeface="Times New Roman" panose="02020603050405020304" pitchFamily="18" charset="0"/>
                <a:cs typeface="Times New Roman" panose="02020603050405020304" pitchFamily="18" charset="0"/>
              </a:rPr>
              <a:t>Greek wines are a testament to the country's rich history and diverse terroir, blending ancient traditions with modern innovations. </a:t>
            </a:r>
          </a:p>
          <a:p>
            <a:r>
              <a:rPr lang="en-US" sz="2400" dirty="0">
                <a:latin typeface="Times New Roman" panose="02020603050405020304" pitchFamily="18" charset="0"/>
                <a:cs typeface="Times New Roman" panose="02020603050405020304" pitchFamily="18" charset="0"/>
              </a:rPr>
              <a:t>Each wine region in Greece reflects the country's varied landscapes and climates, producing unique styles and flavors. </a:t>
            </a:r>
          </a:p>
          <a:p>
            <a:r>
              <a:rPr lang="en-US" sz="2400" dirty="0">
                <a:latin typeface="Times New Roman" panose="02020603050405020304" pitchFamily="18" charset="0"/>
                <a:cs typeface="Times New Roman" panose="02020603050405020304" pitchFamily="18" charset="0"/>
              </a:rPr>
              <a:t>The full-bodied reds of Macedonia, made from the Xinomavro grape, and the crisp, mineral whites of Santorini, crafted from Assyrtiko, are just two examples of how these wines capture the essence of their regions, and offer a true taste of Greece’s viticultural heritage.</a:t>
            </a:r>
          </a:p>
        </p:txBody>
      </p:sp>
      <p:pic>
        <p:nvPicPr>
          <p:cNvPr id="5" name="Picture 4" descr="A table with wine glasses and fruits on it with Santorini in the background&#10;&#10;Description automatically generated">
            <a:extLst>
              <a:ext uri="{FF2B5EF4-FFF2-40B4-BE49-F238E27FC236}">
                <a16:creationId xmlns:a16="http://schemas.microsoft.com/office/drawing/2014/main" id="{A18D8AF4-19F4-23B0-F218-ADDD8ECDEB24}"/>
              </a:ext>
            </a:extLst>
          </p:cNvPr>
          <p:cNvPicPr>
            <a:picLocks noChangeAspect="1"/>
          </p:cNvPicPr>
          <p:nvPr/>
        </p:nvPicPr>
        <p:blipFill>
          <a:blip r:embed="rId3">
            <a:extLst>
              <a:ext uri="{28A0092B-C50C-407E-A947-70E740481C1C}">
                <a14:useLocalDpi xmlns:a14="http://schemas.microsoft.com/office/drawing/2010/main" val="0"/>
              </a:ext>
            </a:extLst>
          </a:blip>
          <a:srcRect l="20471" r="2149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673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vineyard with a body of water in the background&#10;&#10;Description automatically generated">
            <a:extLst>
              <a:ext uri="{FF2B5EF4-FFF2-40B4-BE49-F238E27FC236}">
                <a16:creationId xmlns:a16="http://schemas.microsoft.com/office/drawing/2014/main" id="{5E62B1C2-9189-BC23-47FE-919E690BAE3C}"/>
              </a:ext>
            </a:extLst>
          </p:cNvPr>
          <p:cNvPicPr>
            <a:picLocks noChangeAspect="1"/>
          </p:cNvPicPr>
          <p:nvPr/>
        </p:nvPicPr>
        <p:blipFill>
          <a:blip r:embed="rId3">
            <a:extLst>
              <a:ext uri="{28A0092B-C50C-407E-A947-70E740481C1C}">
                <a14:useLocalDpi xmlns:a14="http://schemas.microsoft.com/office/drawing/2010/main" val="0"/>
              </a:ext>
            </a:extLst>
          </a:blip>
          <a:srcRect t="25536" b="16768"/>
          <a:stretch/>
        </p:blipFill>
        <p:spPr>
          <a:xfrm>
            <a:off x="20" y="11"/>
            <a:ext cx="12191980" cy="330402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0" y="3304033"/>
            <a:ext cx="12191999" cy="3553957"/>
          </a:xfrm>
        </p:spPr>
        <p:txBody>
          <a:bodyPr anchor="t">
            <a:noAutofit/>
          </a:bodyPr>
          <a:lstStyle/>
          <a:p>
            <a:r>
              <a:rPr lang="en-US" sz="2400" dirty="0">
                <a:latin typeface="Times New Roman" panose="02020603050405020304" pitchFamily="18" charset="0"/>
                <a:cs typeface="Times New Roman" panose="02020603050405020304" pitchFamily="18" charset="0"/>
              </a:rPr>
              <a:t>Greece’s wine scene blends centuries of tradition with modern winemaking techniques, showcasing both ancient varietals like Agiorgitiko and </a:t>
            </a:r>
            <a:r>
              <a:rPr lang="en-US" sz="2400" dirty="0" err="1">
                <a:latin typeface="Times New Roman" panose="02020603050405020304" pitchFamily="18" charset="0"/>
                <a:cs typeface="Times New Roman" panose="02020603050405020304" pitchFamily="18" charset="0"/>
              </a:rPr>
              <a:t>Mavrotragano</a:t>
            </a:r>
            <a:r>
              <a:rPr lang="en-US" sz="2400" dirty="0">
                <a:latin typeface="Times New Roman" panose="02020603050405020304" pitchFamily="18" charset="0"/>
                <a:cs typeface="Times New Roman" panose="02020603050405020304" pitchFamily="18" charset="0"/>
              </a:rPr>
              <a:t> and innovative approaches to blending and vineyard management. </a:t>
            </a:r>
          </a:p>
          <a:p>
            <a:r>
              <a:rPr lang="en-US" sz="2400" dirty="0">
                <a:latin typeface="Times New Roman" panose="02020603050405020304" pitchFamily="18" charset="0"/>
                <a:cs typeface="Times New Roman" panose="02020603050405020304" pitchFamily="18" charset="0"/>
              </a:rPr>
              <a:t>Once hidden gems, Greek wines are now gaining international recognition for their balance of heritage and contemporary tastes.</a:t>
            </a:r>
          </a:p>
          <a:p>
            <a:r>
              <a:rPr lang="en-US" sz="2400" dirty="0">
                <a:latin typeface="Times New Roman" panose="02020603050405020304" pitchFamily="18" charset="0"/>
                <a:cs typeface="Times New Roman" panose="02020603050405020304" pitchFamily="18" charset="0"/>
              </a:rPr>
              <a:t>Winemakers are reviving ancient methods, such as aging in amphora and traditional pruning, to craft wines that honor the past while embracing the future. </a:t>
            </a:r>
          </a:p>
          <a:p>
            <a:r>
              <a:rPr lang="en-US" sz="2400" dirty="0">
                <a:latin typeface="Times New Roman" panose="02020603050405020304" pitchFamily="18" charset="0"/>
                <a:cs typeface="Times New Roman" panose="02020603050405020304" pitchFamily="18" charset="0"/>
              </a:rPr>
              <a:t>Each bottle offers a unique journey of flavor, embodying Greece’s rich winemaking heritage and its evolving, dynamic industry.</a:t>
            </a:r>
          </a:p>
        </p:txBody>
      </p:sp>
    </p:spTree>
    <p:extLst>
      <p:ext uri="{BB962C8B-B14F-4D97-AF65-F5344CB8AC3E}">
        <p14:creationId xmlns:p14="http://schemas.microsoft.com/office/powerpoint/2010/main" val="7612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305554"/>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of Greece</a:t>
            </a:r>
            <a:endParaRPr lang="en-US" altLang="en-US" dirty="0"/>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3000" dirty="0">
                <a:latin typeface="Times New Roman" panose="02020603050405020304" pitchFamily="18" charset="0"/>
                <a:cs typeface="Times New Roman" panose="02020603050405020304" pitchFamily="18" charset="0"/>
              </a:rPr>
              <a:t>I hope you found these facts about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Greek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Wine</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interesting and informative.</a:t>
            </a:r>
          </a:p>
          <a:p>
            <a:endParaRPr lang="en-US" altLang="en-US" sz="3000" b="1" dirty="0">
              <a:latin typeface="Times New Roman" panose="02020603050405020304" pitchFamily="18" charset="0"/>
              <a:cs typeface="Times New Roman" panose="02020603050405020304" pitchFamily="18" charset="0"/>
            </a:endParaRPr>
          </a:p>
          <a:p>
            <a:pPr algn="ctr"/>
            <a:r>
              <a:rPr lang="en-US" altLang="en-US" sz="3000" dirty="0">
                <a:latin typeface="Times New Roman" panose="02020603050405020304" pitchFamily="18" charset="0"/>
                <a:cs typeface="Times New Roman" panose="02020603050405020304" pitchFamily="18" charset="0"/>
              </a:rPr>
              <a:t>Hopefully, you all get the opportunity to visit the beautiful and historic country for yourselves.</a:t>
            </a:r>
          </a:p>
          <a:p>
            <a:endParaRPr lang="en-US" altLang="en-US" sz="3000" dirty="0">
              <a:latin typeface="Times New Roman" panose="02020603050405020304" pitchFamily="18" charset="0"/>
              <a:cs typeface="Times New Roman" panose="02020603050405020304" pitchFamily="18" charset="0"/>
            </a:endParaRPr>
          </a:p>
          <a:p>
            <a:pPr algn="ctr"/>
            <a:r>
              <a:rPr lang="en-US" altLang="en-US" sz="4400" b="1" dirty="0">
                <a:latin typeface="Times New Roman" panose="02020603050405020304" pitchFamily="18" charset="0"/>
                <a:cs typeface="Times New Roman" panose="02020603050405020304" pitchFamily="18" charset="0"/>
              </a:rPr>
              <a:t>Thank you for coming!</a:t>
            </a:r>
          </a:p>
          <a:p>
            <a:endParaRPr lang="en-US" altLang="en-US" sz="2177" dirty="0"/>
          </a:p>
        </p:txBody>
      </p:sp>
    </p:spTree>
    <p:extLst>
      <p:ext uri="{BB962C8B-B14F-4D97-AF65-F5344CB8AC3E}">
        <p14:creationId xmlns:p14="http://schemas.microsoft.com/office/powerpoint/2010/main" val="29935689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circle(out)">
                                      <p:cBhvr>
                                        <p:cTn id="7" dur="20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5362">
                                            <p:txEl>
                                              <p:pRg st="4" end="4"/>
                                            </p:txEl>
                                          </p:spTgt>
                                        </p:tgtEl>
                                        <p:attrNameLst>
                                          <p:attrName>style.visibility</p:attrName>
                                        </p:attrNameLst>
                                      </p:cBhvr>
                                      <p:to>
                                        <p:strVal val="visible"/>
                                      </p:to>
                                    </p:set>
                                    <p:animEffect transition="in" filter="circle(out)">
                                      <p:cBhvr>
                                        <p:cTn id="1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0" y="193537"/>
            <a:ext cx="9142720" cy="1801377"/>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304800" y="1792224"/>
            <a:ext cx="11582400" cy="5065657"/>
          </a:xfrm>
        </p:spPr>
        <p:txBody>
          <a:bodyPr>
            <a:normAutofit/>
          </a:bodyPr>
          <a:lstStyle/>
          <a:p>
            <a:pPr marL="342900" indent="-342900" algn="l">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My seminars are the result of many years of travel experience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combined with many hours of research over the internet.</a:t>
            </a:r>
          </a:p>
          <a:p>
            <a:pPr marL="342900" indent="-342900" algn="l">
              <a:buFont typeface="Arial" panose="020B0604020202020204" pitchFamily="34" charset="0"/>
              <a:buChar char="•"/>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The article was crafted based on a broad understanding of the </a:t>
            </a:r>
            <a:r>
              <a:rPr lang="en-US" sz="3000" kern="100" dirty="0" err="1">
                <a:effectLst/>
                <a:latin typeface="Times New Roman" panose="02020603050405020304" pitchFamily="18" charset="0"/>
                <a:ea typeface="Aptos" panose="020B0004020202020204" pitchFamily="34" charset="0"/>
                <a:cs typeface="Times New Roman" panose="02020603050405020304" pitchFamily="18" charset="0"/>
              </a:rPr>
              <a:t>Greecian</a:t>
            </a: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 wine industry, drawing on general knowledge about the history, wine regions, and varietals of Greece. </a:t>
            </a:r>
          </a:p>
          <a:p>
            <a:pPr marL="342900" indent="-342900" algn="l">
              <a:buFont typeface="Arial" panose="020B0604020202020204" pitchFamily="34" charset="0"/>
              <a:buChar char="•"/>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Specific resources or citations were not directly referenced in creating this content. </a:t>
            </a:r>
          </a:p>
          <a:p>
            <a:pPr marL="342900" indent="-342900" algn="l">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I would like to acknowledge the many sources I have accessed.</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A7FC-1E35-3F56-77A5-E4CB0441167D}"/>
              </a:ext>
            </a:extLst>
          </p:cNvPr>
          <p:cNvSpPr>
            <a:spLocks noGrp="1"/>
          </p:cNvSpPr>
          <p:nvPr>
            <p:ph type="title"/>
          </p:nvPr>
        </p:nvSpPr>
        <p:spPr>
          <a:xfrm>
            <a:off x="0" y="1"/>
            <a:ext cx="12192000" cy="1475231"/>
          </a:xfrm>
        </p:spPr>
        <p:txBody>
          <a:bodyPr/>
          <a:lstStyle/>
          <a:p>
            <a:pPr algn="ctr"/>
            <a:r>
              <a:rPr lang="en-US" b="1" dirty="0">
                <a:effectLst/>
                <a:latin typeface="Times New Roman" panose="02020603050405020304" pitchFamily="18" charset="0"/>
                <a:ea typeface="Aptos" panose="020B0004020202020204" pitchFamily="34" charset="0"/>
              </a:rPr>
              <a:t>Resources: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Books and Guides</a:t>
            </a:r>
            <a:endParaRPr lang="en-US" dirty="0"/>
          </a:p>
        </p:txBody>
      </p:sp>
      <p:sp>
        <p:nvSpPr>
          <p:cNvPr id="3" name="Content Placeholder 2">
            <a:extLst>
              <a:ext uri="{FF2B5EF4-FFF2-40B4-BE49-F238E27FC236}">
                <a16:creationId xmlns:a16="http://schemas.microsoft.com/office/drawing/2014/main" id="{6D655543-14F1-96C8-51B7-EE89197E1D21}"/>
              </a:ext>
            </a:extLst>
          </p:cNvPr>
          <p:cNvSpPr>
            <a:spLocks noGrp="1"/>
          </p:cNvSpPr>
          <p:nvPr>
            <p:ph idx="1"/>
          </p:nvPr>
        </p:nvSpPr>
        <p:spPr/>
        <p:txBody>
          <a:bodyPr>
            <a:no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Bibliography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Enthusiast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"Greek Wine: A Complete Guide to Greece's Grapes, Regions and Styles." Wine Enthusiast,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https://www.winemag.com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Decanter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"Guide to Greek Wines: Exploring Greece’s Top Regions and Grapes." Decanter,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https://www.decanter.com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Greek Wine Federation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 Regions and Indigenous Grapes of Greece." Greek Wine Federation,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https://www.greekwinefederation.gr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p:txBody>
      </p:sp>
    </p:spTree>
    <p:extLst>
      <p:ext uri="{BB962C8B-B14F-4D97-AF65-F5344CB8AC3E}">
        <p14:creationId xmlns:p14="http://schemas.microsoft.com/office/powerpoint/2010/main" val="1834664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A7FC-1E35-3F56-77A5-E4CB0441167D}"/>
              </a:ext>
            </a:extLst>
          </p:cNvPr>
          <p:cNvSpPr>
            <a:spLocks noGrp="1"/>
          </p:cNvSpPr>
          <p:nvPr>
            <p:ph type="title"/>
          </p:nvPr>
        </p:nvSpPr>
        <p:spPr>
          <a:xfrm>
            <a:off x="0" y="1"/>
            <a:ext cx="12192000" cy="1475231"/>
          </a:xfrm>
        </p:spPr>
        <p:txBody>
          <a:bodyPr/>
          <a:lstStyle/>
          <a:p>
            <a:pPr algn="ctr"/>
            <a:r>
              <a:rPr lang="en-US" b="1" dirty="0">
                <a:effectLst/>
                <a:latin typeface="Times New Roman" panose="02020603050405020304" pitchFamily="18" charset="0"/>
                <a:ea typeface="Aptos" panose="020B0004020202020204" pitchFamily="34" charset="0"/>
              </a:rPr>
              <a:t>Resources: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Books and Guides</a:t>
            </a:r>
            <a:endParaRPr lang="en-US" dirty="0"/>
          </a:p>
        </p:txBody>
      </p:sp>
      <p:sp>
        <p:nvSpPr>
          <p:cNvPr id="3" name="Content Placeholder 2">
            <a:extLst>
              <a:ext uri="{FF2B5EF4-FFF2-40B4-BE49-F238E27FC236}">
                <a16:creationId xmlns:a16="http://schemas.microsoft.com/office/drawing/2014/main" id="{6D655543-14F1-96C8-51B7-EE89197E1D21}"/>
              </a:ext>
            </a:extLst>
          </p:cNvPr>
          <p:cNvSpPr>
            <a:spLocks noGrp="1"/>
          </p:cNvSpPr>
          <p:nvPr>
            <p:ph idx="1"/>
          </p:nvPr>
        </p:nvSpPr>
        <p:spPr/>
        <p:txBody>
          <a:bodyPr>
            <a:noAutofit/>
          </a:bodyPr>
          <a:lstStyle/>
          <a:p>
            <a:pPr marL="342900" marR="0" lvl="0" indent="-342900">
              <a:lnSpc>
                <a:spcPct val="107000"/>
              </a:lnSpc>
              <a:spcBef>
                <a:spcPts val="0"/>
              </a:spcBef>
              <a:spcAft>
                <a:spcPts val="800"/>
              </a:spcAft>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Ktima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Kir-</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Yianni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"Xinomavro: The Jewel of Macedonia." Kir-</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Yianni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Winery,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https://www.kiryianni.gr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Domaine Sigalas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"Assyrtiko and the Volcanic Terroir of Santorini." Domaine Sigalas,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https://www.sigalas-wine.com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Gaia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"Agiorgitiko and the Wines of Nemea." Gaia Wines,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https://www.gaia-wines.gr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Alpha Estate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"Xinomavro: The Essence of Northern Greece." Alpha Estate,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5"/>
              </a:rPr>
              <a:t>https://www.alpha-estate.com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a:p>
            <a:pPr marL="342900" marR="0" lvl="0" indent="-342900">
              <a:lnSpc>
                <a:spcPct val="107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Hatzidakis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"Organic Viticulture in Santorini." Hatzidakis Winery, </a:t>
            </a:r>
            <a:r>
              <a:rPr lang="en-US" sz="2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6"/>
              </a:rPr>
              <a:t>https://www.hatzidakis.gr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Accessed September 2023.</a:t>
            </a:r>
          </a:p>
        </p:txBody>
      </p:sp>
    </p:spTree>
    <p:extLst>
      <p:ext uri="{BB962C8B-B14F-4D97-AF65-F5344CB8AC3E}">
        <p14:creationId xmlns:p14="http://schemas.microsoft.com/office/powerpoint/2010/main" val="419359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2D19-27EA-EDAE-D06D-1F39498CE11A}"/>
              </a:ext>
            </a:extLst>
          </p:cNvPr>
          <p:cNvSpPr>
            <a:spLocks noGrp="1"/>
          </p:cNvSpPr>
          <p:nvPr>
            <p:ph type="ctrTitle"/>
          </p:nvPr>
        </p:nvSpPr>
        <p:spPr>
          <a:xfrm>
            <a:off x="0" y="1"/>
            <a:ext cx="12192000" cy="1170431"/>
          </a:xfrm>
        </p:spPr>
        <p:txBody>
          <a:bodyPr anchor="ctr">
            <a:normAutofit/>
          </a:bodyPr>
          <a:lstStyle/>
          <a:p>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Greek Wine History</a:t>
            </a:r>
            <a:endParaRPr lang="en-US" sz="4000" b="1" dirty="0"/>
          </a:p>
        </p:txBody>
      </p:sp>
      <p:sp>
        <p:nvSpPr>
          <p:cNvPr id="3" name="Subtitle 2">
            <a:extLst>
              <a:ext uri="{FF2B5EF4-FFF2-40B4-BE49-F238E27FC236}">
                <a16:creationId xmlns:a16="http://schemas.microsoft.com/office/drawing/2014/main" id="{2AFA7C73-0489-5387-BC68-0A6CB25C5EB7}"/>
              </a:ext>
            </a:extLst>
          </p:cNvPr>
          <p:cNvSpPr>
            <a:spLocks noGrp="1"/>
          </p:cNvSpPr>
          <p:nvPr>
            <p:ph type="subTitle" idx="1"/>
          </p:nvPr>
        </p:nvSpPr>
        <p:spPr>
          <a:xfrm>
            <a:off x="4514850" y="1306829"/>
            <a:ext cx="7677150" cy="2258568"/>
          </a:xfrm>
        </p:spPr>
        <p:txBody>
          <a:bodyPr>
            <a:normAutofit fontScale="92500" lnSpcReduction="20000"/>
          </a:bodyPr>
          <a:lstStyle/>
          <a:p>
            <a:pPr marL="457200" marR="0" indent="-457200" algn="l">
              <a:lnSpc>
                <a:spcPct val="120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Greek city-states established colonies throughout the Mediterranean. </a:t>
            </a:r>
          </a:p>
          <a:p>
            <a:pPr marL="457200" marR="0" indent="-457200" algn="l">
              <a:lnSpc>
                <a:spcPct val="120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settlers, already experienced in vine cultivation, brought grapevines with them and were able to better cultivate already-existing vineyards.</a:t>
            </a:r>
          </a:p>
          <a:p>
            <a:pPr marL="457200" marR="0" indent="-457200" algn="l">
              <a:lnSpc>
                <a:spcPct val="120000"/>
              </a:lnSpc>
              <a:spcBef>
                <a:spcPts val="0"/>
              </a:spcBef>
              <a:spcAft>
                <a:spcPts val="800"/>
              </a:spcAft>
              <a:buFont typeface="Arial" panose="020B0604020202020204" pitchFamily="34" charset="0"/>
              <a:buChar char="•"/>
            </a:pPr>
            <a:endParaRPr lang="en-US" dirty="0"/>
          </a:p>
        </p:txBody>
      </p:sp>
      <p:pic>
        <p:nvPicPr>
          <p:cNvPr id="7" name="Picture 6" descr="A close-up of a vase&#10;&#10;Description automatically generated">
            <a:extLst>
              <a:ext uri="{FF2B5EF4-FFF2-40B4-BE49-F238E27FC236}">
                <a16:creationId xmlns:a16="http://schemas.microsoft.com/office/drawing/2014/main" id="{EAA3D61D-0FEA-ED09-A653-C10935DEE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4910"/>
            <a:ext cx="4514850" cy="2533650"/>
          </a:xfrm>
          <a:prstGeom prst="rect">
            <a:avLst/>
          </a:prstGeom>
        </p:spPr>
      </p:pic>
      <p:sp>
        <p:nvSpPr>
          <p:cNvPr id="11" name="TextBox 10">
            <a:extLst>
              <a:ext uri="{FF2B5EF4-FFF2-40B4-BE49-F238E27FC236}">
                <a16:creationId xmlns:a16="http://schemas.microsoft.com/office/drawing/2014/main" id="{71A6B6A4-BAAD-E122-9AC3-0D57D0BED413}"/>
              </a:ext>
            </a:extLst>
          </p:cNvPr>
          <p:cNvSpPr txBox="1"/>
          <p:nvPr/>
        </p:nvSpPr>
        <p:spPr>
          <a:xfrm>
            <a:off x="170688" y="4419048"/>
            <a:ext cx="12021312" cy="1929054"/>
          </a:xfrm>
          <a:prstGeom prst="rect">
            <a:avLst/>
          </a:prstGeom>
          <a:noFill/>
        </p:spPr>
        <p:txBody>
          <a:bodyPr wrap="square">
            <a:spAutoFit/>
          </a:bodyPr>
          <a:lstStyle/>
          <a:p>
            <a:pPr marL="457200" marR="0" indent="-457200" algn="l">
              <a:lnSpc>
                <a:spcPct val="12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Greek wines are experiencing a renaissance, gaining recognition globally for their unique flavors, ancient varietals, and terroir-driven expressions. </a:t>
            </a:r>
          </a:p>
          <a:p>
            <a:pPr marL="457200" marR="0" indent="-457200" algn="l">
              <a:lnSpc>
                <a:spcPct val="12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this talk I will explore Greece’s diverse wine regions, the distinctive terroir of each, the prominent grape varieties cultivated, and some of the most famous wineries in the country.</a:t>
            </a:r>
          </a:p>
        </p:txBody>
      </p:sp>
      <p:sp>
        <p:nvSpPr>
          <p:cNvPr id="13" name="TextBox 12">
            <a:extLst>
              <a:ext uri="{FF2B5EF4-FFF2-40B4-BE49-F238E27FC236}">
                <a16:creationId xmlns:a16="http://schemas.microsoft.com/office/drawing/2014/main" id="{1E5893CB-05E0-544F-D8A2-D59F07ABDFDE}"/>
              </a:ext>
            </a:extLst>
          </p:cNvPr>
          <p:cNvSpPr txBox="1"/>
          <p:nvPr/>
        </p:nvSpPr>
        <p:spPr>
          <a:xfrm>
            <a:off x="170688" y="3304099"/>
            <a:ext cx="12021312" cy="1200329"/>
          </a:xfrm>
          <a:prstGeom prst="rect">
            <a:avLst/>
          </a:prstGeom>
          <a:noFill/>
        </p:spPr>
        <p:txBody>
          <a:bodyPr wrap="square">
            <a:spAutoFit/>
          </a:bodyPr>
          <a:lstStyle/>
          <a:p>
            <a:pPr marL="512763" indent="-512763"/>
            <a:r>
              <a:rPr lang="en-US" sz="2400" dirty="0">
                <a:latin typeface="Times New Roman" panose="02020603050405020304" pitchFamily="18" charset="0"/>
                <a:cs typeface="Times New Roman" panose="02020603050405020304" pitchFamily="18" charset="0"/>
              </a:rPr>
              <a:t>					   	   Moving west to Sicily and southern Italy the first colonies were established by ancient Greeks calling the southern part of the Italian Peninsula Oenotria (“the land of vines”).</a:t>
            </a:r>
            <a:endParaRPr lang="en-US" sz="2400" dirty="0"/>
          </a:p>
        </p:txBody>
      </p:sp>
    </p:spTree>
    <p:extLst>
      <p:ext uri="{BB962C8B-B14F-4D97-AF65-F5344CB8AC3E}">
        <p14:creationId xmlns:p14="http://schemas.microsoft.com/office/powerpoint/2010/main" val="16189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182623"/>
          </a:xfrm>
        </p:spPr>
        <p:txBody>
          <a:bodyPr>
            <a:normAutofit/>
          </a:bodyPr>
          <a:lstStyle/>
          <a:p>
            <a:pPr algn="ctr"/>
            <a:r>
              <a:rPr lang="en-US" b="1" dirty="0">
                <a:latin typeface="Times New Roman" panose="02020603050405020304" pitchFamily="18" charset="0"/>
                <a:cs typeface="Times New Roman" panose="02020603050405020304" pitchFamily="18" charset="0"/>
              </a:rPr>
              <a:t>Growing Vines</a:t>
            </a: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41376" y="1182624"/>
            <a:ext cx="11847576" cy="6083808"/>
          </a:xfrm>
        </p:spPr>
        <p:txBody>
          <a:bodyPr>
            <a:normAutofit/>
          </a:bodyPr>
          <a:lstStyle/>
          <a:p>
            <a:r>
              <a:rPr lang="en-US" sz="2400" dirty="0">
                <a:latin typeface="Times New Roman" panose="02020603050405020304" pitchFamily="18" charset="0"/>
                <a:cs typeface="Times New Roman" panose="02020603050405020304" pitchFamily="18" charset="0"/>
              </a:rPr>
              <a:t>The Greeks, in particular, became passionate wine-drinkers, and so demand was always high. </a:t>
            </a:r>
          </a:p>
          <a:p>
            <a:r>
              <a:rPr lang="en-US" sz="2400" dirty="0">
                <a:latin typeface="Times New Roman" panose="02020603050405020304" pitchFamily="18" charset="0"/>
                <a:cs typeface="Times New Roman" panose="02020603050405020304" pitchFamily="18" charset="0"/>
              </a:rPr>
              <a:t>They knew that the three essentials of good soil, climate, and type of vine combine to create differing varieties of grape and taste. </a:t>
            </a:r>
          </a:p>
          <a:p>
            <a:r>
              <a:rPr lang="en-US" sz="2400" dirty="0">
                <a:latin typeface="Times New Roman" panose="02020603050405020304" pitchFamily="18" charset="0"/>
                <a:cs typeface="Times New Roman" panose="02020603050405020304" pitchFamily="18" charset="0"/>
              </a:rPr>
              <a:t>While we know of many cultural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practices and the mythology involving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wine in the Greek world, it was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Romans who have left us the best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descriptions of the process of making it.</a:t>
            </a:r>
          </a:p>
          <a:p>
            <a:r>
              <a:rPr lang="en-US" sz="2400" dirty="0">
                <a:latin typeface="Times New Roman" panose="02020603050405020304" pitchFamily="18" charset="0"/>
                <a:cs typeface="Times New Roman" panose="02020603050405020304" pitchFamily="18" charset="0"/>
              </a:rPr>
              <a:t>On the island of Santorini, they train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their vines into basket shapes. </a:t>
            </a:r>
          </a:p>
          <a:p>
            <a:r>
              <a:rPr lang="en-US" sz="2400" dirty="0">
                <a:latin typeface="Times New Roman" panose="02020603050405020304" pitchFamily="18" charset="0"/>
                <a:cs typeface="Times New Roman" panose="02020603050405020304" pitchFamily="18" charset="0"/>
              </a:rPr>
              <a:t>This training system reduces waste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water and ensures greater exposure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leaves to the sun and lesser need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chemical treatments. </a:t>
            </a:r>
          </a:p>
          <a:p>
            <a:pPr marL="228600" marR="0">
              <a:spcBef>
                <a:spcPts val="0"/>
              </a:spcBef>
              <a:spcAft>
                <a:spcPts val="800"/>
              </a:spcAft>
            </a:pP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Picture 14" descr="A plant in a basket&#10;&#10;Description automatically generated">
            <a:extLst>
              <a:ext uri="{FF2B5EF4-FFF2-40B4-BE49-F238E27FC236}">
                <a16:creationId xmlns:a16="http://schemas.microsoft.com/office/drawing/2014/main" id="{A79FD8C2-EA3A-CD45-EB09-16D6E398D310}"/>
              </a:ext>
            </a:extLst>
          </p:cNvPr>
          <p:cNvPicPr>
            <a:picLocks noChangeAspect="1"/>
          </p:cNvPicPr>
          <p:nvPr/>
        </p:nvPicPr>
        <p:blipFill>
          <a:blip r:embed="rId3">
            <a:extLst>
              <a:ext uri="{28A0092B-C50C-407E-A947-70E740481C1C}">
                <a14:useLocalDpi xmlns:a14="http://schemas.microsoft.com/office/drawing/2010/main" val="0"/>
              </a:ext>
            </a:extLst>
          </a:blip>
          <a:srcRect l="2350" r="2980"/>
          <a:stretch/>
        </p:blipFill>
        <p:spPr>
          <a:xfrm>
            <a:off x="5961888" y="2228762"/>
            <a:ext cx="6230112" cy="4629238"/>
          </a:xfrm>
          <a:prstGeom prst="rect">
            <a:avLst/>
          </a:prstGeom>
        </p:spPr>
      </p:pic>
    </p:spTree>
    <p:extLst>
      <p:ext uri="{BB962C8B-B14F-4D97-AF65-F5344CB8AC3E}">
        <p14:creationId xmlns:p14="http://schemas.microsoft.com/office/powerpoint/2010/main" val="6465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6188492" y="1"/>
            <a:ext cx="6003508" cy="1121663"/>
          </a:xfrm>
        </p:spPr>
        <p:txBody>
          <a:bodyPr>
            <a:normAutofit/>
          </a:bodyPr>
          <a:lstStyle/>
          <a:p>
            <a:pPr algn="ctr"/>
            <a:r>
              <a:rPr lang="en-US" sz="4400" b="1" dirty="0">
                <a:latin typeface="Times New Roman" panose="02020603050405020304" pitchFamily="18" charset="0"/>
                <a:cs typeface="Times New Roman" panose="02020603050405020304" pitchFamily="18" charset="0"/>
              </a:rPr>
              <a:t>Growing Vines </a:t>
            </a:r>
            <a:r>
              <a:rPr lang="en-US" sz="2800" b="1" dirty="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6003506" y="1121664"/>
            <a:ext cx="6188494" cy="6047231"/>
          </a:xfrm>
        </p:spPr>
        <p:txBody>
          <a:bodyPr>
            <a:noAutofit/>
          </a:bodyPr>
          <a:lstStyle/>
          <a:p>
            <a:pPr marL="571500" indent="-34290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Training vines to grow at the optimum height from the ground (which depends on local temperatures and wind), along a trellis, if necessary, the optimum distance from each other, and regular pruning to strengthen the vine were all practices well-known to the Greeks. </a:t>
            </a:r>
          </a:p>
          <a:p>
            <a:pPr marL="571500" indent="-34290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Vines could be left free-standing, supported with timber props, or even trained to grow up trees (especially olive trees). </a:t>
            </a:r>
          </a:p>
          <a:p>
            <a:pPr marL="571500" indent="-34290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This last method was prevalent in Roman vineyards with the best reputation for quality. </a:t>
            </a:r>
          </a:p>
        </p:txBody>
      </p:sp>
      <p:pic>
        <p:nvPicPr>
          <p:cNvPr id="5" name="Picture 4" descr="Rows of rows of trees and bushes&#10;&#10;Description automatically generated">
            <a:extLst>
              <a:ext uri="{FF2B5EF4-FFF2-40B4-BE49-F238E27FC236}">
                <a16:creationId xmlns:a16="http://schemas.microsoft.com/office/drawing/2014/main" id="{358CD155-2543-C13A-776A-F8E1A45AAB17}"/>
              </a:ext>
            </a:extLst>
          </p:cNvPr>
          <p:cNvPicPr>
            <a:picLocks noChangeAspect="1"/>
          </p:cNvPicPr>
          <p:nvPr/>
        </p:nvPicPr>
        <p:blipFill>
          <a:blip r:embed="rId2">
            <a:extLst>
              <a:ext uri="{28A0092B-C50C-407E-A947-70E740481C1C}">
                <a14:useLocalDpi xmlns:a14="http://schemas.microsoft.com/office/drawing/2010/main" val="0"/>
              </a:ext>
            </a:extLst>
          </a:blip>
          <a:srcRect l="42148"/>
          <a:stretch/>
        </p:blipFill>
        <p:spPr>
          <a:xfrm>
            <a:off x="-1" y="0"/>
            <a:ext cx="6188493" cy="6858000"/>
          </a:xfrm>
          <a:prstGeom prst="rect">
            <a:avLst/>
          </a:prstGeom>
        </p:spPr>
      </p:pic>
    </p:spTree>
    <p:extLst>
      <p:ext uri="{BB962C8B-B14F-4D97-AF65-F5344CB8AC3E}">
        <p14:creationId xmlns:p14="http://schemas.microsoft.com/office/powerpoint/2010/main" val="36243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48768"/>
            <a:ext cx="12192000" cy="1109472"/>
          </a:xfrm>
        </p:spPr>
        <p:txBody>
          <a:bodyPr anchor="ctr">
            <a:normAutofit/>
          </a:bodyPr>
          <a:lstStyle/>
          <a:p>
            <a:pPr marL="228600" algn="ctr">
              <a:spcBef>
                <a:spcPts val="0"/>
              </a:spcBef>
              <a:spcAft>
                <a:spcPts val="800"/>
              </a:spcAft>
            </a:pPr>
            <a:r>
              <a:rPr lang="en-US" b="1" dirty="0">
                <a:latin typeface="Times New Roman" panose="02020603050405020304" pitchFamily="18" charset="0"/>
                <a:cs typeface="Times New Roman" panose="02020603050405020304" pitchFamily="18" charset="0"/>
              </a:rPr>
              <a:t>Early Wine Making</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256032" y="1158240"/>
            <a:ext cx="7067877" cy="5555679"/>
          </a:xfrm>
        </p:spPr>
        <p:txBody>
          <a:bodyPr anchor="t">
            <a:noAutofit/>
          </a:bodyPr>
          <a:lstStyle/>
          <a:p>
            <a:r>
              <a:rPr lang="en-US" sz="2400" dirty="0">
                <a:latin typeface="Times New Roman" panose="02020603050405020304" pitchFamily="18" charset="0"/>
                <a:cs typeface="Times New Roman" panose="02020603050405020304" pitchFamily="18" charset="0"/>
              </a:rPr>
              <a:t>The ancients knew full well the value of fine wines and distinguished their production between new young wines for the masses or armies in the field and more mature wines for the connoisseur. </a:t>
            </a:r>
          </a:p>
          <a:p>
            <a:r>
              <a:rPr lang="en-US" sz="2400" dirty="0">
                <a:latin typeface="Times New Roman" panose="02020603050405020304" pitchFamily="18" charset="0"/>
                <a:cs typeface="Times New Roman" panose="02020603050405020304" pitchFamily="18" charset="0"/>
              </a:rPr>
              <a:t>Certain places quickly gained prestige as good winemakers, notably the Greek islands of Chios, Kos, Lesbos, Rhodes, and Thasos.</a:t>
            </a:r>
          </a:p>
          <a:p>
            <a:r>
              <a:rPr lang="en-US" sz="2400" dirty="0">
                <a:latin typeface="Times New Roman" panose="02020603050405020304" pitchFamily="18" charset="0"/>
                <a:cs typeface="Times New Roman" panose="02020603050405020304" pitchFamily="18" charset="0"/>
              </a:rPr>
              <a:t>The industry became highly lucrative and regulations were imposed, as indicated in surviving inscriptions, concerning the sale of wine, its export, and guaranteed quality. </a:t>
            </a:r>
          </a:p>
          <a:p>
            <a:r>
              <a:rPr lang="en-US" sz="2400" dirty="0">
                <a:latin typeface="Times New Roman" panose="02020603050405020304" pitchFamily="18" charset="0"/>
                <a:cs typeface="Times New Roman" panose="02020603050405020304" pitchFamily="18" charset="0"/>
              </a:rPr>
              <a:t>Aside from large-scale producers, most estates would have had their own vineyards for private consumption. In Rhodes, for example, two-thirds of the villas had vineyards. </a:t>
            </a:r>
          </a:p>
        </p:txBody>
      </p:sp>
      <p:pic>
        <p:nvPicPr>
          <p:cNvPr id="5" name="Picture 4" descr="A mosaic of men dancing&#10;&#10;Description automatically generated">
            <a:extLst>
              <a:ext uri="{FF2B5EF4-FFF2-40B4-BE49-F238E27FC236}">
                <a16:creationId xmlns:a16="http://schemas.microsoft.com/office/drawing/2014/main" id="{E632CF4A-C3D9-F16F-B6DD-0125FE90B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909" y="1158240"/>
            <a:ext cx="4843707" cy="5650992"/>
          </a:xfrm>
          <a:prstGeom prst="rect">
            <a:avLst/>
          </a:prstGeom>
        </p:spPr>
      </p:pic>
    </p:spTree>
    <p:extLst>
      <p:ext uri="{BB962C8B-B14F-4D97-AF65-F5344CB8AC3E}">
        <p14:creationId xmlns:p14="http://schemas.microsoft.com/office/powerpoint/2010/main" val="35248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072895"/>
          </a:xfrm>
        </p:spPr>
        <p:txBody>
          <a:bodyPr>
            <a:normAutofit/>
          </a:bodyPr>
          <a:lstStyle/>
          <a:p>
            <a:pPr marL="228600" marR="0" algn="ctr">
              <a:lnSpc>
                <a:spcPct val="107000"/>
              </a:lnSpc>
              <a:spcBef>
                <a:spcPts val="0"/>
              </a:spcBef>
              <a:spcAft>
                <a:spcPts val="800"/>
              </a:spcAft>
            </a:pPr>
            <a:r>
              <a:rPr lang="en-US" sz="4400" b="1" dirty="0">
                <a:latin typeface="Times New Roman" panose="02020603050405020304" pitchFamily="18" charset="0"/>
                <a:cs typeface="Times New Roman" panose="02020603050405020304" pitchFamily="18" charset="0"/>
              </a:rPr>
              <a:t>Early Wine </a:t>
            </a:r>
            <a:r>
              <a:rPr lang="en-US" sz="4000" b="1" dirty="0">
                <a:latin typeface="Times New Roman" panose="02020603050405020304" pitchFamily="18" charset="0"/>
                <a:cs typeface="Times New Roman" panose="02020603050405020304" pitchFamily="18" charset="0"/>
              </a:rPr>
              <a:t>Making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072896"/>
            <a:ext cx="11265408" cy="2711703"/>
          </a:xfrm>
        </p:spPr>
        <p:txBody>
          <a:bodyPr>
            <a:noAutofit/>
          </a:bodyPr>
          <a:lstStyle/>
          <a:p>
            <a:r>
              <a:rPr lang="en-US" sz="2400" dirty="0">
                <a:latin typeface="Times New Roman" panose="02020603050405020304" pitchFamily="18" charset="0"/>
                <a:cs typeface="Times New Roman" panose="02020603050405020304" pitchFamily="18" charset="0"/>
              </a:rPr>
              <a:t>Grapes were harvested and then pressed underfoot in large pottery vessels, baskets, stone vats, or on a simple tiled floor which sloped to a collecting channel. </a:t>
            </a:r>
          </a:p>
          <a:p>
            <a:r>
              <a:rPr lang="en-US" sz="2400" dirty="0">
                <a:latin typeface="Times New Roman" panose="02020603050405020304" pitchFamily="18" charset="0"/>
                <a:cs typeface="Times New Roman" panose="02020603050405020304" pitchFamily="18" charset="0"/>
              </a:rPr>
              <a:t>The process became more sophisticated with the invention of beam and weight presses which increased the crushing efficiency, and which later evolved into even better screw presses from the 1st century CE.</a:t>
            </a:r>
          </a:p>
          <a:p>
            <a:r>
              <a:rPr lang="en-US" sz="2400" dirty="0">
                <a:latin typeface="Times New Roman" panose="02020603050405020304" pitchFamily="18" charset="0"/>
                <a:cs typeface="Times New Roman" panose="02020603050405020304" pitchFamily="18" charset="0"/>
              </a:rPr>
              <a:t>Many vineyards from the Greek islands added sea water to the pressed must to make the wine smoother and increase acidity. </a:t>
            </a:r>
          </a:p>
        </p:txBody>
      </p:sp>
      <p:pic>
        <p:nvPicPr>
          <p:cNvPr id="5" name="Picture 4" descr="A group of men standing around a large pot&#10;&#10;Description automatically generated">
            <a:extLst>
              <a:ext uri="{FF2B5EF4-FFF2-40B4-BE49-F238E27FC236}">
                <a16:creationId xmlns:a16="http://schemas.microsoft.com/office/drawing/2014/main" id="{89461F8C-932B-8D5A-8D01-B9EF7FD02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4599"/>
            <a:ext cx="4635500" cy="3073400"/>
          </a:xfrm>
          <a:prstGeom prst="rect">
            <a:avLst/>
          </a:prstGeom>
        </p:spPr>
      </p:pic>
      <p:sp>
        <p:nvSpPr>
          <p:cNvPr id="7" name="TextBox 6">
            <a:extLst>
              <a:ext uri="{FF2B5EF4-FFF2-40B4-BE49-F238E27FC236}">
                <a16:creationId xmlns:a16="http://schemas.microsoft.com/office/drawing/2014/main" id="{11342515-1F4D-82B6-F173-F9C827742A62}"/>
              </a:ext>
            </a:extLst>
          </p:cNvPr>
          <p:cNvSpPr txBox="1"/>
          <p:nvPr/>
        </p:nvSpPr>
        <p:spPr>
          <a:xfrm>
            <a:off x="4989068" y="3784598"/>
            <a:ext cx="6983476" cy="2585323"/>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Wines were both white and red, the latter gaining its color from leaving the mash (must) longer before fully pressing out the juice.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redder color was also achieved by ageing the wine over a few years and even exposing the wine to heat by storing it in lofts built above hearths.</a:t>
            </a:r>
          </a:p>
          <a:p>
            <a:endParaRPr lang="en-US" sz="1800" dirty="0"/>
          </a:p>
        </p:txBody>
      </p:sp>
    </p:spTree>
    <p:extLst>
      <p:ext uri="{BB962C8B-B14F-4D97-AF65-F5344CB8AC3E}">
        <p14:creationId xmlns:p14="http://schemas.microsoft.com/office/powerpoint/2010/main" val="9266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3048" y="1"/>
            <a:ext cx="12188952" cy="1560573"/>
          </a:xfrm>
        </p:spPr>
        <p:txBody>
          <a:bodyPr>
            <a:normAutofit/>
          </a:bodyPr>
          <a:lstStyle/>
          <a:p>
            <a:pPr marL="228600" marR="0" algn="ctr">
              <a:spcBef>
                <a:spcPts val="0"/>
              </a:spcBef>
              <a:spcAft>
                <a:spcPts val="800"/>
              </a:spcAft>
            </a:pPr>
            <a:r>
              <a:rPr lang="en-US" b="1" dirty="0">
                <a:latin typeface="Times New Roman" panose="02020603050405020304" pitchFamily="18" charset="0"/>
                <a:cs typeface="Times New Roman" panose="02020603050405020304" pitchFamily="18" charset="0"/>
              </a:rPr>
              <a:t>Early Wine Making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5637928" y="1560575"/>
            <a:ext cx="6285848" cy="2767586"/>
          </a:xfrm>
        </p:spPr>
        <p:txBody>
          <a:bodyPr>
            <a:noAutofit/>
          </a:bodyPr>
          <a:lstStyle/>
          <a:p>
            <a:r>
              <a:rPr lang="en-US" sz="2400" dirty="0">
                <a:latin typeface="Times New Roman" panose="02020603050405020304" pitchFamily="18" charset="0"/>
                <a:cs typeface="Times New Roman" panose="02020603050405020304" pitchFamily="18" charset="0"/>
              </a:rPr>
              <a:t>Wine was fermented in large storage terracotta jars, typically set partially into the ground in open-roofed buildings which had walls with apertures to allow a cool movement of air.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ready, wine was then drained off and stored in clay amphora for transportation, usually sealed with a clay stopper or resin. </a:t>
            </a:r>
          </a:p>
          <a:p>
            <a:r>
              <a:rPr lang="en-US" sz="2400" dirty="0">
                <a:latin typeface="Times New Roman" panose="02020603050405020304" pitchFamily="18" charset="0"/>
                <a:cs typeface="Times New Roman" panose="02020603050405020304" pitchFamily="18" charset="0"/>
              </a:rPr>
              <a:t>Those amphora destined for export were usually stamped to indicate their origin</a:t>
            </a:r>
          </a:p>
        </p:txBody>
      </p:sp>
      <p:pic>
        <p:nvPicPr>
          <p:cNvPr id="7" name="Picture 6" descr="A group of wine barrels on a shelf&#10;&#10;Description automatically generated">
            <a:extLst>
              <a:ext uri="{FF2B5EF4-FFF2-40B4-BE49-F238E27FC236}">
                <a16:creationId xmlns:a16="http://schemas.microsoft.com/office/drawing/2014/main" id="{E4CE5BB6-D221-3CB1-942A-5B71E2F59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 y="1560575"/>
            <a:ext cx="5640977" cy="3736850"/>
          </a:xfrm>
          <a:prstGeom prst="rect">
            <a:avLst/>
          </a:prstGeom>
        </p:spPr>
      </p:pic>
      <p:sp>
        <p:nvSpPr>
          <p:cNvPr id="9" name="TextBox 8">
            <a:extLst>
              <a:ext uri="{FF2B5EF4-FFF2-40B4-BE49-F238E27FC236}">
                <a16:creationId xmlns:a16="http://schemas.microsoft.com/office/drawing/2014/main" id="{6DF3F66E-2921-F6DA-B8E4-6116018EB4E1}"/>
              </a:ext>
            </a:extLst>
          </p:cNvPr>
          <p:cNvSpPr txBox="1"/>
          <p:nvPr/>
        </p:nvSpPr>
        <p:spPr>
          <a:xfrm>
            <a:off x="365760" y="5473237"/>
            <a:ext cx="11253216"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was sold in markets and, in the Roman world, dedicated wine shops. </a:t>
            </a:r>
          </a:p>
        </p:txBody>
      </p:sp>
    </p:spTree>
    <p:extLst>
      <p:ext uri="{BB962C8B-B14F-4D97-AF65-F5344CB8AC3E}">
        <p14:creationId xmlns:p14="http://schemas.microsoft.com/office/powerpoint/2010/main" val="32596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842</TotalTime>
  <Words>4098</Words>
  <Application>Microsoft Office PowerPoint</Application>
  <PresentationFormat>Widescreen</PresentationFormat>
  <Paragraphs>204</Paragraphs>
  <Slides>37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Times New Roman</vt:lpstr>
      <vt:lpstr>1_Office Theme</vt:lpstr>
      <vt:lpstr>The Wines of Greece It’s Regions, Terroir, and Varietals Presented by Marc Silver</vt:lpstr>
      <vt:lpstr>Wine in Mythology</vt:lpstr>
      <vt:lpstr>Greek Wine History</vt:lpstr>
      <vt:lpstr>Greek Wine History</vt:lpstr>
      <vt:lpstr>Growing Vines</vt:lpstr>
      <vt:lpstr>Growing Vines Cont.</vt:lpstr>
      <vt:lpstr>Early Wine Making</vt:lpstr>
      <vt:lpstr>Early Wine Making Cont.</vt:lpstr>
      <vt:lpstr>Early Wine Making Cont.</vt:lpstr>
      <vt:lpstr>Early Wine Making Cont.</vt:lpstr>
      <vt:lpstr>Wine Regions of Greece</vt:lpstr>
      <vt:lpstr>Wine Regions of Greece Cont.</vt:lpstr>
      <vt:lpstr>Wine Regions of Greece Cont.</vt:lpstr>
      <vt:lpstr>Wine Regions of Greece Cont.</vt:lpstr>
      <vt:lpstr>Wine Regions of Greece Cont.</vt:lpstr>
      <vt:lpstr>Macedonia</vt:lpstr>
      <vt:lpstr>Peloponnese</vt:lpstr>
      <vt:lpstr>Santorini</vt:lpstr>
      <vt:lpstr>Crete</vt:lpstr>
      <vt:lpstr>Epirus</vt:lpstr>
      <vt:lpstr>Central Greece (Sterea Ellada)</vt:lpstr>
      <vt:lpstr>Prominent Grape Varieties of Greece</vt:lpstr>
      <vt:lpstr>Prominent Grape Varieties of Greece</vt:lpstr>
      <vt:lpstr>Prominent Grape Varieties of Greece</vt:lpstr>
      <vt:lpstr>Prominent Grape Varieties of Greece</vt:lpstr>
      <vt:lpstr>Prominent Grape Varieties of Greece</vt:lpstr>
      <vt:lpstr>Prominent Grape Varieties of Greece</vt:lpstr>
      <vt:lpstr>Notable Wineries of Greece</vt:lpstr>
      <vt:lpstr>Notable Wineries of Greece</vt:lpstr>
      <vt:lpstr>Notable Wineries of Greece</vt:lpstr>
      <vt:lpstr>A Tapestry of Terroirs</vt:lpstr>
      <vt:lpstr>Conclusion</vt:lpstr>
      <vt:lpstr>PowerPoint Presentation</vt:lpstr>
      <vt:lpstr>Wine of Greece</vt:lpstr>
      <vt:lpstr>Acknowledgement</vt:lpstr>
      <vt:lpstr>Resources: Books and Guides</vt:lpstr>
      <vt:lpstr>Resources: Books and Guides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55</cp:revision>
  <dcterms:created xsi:type="dcterms:W3CDTF">2024-08-12T04:08:44Z</dcterms:created>
  <dcterms:modified xsi:type="dcterms:W3CDTF">2024-09-08T00:31:27Z</dcterms:modified>
</cp:coreProperties>
</file>