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3"/>
  </p:notesMasterIdLst>
  <p:handoutMasterIdLst>
    <p:handoutMasterId r:id="rId24"/>
  </p:handoutMasterIdLst>
  <p:sldIdLst>
    <p:sldId id="256" r:id="rId4"/>
    <p:sldId id="273" r:id="rId5"/>
    <p:sldId id="257" r:id="rId6"/>
    <p:sldId id="274" r:id="rId7"/>
    <p:sldId id="258" r:id="rId8"/>
    <p:sldId id="276" r:id="rId9"/>
    <p:sldId id="277" r:id="rId10"/>
    <p:sldId id="260" r:id="rId11"/>
    <p:sldId id="261" r:id="rId12"/>
    <p:sldId id="279" r:id="rId13"/>
    <p:sldId id="267" r:id="rId14"/>
    <p:sldId id="264" r:id="rId15"/>
    <p:sldId id="265" r:id="rId16"/>
    <p:sldId id="266" r:id="rId17"/>
    <p:sldId id="280" r:id="rId18"/>
    <p:sldId id="278" r:id="rId19"/>
    <p:sldId id="275" r:id="rId20"/>
    <p:sldId id="271" r:id="rId21"/>
    <p:sldId id="272" r:id="rId22"/>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12</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13</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14</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15</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603553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17</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18</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19</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7</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9</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94849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11</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E96D-0BBD-40E3-BC82-7468294DA2F4}"/>
              </a:ext>
            </a:extLst>
          </p:cNvPr>
          <p:cNvSpPr>
            <a:spLocks noGrp="1"/>
          </p:cNvSpPr>
          <p:nvPr>
            <p:ph type="ctrTitle"/>
          </p:nvPr>
        </p:nvSpPr>
        <p:spPr>
          <a:xfrm>
            <a:off x="1260475" y="928688"/>
            <a:ext cx="7559675" cy="1973262"/>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A4F581-C89D-3F08-94B9-8AFD2678D0FB}"/>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0F113E-0DBA-85A6-4F09-0011FEAF1A91}"/>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38F33A1-135F-DAAD-D67A-A5648846C29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C562699-2084-D6DB-1274-E417BC4A5885}"/>
              </a:ext>
            </a:extLst>
          </p:cNvPr>
          <p:cNvSpPr>
            <a:spLocks noGrp="1"/>
          </p:cNvSpPr>
          <p:nvPr>
            <p:ph type="sldNum" sz="quarter" idx="12"/>
          </p:nvPr>
        </p:nvSpPr>
        <p:spPr/>
        <p:txBody>
          <a:bodyPr/>
          <a:lstStyle/>
          <a:p>
            <a:pPr lvl="0"/>
            <a:fld id="{07062717-6FBE-4AD8-A898-7DBE8F60CDB9}" type="slidenum">
              <a:t>‹#›</a:t>
            </a:fld>
            <a:endParaRPr lang="en-US"/>
          </a:p>
        </p:txBody>
      </p:sp>
    </p:spTree>
    <p:extLst>
      <p:ext uri="{BB962C8B-B14F-4D97-AF65-F5344CB8AC3E}">
        <p14:creationId xmlns:p14="http://schemas.microsoft.com/office/powerpoint/2010/main" val="378356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56C4-098C-A65B-FBDC-34D3A35A81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F730EB-55C1-A2A5-B752-DFD89FA950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ACC98-DD1D-00EA-D686-3754E1CF043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0F4853FA-3C18-0CC4-27DF-E52213B2EBCE}"/>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578370A5-2DEF-0A39-950D-68DA93A49C6E}"/>
              </a:ext>
            </a:extLst>
          </p:cNvPr>
          <p:cNvSpPr>
            <a:spLocks noGrp="1"/>
          </p:cNvSpPr>
          <p:nvPr>
            <p:ph type="sldNum" sz="quarter" idx="12"/>
          </p:nvPr>
        </p:nvSpPr>
        <p:spPr/>
        <p:txBody>
          <a:bodyPr/>
          <a:lstStyle/>
          <a:p>
            <a:pPr lvl="0"/>
            <a:fld id="{3ED1B6FD-6637-4C09-9CA0-96B0B0F02A6B}" type="slidenum">
              <a:t>‹#›</a:t>
            </a:fld>
            <a:endParaRPr lang="en-US"/>
          </a:p>
        </p:txBody>
      </p:sp>
    </p:spTree>
    <p:extLst>
      <p:ext uri="{BB962C8B-B14F-4D97-AF65-F5344CB8AC3E}">
        <p14:creationId xmlns:p14="http://schemas.microsoft.com/office/powerpoint/2010/main" val="2301757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3A3B5-8091-3F9A-F331-772467B8F208}"/>
              </a:ext>
            </a:extLst>
          </p:cNvPr>
          <p:cNvSpPr>
            <a:spLocks noGrp="1"/>
          </p:cNvSpPr>
          <p:nvPr>
            <p:ph type="title" orient="vert"/>
          </p:nvPr>
        </p:nvSpPr>
        <p:spPr>
          <a:xfrm>
            <a:off x="7380288" y="179388"/>
            <a:ext cx="2339975" cy="450056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45D253-ADE2-6D63-BD96-0F11766D5536}"/>
              </a:ext>
            </a:extLst>
          </p:cNvPr>
          <p:cNvSpPr>
            <a:spLocks noGrp="1"/>
          </p:cNvSpPr>
          <p:nvPr>
            <p:ph type="body" orient="vert" idx="1"/>
          </p:nvPr>
        </p:nvSpPr>
        <p:spPr>
          <a:xfrm>
            <a:off x="360363" y="179388"/>
            <a:ext cx="6867525" cy="4500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82CAF-C2DB-28A5-BB9F-36B9716AE2A5}"/>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AAE34159-0E44-BD63-C6C7-313C5094DE0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74274405-DEC3-25CA-7E58-96DEE6F92B4C}"/>
              </a:ext>
            </a:extLst>
          </p:cNvPr>
          <p:cNvSpPr>
            <a:spLocks noGrp="1"/>
          </p:cNvSpPr>
          <p:nvPr>
            <p:ph type="sldNum" sz="quarter" idx="12"/>
          </p:nvPr>
        </p:nvSpPr>
        <p:spPr/>
        <p:txBody>
          <a:bodyPr/>
          <a:lstStyle/>
          <a:p>
            <a:pPr lvl="0"/>
            <a:fld id="{1F5B6811-FACD-468A-B5C0-4065F4888032}" type="slidenum">
              <a:t>‹#›</a:t>
            </a:fld>
            <a:endParaRPr lang="en-US"/>
          </a:p>
        </p:txBody>
      </p:sp>
    </p:spTree>
    <p:extLst>
      <p:ext uri="{BB962C8B-B14F-4D97-AF65-F5344CB8AC3E}">
        <p14:creationId xmlns:p14="http://schemas.microsoft.com/office/powerpoint/2010/main" val="3402950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6238-3A94-D66A-6F99-7AE7F190D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AD26A-0937-BF08-0FBD-E01251527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21A45D-9142-4E13-CD8C-A4F0B306CAAB}"/>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E1AB576A-D52B-A00E-38BE-643FDA2B34D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C12F45D3-9CE7-C2E8-6A51-9F1291BA9D51}"/>
              </a:ext>
            </a:extLst>
          </p:cNvPr>
          <p:cNvSpPr>
            <a:spLocks noGrp="1"/>
          </p:cNvSpPr>
          <p:nvPr>
            <p:ph type="sldNum" sz="quarter" idx="12"/>
          </p:nvPr>
        </p:nvSpPr>
        <p:spPr/>
        <p:txBody>
          <a:bodyPr/>
          <a:lstStyle/>
          <a:p>
            <a:pPr lvl="0"/>
            <a:fld id="{95DDFD98-5613-43AF-BDEB-D090CE96025E}" type="slidenum">
              <a:t>‹#›</a:t>
            </a:fld>
            <a:endParaRPr lang="en-US"/>
          </a:p>
        </p:txBody>
      </p:sp>
    </p:spTree>
    <p:extLst>
      <p:ext uri="{BB962C8B-B14F-4D97-AF65-F5344CB8AC3E}">
        <p14:creationId xmlns:p14="http://schemas.microsoft.com/office/powerpoint/2010/main" val="33776727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976E-3595-68B7-DC74-0F93488D419E}"/>
              </a:ext>
            </a:extLst>
          </p:cNvPr>
          <p:cNvSpPr>
            <a:spLocks noGrp="1"/>
          </p:cNvSpPr>
          <p:nvPr>
            <p:ph type="title"/>
          </p:nvPr>
        </p:nvSpPr>
        <p:spPr>
          <a:xfrm>
            <a:off x="687388" y="1414463"/>
            <a:ext cx="8694737" cy="23574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46B97-3C51-A827-E688-72A96ECEF7E8}"/>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632384-FBD6-F615-6733-7545AAA29040}"/>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C63114FD-F177-86C4-A977-7B9B1C5BBEED}"/>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D420FA49-F70A-2DFC-4997-52F778E1E244}"/>
              </a:ext>
            </a:extLst>
          </p:cNvPr>
          <p:cNvSpPr>
            <a:spLocks noGrp="1"/>
          </p:cNvSpPr>
          <p:nvPr>
            <p:ph type="sldNum" sz="quarter" idx="12"/>
          </p:nvPr>
        </p:nvSpPr>
        <p:spPr/>
        <p:txBody>
          <a:bodyPr/>
          <a:lstStyle/>
          <a:p>
            <a:pPr lvl="0"/>
            <a:fld id="{5D822C85-6C65-420A-AECF-1544911EE9A1}" type="slidenum">
              <a:t>‹#›</a:t>
            </a:fld>
            <a:endParaRPr lang="en-US"/>
          </a:p>
        </p:txBody>
      </p:sp>
    </p:spTree>
    <p:extLst>
      <p:ext uri="{BB962C8B-B14F-4D97-AF65-F5344CB8AC3E}">
        <p14:creationId xmlns:p14="http://schemas.microsoft.com/office/powerpoint/2010/main" val="7019562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E419-A03B-8909-FDAB-29C893A93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664773-DA51-A93B-208A-6DDEB06DF698}"/>
              </a:ext>
            </a:extLst>
          </p:cNvPr>
          <p:cNvSpPr>
            <a:spLocks noGrp="1"/>
          </p:cNvSpPr>
          <p:nvPr>
            <p:ph sz="half" idx="1"/>
          </p:nvPr>
        </p:nvSpPr>
        <p:spPr>
          <a:xfrm>
            <a:off x="36036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B3292D-EDE5-B153-F94E-5CA799E9B65B}"/>
              </a:ext>
            </a:extLst>
          </p:cNvPr>
          <p:cNvSpPr>
            <a:spLocks noGrp="1"/>
          </p:cNvSpPr>
          <p:nvPr>
            <p:ph sz="half" idx="2"/>
          </p:nvPr>
        </p:nvSpPr>
        <p:spPr>
          <a:xfrm>
            <a:off x="5116513" y="1079500"/>
            <a:ext cx="4603750" cy="3600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763D-6115-B551-93FD-546171C6E9CA}"/>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1D231C75-7356-DE6E-5B22-B4D55A2C0D6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288D4BB-F597-0DED-4675-4618A95E682B}"/>
              </a:ext>
            </a:extLst>
          </p:cNvPr>
          <p:cNvSpPr>
            <a:spLocks noGrp="1"/>
          </p:cNvSpPr>
          <p:nvPr>
            <p:ph type="sldNum" sz="quarter" idx="12"/>
          </p:nvPr>
        </p:nvSpPr>
        <p:spPr/>
        <p:txBody>
          <a:bodyPr/>
          <a:lstStyle/>
          <a:p>
            <a:pPr lvl="0"/>
            <a:fld id="{CD6B4256-7E8B-473F-81E8-EC2909C12E24}" type="slidenum">
              <a:t>‹#›</a:t>
            </a:fld>
            <a:endParaRPr lang="en-US"/>
          </a:p>
        </p:txBody>
      </p:sp>
    </p:spTree>
    <p:extLst>
      <p:ext uri="{BB962C8B-B14F-4D97-AF65-F5344CB8AC3E}">
        <p14:creationId xmlns:p14="http://schemas.microsoft.com/office/powerpoint/2010/main" val="107249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FE03-DE09-5C7F-0F63-088B12BD9858}"/>
              </a:ext>
            </a:extLst>
          </p:cNvPr>
          <p:cNvSpPr>
            <a:spLocks noGrp="1"/>
          </p:cNvSpPr>
          <p:nvPr>
            <p:ph type="title"/>
          </p:nvPr>
        </p:nvSpPr>
        <p:spPr>
          <a:xfrm>
            <a:off x="693738" y="301625"/>
            <a:ext cx="8694737" cy="10969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0E8E8F-7472-5089-7AF8-08F579F2E0BA}"/>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81FD3-63F8-F854-17B9-7E044DA21FA3}"/>
              </a:ext>
            </a:extLst>
          </p:cNvPr>
          <p:cNvSpPr>
            <a:spLocks noGrp="1"/>
          </p:cNvSpPr>
          <p:nvPr>
            <p:ph sz="half" idx="2"/>
          </p:nvPr>
        </p:nvSpPr>
        <p:spPr>
          <a:xfrm>
            <a:off x="693738" y="2071688"/>
            <a:ext cx="426561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25372-594A-BD63-B09D-18DB15B908E1}"/>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21D341-D161-E5EE-3C01-F647592D38E9}"/>
              </a:ext>
            </a:extLst>
          </p:cNvPr>
          <p:cNvSpPr>
            <a:spLocks noGrp="1"/>
          </p:cNvSpPr>
          <p:nvPr>
            <p:ph sz="quarter" idx="4"/>
          </p:nvPr>
        </p:nvSpPr>
        <p:spPr>
          <a:xfrm>
            <a:off x="5103813" y="2071688"/>
            <a:ext cx="4284662" cy="3046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A9EB10-0A03-DB7D-663E-6DF26F62A9DD}"/>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3CA06B0C-F0D7-58EC-DC1A-0F2040941E1D}"/>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6A6D48E0-8C45-7410-EC58-7FEDE035C27D}"/>
              </a:ext>
            </a:extLst>
          </p:cNvPr>
          <p:cNvSpPr>
            <a:spLocks noGrp="1"/>
          </p:cNvSpPr>
          <p:nvPr>
            <p:ph type="sldNum" sz="quarter" idx="12"/>
          </p:nvPr>
        </p:nvSpPr>
        <p:spPr/>
        <p:txBody>
          <a:bodyPr/>
          <a:lstStyle/>
          <a:p>
            <a:pPr lvl="0"/>
            <a:fld id="{71EDFC11-B212-4665-AE2A-1A3734628D8A}" type="slidenum">
              <a:t>‹#›</a:t>
            </a:fld>
            <a:endParaRPr lang="en-US"/>
          </a:p>
        </p:txBody>
      </p:sp>
    </p:spTree>
    <p:extLst>
      <p:ext uri="{BB962C8B-B14F-4D97-AF65-F5344CB8AC3E}">
        <p14:creationId xmlns:p14="http://schemas.microsoft.com/office/powerpoint/2010/main" val="2467727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48A0-0D40-DD58-8702-6001D7B266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7BEBCC-44AD-815C-288F-1A69FB07EA2D}"/>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889684FD-E59A-312B-1141-F6BB103AE57A}"/>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B9E30A0B-A3F1-D888-B6E5-A7B8A7C42DB7}"/>
              </a:ext>
            </a:extLst>
          </p:cNvPr>
          <p:cNvSpPr>
            <a:spLocks noGrp="1"/>
          </p:cNvSpPr>
          <p:nvPr>
            <p:ph type="sldNum" sz="quarter" idx="12"/>
          </p:nvPr>
        </p:nvSpPr>
        <p:spPr/>
        <p:txBody>
          <a:bodyPr/>
          <a:lstStyle/>
          <a:p>
            <a:pPr lvl="0"/>
            <a:fld id="{0FEE1A20-CFD5-4DBA-A319-B8598E603DD2}" type="slidenum">
              <a:t>‹#›</a:t>
            </a:fld>
            <a:endParaRPr lang="en-US"/>
          </a:p>
        </p:txBody>
      </p:sp>
    </p:spTree>
    <p:extLst>
      <p:ext uri="{BB962C8B-B14F-4D97-AF65-F5344CB8AC3E}">
        <p14:creationId xmlns:p14="http://schemas.microsoft.com/office/powerpoint/2010/main" val="23564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3F1AE-9B3A-A1DF-CDF5-A8A84A9EACA2}"/>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5C8E9165-4D2D-9542-8C50-DBA9C39FBDA4}"/>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7AB973BA-6C8E-A515-6786-41CDB68144B7}"/>
              </a:ext>
            </a:extLst>
          </p:cNvPr>
          <p:cNvSpPr>
            <a:spLocks noGrp="1"/>
          </p:cNvSpPr>
          <p:nvPr>
            <p:ph type="sldNum" sz="quarter" idx="12"/>
          </p:nvPr>
        </p:nvSpPr>
        <p:spPr/>
        <p:txBody>
          <a:bodyPr/>
          <a:lstStyle/>
          <a:p>
            <a:pPr lvl="0"/>
            <a:fld id="{0E30D2E8-2F43-4083-AE03-A80CDE6A1D65}" type="slidenum">
              <a:t>‹#›</a:t>
            </a:fld>
            <a:endParaRPr lang="en-US"/>
          </a:p>
        </p:txBody>
      </p:sp>
    </p:spTree>
    <p:extLst>
      <p:ext uri="{BB962C8B-B14F-4D97-AF65-F5344CB8AC3E}">
        <p14:creationId xmlns:p14="http://schemas.microsoft.com/office/powerpoint/2010/main" val="17889964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B177-E746-C6FA-EE96-73ACAB280B52}"/>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1B5826-8C54-F93E-D898-BE55730FCBAC}"/>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FF2E23-801C-DA59-B928-EE5AC1B24E95}"/>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737E15-4265-6E97-BCE8-3489F9FD972B}"/>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91ECCB17-EF02-78A5-EA86-602EBBE81433}"/>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559EECC5-F34A-1C68-3BDD-6DE38DB91710}"/>
              </a:ext>
            </a:extLst>
          </p:cNvPr>
          <p:cNvSpPr>
            <a:spLocks noGrp="1"/>
          </p:cNvSpPr>
          <p:nvPr>
            <p:ph type="sldNum" sz="quarter" idx="12"/>
          </p:nvPr>
        </p:nvSpPr>
        <p:spPr/>
        <p:txBody>
          <a:bodyPr/>
          <a:lstStyle/>
          <a:p>
            <a:pPr lvl="0"/>
            <a:fld id="{BF79C15C-BDF9-42DC-BC38-BDFDFE602206}" type="slidenum">
              <a:t>‹#›</a:t>
            </a:fld>
            <a:endParaRPr lang="en-US"/>
          </a:p>
        </p:txBody>
      </p:sp>
    </p:spTree>
    <p:extLst>
      <p:ext uri="{BB962C8B-B14F-4D97-AF65-F5344CB8AC3E}">
        <p14:creationId xmlns:p14="http://schemas.microsoft.com/office/powerpoint/2010/main" val="3176818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9EB25-2450-53DD-E5C5-CCDBCB12511F}"/>
              </a:ext>
            </a:extLst>
          </p:cNvPr>
          <p:cNvSpPr>
            <a:spLocks noGrp="1"/>
          </p:cNvSpPr>
          <p:nvPr>
            <p:ph type="title"/>
          </p:nvPr>
        </p:nvSpPr>
        <p:spPr>
          <a:xfrm>
            <a:off x="693738" y="377825"/>
            <a:ext cx="3251200" cy="132397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2D39D-B981-94BA-D7EC-1E1410D5107F}"/>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B05CE-053B-CD16-F915-CA8EB8EA5BBA}"/>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0ADBD-3EA3-BB38-B945-D6142CFF108F}"/>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4D5E5FFC-45D8-2E14-CC69-3EFDBB45B94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264B0419-CBF0-45B1-E8F0-69EB097F621A}"/>
              </a:ext>
            </a:extLst>
          </p:cNvPr>
          <p:cNvSpPr>
            <a:spLocks noGrp="1"/>
          </p:cNvSpPr>
          <p:nvPr>
            <p:ph type="sldNum" sz="quarter" idx="12"/>
          </p:nvPr>
        </p:nvSpPr>
        <p:spPr/>
        <p:txBody>
          <a:bodyPr/>
          <a:lstStyle/>
          <a:p>
            <a:pPr lvl="0"/>
            <a:fld id="{DA183D31-3E62-486C-84CB-58A623057B76}" type="slidenum">
              <a:t>‹#›</a:t>
            </a:fld>
            <a:endParaRPr lang="en-US"/>
          </a:p>
        </p:txBody>
      </p:sp>
    </p:spTree>
    <p:extLst>
      <p:ext uri="{BB962C8B-B14F-4D97-AF65-F5344CB8AC3E}">
        <p14:creationId xmlns:p14="http://schemas.microsoft.com/office/powerpoint/2010/main" val="272244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C1FA8270-762E-49E7-C4FD-8617734FA40F}"/>
              </a:ext>
            </a:extLst>
          </p:cNvPr>
          <p:cNvSpPr/>
          <p:nvPr/>
        </p:nvSpPr>
        <p:spPr>
          <a:xfrm>
            <a:off x="0" y="0"/>
            <a:ext cx="10076760" cy="72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3" name="Freeform: Shape 2">
            <a:extLst>
              <a:ext uri="{FF2B5EF4-FFF2-40B4-BE49-F238E27FC236}">
                <a16:creationId xmlns:a16="http://schemas.microsoft.com/office/drawing/2014/main" id="{9B14E6C0-6F77-BB04-3DBA-28E744FE59E4}"/>
              </a:ext>
            </a:extLst>
          </p:cNvPr>
          <p:cNvSpPr/>
          <p:nvPr/>
        </p:nvSpPr>
        <p:spPr>
          <a:xfrm>
            <a:off x="3240" y="5040000"/>
            <a:ext cx="10076760" cy="631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gradFill>
            <a:gsLst>
              <a:gs pos="0">
                <a:srgbClr val="77CAEE"/>
              </a:gs>
              <a:gs pos="100000">
                <a:srgbClr val="009BDD"/>
              </a:gs>
            </a:gsLst>
            <a:lin ang="5400000"/>
          </a:gradFill>
          <a:ln>
            <a:noFill/>
            <a:prstDash val="solid"/>
          </a:ln>
          <a:effectLst>
            <a:outerShdw dist="10800" dir="5400000" algn="tl">
              <a:srgbClr val="009BDD"/>
            </a:outerShdw>
          </a:effectLst>
        </p:spPr>
        <p:txBody>
          <a:bodyPr wrap="none" lIns="90000" tIns="45000" rIns="90000" bIns="45000" anchor="ctr" anchorCtr="0" compatLnSpc="0">
            <a:noAutofit/>
          </a:bodyPr>
          <a:lstStyle/>
          <a:p>
            <a:pPr marL="0" marR="0" lvl="0" indent="0" hangingPunct="0">
              <a:lnSpc>
                <a:spcPct val="100000"/>
              </a:lnSpc>
              <a:spcBef>
                <a:spcPts val="0"/>
              </a:spcBef>
              <a:spcAft>
                <a:spcPts val="0"/>
              </a:spcAft>
              <a:buNone/>
              <a:tabLst/>
            </a:pPr>
            <a:endParaRPr lang="en-US" sz="1800" b="0" i="0" u="none" strike="noStrike" kern="1200">
              <a:ln>
                <a:noFill/>
              </a:ln>
              <a:latin typeface="Liberation Sans" pitchFamily="18"/>
              <a:ea typeface="Lucida Sans Unicode" pitchFamily="2"/>
              <a:cs typeface="Tahoma" pitchFamily="2"/>
            </a:endParaRPr>
          </a:p>
        </p:txBody>
      </p:sp>
      <p:sp>
        <p:nvSpPr>
          <p:cNvPr id="4" name="Title Placeholder 3">
            <a:extLst>
              <a:ext uri="{FF2B5EF4-FFF2-40B4-BE49-F238E27FC236}">
                <a16:creationId xmlns:a16="http://schemas.microsoft.com/office/drawing/2014/main" id="{BDF1DF99-3F96-0533-B932-B0100F6C5F73}"/>
              </a:ext>
            </a:extLst>
          </p:cNvPr>
          <p:cNvSpPr txBox="1">
            <a:spLocks noGrp="1"/>
          </p:cNvSpPr>
          <p:nvPr>
            <p:ph type="title"/>
          </p:nvPr>
        </p:nvSpPr>
        <p:spPr>
          <a:xfrm>
            <a:off x="360000" y="180000"/>
            <a:ext cx="9360000" cy="478080"/>
          </a:xfrm>
          <a:prstGeom prst="rect">
            <a:avLst/>
          </a:prstGeom>
          <a:noFill/>
          <a:ln>
            <a:noFill/>
          </a:ln>
        </p:spPr>
        <p:txBody>
          <a:bodyPr lIns="0" tIns="0" rIns="0" bIns="0" anchor="ctr"/>
          <a:lstStyle/>
          <a:p>
            <a:endParaRPr lang="en-US"/>
          </a:p>
        </p:txBody>
      </p:sp>
      <p:sp>
        <p:nvSpPr>
          <p:cNvPr id="5" name="Text Placeholder 4">
            <a:extLst>
              <a:ext uri="{FF2B5EF4-FFF2-40B4-BE49-F238E27FC236}">
                <a16:creationId xmlns:a16="http://schemas.microsoft.com/office/drawing/2014/main" id="{D686C45E-C984-3F50-9542-5565BCAC0D62}"/>
              </a:ext>
            </a:extLst>
          </p:cNvPr>
          <p:cNvSpPr txBox="1">
            <a:spLocks noGrp="1"/>
          </p:cNvSpPr>
          <p:nvPr>
            <p:ph type="body" idx="1"/>
          </p:nvPr>
        </p:nvSpPr>
        <p:spPr>
          <a:xfrm>
            <a:off x="360000" y="1080000"/>
            <a:ext cx="9360000" cy="3600000"/>
          </a:xfrm>
          <a:prstGeom prst="rect">
            <a:avLst/>
          </a:prstGeom>
          <a:noFill/>
          <a:ln>
            <a:noFill/>
          </a:ln>
        </p:spPr>
        <p:txBody>
          <a:bodyPr lIns="0" tIns="0" rIns="0" bIns="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E7391A4-2C50-98F7-4BE9-78434F5702EF}"/>
              </a:ext>
            </a:extLst>
          </p:cNvPr>
          <p:cNvSpPr txBox="1">
            <a:spLocks noGrp="1"/>
          </p:cNvSpPr>
          <p:nvPr>
            <p:ph type="dt" sz="half" idx="2"/>
          </p:nvPr>
        </p:nvSpPr>
        <p:spPr>
          <a:xfrm>
            <a:off x="360000" y="5220000"/>
            <a:ext cx="2340000" cy="36000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Footer Placeholder 6">
            <a:extLst>
              <a:ext uri="{FF2B5EF4-FFF2-40B4-BE49-F238E27FC236}">
                <a16:creationId xmlns:a16="http://schemas.microsoft.com/office/drawing/2014/main" id="{14F2E980-74D5-F094-FE0A-3C77C4136563}"/>
              </a:ext>
            </a:extLst>
          </p:cNvPr>
          <p:cNvSpPr txBox="1">
            <a:spLocks noGrp="1"/>
          </p:cNvSpPr>
          <p:nvPr>
            <p:ph type="ftr" sz="quarter" idx="3"/>
          </p:nvPr>
        </p:nvSpPr>
        <p:spPr>
          <a:xfrm>
            <a:off x="3420000" y="5220000"/>
            <a:ext cx="3240000" cy="360000"/>
          </a:xfrm>
          <a:prstGeom prst="rect">
            <a:avLst/>
          </a:prstGeom>
          <a:noFill/>
          <a:ln>
            <a:noFill/>
          </a:ln>
        </p:spPr>
        <p:txBody>
          <a:bodyPr vert="horz" lIns="0" tIns="0" rIns="0" bIns="0" anchorCtr="0">
            <a:noAutofit/>
          </a:bodyPr>
          <a:lstStyle>
            <a:lvl1pPr lvl="0" algn="ct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8" name="Slide Number Placeholder 7">
            <a:extLst>
              <a:ext uri="{FF2B5EF4-FFF2-40B4-BE49-F238E27FC236}">
                <a16:creationId xmlns:a16="http://schemas.microsoft.com/office/drawing/2014/main" id="{57C596C3-4D78-7E78-AA1E-5740C861674A}"/>
              </a:ext>
            </a:extLst>
          </p:cNvPr>
          <p:cNvSpPr txBox="1">
            <a:spLocks noGrp="1"/>
          </p:cNvSpPr>
          <p:nvPr>
            <p:ph type="sldNum" sz="quarter" idx="4"/>
          </p:nvPr>
        </p:nvSpPr>
        <p:spPr>
          <a:xfrm>
            <a:off x="7380000" y="5220000"/>
            <a:ext cx="2340000" cy="36000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698C6A78-AFA9-4A12-B1DE-91960D3284F0}" type="slidenum">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hangingPunct="0">
        <a:tabLst/>
        <a:defRPr lang="en-US" sz="3300" b="0" i="0" u="none" strike="noStrike" kern="1200">
          <a:ln>
            <a:noFill/>
          </a:ln>
          <a:solidFill>
            <a:srgbClr val="FFFFFF"/>
          </a:solidFill>
          <a:latin typeface="Liberation Sans" pitchFamily="18"/>
        </a:defRPr>
      </a:lvl1pPr>
    </p:titleStyle>
    <p:bodyStyle>
      <a:lvl1pPr marL="0" marR="0" indent="0" hangingPunct="0">
        <a:spcBef>
          <a:spcPts val="1060"/>
        </a:spcBef>
        <a:spcAft>
          <a:spcPts val="0"/>
        </a:spcAft>
        <a:tabLst/>
        <a:defRPr lang="en-US" sz="2400" b="0" i="0" u="none" strike="noStrike" kern="1200">
          <a:ln>
            <a:noFill/>
          </a:ln>
          <a:solidFill>
            <a:srgbClr val="009BDD"/>
          </a:solidFill>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9.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www.rcgcrestaurants.com/saint-june.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https://www.seafireresortandspa.com/grand-cayman-restaurants/library-by-the-sea-bar/" TargetMode="External"/><Relationship Id="rId5" Type="http://schemas.openxmlformats.org/officeDocument/2006/relationships/hyperlink" Target="https://www.forbestravelguide.com/restaurants/cayman-islands-cayman-islands/blue-by-eric-ripert#cmpid=forbes_RN" TargetMode="External"/><Relationship Id="rId4" Type="http://schemas.openxmlformats.org/officeDocument/2006/relationships/hyperlink" Target="https://www.mspipers.k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246769"/>
            <a:ext cx="4872941" cy="2197525"/>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Grand Cayman</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2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Fellow Cruiser</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1026" name="Picture 2" descr="Cayman islands, Flag Wallpapers HD / Desktop and Mobile Backgrounds">
            <a:extLst>
              <a:ext uri="{FF2B5EF4-FFF2-40B4-BE49-F238E27FC236}">
                <a16:creationId xmlns:a16="http://schemas.microsoft.com/office/drawing/2014/main" id="{A8E581F3-83AB-24AF-1447-8C17643EB9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9321" y="949123"/>
            <a:ext cx="5392105" cy="30331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10</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360000" y="-42435"/>
            <a:ext cx="9360000" cy="794160"/>
          </a:xfrm>
        </p:spPr>
        <p:txBody>
          <a:bodyPr vert="horz"/>
          <a:lstStyle/>
          <a:p>
            <a:r>
              <a:rPr lang="en-US" sz="4800" b="1" dirty="0">
                <a:solidFill>
                  <a:schemeClr val="tx1"/>
                </a:solidFill>
                <a:latin typeface="Times New Roman" panose="02020603050405020304" pitchFamily="18" charset="0"/>
                <a:cs typeface="Times New Roman" panose="02020603050405020304" pitchFamily="18" charset="0"/>
              </a:rPr>
              <a:t>Grand Cayman Buses </a:t>
            </a:r>
          </a:p>
        </p:txBody>
      </p:sp>
      <p:sp>
        <p:nvSpPr>
          <p:cNvPr id="5" name="TextBox 4">
            <a:extLst>
              <a:ext uri="{FF2B5EF4-FFF2-40B4-BE49-F238E27FC236}">
                <a16:creationId xmlns:a16="http://schemas.microsoft.com/office/drawing/2014/main" id="{A81E3B5B-865F-C962-EC83-184C42CF6739}"/>
              </a:ext>
            </a:extLst>
          </p:cNvPr>
          <p:cNvSpPr txBox="1"/>
          <p:nvPr/>
        </p:nvSpPr>
        <p:spPr>
          <a:xfrm>
            <a:off x="94267" y="738894"/>
            <a:ext cx="9898145" cy="1631216"/>
          </a:xfrm>
          <a:prstGeom prst="rect">
            <a:avLst/>
          </a:prstGeom>
          <a:noFill/>
        </p:spPr>
        <p:txBody>
          <a:bodyPr wrap="square">
            <a:spAutoFit/>
          </a:bodyPr>
          <a:lstStyle/>
          <a:p>
            <a:r>
              <a:rPr lang="en-US" sz="2000" b="1" dirty="0">
                <a:latin typeface="Times New Roman" panose="02020603050405020304" pitchFamily="18" charset="0"/>
                <a:cs typeface="Times New Roman" panose="02020603050405020304" pitchFamily="18" charset="0"/>
              </a:rPr>
              <a:t>Bus Fares</a:t>
            </a:r>
          </a:p>
          <a:p>
            <a:r>
              <a:rPr lang="en-US" sz="2000" dirty="0">
                <a:latin typeface="Times New Roman" panose="02020603050405020304" pitchFamily="18" charset="0"/>
                <a:cs typeface="Times New Roman" panose="02020603050405020304" pitchFamily="18" charset="0"/>
              </a:rPr>
              <a:t>The average fare is CI$2 per journey or CI$3.50 if you take a long trip like George Town to East End or North Side. Any journey that crosses the Frank Sound junction costs CI$3.50. Any journey that stops before the Frank Sound junction costs CI$2. Any journey that goes beyond </a:t>
            </a:r>
            <a:r>
              <a:rPr lang="en-US" sz="2000" dirty="0" err="1">
                <a:latin typeface="Times New Roman" panose="02020603050405020304" pitchFamily="18" charset="0"/>
                <a:cs typeface="Times New Roman" panose="02020603050405020304" pitchFamily="18" charset="0"/>
              </a:rPr>
              <a:t>Hutland</a:t>
            </a:r>
            <a:r>
              <a:rPr lang="en-US" sz="2000" dirty="0">
                <a:latin typeface="Times New Roman" panose="02020603050405020304" pitchFamily="18" charset="0"/>
                <a:cs typeface="Times New Roman" panose="02020603050405020304" pitchFamily="18" charset="0"/>
              </a:rPr>
              <a:t> Road, such as Rum Point and Cayman Kai, will cost CI$8.</a:t>
            </a:r>
          </a:p>
        </p:txBody>
      </p:sp>
      <p:graphicFrame>
        <p:nvGraphicFramePr>
          <p:cNvPr id="8" name="Table 7">
            <a:extLst>
              <a:ext uri="{FF2B5EF4-FFF2-40B4-BE49-F238E27FC236}">
                <a16:creationId xmlns:a16="http://schemas.microsoft.com/office/drawing/2014/main" id="{CDB11B10-E85C-53ED-7D25-A3AEDB239FF5}"/>
              </a:ext>
            </a:extLst>
          </p:cNvPr>
          <p:cNvGraphicFramePr>
            <a:graphicFrameLocks noGrp="1"/>
          </p:cNvGraphicFramePr>
          <p:nvPr>
            <p:extLst>
              <p:ext uri="{D42A27DB-BD31-4B8C-83A1-F6EECF244321}">
                <p14:modId xmlns:p14="http://schemas.microsoft.com/office/powerpoint/2010/main" val="67489469"/>
              </p:ext>
            </p:extLst>
          </p:nvPr>
        </p:nvGraphicFramePr>
        <p:xfrm>
          <a:off x="360000" y="2285062"/>
          <a:ext cx="9454279" cy="2834640"/>
        </p:xfrm>
        <a:graphic>
          <a:graphicData uri="http://schemas.openxmlformats.org/drawingml/2006/table">
            <a:tbl>
              <a:tblPr/>
              <a:tblGrid>
                <a:gridCol w="3151426">
                  <a:extLst>
                    <a:ext uri="{9D8B030D-6E8A-4147-A177-3AD203B41FA5}">
                      <a16:colId xmlns:a16="http://schemas.microsoft.com/office/drawing/2014/main" val="2133136943"/>
                    </a:ext>
                  </a:extLst>
                </a:gridCol>
                <a:gridCol w="1407633">
                  <a:extLst>
                    <a:ext uri="{9D8B030D-6E8A-4147-A177-3AD203B41FA5}">
                      <a16:colId xmlns:a16="http://schemas.microsoft.com/office/drawing/2014/main" val="1846207230"/>
                    </a:ext>
                  </a:extLst>
                </a:gridCol>
                <a:gridCol w="4895220">
                  <a:extLst>
                    <a:ext uri="{9D8B030D-6E8A-4147-A177-3AD203B41FA5}">
                      <a16:colId xmlns:a16="http://schemas.microsoft.com/office/drawing/2014/main" val="533649675"/>
                    </a:ext>
                  </a:extLst>
                </a:gridCol>
              </a:tblGrid>
              <a:tr h="365760">
                <a:tc>
                  <a:txBody>
                    <a:bodyPr/>
                    <a:lstStyle/>
                    <a:p>
                      <a:pPr algn="l"/>
                      <a:r>
                        <a:rPr lang="en-US" sz="1800">
                          <a:effectLst/>
                        </a:rPr>
                        <a:t>Route</a:t>
                      </a:r>
                    </a:p>
                  </a:txBody>
                  <a:tcPr anchor="ctr">
                    <a:lnL>
                      <a:noFill/>
                    </a:lnL>
                    <a:lnR>
                      <a:noFill/>
                    </a:lnR>
                    <a:lnT>
                      <a:noFill/>
                    </a:lnT>
                    <a:lnB>
                      <a:noFill/>
                    </a:lnB>
                  </a:tcPr>
                </a:tc>
                <a:tc>
                  <a:txBody>
                    <a:bodyPr/>
                    <a:lstStyle/>
                    <a:p>
                      <a:pPr algn="l"/>
                      <a:r>
                        <a:rPr lang="en-US" sz="1800">
                          <a:effectLst/>
                        </a:rPr>
                        <a:t>KYD</a:t>
                      </a:r>
                    </a:p>
                  </a:txBody>
                  <a:tcPr anchor="ctr">
                    <a:lnL>
                      <a:noFill/>
                    </a:lnL>
                    <a:lnR>
                      <a:noFill/>
                    </a:lnR>
                    <a:lnT>
                      <a:noFill/>
                    </a:lnT>
                    <a:lnB>
                      <a:noFill/>
                    </a:lnB>
                  </a:tcPr>
                </a:tc>
                <a:tc>
                  <a:txBody>
                    <a:bodyPr/>
                    <a:lstStyle/>
                    <a:p>
                      <a:pPr algn="l"/>
                      <a:r>
                        <a:rPr lang="en-US" sz="1800">
                          <a:effectLst/>
                        </a:rPr>
                        <a:t>USD</a:t>
                      </a:r>
                    </a:p>
                  </a:txBody>
                  <a:tcPr anchor="ctr">
                    <a:lnL>
                      <a:noFill/>
                    </a:lnL>
                    <a:lnR>
                      <a:noFill/>
                    </a:lnR>
                    <a:lnT>
                      <a:noFill/>
                    </a:lnT>
                    <a:lnB>
                      <a:noFill/>
                    </a:lnB>
                  </a:tcPr>
                </a:tc>
                <a:extLst>
                  <a:ext uri="{0D108BD9-81ED-4DB2-BD59-A6C34878D82A}">
                    <a16:rowId xmlns:a16="http://schemas.microsoft.com/office/drawing/2014/main" val="4039227104"/>
                  </a:ext>
                </a:extLst>
              </a:tr>
              <a:tr h="365760">
                <a:tc>
                  <a:txBody>
                    <a:bodyPr/>
                    <a:lstStyle/>
                    <a:p>
                      <a:pPr algn="l"/>
                      <a:r>
                        <a:rPr lang="en-US" sz="1800">
                          <a:effectLst/>
                        </a:rPr>
                        <a:t>George Town - West Bay</a:t>
                      </a:r>
                    </a:p>
                  </a:txBody>
                  <a:tcPr anchor="ctr">
                    <a:lnL>
                      <a:noFill/>
                    </a:lnL>
                    <a:lnR>
                      <a:noFill/>
                    </a:lnR>
                    <a:lnT>
                      <a:noFill/>
                    </a:lnT>
                    <a:lnB>
                      <a:noFill/>
                    </a:lnB>
                  </a:tcPr>
                </a:tc>
                <a:tc>
                  <a:txBody>
                    <a:bodyPr/>
                    <a:lstStyle/>
                    <a:p>
                      <a:pPr algn="l"/>
                      <a:r>
                        <a:rPr lang="en-US" sz="1800">
                          <a:effectLst/>
                        </a:rPr>
                        <a:t>$2</a:t>
                      </a:r>
                    </a:p>
                  </a:txBody>
                  <a:tcPr anchor="ctr">
                    <a:lnL>
                      <a:noFill/>
                    </a:lnL>
                    <a:lnR>
                      <a:noFill/>
                    </a:lnR>
                    <a:lnT>
                      <a:noFill/>
                    </a:lnT>
                    <a:lnB>
                      <a:noFill/>
                    </a:lnB>
                  </a:tcPr>
                </a:tc>
                <a:tc>
                  <a:txBody>
                    <a:bodyPr/>
                    <a:lstStyle/>
                    <a:p>
                      <a:pPr algn="l"/>
                      <a:r>
                        <a:rPr lang="en-US" sz="1800">
                          <a:effectLst/>
                        </a:rPr>
                        <a:t>$2.50</a:t>
                      </a:r>
                    </a:p>
                  </a:txBody>
                  <a:tcPr anchor="ctr">
                    <a:lnL>
                      <a:noFill/>
                    </a:lnL>
                    <a:lnR>
                      <a:noFill/>
                    </a:lnR>
                    <a:lnT>
                      <a:noFill/>
                    </a:lnT>
                    <a:lnB>
                      <a:noFill/>
                    </a:lnB>
                  </a:tcPr>
                </a:tc>
                <a:extLst>
                  <a:ext uri="{0D108BD9-81ED-4DB2-BD59-A6C34878D82A}">
                    <a16:rowId xmlns:a16="http://schemas.microsoft.com/office/drawing/2014/main" val="3209466705"/>
                  </a:ext>
                </a:extLst>
              </a:tr>
              <a:tr h="365760">
                <a:tc>
                  <a:txBody>
                    <a:bodyPr/>
                    <a:lstStyle/>
                    <a:p>
                      <a:pPr algn="l"/>
                      <a:r>
                        <a:rPr lang="en-US" sz="1800">
                          <a:effectLst/>
                        </a:rPr>
                        <a:t>George Town - Bodden Town</a:t>
                      </a:r>
                    </a:p>
                  </a:txBody>
                  <a:tcPr anchor="ctr">
                    <a:lnL>
                      <a:noFill/>
                    </a:lnL>
                    <a:lnR>
                      <a:noFill/>
                    </a:lnR>
                    <a:lnT>
                      <a:noFill/>
                    </a:lnT>
                    <a:lnB>
                      <a:noFill/>
                    </a:lnB>
                  </a:tcPr>
                </a:tc>
                <a:tc>
                  <a:txBody>
                    <a:bodyPr/>
                    <a:lstStyle/>
                    <a:p>
                      <a:pPr algn="l"/>
                      <a:r>
                        <a:rPr lang="en-US" sz="1800" dirty="0">
                          <a:effectLst/>
                        </a:rPr>
                        <a:t>$2</a:t>
                      </a:r>
                    </a:p>
                  </a:txBody>
                  <a:tcPr anchor="ctr">
                    <a:lnL>
                      <a:noFill/>
                    </a:lnL>
                    <a:lnR>
                      <a:noFill/>
                    </a:lnR>
                    <a:lnT>
                      <a:noFill/>
                    </a:lnT>
                    <a:lnB>
                      <a:noFill/>
                    </a:lnB>
                  </a:tcPr>
                </a:tc>
                <a:tc>
                  <a:txBody>
                    <a:bodyPr/>
                    <a:lstStyle/>
                    <a:p>
                      <a:pPr algn="l"/>
                      <a:r>
                        <a:rPr lang="en-US" sz="1800">
                          <a:effectLst/>
                        </a:rPr>
                        <a:t>$2.50</a:t>
                      </a:r>
                    </a:p>
                  </a:txBody>
                  <a:tcPr anchor="ctr">
                    <a:lnL>
                      <a:noFill/>
                    </a:lnL>
                    <a:lnR>
                      <a:noFill/>
                    </a:lnR>
                    <a:lnT>
                      <a:noFill/>
                    </a:lnT>
                    <a:lnB>
                      <a:noFill/>
                    </a:lnB>
                  </a:tcPr>
                </a:tc>
                <a:extLst>
                  <a:ext uri="{0D108BD9-81ED-4DB2-BD59-A6C34878D82A}">
                    <a16:rowId xmlns:a16="http://schemas.microsoft.com/office/drawing/2014/main" val="1386794103"/>
                  </a:ext>
                </a:extLst>
              </a:tr>
              <a:tr h="365760">
                <a:tc>
                  <a:txBody>
                    <a:bodyPr/>
                    <a:lstStyle/>
                    <a:p>
                      <a:pPr algn="l"/>
                      <a:r>
                        <a:rPr lang="en-US" sz="1800">
                          <a:effectLst/>
                        </a:rPr>
                        <a:t>George Town - East End</a:t>
                      </a:r>
                    </a:p>
                  </a:txBody>
                  <a:tcPr anchor="ctr">
                    <a:lnL>
                      <a:noFill/>
                    </a:lnL>
                    <a:lnR>
                      <a:noFill/>
                    </a:lnR>
                    <a:lnT>
                      <a:noFill/>
                    </a:lnT>
                    <a:lnB>
                      <a:noFill/>
                    </a:lnB>
                  </a:tcPr>
                </a:tc>
                <a:tc>
                  <a:txBody>
                    <a:bodyPr/>
                    <a:lstStyle/>
                    <a:p>
                      <a:pPr algn="l"/>
                      <a:r>
                        <a:rPr lang="en-US" sz="1800">
                          <a:effectLst/>
                        </a:rPr>
                        <a:t>$3.50</a:t>
                      </a:r>
                    </a:p>
                  </a:txBody>
                  <a:tcPr anchor="ctr">
                    <a:lnL>
                      <a:noFill/>
                    </a:lnL>
                    <a:lnR>
                      <a:noFill/>
                    </a:lnR>
                    <a:lnT>
                      <a:noFill/>
                    </a:lnT>
                    <a:lnB>
                      <a:noFill/>
                    </a:lnB>
                  </a:tcPr>
                </a:tc>
                <a:tc>
                  <a:txBody>
                    <a:bodyPr/>
                    <a:lstStyle/>
                    <a:p>
                      <a:pPr algn="l"/>
                      <a:r>
                        <a:rPr lang="en-US" sz="1800" dirty="0">
                          <a:effectLst/>
                        </a:rPr>
                        <a:t>$4.37</a:t>
                      </a:r>
                    </a:p>
                  </a:txBody>
                  <a:tcPr anchor="ctr">
                    <a:lnL>
                      <a:noFill/>
                    </a:lnL>
                    <a:lnR>
                      <a:noFill/>
                    </a:lnR>
                    <a:lnT>
                      <a:noFill/>
                    </a:lnT>
                    <a:lnB>
                      <a:noFill/>
                    </a:lnB>
                  </a:tcPr>
                </a:tc>
                <a:extLst>
                  <a:ext uri="{0D108BD9-81ED-4DB2-BD59-A6C34878D82A}">
                    <a16:rowId xmlns:a16="http://schemas.microsoft.com/office/drawing/2014/main" val="381232905"/>
                  </a:ext>
                </a:extLst>
              </a:tr>
              <a:tr h="365760">
                <a:tc>
                  <a:txBody>
                    <a:bodyPr/>
                    <a:lstStyle/>
                    <a:p>
                      <a:pPr algn="l"/>
                      <a:r>
                        <a:rPr lang="en-US" sz="1800">
                          <a:effectLst/>
                        </a:rPr>
                        <a:t>George Town - North Side</a:t>
                      </a:r>
                    </a:p>
                  </a:txBody>
                  <a:tcPr anchor="ctr">
                    <a:lnL>
                      <a:noFill/>
                    </a:lnL>
                    <a:lnR>
                      <a:noFill/>
                    </a:lnR>
                    <a:lnT>
                      <a:noFill/>
                    </a:lnT>
                    <a:lnB>
                      <a:noFill/>
                    </a:lnB>
                  </a:tcPr>
                </a:tc>
                <a:tc>
                  <a:txBody>
                    <a:bodyPr/>
                    <a:lstStyle/>
                    <a:p>
                      <a:pPr algn="l"/>
                      <a:r>
                        <a:rPr lang="en-US" sz="1800">
                          <a:effectLst/>
                        </a:rPr>
                        <a:t>$3.50</a:t>
                      </a:r>
                    </a:p>
                  </a:txBody>
                  <a:tcPr anchor="ctr">
                    <a:lnL>
                      <a:noFill/>
                    </a:lnL>
                    <a:lnR>
                      <a:noFill/>
                    </a:lnR>
                    <a:lnT>
                      <a:noFill/>
                    </a:lnT>
                    <a:lnB>
                      <a:noFill/>
                    </a:lnB>
                  </a:tcPr>
                </a:tc>
                <a:tc>
                  <a:txBody>
                    <a:bodyPr/>
                    <a:lstStyle/>
                    <a:p>
                      <a:pPr algn="l"/>
                      <a:r>
                        <a:rPr lang="en-US" sz="1800">
                          <a:effectLst/>
                        </a:rPr>
                        <a:t>$4.37</a:t>
                      </a:r>
                    </a:p>
                  </a:txBody>
                  <a:tcPr anchor="ctr">
                    <a:lnL>
                      <a:noFill/>
                    </a:lnL>
                    <a:lnR>
                      <a:noFill/>
                    </a:lnR>
                    <a:lnT>
                      <a:noFill/>
                    </a:lnT>
                    <a:lnB>
                      <a:noFill/>
                    </a:lnB>
                  </a:tcPr>
                </a:tc>
                <a:extLst>
                  <a:ext uri="{0D108BD9-81ED-4DB2-BD59-A6C34878D82A}">
                    <a16:rowId xmlns:a16="http://schemas.microsoft.com/office/drawing/2014/main" val="83815943"/>
                  </a:ext>
                </a:extLst>
              </a:tr>
              <a:tr h="365760">
                <a:tc>
                  <a:txBody>
                    <a:bodyPr/>
                    <a:lstStyle/>
                    <a:p>
                      <a:pPr algn="l"/>
                      <a:r>
                        <a:rPr lang="en-US" sz="1800">
                          <a:effectLst/>
                        </a:rPr>
                        <a:t>George Town - Cayman Kai</a:t>
                      </a:r>
                    </a:p>
                  </a:txBody>
                  <a:tcPr anchor="ctr">
                    <a:lnL>
                      <a:noFill/>
                    </a:lnL>
                    <a:lnR>
                      <a:noFill/>
                    </a:lnR>
                    <a:lnT>
                      <a:noFill/>
                    </a:lnT>
                    <a:lnB>
                      <a:noFill/>
                    </a:lnB>
                  </a:tcPr>
                </a:tc>
                <a:tc>
                  <a:txBody>
                    <a:bodyPr/>
                    <a:lstStyle/>
                    <a:p>
                      <a:pPr algn="l"/>
                      <a:r>
                        <a:rPr lang="en-US" sz="1800">
                          <a:effectLst/>
                        </a:rPr>
                        <a:t>$8</a:t>
                      </a:r>
                    </a:p>
                  </a:txBody>
                  <a:tcPr anchor="ctr">
                    <a:lnL>
                      <a:noFill/>
                    </a:lnL>
                    <a:lnR>
                      <a:noFill/>
                    </a:lnR>
                    <a:lnT>
                      <a:noFill/>
                    </a:lnT>
                    <a:lnB>
                      <a:noFill/>
                    </a:lnB>
                  </a:tcPr>
                </a:tc>
                <a:tc>
                  <a:txBody>
                    <a:bodyPr/>
                    <a:lstStyle/>
                    <a:p>
                      <a:pPr algn="l"/>
                      <a:r>
                        <a:rPr lang="en-US" sz="1800">
                          <a:effectLst/>
                        </a:rPr>
                        <a:t>$10</a:t>
                      </a:r>
                    </a:p>
                  </a:txBody>
                  <a:tcPr anchor="ctr">
                    <a:lnL>
                      <a:noFill/>
                    </a:lnL>
                    <a:lnR>
                      <a:noFill/>
                    </a:lnR>
                    <a:lnT>
                      <a:noFill/>
                    </a:lnT>
                    <a:lnB>
                      <a:noFill/>
                    </a:lnB>
                  </a:tcPr>
                </a:tc>
                <a:extLst>
                  <a:ext uri="{0D108BD9-81ED-4DB2-BD59-A6C34878D82A}">
                    <a16:rowId xmlns:a16="http://schemas.microsoft.com/office/drawing/2014/main" val="3239114961"/>
                  </a:ext>
                </a:extLst>
              </a:tr>
              <a:tr h="640080">
                <a:tc>
                  <a:txBody>
                    <a:bodyPr/>
                    <a:lstStyle/>
                    <a:p>
                      <a:pPr algn="l"/>
                      <a:r>
                        <a:rPr lang="en-US" sz="1800">
                          <a:effectLst/>
                        </a:rPr>
                        <a:t>George Town - Walkers Road and Olympic Way</a:t>
                      </a:r>
                    </a:p>
                  </a:txBody>
                  <a:tcPr anchor="ctr">
                    <a:lnL>
                      <a:noFill/>
                    </a:lnL>
                    <a:lnR>
                      <a:noFill/>
                    </a:lnR>
                    <a:lnT>
                      <a:noFill/>
                    </a:lnT>
                    <a:lnB>
                      <a:noFill/>
                    </a:lnB>
                  </a:tcPr>
                </a:tc>
                <a:tc>
                  <a:txBody>
                    <a:bodyPr/>
                    <a:lstStyle/>
                    <a:p>
                      <a:pPr algn="l"/>
                      <a:r>
                        <a:rPr lang="en-US" sz="1800">
                          <a:effectLst/>
                        </a:rPr>
                        <a:t>$2</a:t>
                      </a:r>
                    </a:p>
                  </a:txBody>
                  <a:tcPr anchor="ctr">
                    <a:lnL>
                      <a:noFill/>
                    </a:lnL>
                    <a:lnR>
                      <a:noFill/>
                    </a:lnR>
                    <a:lnT>
                      <a:noFill/>
                    </a:lnT>
                    <a:lnB>
                      <a:noFill/>
                    </a:lnB>
                  </a:tcPr>
                </a:tc>
                <a:tc>
                  <a:txBody>
                    <a:bodyPr/>
                    <a:lstStyle/>
                    <a:p>
                      <a:pPr algn="l"/>
                      <a:r>
                        <a:rPr lang="en-US" sz="1800" dirty="0">
                          <a:effectLst/>
                        </a:rPr>
                        <a:t>$2.50</a:t>
                      </a:r>
                    </a:p>
                  </a:txBody>
                  <a:tcPr anchor="ctr">
                    <a:lnL>
                      <a:noFill/>
                    </a:lnL>
                    <a:lnR>
                      <a:noFill/>
                    </a:lnR>
                    <a:lnT>
                      <a:noFill/>
                    </a:lnT>
                    <a:lnB>
                      <a:noFill/>
                    </a:lnB>
                  </a:tcPr>
                </a:tc>
                <a:extLst>
                  <a:ext uri="{0D108BD9-81ED-4DB2-BD59-A6C34878D82A}">
                    <a16:rowId xmlns:a16="http://schemas.microsoft.com/office/drawing/2014/main" val="2766429593"/>
                  </a:ext>
                </a:extLst>
              </a:tr>
            </a:tbl>
          </a:graphicData>
        </a:graphic>
      </p:graphicFrame>
      <p:pic>
        <p:nvPicPr>
          <p:cNvPr id="4" name="Picture 3" descr="A white van on the street&#10;&#10;Description automatically generated">
            <a:extLst>
              <a:ext uri="{FF2B5EF4-FFF2-40B4-BE49-F238E27FC236}">
                <a16:creationId xmlns:a16="http://schemas.microsoft.com/office/drawing/2014/main" id="{B6403C2B-790D-21D1-56E4-117124B596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0000" y="2470408"/>
            <a:ext cx="3810000" cy="2541270"/>
          </a:xfrm>
          <a:prstGeom prst="rect">
            <a:avLst/>
          </a:prstGeom>
        </p:spPr>
      </p:pic>
    </p:spTree>
    <p:extLst>
      <p:ext uri="{BB962C8B-B14F-4D97-AF65-F5344CB8AC3E}">
        <p14:creationId xmlns:p14="http://schemas.microsoft.com/office/powerpoint/2010/main" val="1885061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234546" y="301905"/>
            <a:ext cx="5088211" cy="973740"/>
          </a:xfrm>
        </p:spPr>
        <p:txBody>
          <a:bodyPr vert="horz" lIns="91440" tIns="45720" rIns="91440" bIns="45720" rtlCol="0" anchor="ctr">
            <a:normAutofit/>
          </a:bodyPr>
          <a:lstStyle/>
          <a:p>
            <a:pPr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Vehicle Rental</a:t>
            </a:r>
          </a:p>
        </p:txBody>
      </p:sp>
      <p:sp>
        <p:nvSpPr>
          <p:cNvPr id="5" name="TextBox 4">
            <a:extLst>
              <a:ext uri="{FF2B5EF4-FFF2-40B4-BE49-F238E27FC236}">
                <a16:creationId xmlns:a16="http://schemas.microsoft.com/office/drawing/2014/main" id="{A860094A-FF0B-6240-35E2-527A5DB1EE56}"/>
              </a:ext>
            </a:extLst>
          </p:cNvPr>
          <p:cNvSpPr txBox="1"/>
          <p:nvPr/>
        </p:nvSpPr>
        <p:spPr>
          <a:xfrm>
            <a:off x="237067" y="1162756"/>
            <a:ext cx="5088212" cy="439490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600 Meters north of the dock is Scoot N Tour Cayman. They offer Tiny 3-wheel car rental for up to 9 Hours for US $149 </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 Grand Cayman, there are electric scooters that can also be rented.</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 must have a driver’s license to be able to rent a vehicle in the Cayman Islands.</a:t>
            </a:r>
          </a:p>
          <a:p>
            <a:pPr>
              <a:lnSpc>
                <a:spcPct val="90000"/>
              </a:lnSpc>
              <a:spcAft>
                <a:spcPts val="600"/>
              </a:spcAft>
            </a:pPr>
            <a:r>
              <a:rPr lang="en-US" sz="2400" dirty="0">
                <a:latin typeface="Times New Roman" panose="02020603050405020304" pitchFamily="18" charset="0"/>
                <a:cs typeface="Times New Roman" panose="02020603050405020304" pitchFamily="18" charset="0"/>
              </a:rPr>
              <a:t>You can also rent a car at Caman Car Rental next door to  Scoot N Tour Caman.</a:t>
            </a:r>
          </a:p>
        </p:txBody>
      </p:sp>
      <p:pic>
        <p:nvPicPr>
          <p:cNvPr id="10" name="Picture 9" descr="A group of small cars parked on a beach&#10;&#10;Description automatically generated">
            <a:extLst>
              <a:ext uri="{FF2B5EF4-FFF2-40B4-BE49-F238E27FC236}">
                <a16:creationId xmlns:a16="http://schemas.microsoft.com/office/drawing/2014/main" id="{354EC5FB-F60B-AC2B-E2E6-28B49F6DA9D9}"/>
              </a:ext>
            </a:extLst>
          </p:cNvPr>
          <p:cNvPicPr>
            <a:picLocks noChangeAspect="1"/>
          </p:cNvPicPr>
          <p:nvPr/>
        </p:nvPicPr>
        <p:blipFill rotWithShape="1">
          <a:blip r:embed="rId4">
            <a:extLst>
              <a:ext uri="{28A0092B-C50C-407E-A947-70E740481C1C}">
                <a14:useLocalDpi xmlns:a14="http://schemas.microsoft.com/office/drawing/2010/main" val="0"/>
              </a:ext>
            </a:extLst>
          </a:blip>
          <a:srcRect l="13536" r="28430"/>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668CC87C-C6DF-43F2-841E-AFCE33E4256F}" type="slidenum">
              <a:rPr lang="en-US" sz="1200">
                <a:latin typeface="Calibri" panose="020F0502020204030204"/>
                <a:ea typeface="+mn-ea"/>
                <a:cs typeface="+mn-cs"/>
              </a:rPr>
              <a:pPr hangingPunct="1">
                <a:spcAft>
                  <a:spcPts val="600"/>
                </a:spcAft>
                <a:defRPr/>
              </a:pPr>
              <a:t>11</a:t>
            </a:fld>
            <a:endParaRPr lang="en-US" sz="1200">
              <a:latin typeface="Calibri" panose="020F0502020204030204"/>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363415" y="301905"/>
            <a:ext cx="4671537" cy="1304158"/>
          </a:xfrm>
        </p:spPr>
        <p:txBody>
          <a:bodyPr vert="horz" lIns="91440" tIns="45720" rIns="91440" bIns="45720" rtlCol="0" anchor="ctr">
            <a:normAutofit/>
          </a:bodyPr>
          <a:lstStyle/>
          <a:p>
            <a:pPr algn="l"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Seven Mile Beach</a:t>
            </a:r>
          </a:p>
        </p:txBody>
      </p:sp>
      <p:sp>
        <p:nvSpPr>
          <p:cNvPr id="4" name="TextBox 3">
            <a:extLst>
              <a:ext uri="{FF2B5EF4-FFF2-40B4-BE49-F238E27FC236}">
                <a16:creationId xmlns:a16="http://schemas.microsoft.com/office/drawing/2014/main" id="{0E5500F3-1932-EA2F-C3A1-5FDD7A3C07DE}"/>
              </a:ext>
            </a:extLst>
          </p:cNvPr>
          <p:cNvSpPr txBox="1"/>
          <p:nvPr/>
        </p:nvSpPr>
        <p:spPr>
          <a:xfrm>
            <a:off x="152400" y="1395046"/>
            <a:ext cx="4930168" cy="3712387"/>
          </a:xfrm>
          <a:prstGeom prst="rect">
            <a:avLst/>
          </a:prstGeom>
        </p:spPr>
        <p:txBody>
          <a:bodyPr vert="horz" lIns="91440" tIns="45720" rIns="91440" bIns="45720" rtlCol="0">
            <a:normAutofit lnSpcReduction="10000"/>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Seven Mile Beach has been lauded as one of the Caribbean's best beaches. Take one glance at this crescent-shaped shore and one sniff of the soft, coral sand and you'll easily understand why.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Many of Grand Cayman's best resorts are situated on Seven Mile, and there are a number of casual beach bars and restaurants, a playground, restrooms, and showers to boot.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What's more, it's also a great spot to try snorkeling for the first time – the clear water allows snorkelers to see the vibrant fish and beautiful coral. </a:t>
            </a:r>
          </a:p>
        </p:txBody>
      </p:sp>
      <p:pic>
        <p:nvPicPr>
          <p:cNvPr id="6" name="Picture 5" descr="A beach with trees and blue water&#10;&#10;Description automatically generated">
            <a:extLst>
              <a:ext uri="{FF2B5EF4-FFF2-40B4-BE49-F238E27FC236}">
                <a16:creationId xmlns:a16="http://schemas.microsoft.com/office/drawing/2014/main" id="{C896A371-AD7E-7A45-9A0E-8C07D8175922}"/>
              </a:ext>
            </a:extLst>
          </p:cNvPr>
          <p:cNvPicPr>
            <a:picLocks noChangeAspect="1"/>
          </p:cNvPicPr>
          <p:nvPr/>
        </p:nvPicPr>
        <p:blipFill rotWithShape="1">
          <a:blip r:embed="rId4">
            <a:extLst>
              <a:ext uri="{28A0092B-C50C-407E-A947-70E740481C1C}">
                <a14:useLocalDpi xmlns:a14="http://schemas.microsoft.com/office/drawing/2010/main" val="0"/>
              </a:ext>
            </a:extLst>
          </a:blip>
          <a:srcRect l="33211" r="8319"/>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E4969A48-D42D-46A9-B6C4-1B83C0ED4970}" type="slidenum">
              <a:rPr lang="en-US" sz="1200">
                <a:latin typeface="Calibri" panose="020F0502020204030204"/>
                <a:ea typeface="+mn-ea"/>
                <a:cs typeface="+mn-cs"/>
              </a:rPr>
              <a:pPr hangingPunct="1">
                <a:spcAft>
                  <a:spcPts val="600"/>
                </a:spcAft>
                <a:defRPr/>
              </a:pPr>
              <a:t>12</a:t>
            </a:fld>
            <a:endParaRPr lang="en-US" sz="1200">
              <a:latin typeface="Calibri" panose="020F0502020204030204"/>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693042" y="301904"/>
            <a:ext cx="8694540" cy="840172"/>
          </a:xfrm>
        </p:spPr>
        <p:txBody>
          <a:bodyPr vert="horz" lIns="91440" tIns="45720" rIns="91440" bIns="45720" rtlCol="0" anchor="ctr">
            <a:normAutofit fontScale="90000"/>
          </a:bodyPr>
          <a:lstStyle/>
          <a:p>
            <a:pPr rtl="0" hangingPunct="1">
              <a:lnSpc>
                <a:spcPct val="90000"/>
              </a:lnSpc>
              <a:spcBef>
                <a:spcPct val="0"/>
              </a:spcBef>
            </a:pPr>
            <a:br>
              <a:rPr lang="en-US" sz="1800" dirty="0">
                <a:solidFill>
                  <a:schemeClr val="tx1"/>
                </a:solidFill>
                <a:latin typeface="+mj-lt"/>
                <a:ea typeface="+mj-ea"/>
                <a:cs typeface="+mj-cs"/>
              </a:rPr>
            </a:br>
            <a:r>
              <a:rPr lang="en-US" sz="4400" b="1" dirty="0">
                <a:solidFill>
                  <a:schemeClr val="tx1"/>
                </a:solidFill>
                <a:latin typeface="Times New Roman" panose="02020603050405020304" pitchFamily="18" charset="0"/>
                <a:ea typeface="+mj-ea"/>
                <a:cs typeface="Times New Roman" panose="02020603050405020304" pitchFamily="18" charset="0"/>
              </a:rPr>
              <a:t>Stingray City</a:t>
            </a:r>
            <a:br>
              <a:rPr lang="en-US" sz="1800" b="1" dirty="0">
                <a:solidFill>
                  <a:schemeClr val="tx1"/>
                </a:solidFill>
                <a:latin typeface="+mj-lt"/>
                <a:ea typeface="+mj-ea"/>
                <a:cs typeface="+mj-cs"/>
              </a:rPr>
            </a:br>
            <a:br>
              <a:rPr lang="en-US" sz="1800" dirty="0">
                <a:solidFill>
                  <a:schemeClr val="tx1"/>
                </a:solidFill>
                <a:latin typeface="+mj-lt"/>
                <a:ea typeface="+mj-ea"/>
                <a:cs typeface="+mj-cs"/>
              </a:rPr>
            </a:br>
            <a:endParaRPr lang="en-US" sz="1800" b="1" dirty="0">
              <a:solidFill>
                <a:schemeClr val="tx1"/>
              </a:solidFill>
              <a:latin typeface="+mj-lt"/>
              <a:ea typeface="+mj-ea"/>
              <a:cs typeface="+mj-cs"/>
            </a:endParaRPr>
          </a:p>
        </p:txBody>
      </p:sp>
      <p:sp>
        <p:nvSpPr>
          <p:cNvPr id="9" name="TextBox 8">
            <a:extLst>
              <a:ext uri="{FF2B5EF4-FFF2-40B4-BE49-F238E27FC236}">
                <a16:creationId xmlns:a16="http://schemas.microsoft.com/office/drawing/2014/main" id="{88A6DF02-87C6-F0EC-78E2-A957ACADF269}"/>
              </a:ext>
            </a:extLst>
          </p:cNvPr>
          <p:cNvSpPr txBox="1"/>
          <p:nvPr/>
        </p:nvSpPr>
        <p:spPr>
          <a:xfrm>
            <a:off x="225779" y="970845"/>
            <a:ext cx="5147732" cy="428491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Located in the North Sound area of Grand Cayman, Stingray City is the most popular attraction on any of the three Cayman Islands. Travelers insist it's a tourist trap – but perhaps a tourist trap that's worth it.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"city" is actually a shallow sandbar where you can interact with and feed the wild Atlantic  stingrays that live freely in those waters (there are no penned enclosures). Previous visitors reveled in the opportunity to get so close to the creatures and insist that it's not dangerous, as long as you follow the guidelines of the instructors. </a:t>
            </a:r>
          </a:p>
        </p:txBody>
      </p:sp>
      <p:pic>
        <p:nvPicPr>
          <p:cNvPr id="11" name="Picture 10" descr="Sting stingrays swimming in the water&#10;&#10;Description automatically generated">
            <a:extLst>
              <a:ext uri="{FF2B5EF4-FFF2-40B4-BE49-F238E27FC236}">
                <a16:creationId xmlns:a16="http://schemas.microsoft.com/office/drawing/2014/main" id="{4560E16D-2A7B-6F0F-2865-94836701115E}"/>
              </a:ext>
            </a:extLst>
          </p:cNvPr>
          <p:cNvPicPr>
            <a:picLocks noChangeAspect="1"/>
          </p:cNvPicPr>
          <p:nvPr/>
        </p:nvPicPr>
        <p:blipFill rotWithShape="1">
          <a:blip r:embed="rId4">
            <a:extLst>
              <a:ext uri="{28A0092B-C50C-407E-A947-70E740481C1C}">
                <a14:useLocalDpi xmlns:a14="http://schemas.microsoft.com/office/drawing/2010/main" val="0"/>
              </a:ext>
            </a:extLst>
          </a:blip>
          <a:srcRect l="23791" r="34797" b="-1"/>
          <a:stretch/>
        </p:blipFill>
        <p:spPr>
          <a:xfrm>
            <a:off x="5486025" y="1237268"/>
            <a:ext cx="4368821" cy="348141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06F87E9A-0C7A-408B-83BF-C200F674FBCC}" type="slidenum">
              <a:rPr lang="en-US" sz="1200">
                <a:solidFill>
                  <a:prstClr val="black">
                    <a:tint val="75000"/>
                  </a:prstClr>
                </a:solidFill>
                <a:latin typeface="Calibri" panose="020F0502020204030204"/>
                <a:ea typeface="+mn-ea"/>
                <a:cs typeface="+mn-cs"/>
              </a:rPr>
              <a:pPr hangingPunct="1">
                <a:spcAft>
                  <a:spcPts val="600"/>
                </a:spcAft>
                <a:defRPr/>
              </a:pPr>
              <a:t>13</a:t>
            </a:fld>
            <a:endParaRPr lang="en-US" sz="1200">
              <a:solidFill>
                <a:prstClr val="black">
                  <a:tint val="75000"/>
                </a:prstClr>
              </a:solidFill>
              <a:latin typeface="Calibri" panose="020F0502020204030204"/>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school of fish swimming near coral&#10;&#10;Description automatically generated">
            <a:extLst>
              <a:ext uri="{FF2B5EF4-FFF2-40B4-BE49-F238E27FC236}">
                <a16:creationId xmlns:a16="http://schemas.microsoft.com/office/drawing/2014/main" id="{5EE6CABA-E2D2-3AE6-ED23-C3CC222BE2CE}"/>
              </a:ext>
            </a:extLst>
          </p:cNvPr>
          <p:cNvPicPr>
            <a:picLocks noChangeAspect="1"/>
          </p:cNvPicPr>
          <p:nvPr/>
        </p:nvPicPr>
        <p:blipFill rotWithShape="1">
          <a:blip r:embed="rId4">
            <a:extLst>
              <a:ext uri="{28A0092B-C50C-407E-A947-70E740481C1C}">
                <a14:useLocalDpi xmlns:a14="http://schemas.microsoft.com/office/drawing/2010/main" val="0"/>
              </a:ext>
            </a:extLst>
          </a:blip>
          <a:srcRect t="5433" r="2" b="2"/>
          <a:stretch/>
        </p:blipFill>
        <p:spPr>
          <a:xfrm>
            <a:off x="20" y="10"/>
            <a:ext cx="7995062" cy="567054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6227306" y="301904"/>
            <a:ext cx="3850797" cy="1570946"/>
          </a:xfrm>
        </p:spPr>
        <p:txBody>
          <a:bodyPr vert="horz" lIns="91440" tIns="45720" rIns="91440" bIns="45720" rtlCol="0" anchor="ctr">
            <a:normAutofit/>
          </a:bodyPr>
          <a:lstStyle/>
          <a:p>
            <a:pPr rtl="0" hangingPunct="1">
              <a:lnSpc>
                <a:spcPct val="90000"/>
              </a:lnSpc>
              <a:spcBef>
                <a:spcPct val="0"/>
              </a:spcBef>
            </a:pPr>
            <a:r>
              <a:rPr lang="en-US" sz="4000" b="1" dirty="0">
                <a:solidFill>
                  <a:schemeClr val="tx1"/>
                </a:solidFill>
                <a:latin typeface="Times New Roman" panose="02020603050405020304" pitchFamily="18" charset="0"/>
                <a:ea typeface="+mj-ea"/>
                <a:cs typeface="Times New Roman" panose="02020603050405020304" pitchFamily="18" charset="0"/>
              </a:rPr>
              <a:t>Eden Rock &amp; Devil's Grotto</a:t>
            </a:r>
          </a:p>
        </p:txBody>
      </p:sp>
      <p:sp>
        <p:nvSpPr>
          <p:cNvPr id="5" name="TextBox 4">
            <a:extLst>
              <a:ext uri="{FF2B5EF4-FFF2-40B4-BE49-F238E27FC236}">
                <a16:creationId xmlns:a16="http://schemas.microsoft.com/office/drawing/2014/main" id="{617ECD9A-9167-A9A9-1BDB-6FFF507476F9}"/>
              </a:ext>
            </a:extLst>
          </p:cNvPr>
          <p:cNvSpPr txBox="1"/>
          <p:nvPr/>
        </p:nvSpPr>
        <p:spPr>
          <a:xfrm>
            <a:off x="6295041" y="1775653"/>
            <a:ext cx="3661760" cy="377072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Just south of Seven Mile Beach and approximately 46 feet below the surface are Eden Rock and Devil's Grotto, two of the most popular diving spots on Grand Cayman.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Both are wonderful underwater mazes filled with tarpon, silversides, parrotfish and barracuda, and they should be enjoyable swims for both beginner and intermediate snorkelers. </a:t>
            </a:r>
          </a:p>
        </p:txBody>
      </p:sp>
      <p:sp>
        <p:nvSpPr>
          <p:cNvPr id="7" name="Slide Number Placeholder 3">
            <a:extLst>
              <a:ext uri="{FF2B5EF4-FFF2-40B4-BE49-F238E27FC236}">
                <a16:creationId xmlns:a16="http://schemas.microsoft.com/office/drawing/2014/main" id="{E9A2EEA9-13B3-4914-7B02-BDCC85AE18C3}"/>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F1745E88-DE43-40A4-ABF6-C2CAAE0C8E93}" type="slidenum">
              <a:rPr lang="en-US" sz="1200">
                <a:solidFill>
                  <a:prstClr val="black">
                    <a:tint val="75000"/>
                  </a:prstClr>
                </a:solidFill>
                <a:latin typeface="Calibri" panose="020F0502020204030204"/>
                <a:ea typeface="+mn-ea"/>
                <a:cs typeface="+mn-cs"/>
              </a:rPr>
              <a:pPr hangingPunct="1">
                <a:spcAft>
                  <a:spcPts val="600"/>
                </a:spcAft>
                <a:defRPr/>
              </a:pPr>
              <a:t>14</a:t>
            </a:fld>
            <a:endParaRPr lang="en-US" sz="1200">
              <a:solidFill>
                <a:prstClr val="black">
                  <a:tint val="75000"/>
                </a:prstClr>
              </a:solidFill>
              <a:latin typeface="Calibri" panose="020F0502020204030204"/>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12"/>
          </p:nvPr>
        </p:nvSpPr>
        <p:spPr/>
        <p:txBody>
          <a:bodyPr/>
          <a:lstStyle/>
          <a:p>
            <a:pPr lvl="0"/>
            <a:fld id="{668CC87C-C6DF-43F2-841E-AFCE33E4256F}" type="slidenum">
              <a:rPr/>
              <a:t>15</a:t>
            </a:fld>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360000" y="-55314"/>
            <a:ext cx="9360000" cy="794160"/>
          </a:xfrm>
        </p:spPr>
        <p:txBody>
          <a:bodyPr vert="horz"/>
          <a:lstStyle/>
          <a:p>
            <a:r>
              <a:rPr lang="en-US" sz="4400" b="1" dirty="0">
                <a:solidFill>
                  <a:schemeClr val="tx1"/>
                </a:solidFill>
                <a:latin typeface="Times New Roman" panose="02020603050405020304" pitchFamily="18" charset="0"/>
                <a:cs typeface="Times New Roman" panose="02020603050405020304" pitchFamily="18" charset="0"/>
              </a:rPr>
              <a:t>Mastic Trail </a:t>
            </a:r>
          </a:p>
        </p:txBody>
      </p:sp>
      <p:sp>
        <p:nvSpPr>
          <p:cNvPr id="5" name="TextBox 4">
            <a:extLst>
              <a:ext uri="{FF2B5EF4-FFF2-40B4-BE49-F238E27FC236}">
                <a16:creationId xmlns:a16="http://schemas.microsoft.com/office/drawing/2014/main" id="{B597FE18-6D44-955B-999D-F1FBFB2EF9FA}"/>
              </a:ext>
            </a:extLst>
          </p:cNvPr>
          <p:cNvSpPr txBox="1"/>
          <p:nvPr/>
        </p:nvSpPr>
        <p:spPr>
          <a:xfrm>
            <a:off x="158043" y="834031"/>
            <a:ext cx="9712787" cy="378565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Mastic Trail to your list of Grand Cayman must-dos. The trail is a 200-year-old gravel path that winds through a native mangrove swamp and a 2-million-year-old woodland area, surrounded by some of the island's most colorful and rare plant life. The 2.3-mile trail (one-way) is preserved as a flat, beginners' hike by the Cayman Islands National Trust, though some recent travelers said there is a section where scrambling is required and as such, you'll want to wear the appropriate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footwear. Remember to take bug repellant as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mosquitoes can be relentless.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Because it's sheltered from the sea breeze, the trail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can get quite hot and humid. If you’re planning a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trip, you'll have a more pleasant experience if you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visit in the morning. </a:t>
            </a:r>
          </a:p>
        </p:txBody>
      </p:sp>
      <p:pic>
        <p:nvPicPr>
          <p:cNvPr id="8" name="Picture 7" descr="A sign on a post in the woods&#10;&#10;Description automatically generated">
            <a:extLst>
              <a:ext uri="{FF2B5EF4-FFF2-40B4-BE49-F238E27FC236}">
                <a16:creationId xmlns:a16="http://schemas.microsoft.com/office/drawing/2014/main" id="{6A08D326-508C-AE72-CD28-DD55172817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9477" y="2444689"/>
            <a:ext cx="4301148" cy="3225861"/>
          </a:xfrm>
          <a:prstGeom prst="rect">
            <a:avLst/>
          </a:prstGeom>
        </p:spPr>
      </p:pic>
    </p:spTree>
    <p:extLst>
      <p:ext uri="{BB962C8B-B14F-4D97-AF65-F5344CB8AC3E}">
        <p14:creationId xmlns:p14="http://schemas.microsoft.com/office/powerpoint/2010/main" val="1199059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C37306B-320D-8EFA-FCD0-4DD3922C827C}"/>
              </a:ext>
            </a:extLst>
          </p:cNvPr>
          <p:cNvSpPr txBox="1"/>
          <p:nvPr/>
        </p:nvSpPr>
        <p:spPr>
          <a:xfrm>
            <a:off x="5040312" y="121280"/>
            <a:ext cx="5037791" cy="1494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Times New Roman" panose="02020603050405020304" pitchFamily="18" charset="0"/>
                <a:ea typeface="+mj-ea"/>
                <a:cs typeface="Times New Roman" panose="02020603050405020304" pitchFamily="18" charset="0"/>
              </a:rPr>
              <a:t>Cayman Spirits Co. Distillery</a:t>
            </a:r>
          </a:p>
        </p:txBody>
      </p:sp>
      <p:pic>
        <p:nvPicPr>
          <p:cNvPr id="8" name="Picture 7" descr="A group of bottles of alcohol on a counter&#10;&#10;Description automatically generated">
            <a:extLst>
              <a:ext uri="{FF2B5EF4-FFF2-40B4-BE49-F238E27FC236}">
                <a16:creationId xmlns:a16="http://schemas.microsoft.com/office/drawing/2014/main" id="{EAF4B9CD-7A1E-C382-E8C2-BD5AD05B37A0}"/>
              </a:ext>
            </a:extLst>
          </p:cNvPr>
          <p:cNvPicPr>
            <a:picLocks noChangeAspect="1"/>
          </p:cNvPicPr>
          <p:nvPr/>
        </p:nvPicPr>
        <p:blipFill rotWithShape="1">
          <a:blip r:embed="rId3">
            <a:extLst>
              <a:ext uri="{28A0092B-C50C-407E-A947-70E740481C1C}">
                <a14:useLocalDpi xmlns:a14="http://schemas.microsoft.com/office/drawing/2010/main" val="0"/>
              </a:ext>
            </a:extLst>
          </a:blip>
          <a:srcRect l="19164" r="13947" b="1"/>
          <a:stretch/>
        </p:blipFill>
        <p:spPr>
          <a:xfrm>
            <a:off x="0" y="96893"/>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5709AD5A-16A1-120B-EFD6-5614E232C96F}"/>
              </a:ext>
            </a:extLst>
          </p:cNvPr>
          <p:cNvSpPr txBox="1"/>
          <p:nvPr/>
        </p:nvSpPr>
        <p:spPr>
          <a:xfrm>
            <a:off x="5057299" y="1394184"/>
            <a:ext cx="4769733" cy="3391522"/>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What started in 2008 as a small distillery producing ocean-aged rum has become the 5,000-square-foot Cayman Spirits Co. Distillery. What's unique about this distillery is the way they age their rum: on the ocean floor. In fact, it was the first distillery to do so. These days, in addition to producing rum, the distillery also produces flavored rums, vodka and liqueurs.  A tour of the George Town distillery, which usually takes about 30 to 40 minutes and includes tastings of Seven Fathoms Rum, Gun Bay Vodka, and Governor's Reserve Rum, along with the seasonal Distiller's Special spirit. </a:t>
            </a:r>
          </a:p>
        </p:txBody>
      </p:sp>
      <p:sp>
        <p:nvSpPr>
          <p:cNvPr id="9" name="TextBox 8">
            <a:extLst>
              <a:ext uri="{FF2B5EF4-FFF2-40B4-BE49-F238E27FC236}">
                <a16:creationId xmlns:a16="http://schemas.microsoft.com/office/drawing/2014/main" id="{F9632A54-18B1-197B-B7E8-96159E4A17A5}"/>
              </a:ext>
            </a:extLst>
          </p:cNvPr>
          <p:cNvSpPr txBox="1"/>
          <p:nvPr/>
        </p:nvSpPr>
        <p:spPr>
          <a:xfrm>
            <a:off x="11290" y="4053052"/>
            <a:ext cx="4594578" cy="461665"/>
          </a:xfrm>
          <a:prstGeom prst="rect">
            <a:avLst/>
          </a:prstGeom>
          <a:noFill/>
        </p:spPr>
        <p:txBody>
          <a:bodyPr wrap="square">
            <a:spAutoFit/>
          </a:bodyPr>
          <a:lstStyle/>
          <a:p>
            <a:pPr algn="ctr"/>
            <a:r>
              <a:rPr lang="en-US" sz="2400" b="1" dirty="0">
                <a:solidFill>
                  <a:srgbClr val="FFFF00"/>
                </a:solidFill>
                <a:latin typeface="Times New Roman" panose="02020603050405020304" pitchFamily="18" charset="0"/>
                <a:cs typeface="Times New Roman" panose="02020603050405020304" pitchFamily="18" charset="0"/>
              </a:rPr>
              <a:t>Tours cost $15 per person</a:t>
            </a:r>
          </a:p>
        </p:txBody>
      </p:sp>
    </p:spTree>
    <p:extLst>
      <p:ext uri="{BB962C8B-B14F-4D97-AF65-F5344CB8AC3E}">
        <p14:creationId xmlns:p14="http://schemas.microsoft.com/office/powerpoint/2010/main" val="2196885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Restaurants</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203200" y="813554"/>
            <a:ext cx="9887910" cy="4093428"/>
          </a:xfrm>
          <a:prstGeom prst="rect">
            <a:avLst/>
          </a:prstGeom>
          <a:noFill/>
        </p:spPr>
        <p:txBody>
          <a:bodyPr wrap="square">
            <a:spAutoFit/>
          </a:bodyPr>
          <a:lstStyle/>
          <a:p>
            <a:pPr>
              <a:buClrTx/>
              <a:buFontTx/>
              <a:buNone/>
            </a:pPr>
            <a:r>
              <a:rPr lang="en-US" altLang="en-US" sz="2400" dirty="0">
                <a:latin typeface="Times New Roman" panose="02020603050405020304" pitchFamily="18" charset="0"/>
                <a:cs typeface="Times New Roman" panose="02020603050405020304" pitchFamily="18" charset="0"/>
              </a:rPr>
              <a:t>There are a lot of excellent restaurants in </a:t>
            </a:r>
            <a:r>
              <a:rPr lang="en-US" sz="2400" b="1" dirty="0">
                <a:solidFill>
                  <a:srgbClr val="000000"/>
                </a:solidFill>
                <a:latin typeface="Times New Roman" panose="02020603050405020304" pitchFamily="18" charset="0"/>
                <a:cs typeface="Times New Roman" panose="02020603050405020304" pitchFamily="18" charset="0"/>
              </a:rPr>
              <a:t>Grand Cayman</a:t>
            </a:r>
            <a:r>
              <a:rPr lang="en-US" altLang="en-US" sz="2400" dirty="0">
                <a:latin typeface="Times New Roman" panose="02020603050405020304" pitchFamily="18" charset="0"/>
                <a:cs typeface="Times New Roman" panose="02020603050405020304" pitchFamily="18" charset="0"/>
              </a:rPr>
              <a:t>. Especially for seafood. </a:t>
            </a:r>
          </a:p>
          <a:p>
            <a:pPr>
              <a:buClrTx/>
              <a:buFontTx/>
              <a:buNone/>
            </a:pPr>
            <a:r>
              <a:rPr lang="en-US" altLang="en-US" sz="2400" dirty="0">
                <a:latin typeface="Times New Roman" panose="02020603050405020304" pitchFamily="18" charset="0"/>
                <a:cs typeface="Times New Roman" panose="02020603050405020304" pitchFamily="18" charset="0"/>
              </a:rPr>
              <a:t>Here are some recommendations in Grand Cayman:</a:t>
            </a:r>
          </a:p>
          <a:p>
            <a:pPr marL="342900" indent="-342900">
              <a:buClrTx/>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hlinkClick r:id="rId4" tooltip="https://www.mspipers.ky/"/>
              </a:rPr>
              <a:t>Ms. Piper’s Kitchen + Garden</a:t>
            </a:r>
            <a:endParaRPr lang="en-US" sz="2400" b="1" dirty="0">
              <a:latin typeface="Times New Roman" panose="02020603050405020304" pitchFamily="18" charset="0"/>
              <a:cs typeface="Times New Roman" panose="02020603050405020304" pitchFamily="18" charset="0"/>
            </a:endParaRPr>
          </a:p>
          <a:p>
            <a:pPr marL="342900" indent="-342900">
              <a:buClrTx/>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hlinkClick r:id="rId5" tooltip="https://www.forbestravelguide.com/restaurants/cayman-islands-cayman-islands/blue-by-eric-ripert#cmpid=forbes_RN"/>
              </a:rPr>
              <a:t>Blue by Eric </a:t>
            </a:r>
            <a:r>
              <a:rPr lang="en-US" sz="2400" b="1" dirty="0" err="1">
                <a:latin typeface="Times New Roman" panose="02020603050405020304" pitchFamily="18" charset="0"/>
                <a:cs typeface="Times New Roman" panose="02020603050405020304" pitchFamily="18" charset="0"/>
                <a:hlinkClick r:id="rId5" tooltip="https://www.forbestravelguide.com/restaurants/cayman-islands-cayman-islands/blue-by-eric-ripert#cmpid=forbes_RN"/>
              </a:rPr>
              <a:t>Ripert</a:t>
            </a:r>
            <a:endParaRPr lang="en-US" sz="2400" b="1" dirty="0">
              <a:latin typeface="Times New Roman" panose="02020603050405020304" pitchFamily="18" charset="0"/>
              <a:cs typeface="Times New Roman" panose="02020603050405020304" pitchFamily="18" charset="0"/>
            </a:endParaRPr>
          </a:p>
          <a:p>
            <a:pPr marL="342900" indent="-342900">
              <a:buClrTx/>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hlinkClick r:id="rId6" tooltip="https://www.seafireresortandspa.com/grand-cayman-restaurants/library-by-the-sea-bar/"/>
              </a:rPr>
              <a:t>Library by the Sea</a:t>
            </a:r>
            <a:endParaRPr lang="en-US" sz="2400" b="1" dirty="0">
              <a:latin typeface="Times New Roman" panose="02020603050405020304" pitchFamily="18" charset="0"/>
              <a:cs typeface="Times New Roman" panose="02020603050405020304" pitchFamily="18" charset="0"/>
            </a:endParaRPr>
          </a:p>
          <a:p>
            <a:pPr marL="342900" indent="-342900">
              <a:buClrTx/>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hlinkClick r:id="rId7" tooltip="https://www.rcgcrestaurants.com/saint-june.html"/>
              </a:rPr>
              <a:t>Saint June</a:t>
            </a:r>
            <a:endParaRPr lang="en-US" altLang="en-US" sz="2400" dirty="0">
              <a:latin typeface="Times New Roman" panose="02020603050405020304" pitchFamily="18" charset="0"/>
              <a:cs typeface="Times New Roman" panose="02020603050405020304" pitchFamily="18" charset="0"/>
            </a:endParaRPr>
          </a:p>
          <a:p>
            <a:endParaRPr lang="en-US" sz="2000" b="1" dirty="0"/>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83441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18</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p:txBody>
          <a:bodyPr vert="horz"/>
          <a:lstStyle/>
          <a:p>
            <a:pPr lvl="0" rtl="0"/>
            <a:r>
              <a:rPr lang="en-US" sz="4400"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801278" y="1080000"/>
            <a:ext cx="8484124" cy="3312891"/>
          </a:xfrm>
        </p:spPr>
        <p:txBody>
          <a:bodyPr vert="horz"/>
          <a:lstStyle/>
          <a:p>
            <a:pPr marL="457200" lvl="0" indent="-457200" rtl="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Grand Cayman is a beautiful City with a rich history and numerous attractions. </a:t>
            </a:r>
          </a:p>
          <a:p>
            <a:pPr marL="457200" lvl="0" indent="-457200" rtl="0">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Regardless of what you're looking for, Grand Cayman has something for everyone.</a:t>
            </a:r>
          </a:p>
          <a:p>
            <a:pPr marL="457200" lvl="0" indent="-457200" rtl="0">
              <a:lnSpc>
                <a:spcPct val="115000"/>
              </a:lnSpc>
              <a:spcBef>
                <a:spcPts val="0"/>
              </a:spcBef>
              <a:spcAft>
                <a:spcPts val="1236"/>
              </a:spcAft>
              <a:buFont typeface="Arial" panose="020B0604020202020204" pitchFamily="34" charset="0"/>
              <a:buChar char="•"/>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Grand Cayman!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7">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756000" y="503280"/>
            <a:ext cx="8566560" cy="943920"/>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756000" y="1745280"/>
            <a:ext cx="8566560" cy="3589920"/>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dirty="0">
                <a:solidFill>
                  <a:srgbClr val="000000"/>
                </a:solidFill>
                <a:latin typeface="Times New Roman" panose="02020603050405020304" pitchFamily="18" charset="0"/>
                <a:cs typeface="Times New Roman" panose="02020603050405020304" pitchFamily="18" charset="0"/>
              </a:rPr>
              <a:t>Grand Cayman </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b="1" dirty="0">
                <a:solidFill>
                  <a:schemeClr val="tx1"/>
                </a:solidFill>
              </a:rPr>
              <a:t>My Port Philosophy</a:t>
            </a:r>
            <a:endParaRPr lang="en-US" altLang="en-US" b="1" i="1" dirty="0">
              <a:solidFill>
                <a:schemeClr val="tx1"/>
              </a:solidFill>
            </a:endParaRPr>
          </a:p>
          <a:p>
            <a:pPr algn="l">
              <a:buFont typeface="Wingdings" panose="05000000000000000000" pitchFamily="2" charset="2"/>
              <a:buChar char=""/>
            </a:pPr>
            <a:r>
              <a:rPr lang="en-US" altLang="en-US" b="1" dirty="0">
                <a:solidFill>
                  <a:schemeClr val="tx1"/>
                </a:solidFill>
              </a:rPr>
              <a:t>Don’t Miss the Ship</a:t>
            </a:r>
          </a:p>
          <a:p>
            <a:pPr algn="l">
              <a:buFont typeface="Wingdings" panose="05000000000000000000" pitchFamily="2" charset="2"/>
              <a:buChar char=""/>
            </a:pPr>
            <a:r>
              <a:rPr lang="en-US" altLang="en-US" b="1" dirty="0">
                <a:solidFill>
                  <a:schemeClr val="tx1"/>
                </a:solidFill>
              </a:rPr>
              <a:t>Money</a:t>
            </a:r>
          </a:p>
          <a:p>
            <a:pPr algn="l">
              <a:buFont typeface="Wingdings" panose="05000000000000000000" pitchFamily="2" charset="2"/>
              <a:buChar char=""/>
            </a:pPr>
            <a:r>
              <a:rPr lang="en-US" altLang="en-US" b="1" dirty="0">
                <a:solidFill>
                  <a:schemeClr val="tx1"/>
                </a:solidFill>
              </a:rPr>
              <a:t>About Grand Cayman</a:t>
            </a:r>
          </a:p>
          <a:p>
            <a:pPr algn="l">
              <a:buFont typeface="Wingdings" panose="05000000000000000000" pitchFamily="2" charset="2"/>
              <a:buChar char=""/>
            </a:pPr>
            <a:r>
              <a:rPr lang="en-US" altLang="en-US" b="1" dirty="0">
                <a:solidFill>
                  <a:schemeClr val="tx1"/>
                </a:solidFill>
              </a:rPr>
              <a:t>Area Map of Grand Cayman</a:t>
            </a:r>
          </a:p>
          <a:p>
            <a:pPr algn="l">
              <a:buFont typeface="Wingdings" panose="05000000000000000000" pitchFamily="2" charset="2"/>
              <a:buChar char=""/>
            </a:pPr>
            <a:r>
              <a:rPr lang="en-US" altLang="en-US" b="1" dirty="0">
                <a:solidFill>
                  <a:schemeClr val="tx1"/>
                </a:solidFill>
              </a:rPr>
              <a:t>Map of Grand Cayman</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Grand Cayman Transportation </a:t>
            </a:r>
          </a:p>
          <a:p>
            <a:pPr algn="l">
              <a:buFont typeface="Wingdings" panose="05000000000000000000" pitchFamily="2" charset="2"/>
              <a:buChar char=""/>
            </a:pPr>
            <a:r>
              <a:rPr lang="en-US" altLang="en-US" b="1" dirty="0">
                <a:solidFill>
                  <a:schemeClr val="tx1"/>
                </a:solidFill>
              </a:rPr>
              <a:t>Places to see or at least consider</a:t>
            </a:r>
          </a:p>
          <a:p>
            <a:pPr algn="l">
              <a:buFont typeface="Wingdings" panose="05000000000000000000" pitchFamily="2" charset="2"/>
              <a:buChar char=""/>
            </a:pPr>
            <a:r>
              <a:rPr lang="en-US" altLang="en-US" b="1" dirty="0">
                <a:solidFill>
                  <a:schemeClr val="tx1"/>
                </a:solidFill>
              </a:rPr>
              <a:t>A few restaurant recommendations</a:t>
            </a:r>
          </a:p>
          <a:p>
            <a:pPr algn="l">
              <a:buFont typeface="Wingdings" panose="05000000000000000000" pitchFamily="2" charset="2"/>
              <a:buChar char=""/>
            </a:pPr>
            <a:r>
              <a:rPr lang="en-US" altLang="en-US"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1" y="390795"/>
            <a:ext cx="10080625" cy="757130"/>
          </a:xfr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3" y="1304821"/>
            <a:ext cx="9487589" cy="4365729"/>
          </a:xfrm>
          <a:prstGeom prst="rect">
            <a:avLst/>
          </a:prstGeom>
          <a:noFill/>
          <a:ln>
            <a:noFill/>
          </a:ln>
        </p:spPr>
        <p:txBody>
          <a:bodyPr vert="horz" wrap="none" lIns="90000" tIns="45000" rIns="90000" bIns="45000" anchorCtr="0" compatLnSpc="0">
            <a:noAutofit/>
          </a:bodyPr>
          <a:lstStyle/>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experience.</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always recommend taking a ship’s tour.</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see on my own - I will do it on my own.</a:t>
            </a:r>
          </a:p>
          <a:p>
            <a:pPr marL="449263" indent="-342900">
              <a:lnSpc>
                <a:spcPct val="113000"/>
              </a:lnSpc>
              <a:buSzPct val="75000"/>
              <a:buFont typeface="Arial" panose="020B0604020202020204" pitchFamily="34" charset="0"/>
              <a:buChar char="•"/>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3">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790842"/>
            <a:ext cx="10080625" cy="270619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t>The Cayman Islands Dollar </a:t>
            </a:r>
            <a:r>
              <a:rPr lang="en-US" sz="2400" b="0" i="0" u="none" strike="noStrike" kern="1200" baseline="0" dirty="0">
                <a:ln>
                  <a:noFill/>
                </a:ln>
                <a:solidFill>
                  <a:srgbClr val="000000"/>
                </a:solidFill>
                <a:latin typeface="Times New Roman" pitchFamily="18"/>
                <a:ea typeface="Arial" pitchFamily="34"/>
                <a:cs typeface="Arial" pitchFamily="34"/>
              </a:rPr>
              <a:t>(KYD) </a:t>
            </a:r>
            <a:r>
              <a:rPr lang="en-US" sz="2400" dirty="0"/>
              <a:t>is the currency of the Cayman Islands.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t>Abbreviated with the dollar sign $, or alternatively, CI$ or </a:t>
            </a:r>
            <a:r>
              <a:rPr lang="en-US" sz="2400" dirty="0">
                <a:solidFill>
                  <a:srgbClr val="000000"/>
                </a:solidFill>
                <a:latin typeface="Times New Roman" pitchFamily="18"/>
                <a:cs typeface="Arial" pitchFamily="34"/>
              </a:rPr>
              <a:t>$</a:t>
            </a:r>
            <a:r>
              <a:rPr lang="en-US" sz="2400" b="0" i="0" u="none" strike="noStrike" kern="1200" baseline="0" dirty="0">
                <a:ln>
                  <a:noFill/>
                </a:ln>
                <a:solidFill>
                  <a:srgbClr val="000000"/>
                </a:solidFill>
                <a:latin typeface="Times New Roman" pitchFamily="18"/>
                <a:ea typeface="Arial" pitchFamily="34"/>
                <a:cs typeface="Arial" pitchFamily="34"/>
              </a:rPr>
              <a:t>KYD </a:t>
            </a:r>
            <a:r>
              <a:rPr lang="en-US" sz="2400" dirty="0"/>
              <a:t>to distinguish it from other dollar-denominated currencies. It is subdivided into 100 cents</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Arial" pitchFamily="34"/>
              <a:cs typeface="Arial" pitchFamily="34"/>
            </a:endParaRPr>
          </a:p>
          <a:p>
            <a:pPr algn="ctr" hangingPunct="0">
              <a:lnSpc>
                <a:spcPct val="93000"/>
              </a:lnSpc>
              <a:spcBef>
                <a:spcPts val="11"/>
              </a:spcBef>
              <a:spcAft>
                <a:spcPts val="11"/>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200" b="1" i="0" u="none" strike="noStrike" kern="1200" baseline="0" dirty="0">
                <a:ln>
                  <a:noFill/>
                </a:ln>
                <a:solidFill>
                  <a:srgbClr val="000000"/>
                </a:solidFill>
                <a:latin typeface="Times New Roman" panose="02020603050405020304" pitchFamily="18" charset="0"/>
                <a:ea typeface="Tahoma" panose="020B0604030504040204" pitchFamily="34" charset="0"/>
                <a:cs typeface="Times New Roman" panose="02020603050405020304" pitchFamily="18" charset="0"/>
              </a:rPr>
              <a:t>The Official Exchange is $</a:t>
            </a:r>
            <a:r>
              <a:rPr lang="en-US" sz="2200" b="1" dirty="0">
                <a:latin typeface="Times New Roman" panose="02020603050405020304" pitchFamily="18" charset="0"/>
                <a:ea typeface="Tahoma" panose="020B0604030504040204" pitchFamily="34" charset="0"/>
                <a:cs typeface="Times New Roman" panose="02020603050405020304" pitchFamily="18" charset="0"/>
              </a:rPr>
              <a:t>1.00 KYD = $1.20 USD</a:t>
            </a:r>
            <a:br>
              <a:rPr lang="en-US" sz="2200" b="1" dirty="0">
                <a:latin typeface="Times New Roman" panose="02020603050405020304" pitchFamily="18" charset="0"/>
                <a:ea typeface="Tahoma" panose="020B0604030504040204" pitchFamily="34"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CI $1 = US $1.25 as the ‘street’ conversion</a:t>
            </a:r>
            <a:endParaRPr lang="en-US" sz="2200" b="1" i="0" u="none" strike="noStrike" kern="1200" baseline="0" dirty="0">
              <a:ln>
                <a:noFill/>
              </a:ln>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200"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Or $.83 KYD to the US Dollar</a:t>
            </a:r>
            <a:endParaRPr lang="en-US" sz="2200" b="1" i="0" u="none" strike="noStrike" kern="1200" baseline="0" dirty="0">
              <a:ln>
                <a:noFill/>
              </a:ln>
              <a:solidFill>
                <a:srgbClr val="000000"/>
              </a:solidFill>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4" name="Picture 3" descr="A close-up of a currency&#10;&#10;Description automatically generated">
            <a:extLst>
              <a:ext uri="{FF2B5EF4-FFF2-40B4-BE49-F238E27FC236}">
                <a16:creationId xmlns:a16="http://schemas.microsoft.com/office/drawing/2014/main" id="{2631797E-C174-58A3-4B1F-9A0B0ED04B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7286" y="3298612"/>
            <a:ext cx="5537202" cy="240324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301905"/>
            <a:ext cx="5750351" cy="914154"/>
          </a:xfrm>
        </p:spPr>
        <p:txBody>
          <a:bodyPr vert="horz" lIns="91440" tIns="45720" rIns="91440" bIns="45720" rtlCol="0" anchor="ctr">
            <a:normAutofit/>
          </a:bodyPr>
          <a:lstStyle/>
          <a:p>
            <a:pPr lvl="0" rtl="0" hangingPunct="1">
              <a:lnSpc>
                <a:spcPct val="90000"/>
              </a:lnSpc>
              <a:spcBef>
                <a:spcPct val="0"/>
              </a:spcBef>
            </a:pPr>
            <a:r>
              <a:rPr lang="en-US" sz="4400" b="1" dirty="0">
                <a:solidFill>
                  <a:schemeClr val="tx1"/>
                </a:solidFill>
                <a:latin typeface="Times New Roman" panose="02020603050405020304" pitchFamily="18" charset="0"/>
                <a:ea typeface="+mj-ea"/>
                <a:cs typeface="Times New Roman" panose="02020603050405020304" pitchFamily="18" charset="0"/>
              </a:rPr>
              <a:t>About Grand Cayman</a:t>
            </a:r>
          </a:p>
        </p:txBody>
      </p:sp>
      <p:sp>
        <p:nvSpPr>
          <p:cNvPr id="5" name="TextBox 4">
            <a:extLst>
              <a:ext uri="{FF2B5EF4-FFF2-40B4-BE49-F238E27FC236}">
                <a16:creationId xmlns:a16="http://schemas.microsoft.com/office/drawing/2014/main" id="{D59D9494-A997-F102-6561-F4C057AAFB0E}"/>
              </a:ext>
            </a:extLst>
          </p:cNvPr>
          <p:cNvSpPr txBox="1"/>
          <p:nvPr/>
        </p:nvSpPr>
        <p:spPr>
          <a:xfrm>
            <a:off x="131976" y="1093510"/>
            <a:ext cx="5015960" cy="446415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Grand Cayman</a:t>
            </a:r>
            <a:r>
              <a:rPr lang="en-US" sz="2000" dirty="0">
                <a:latin typeface="Times New Roman" panose="02020603050405020304" pitchFamily="18" charset="0"/>
                <a:cs typeface="Times New Roman" panose="02020603050405020304" pitchFamily="18" charset="0"/>
              </a:rPr>
              <a:t> is the largest of the three Cayman Islands and the location of the territory's capital, George Town. In relation to the other two Cayman Islands, it is approximately 75 miles southwest of Little Cayman and 90 miles southwest of Cayman Brac. </a:t>
            </a:r>
          </a:p>
          <a:p>
            <a:pPr algn="ctr">
              <a:lnSpc>
                <a:spcPct val="90000"/>
              </a:lnSpc>
              <a:spcAft>
                <a:spcPts val="600"/>
              </a:spcAft>
            </a:pPr>
            <a:r>
              <a:rPr lang="en-US" sz="2000" b="1" dirty="0">
                <a:latin typeface="Times New Roman" panose="02020603050405020304" pitchFamily="18" charset="0"/>
                <a:cs typeface="Times New Roman" panose="02020603050405020304" pitchFamily="18" charset="0"/>
              </a:rPr>
              <a:t>Offshore banking is huge here.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are just under 600 banks and trust companies in Grand Cayman, including 43 of the 50 largest banks in the world. Because of this large financial presence on the island, banking, investments, and insurance drive the economy in Grand Cayman</a:t>
            </a:r>
          </a:p>
        </p:txBody>
      </p:sp>
      <p:pic>
        <p:nvPicPr>
          <p:cNvPr id="8" name="Picture 7" descr="A building with a sign on the front&#10;&#10;Description automatically generated">
            <a:extLst>
              <a:ext uri="{FF2B5EF4-FFF2-40B4-BE49-F238E27FC236}">
                <a16:creationId xmlns:a16="http://schemas.microsoft.com/office/drawing/2014/main" id="{64DF6CB1-9699-359A-B58B-788953B48CD1}"/>
              </a:ext>
            </a:extLst>
          </p:cNvPr>
          <p:cNvPicPr>
            <a:picLocks noChangeAspect="1"/>
          </p:cNvPicPr>
          <p:nvPr/>
        </p:nvPicPr>
        <p:blipFill rotWithShape="1">
          <a:blip r:embed="rId4">
            <a:extLst>
              <a:ext uri="{28A0092B-C50C-407E-A947-70E740481C1C}">
                <a14:useLocalDpi xmlns:a14="http://schemas.microsoft.com/office/drawing/2010/main" val="0"/>
              </a:ext>
            </a:extLst>
          </a:blip>
          <a:srcRect l="23878" r="18894"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a:xfrm>
            <a:off x="7119441" y="5255759"/>
            <a:ext cx="2268141" cy="301905"/>
          </a:xfrm>
        </p:spPr>
        <p:txBody>
          <a:bodyPr vert="horz" lIns="91440" tIns="45720" rIns="91440" bIns="45720" rtlCol="0" anchor="ctr">
            <a:normAutofit/>
          </a:bodyPr>
          <a:lstStyle/>
          <a:p>
            <a:pPr hangingPunct="1">
              <a:spcAft>
                <a:spcPts val="600"/>
              </a:spcAft>
              <a:defRPr/>
            </a:pPr>
            <a:fld id="{76B031AB-4808-4E5A-B41A-FC677859455F}" type="slidenum">
              <a:rPr lang="en-US" sz="1200">
                <a:latin typeface="Calibri" panose="020F0502020204030204"/>
                <a:ea typeface="+mn-ea"/>
                <a:cs typeface="+mn-cs"/>
              </a:rPr>
              <a:pPr hangingPunct="1">
                <a:spcAft>
                  <a:spcPts val="600"/>
                </a:spcAft>
                <a:defRPr/>
              </a:pPr>
              <a:t>6</a:t>
            </a:fld>
            <a:endParaRPr lang="en-US" sz="1200">
              <a:latin typeface="Calibri" panose="020F0502020204030204"/>
              <a:ea typeface="+mn-ea"/>
              <a:cs typeface="+mn-cs"/>
            </a:endParaRP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7</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800" dirty="0">
                <a:solidFill>
                  <a:srgbClr val="000000"/>
                </a:solidFill>
                <a:latin typeface="Times New Roman" panose="02020603050405020304" pitchFamily="18" charset="0"/>
                <a:cs typeface="Times New Roman" panose="02020603050405020304" pitchFamily="18" charset="0"/>
              </a:rPr>
              <a:t>Map of Grand Cayman</a:t>
            </a:r>
          </a:p>
        </p:txBody>
      </p:sp>
      <p:pic>
        <p:nvPicPr>
          <p:cNvPr id="4" name="Picture 3" descr="A map of the islands&#10;&#10;Description automatically generated">
            <a:extLst>
              <a:ext uri="{FF2B5EF4-FFF2-40B4-BE49-F238E27FC236}">
                <a16:creationId xmlns:a16="http://schemas.microsoft.com/office/drawing/2014/main" id="{95405117-C0DB-1F37-5212-33DFBE57E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0080625" cy="5670549"/>
          </a:xfrm>
          <a:prstGeom prst="rect">
            <a:avLst/>
          </a:prstGeom>
        </p:spPr>
      </p:pic>
    </p:spTree>
    <p:extLst>
      <p:ext uri="{BB962C8B-B14F-4D97-AF65-F5344CB8AC3E}">
        <p14:creationId xmlns:p14="http://schemas.microsoft.com/office/powerpoint/2010/main" val="3746580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page5">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12"/>
          </p:nvPr>
        </p:nvSpPr>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360000" y="73800"/>
            <a:ext cx="9360000" cy="690839"/>
          </a:xfrm>
        </p:spPr>
        <p:txBody>
          <a:bodyPr vert="horz"/>
          <a:lstStyle/>
          <a:p>
            <a:pPr lvl="0" rtl="0"/>
            <a:r>
              <a:rPr lang="en-US" sz="4800" dirty="0">
                <a:solidFill>
                  <a:srgbClr val="000000"/>
                </a:solidFill>
                <a:latin typeface="Times New Roman" panose="02020603050405020304" pitchFamily="18" charset="0"/>
                <a:cs typeface="Times New Roman" panose="02020603050405020304" pitchFamily="18" charset="0"/>
              </a:rPr>
              <a:t>Map of George Town</a:t>
            </a:r>
          </a:p>
        </p:txBody>
      </p:sp>
      <p:pic>
        <p:nvPicPr>
          <p:cNvPr id="8" name="Picture 7" descr="A map of a city&#10;&#10;Description automatically generated">
            <a:extLst>
              <a:ext uri="{FF2B5EF4-FFF2-40B4-BE49-F238E27FC236}">
                <a16:creationId xmlns:a16="http://schemas.microsoft.com/office/drawing/2014/main" id="{E490A504-36CE-1E04-68CA-F6BBE223E7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2755" y="831850"/>
            <a:ext cx="7800133" cy="48387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6">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a:lstStyle/>
          <a:p>
            <a:pPr lvl="0"/>
            <a:fld id="{66E7A9FB-6E43-417A-BC0C-ECC01730E3CF}" type="slidenum">
              <a:rPr/>
              <a:t>9</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360000" y="-42435"/>
            <a:ext cx="9360000" cy="794160"/>
          </a:xfrm>
        </p:spPr>
        <p:txBody>
          <a:bodyPr vert="horz"/>
          <a:lstStyle/>
          <a:p>
            <a:r>
              <a:rPr lang="en-US" sz="4800" b="1" dirty="0">
                <a:solidFill>
                  <a:schemeClr val="tx1"/>
                </a:solidFill>
                <a:latin typeface="Times New Roman" panose="02020603050405020304" pitchFamily="18" charset="0"/>
                <a:cs typeface="Times New Roman" panose="02020603050405020304" pitchFamily="18" charset="0"/>
              </a:rPr>
              <a:t>Grand Cayman Taxis</a:t>
            </a:r>
          </a:p>
        </p:txBody>
      </p:sp>
      <p:sp>
        <p:nvSpPr>
          <p:cNvPr id="12" name="TextBox 11">
            <a:extLst>
              <a:ext uri="{FF2B5EF4-FFF2-40B4-BE49-F238E27FC236}">
                <a16:creationId xmlns:a16="http://schemas.microsoft.com/office/drawing/2014/main" id="{259193B0-D64F-55A7-7413-EEFC28B45FCB}"/>
              </a:ext>
            </a:extLst>
          </p:cNvPr>
          <p:cNvSpPr txBox="1"/>
          <p:nvPr/>
        </p:nvSpPr>
        <p:spPr>
          <a:xfrm>
            <a:off x="180623" y="949863"/>
            <a:ext cx="9663288" cy="1631216"/>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Cayman Islands Government-owned digital fare calculator ensures consistent and transparent pricing for taxi fares by setting standard prices for routes.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Their app allows passengers to plug in their route, the number of passengers and see what the fare should cost in both US and Caymanian dollars. It also allows users to input the number of passengers and how many pieces of luggage a visitor has. There is also a</a:t>
            </a:r>
          </a:p>
        </p:txBody>
      </p:sp>
      <p:pic>
        <p:nvPicPr>
          <p:cNvPr id="14" name="Picture 13" descr="A white van with doors open&#10;&#10;Description automatically generated">
            <a:extLst>
              <a:ext uri="{FF2B5EF4-FFF2-40B4-BE49-F238E27FC236}">
                <a16:creationId xmlns:a16="http://schemas.microsoft.com/office/drawing/2014/main" id="{FF12C798-B58B-6EF0-EBD9-56C314658E20}"/>
              </a:ext>
            </a:extLst>
          </p:cNvPr>
          <p:cNvPicPr>
            <a:picLocks noChangeAspect="1"/>
          </p:cNvPicPr>
          <p:nvPr/>
        </p:nvPicPr>
        <p:blipFill rotWithShape="1">
          <a:blip r:embed="rId4">
            <a:extLst>
              <a:ext uri="{28A0092B-C50C-407E-A947-70E740481C1C}">
                <a14:useLocalDpi xmlns:a14="http://schemas.microsoft.com/office/drawing/2010/main" val="0"/>
              </a:ext>
            </a:extLst>
          </a:blip>
          <a:srcRect l="4008" t="23412" r="26072" b="5828"/>
          <a:stretch/>
        </p:blipFill>
        <p:spPr>
          <a:xfrm>
            <a:off x="4920680" y="2675466"/>
            <a:ext cx="5159944" cy="2995083"/>
          </a:xfrm>
          <a:prstGeom prst="rect">
            <a:avLst/>
          </a:prstGeom>
        </p:spPr>
      </p:pic>
      <p:sp>
        <p:nvSpPr>
          <p:cNvPr id="16" name="TextBox 15">
            <a:extLst>
              <a:ext uri="{FF2B5EF4-FFF2-40B4-BE49-F238E27FC236}">
                <a16:creationId xmlns:a16="http://schemas.microsoft.com/office/drawing/2014/main" id="{BCFD4709-2309-FA3E-0B00-49A3A0AB0F3B}"/>
              </a:ext>
            </a:extLst>
          </p:cNvPr>
          <p:cNvSpPr txBox="1"/>
          <p:nvPr/>
        </p:nvSpPr>
        <p:spPr>
          <a:xfrm>
            <a:off x="180624" y="2489307"/>
            <a:ext cx="4740056" cy="1938992"/>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     sliding scale for five passengers or more.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CI:GO app is available for free in the Google Play Store and the Apple App Store.</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also negotiate island tours with your taxi driver, prior to departure.</a:t>
            </a:r>
            <a:endParaRPr lang="en-US" sz="2000" dirty="0"/>
          </a:p>
        </p:txBody>
      </p:sp>
    </p:spTree>
  </p:cSld>
  <p:clrMapOvr>
    <a:masterClrMapping/>
  </p:clrMapOvr>
</p:sld>
</file>

<file path=ppt/theme/theme1.xml><?xml version="1.0" encoding="utf-8"?>
<a:theme xmlns:a="http://schemas.openxmlformats.org/drawingml/2006/main" name="Blue_Curv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TotalTime>
  <Words>1551</Words>
  <Application>Microsoft Office PowerPoint</Application>
  <PresentationFormat>Custom</PresentationFormat>
  <Paragraphs>138</Paragraphs>
  <Slides>19</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Calibri Light</vt:lpstr>
      <vt:lpstr>Liberation Sans</vt:lpstr>
      <vt:lpstr>Times New Roman</vt:lpstr>
      <vt:lpstr>Wingdings</vt:lpstr>
      <vt:lpstr>Blue_Curve1</vt:lpstr>
      <vt:lpstr>Default</vt:lpstr>
      <vt:lpstr>Office Theme</vt:lpstr>
      <vt:lpstr>Grand Cayman Presented by Fellow Cruiser Marc Silver</vt:lpstr>
      <vt:lpstr>What I Will Cover</vt:lpstr>
      <vt:lpstr>My Port Philosophy</vt:lpstr>
      <vt:lpstr>PowerPoint Presentation</vt:lpstr>
      <vt:lpstr>PowerPoint Presentation</vt:lpstr>
      <vt:lpstr>About Grand Cayman</vt:lpstr>
      <vt:lpstr>Map of Grand Cayman</vt:lpstr>
      <vt:lpstr>Map of George Town</vt:lpstr>
      <vt:lpstr>Grand Cayman Taxis</vt:lpstr>
      <vt:lpstr>Grand Cayman Buses </vt:lpstr>
      <vt:lpstr>Vehicle Rental</vt:lpstr>
      <vt:lpstr>Seven Mile Beach</vt:lpstr>
      <vt:lpstr> Stingray City  </vt:lpstr>
      <vt:lpstr>Eden Rock &amp; Devil's Grotto</vt:lpstr>
      <vt:lpstr>Mastic Trail </vt:lpstr>
      <vt:lpstr>PowerPoint Presentation</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120</cp:revision>
  <dcterms:created xsi:type="dcterms:W3CDTF">2023-03-25T21:24:27Z</dcterms:created>
  <dcterms:modified xsi:type="dcterms:W3CDTF">2024-08-22T00:49:07Z</dcterms:modified>
</cp:coreProperties>
</file>