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7_DE8CD02D.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sldIdLst>
    <p:sldId id="256" r:id="rId2"/>
    <p:sldId id="262" r:id="rId3"/>
    <p:sldId id="261" r:id="rId4"/>
    <p:sldId id="264" r:id="rId5"/>
    <p:sldId id="263" r:id="rId6"/>
    <p:sldId id="275" r:id="rId7"/>
    <p:sldId id="276" r:id="rId8"/>
    <p:sldId id="277" r:id="rId9"/>
    <p:sldId id="278" r:id="rId10"/>
    <p:sldId id="279" r:id="rId11"/>
    <p:sldId id="280" r:id="rId12"/>
    <p:sldId id="295" r:id="rId13"/>
    <p:sldId id="294" r:id="rId14"/>
    <p:sldId id="293" r:id="rId15"/>
    <p:sldId id="292" r:id="rId16"/>
    <p:sldId id="291" r:id="rId17"/>
    <p:sldId id="281" r:id="rId18"/>
    <p:sldId id="282" r:id="rId19"/>
    <p:sldId id="257"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5260" autoAdjust="0"/>
  </p:normalViewPr>
  <p:slideViewPr>
    <p:cSldViewPr snapToGrid="0" showGuides="1">
      <p:cViewPr varScale="1">
        <p:scale>
          <a:sx n="84" d="100"/>
          <a:sy n="84" d="100"/>
        </p:scale>
        <p:origin x="498" y="-78"/>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omments/modernComment_127_DE8CD02D.xml><?xml version="1.0" encoding="utf-8"?>
<p188:cmLst xmlns:a="http://schemas.openxmlformats.org/drawingml/2006/main" xmlns:r="http://schemas.openxmlformats.org/officeDocument/2006/relationships" xmlns:p188="http://schemas.microsoft.com/office/powerpoint/2018/8/main">
  <p188:cm id="{6EA62D12-8F33-44B4-850C-64303A4D7681}" authorId="{5A6809BF-033D-8017-B196-2FD9BEB1A563}" created="2024-09-19T00:25:02.690">
    <ac:txMkLst xmlns:ac="http://schemas.microsoft.com/office/drawing/2013/main/command">
      <pc:docMk xmlns:pc="http://schemas.microsoft.com/office/powerpoint/2013/main/command"/>
      <pc:sldMk xmlns:pc="http://schemas.microsoft.com/office/powerpoint/2013/main/command" cId="3733770285" sldId="295"/>
      <ac:spMk id="3" creationId="{8A14D8F4-C952-5DC0-8150-18ACC7D1E4F4}"/>
      <ac:txMk cp="418" len="3">
        <ac:context len="756" hash="3467257440"/>
      </ac:txMk>
    </ac:txMkLst>
    <p188:pos x="1013567" y="2108914"/>
    <p188:txBody>
      <a:bodyPr/>
      <a:lstStyle/>
      <a:p>
        <a:r>
          <a:rPr lang="en-US"/>
          <a:t>TBA stands for Trockenbeerenauslese, a German wine classification that refers to an exceptionally sweet and rare style of Riesling.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a:p>
        </p:txBody>
      </p:sp>
    </p:spTree>
    <p:extLst>
      <p:ext uri="{BB962C8B-B14F-4D97-AF65-F5344CB8AC3E}">
        <p14:creationId xmlns:p14="http://schemas.microsoft.com/office/powerpoint/2010/main" val="51373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2388-70BE-EBF8-869A-D9746FBE5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074AA-E188-1CC2-8FAC-93F20983E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E1A97-2133-745E-C117-42FB1BBDE5F7}"/>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FC18894A-2B45-BBF6-A931-CEF91A27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E8970-74B2-5D36-A65B-751C853457FE}"/>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181453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22E7-5F9B-49AA-CF21-B998343BB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B0AD0-82BB-235F-B040-AEE188F2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CA618-19E5-2FBC-7EFD-B4E87163BE49}"/>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B7D2CFC9-6FD2-2770-7DD8-5DBDB5C67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1ED3-17DA-3590-B74A-3F385C596357}"/>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23367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02F9D-65A3-1F40-7DD4-D98390582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320E1-BDBC-97C7-3797-2F19B71995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F5344-2724-958B-AAC1-79C2BD83568C}"/>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513BEA20-FDF7-4219-D1E6-31680F3CF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6F98F-8CF6-C8E2-6C96-8E7AEE6DE17A}"/>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1473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E5C7-4978-EEAF-71DC-9729A337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1426A-8B2D-EE54-9A8C-4E4C057EB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230EF-068F-6FF8-4664-238C7ED49C0E}"/>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FD952ACE-C07F-9457-AF03-A685F187E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4BF3B-0104-7BA3-8387-16FA8A670898}"/>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78313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0EC6-1284-7459-683E-519DC63F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D47DA-A1FB-9294-0ED2-31CB77BEB8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119C7-FA8E-0023-1FF8-D28A6E211FF4}"/>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DB8ED52F-7DBB-4589-2005-958A52B6D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2EF91-D972-071A-80A8-CD75558745EB}"/>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54974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6E7B-4320-0807-4F49-C43956AFE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25D4B-05F1-CBCC-44D8-A9288B7E9D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5C7543-34B7-8E80-2383-7AF6CEAB8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808F1E-A9CF-9E75-7C17-D1147775CA1F}"/>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6" name="Footer Placeholder 5">
            <a:extLst>
              <a:ext uri="{FF2B5EF4-FFF2-40B4-BE49-F238E27FC236}">
                <a16:creationId xmlns:a16="http://schemas.microsoft.com/office/drawing/2014/main" id="{C062A00A-1DDD-725D-1BA2-B7FACC50D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C129C-E1CE-532C-7DC3-35B6D7674C2C}"/>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4560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8804-5DED-0FA0-78D0-258CAFCDD5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912515-B706-D0FD-1CD5-4B0DC8985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74B319-C733-0065-3E05-3E0963E283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D9FE3-95CA-8928-5923-29431EE7B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095FB6-C0B3-5B25-703C-AF0C95693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093D02-7F23-EFF4-26ED-722305D3580D}"/>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8" name="Footer Placeholder 7">
            <a:extLst>
              <a:ext uri="{FF2B5EF4-FFF2-40B4-BE49-F238E27FC236}">
                <a16:creationId xmlns:a16="http://schemas.microsoft.com/office/drawing/2014/main" id="{1C0471DA-1425-7A22-6C89-13EB90692B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6E949-0818-AD9F-848F-6B5EB0C31952}"/>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16833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DB47-6B9D-B8BD-6AB8-8DB5ADCAF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6BE35B-0632-A666-D788-0421B84CC805}"/>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4" name="Footer Placeholder 3">
            <a:extLst>
              <a:ext uri="{FF2B5EF4-FFF2-40B4-BE49-F238E27FC236}">
                <a16:creationId xmlns:a16="http://schemas.microsoft.com/office/drawing/2014/main" id="{76279F9F-3B14-B504-2436-1C0C205A8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E52A5-B698-E017-614F-D3539F93C117}"/>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74730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D1649-CBC3-C310-B794-D3155DBF797D}"/>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3" name="Footer Placeholder 2">
            <a:extLst>
              <a:ext uri="{FF2B5EF4-FFF2-40B4-BE49-F238E27FC236}">
                <a16:creationId xmlns:a16="http://schemas.microsoft.com/office/drawing/2014/main" id="{B6B9AE53-8023-F53F-14E7-894B1D673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FC7C8-C40A-0966-AF6B-C3BDD0AEA2F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18220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2F1E-EA97-E19E-66DF-AB8CF90E4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6CC7B-3580-3F26-3367-1E44085EE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CAE7A-B75A-A178-2AAA-8FA86A2BF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83C17-EA2E-9D9B-9FF3-4022CBB3934A}"/>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6" name="Footer Placeholder 5">
            <a:extLst>
              <a:ext uri="{FF2B5EF4-FFF2-40B4-BE49-F238E27FC236}">
                <a16:creationId xmlns:a16="http://schemas.microsoft.com/office/drawing/2014/main" id="{8EF5F3EE-0665-BDF3-FF8B-79DDB0F02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BDD00-C7E1-CD8D-2288-1513B6B40490}"/>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96221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9BD8-9233-98D3-B951-8B7BC932F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53D7B-D32E-B62D-4DA7-3EC303C92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DF2DA6-312C-E649-7745-5381B69EA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5CD73-6BEF-BFBE-4880-B84042E98099}"/>
              </a:ext>
            </a:extLst>
          </p:cNvPr>
          <p:cNvSpPr>
            <a:spLocks noGrp="1"/>
          </p:cNvSpPr>
          <p:nvPr>
            <p:ph type="dt" sz="half" idx="10"/>
          </p:nvPr>
        </p:nvSpPr>
        <p:spPr/>
        <p:txBody>
          <a:bodyPr/>
          <a:lstStyle/>
          <a:p>
            <a:fld id="{3F398FCF-7BF3-46A9-9AC8-80C36578A121}" type="datetimeFigureOut">
              <a:rPr lang="en-US" smtClean="0"/>
              <a:t>9/19/2024</a:t>
            </a:fld>
            <a:endParaRPr lang="en-US"/>
          </a:p>
        </p:txBody>
      </p:sp>
      <p:sp>
        <p:nvSpPr>
          <p:cNvPr id="6" name="Footer Placeholder 5">
            <a:extLst>
              <a:ext uri="{FF2B5EF4-FFF2-40B4-BE49-F238E27FC236}">
                <a16:creationId xmlns:a16="http://schemas.microsoft.com/office/drawing/2014/main" id="{1336FE34-6AEB-0977-7D56-F179E39F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9060D-E5A4-9FB0-82C2-33DE153DEDE5}"/>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91594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4D63B9-0056-B81C-0A5B-7DE70A9A9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AF96D5-B587-6DF9-970B-B64FDF169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C8955-1EFC-2FA7-77BF-5FA1901C1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9/19/2024</a:t>
            </a:fld>
            <a:endParaRPr lang="en-US"/>
          </a:p>
        </p:txBody>
      </p:sp>
      <p:sp>
        <p:nvSpPr>
          <p:cNvPr id="5" name="Footer Placeholder 4">
            <a:extLst>
              <a:ext uri="{FF2B5EF4-FFF2-40B4-BE49-F238E27FC236}">
                <a16:creationId xmlns:a16="http://schemas.microsoft.com/office/drawing/2014/main" id="{E3832223-CA37-4F9C-746D-8907520F9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0D5208-5CD8-B3E5-534B-DD9BCAC5C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33473602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27_DE8CD02D.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town on a hill with a castle on top&#10;&#10;Description automatically generated">
            <a:extLst>
              <a:ext uri="{FF2B5EF4-FFF2-40B4-BE49-F238E27FC236}">
                <a16:creationId xmlns:a16="http://schemas.microsoft.com/office/drawing/2014/main" id="{E1B96FA0-9E16-5987-8428-A82CF4D9E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6649"/>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1524000" y="1122363"/>
            <a:ext cx="9144000" cy="4010469"/>
          </a:xfrm>
        </p:spPr>
        <p:txBody>
          <a:bodyPr anchor="ctr">
            <a:noAutofit/>
          </a:bodyPr>
          <a:lstStyle/>
          <a:p>
            <a:pPr marL="0" marR="0">
              <a:lnSpc>
                <a:spcPct val="107000"/>
              </a:lnSpc>
              <a:spcBef>
                <a:spcPts val="0"/>
              </a:spcBef>
              <a:spcAft>
                <a:spcPts val="800"/>
              </a:spcAft>
            </a:pPr>
            <a:r>
              <a:rPr lang="en-US" b="1" kern="100" dirty="0">
                <a:solidFill>
                  <a:schemeClr val="bg1"/>
                </a:solidFill>
                <a:effectLst/>
                <a:ea typeface="Aptos" panose="020B0004020202020204" pitchFamily="34" charset="0"/>
              </a:rPr>
              <a:t>The Wines of Germany</a:t>
            </a:r>
            <a:br>
              <a:rPr lang="en-US" kern="100" dirty="0">
                <a:solidFill>
                  <a:schemeClr val="bg1"/>
                </a:solidFill>
                <a:effectLst/>
                <a:ea typeface="Aptos" panose="020B0004020202020204" pitchFamily="34"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219199"/>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358901"/>
            <a:ext cx="10984992" cy="5257798"/>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Riesling is undoubtedly the flagship grape of Germany, there are several other varietals that play essential roles in the country’s winemaking tradition.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bottles of wine&#10;&#10;Description automatically generated">
            <a:extLst>
              <a:ext uri="{FF2B5EF4-FFF2-40B4-BE49-F238E27FC236}">
                <a16:creationId xmlns:a16="http://schemas.microsoft.com/office/drawing/2014/main" id="{D411DC5A-D25E-89D8-9EBA-74AC01296A91}"/>
              </a:ext>
            </a:extLst>
          </p:cNvPr>
          <p:cNvPicPr>
            <a:picLocks noChangeAspect="1"/>
          </p:cNvPicPr>
          <p:nvPr/>
        </p:nvPicPr>
        <p:blipFill>
          <a:blip r:embed="rId3">
            <a:extLst>
              <a:ext uri="{28A0092B-C50C-407E-A947-70E740481C1C}">
                <a14:useLocalDpi xmlns:a14="http://schemas.microsoft.com/office/drawing/2010/main" val="0"/>
              </a:ext>
            </a:extLst>
          </a:blip>
          <a:srcRect b="12889"/>
          <a:stretch/>
        </p:blipFill>
        <p:spPr>
          <a:xfrm>
            <a:off x="790575" y="2236385"/>
            <a:ext cx="10610850" cy="4621614"/>
          </a:xfrm>
          <a:prstGeom prst="rect">
            <a:avLst/>
          </a:prstGeom>
        </p:spPr>
      </p:pic>
    </p:spTree>
    <p:extLst>
      <p:ext uri="{BB962C8B-B14F-4D97-AF65-F5344CB8AC3E}">
        <p14:creationId xmlns:p14="http://schemas.microsoft.com/office/powerpoint/2010/main" val="41481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 </a:t>
            </a:r>
            <a:r>
              <a:rPr lang="en-US" sz="4400" b="1" dirty="0">
                <a:latin typeface="Times New Roman" panose="02020603050405020304" pitchFamily="18" charset="0"/>
                <a:cs typeface="Times New Roman" panose="02020603050405020304" pitchFamily="18" charset="0"/>
              </a:rPr>
              <a:t>Riesling</a:t>
            </a:r>
            <a:endParaRPr lang="en-US" sz="4400" b="1"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274320" y="1600201"/>
            <a:ext cx="11624310" cy="2023948"/>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a:latin typeface="Times New Roman" panose="02020603050405020304" pitchFamily="18" charset="0"/>
                <a:cs typeface="Times New Roman" panose="02020603050405020304" pitchFamily="18" charset="0"/>
              </a:rPr>
              <a:t>Riesling, one of the most versatile and expressive grape varieties, is celebrated for its unique ability to reflect the characteristics of the land where it’s grown, known as terroir.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dirty="0">
                <a:latin typeface="Times New Roman" panose="02020603050405020304" pitchFamily="18" charset="0"/>
                <a:cs typeface="Times New Roman" panose="02020603050405020304" pitchFamily="18" charset="0"/>
              </a:rPr>
              <a:t>Unlike many other white wines, Riesling ages exceptionally well, evolving in complexity over time. This adaptability also means it can be crafted in a broad spectrum of styles, from refreshingly crisp and bone-dry (</a:t>
            </a:r>
            <a:r>
              <a:rPr lang="en-US" sz="2200" dirty="0" err="1">
                <a:latin typeface="Times New Roman" panose="02020603050405020304" pitchFamily="18" charset="0"/>
                <a:cs typeface="Times New Roman" panose="02020603050405020304" pitchFamily="18" charset="0"/>
              </a:rPr>
              <a:t>Trocken</a:t>
            </a:r>
            <a:r>
              <a:rPr lang="en-US" sz="2200" dirty="0">
                <a:latin typeface="Times New Roman" panose="02020603050405020304" pitchFamily="18" charset="0"/>
                <a:cs typeface="Times New Roman" panose="02020603050405020304" pitchFamily="18" charset="0"/>
              </a:rPr>
              <a:t>) to lusciously sweet.</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8D3EF398-362F-59F5-FFB6-33D160D35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 y="3624149"/>
            <a:ext cx="5451347" cy="3233850"/>
          </a:xfrm>
          <a:prstGeom prst="rect">
            <a:avLst/>
          </a:prstGeom>
        </p:spPr>
      </p:pic>
      <p:sp>
        <p:nvSpPr>
          <p:cNvPr id="6" name="TextBox 5">
            <a:extLst>
              <a:ext uri="{FF2B5EF4-FFF2-40B4-BE49-F238E27FC236}">
                <a16:creationId xmlns:a16="http://schemas.microsoft.com/office/drawing/2014/main" id="{AB89A924-8324-6463-0BEB-C6696EBBCFB7}"/>
              </a:ext>
            </a:extLst>
          </p:cNvPr>
          <p:cNvSpPr txBox="1"/>
          <p:nvPr/>
        </p:nvSpPr>
        <p:spPr>
          <a:xfrm>
            <a:off x="5654993" y="3624149"/>
            <a:ext cx="6097904" cy="2800767"/>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the drier end of the scale, </a:t>
            </a:r>
            <a:r>
              <a:rPr lang="en-US" sz="2200" dirty="0" err="1">
                <a:latin typeface="Times New Roman" panose="02020603050405020304" pitchFamily="18" charset="0"/>
                <a:cs typeface="Times New Roman" panose="02020603050405020304" pitchFamily="18" charset="0"/>
              </a:rPr>
              <a:t>Trocken</a:t>
            </a:r>
            <a:r>
              <a:rPr lang="en-US" sz="2200" dirty="0">
                <a:latin typeface="Times New Roman" panose="02020603050405020304" pitchFamily="18" charset="0"/>
                <a:cs typeface="Times New Roman" panose="02020603050405020304" pitchFamily="18" charset="0"/>
              </a:rPr>
              <a:t> Riesling exhibits bright acidity, citrus, green apple, and minerality, making it an excellent pairing for seafood, salads, and lighter fare.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you move toward off-dry or medium-sweet styles, Riesling develops more fruit-forward flavors like peach, apricot, and honey, while still maintaining its vibrant acidity.</a:t>
            </a:r>
          </a:p>
        </p:txBody>
      </p:sp>
    </p:spTree>
    <p:extLst>
      <p:ext uri="{BB962C8B-B14F-4D97-AF65-F5344CB8AC3E}">
        <p14:creationId xmlns:p14="http://schemas.microsoft.com/office/powerpoint/2010/main" val="30666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 </a:t>
            </a:r>
            <a:r>
              <a:rPr lang="en-US" sz="4400" b="1" dirty="0">
                <a:latin typeface="Times New Roman" panose="02020603050405020304" pitchFamily="18" charset="0"/>
                <a:cs typeface="Times New Roman" panose="02020603050405020304" pitchFamily="18" charset="0"/>
              </a:rPr>
              <a:t>Riesling</a:t>
            </a:r>
            <a:endParaRPr lang="en-US" sz="4400" b="1"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274320" y="1600199"/>
            <a:ext cx="10374630" cy="5240655"/>
          </a:xfrm>
        </p:spPr>
        <p:txBody>
          <a:bodyPr>
            <a:noAutofit/>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those with a preference for sweet wines, Riesling truly shines in late-harvest varieties.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Auslese, made from select ripe grapes, offers a rich, honeyed sweetness balanced by acidity, ideal for pairing with spicy foods or enjoyed on its own.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pinnacle of sweetness is </a:t>
            </a:r>
            <a:r>
              <a:rPr lang="en-US" dirty="0" err="1">
                <a:latin typeface="Times New Roman" panose="02020603050405020304" pitchFamily="18" charset="0"/>
                <a:cs typeface="Times New Roman" panose="02020603050405020304" pitchFamily="18" charset="0"/>
              </a:rPr>
              <a:t>Trockenbeerenauslese</a:t>
            </a:r>
            <a:r>
              <a:rPr lang="en-US" dirty="0">
                <a:latin typeface="Times New Roman" panose="02020603050405020304" pitchFamily="18" charset="0"/>
                <a:cs typeface="Times New Roman" panose="02020603050405020304" pitchFamily="18" charset="0"/>
              </a:rPr>
              <a:t> (TBA), an ultra-rich dessert wine made from individually selected, overripe grapes that have been dried on the vine.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TBA Rieslings are rare, luxurious, and known for their incredible depth of flavor, often with notes of caramel, dried fruits, and exotic spices.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Riesling’s remarkable range ensures that there’s a style to suit almost every palate, from dry to intensely sweet, making it a favorite among both casual wine drinkers and connoisseurs alike.</a:t>
            </a:r>
          </a:p>
        </p:txBody>
      </p:sp>
      <p:pic>
        <p:nvPicPr>
          <p:cNvPr id="1026" name="Picture 2" descr="Frey Riesling Ortega Trockenbeerenauslese 2018 375ml - Flask Fine Wine &amp; Whisky">
            <a:extLst>
              <a:ext uri="{FF2B5EF4-FFF2-40B4-BE49-F238E27FC236}">
                <a16:creationId xmlns:a16="http://schemas.microsoft.com/office/drawing/2014/main" id="{B12A8805-DDF9-BEEE-3BC3-3A983E82C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85" r="35185"/>
          <a:stretch/>
        </p:blipFill>
        <p:spPr bwMode="auto">
          <a:xfrm>
            <a:off x="10648950" y="17145"/>
            <a:ext cx="152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4657345" y="0"/>
            <a:ext cx="7534653" cy="2133600"/>
          </a:xfrm>
        </p:spPr>
        <p:txBody>
          <a:bodyPr vert="horz" lIns="91440" tIns="45720" rIns="91440" bIns="45720" rtlCol="0" anchor="ctr">
            <a:noAutofit/>
          </a:bodyPr>
          <a:lstStyle/>
          <a:p>
            <a:r>
              <a:rPr lang="en-US" sz="4400" b="1" dirty="0">
                <a:effectLst/>
                <a:latin typeface="Times New Roman" panose="02020603050405020304" pitchFamily="18" charset="0"/>
                <a:cs typeface="Times New Roman" panose="02020603050405020304" pitchFamily="18" charset="0"/>
              </a:rPr>
              <a:t>Key German Wine Varietals: </a:t>
            </a:r>
            <a:br>
              <a:rPr lang="en-US" sz="4400" b="1" dirty="0">
                <a:effectLst/>
                <a:latin typeface="Times New Roman" panose="02020603050405020304" pitchFamily="18" charset="0"/>
                <a:cs typeface="Times New Roman" panose="02020603050405020304" pitchFamily="18" charset="0"/>
              </a:rPr>
            </a:br>
            <a:r>
              <a:rPr lang="en-US" sz="4400" b="1" dirty="0" err="1">
                <a:latin typeface="Times New Roman" panose="02020603050405020304" pitchFamily="18" charset="0"/>
                <a:cs typeface="Times New Roman" panose="02020603050405020304" pitchFamily="18" charset="0"/>
              </a:rPr>
              <a:t>Spätburgunder</a:t>
            </a:r>
            <a:r>
              <a:rPr lang="en-US" sz="4400" b="1" dirty="0">
                <a:latin typeface="Times New Roman" panose="02020603050405020304" pitchFamily="18" charset="0"/>
                <a:cs typeface="Times New Roman" panose="02020603050405020304" pitchFamily="18" charset="0"/>
              </a:rPr>
              <a:t> (Pinot Noir)</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4657345" y="2133600"/>
            <a:ext cx="7534653" cy="4610100"/>
          </a:xfrm>
        </p:spPr>
        <p:txBody>
          <a:bodyPr vert="horz" lIns="91440" tIns="45720" rIns="91440" bIns="45720" rtlCol="0">
            <a:normAutofit/>
          </a:bodyPr>
          <a:lstStyle/>
          <a:p>
            <a:pPr marL="34290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recent years, German Pinot Noir, or </a:t>
            </a:r>
            <a:r>
              <a:rPr lang="en-US" dirty="0" err="1">
                <a:latin typeface="Times New Roman" panose="02020603050405020304" pitchFamily="18" charset="0"/>
                <a:cs typeface="Times New Roman" panose="02020603050405020304" pitchFamily="18" charset="0"/>
              </a:rPr>
              <a:t>Spätburgunder</a:t>
            </a:r>
            <a:r>
              <a:rPr lang="en-US" dirty="0">
                <a:latin typeface="Times New Roman" panose="02020603050405020304" pitchFamily="18" charset="0"/>
                <a:cs typeface="Times New Roman" panose="02020603050405020304" pitchFamily="18" charset="0"/>
              </a:rPr>
              <a:t>, has earned widespread recognition for its high quality, particularly from renowned regions such as </a:t>
            </a:r>
            <a:r>
              <a:rPr lang="en-US" dirty="0" err="1">
                <a:latin typeface="Times New Roman" panose="02020603050405020304" pitchFamily="18" charset="0"/>
                <a:cs typeface="Times New Roman" panose="02020603050405020304" pitchFamily="18" charset="0"/>
              </a:rPr>
              <a:t>Ahr</a:t>
            </a:r>
            <a:r>
              <a:rPr lang="en-US" dirty="0">
                <a:latin typeface="Times New Roman" panose="02020603050405020304" pitchFamily="18" charset="0"/>
                <a:cs typeface="Times New Roman" panose="02020603050405020304" pitchFamily="18" charset="0"/>
              </a:rPr>
              <a:t> and Baden. </a:t>
            </a:r>
          </a:p>
          <a:p>
            <a:pPr marL="34290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areas are known for crafting elegant, yet layered wines that showcase bright cherry flavors, complemented by earthy undertones and subtle spice. </a:t>
            </a:r>
          </a:p>
          <a:p>
            <a:pPr marL="342900" indent="-2286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its delicate structure and balanced acidity, German </a:t>
            </a:r>
            <a:r>
              <a:rPr lang="en-US" dirty="0" err="1">
                <a:latin typeface="Times New Roman" panose="02020603050405020304" pitchFamily="18" charset="0"/>
                <a:cs typeface="Times New Roman" panose="02020603050405020304" pitchFamily="18" charset="0"/>
              </a:rPr>
              <a:t>Spätburgunder</a:t>
            </a:r>
            <a:r>
              <a:rPr lang="en-US" dirty="0">
                <a:latin typeface="Times New Roman" panose="02020603050405020304" pitchFamily="18" charset="0"/>
                <a:cs typeface="Times New Roman" panose="02020603050405020304" pitchFamily="18" charset="0"/>
              </a:rPr>
              <a:t> is gaining increasing respect on the global wine stage, offering a unique expression of Pinot Noir that rivals some of the best from France and beyond.</a:t>
            </a:r>
          </a:p>
          <a:p>
            <a:pPr indent="-228600" algn="l">
              <a:buFont typeface="Arial" panose="020B0604020202020204" pitchFamily="34" charset="0"/>
              <a:buChar char="•"/>
            </a:pPr>
            <a:endParaRPr lang="en-US" sz="1900" dirty="0">
              <a:effectLst/>
            </a:endParaRPr>
          </a:p>
        </p:txBody>
      </p:sp>
      <p:pic>
        <p:nvPicPr>
          <p:cNvPr id="2050" name="Picture 2">
            <a:extLst>
              <a:ext uri="{FF2B5EF4-FFF2-40B4-BE49-F238E27FC236}">
                <a16:creationId xmlns:a16="http://schemas.microsoft.com/office/drawing/2014/main" id="{9345A6C6-AEE7-695B-88F5-45F007E88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10"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a:t>
            </a:r>
            <a:r>
              <a:rPr lang="en-US" sz="44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Silvaner</a:t>
            </a:r>
            <a:endParaRPr lang="en-US" sz="4400"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7962900" cy="5257798"/>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Especially prominent in the Franken region, </a:t>
            </a:r>
            <a:r>
              <a:rPr lang="en-US" dirty="0" err="1">
                <a:latin typeface="Times New Roman" panose="02020603050405020304" pitchFamily="18" charset="0"/>
                <a:cs typeface="Times New Roman" panose="02020603050405020304" pitchFamily="18" charset="0"/>
              </a:rPr>
              <a:t>Silvaner</a:t>
            </a:r>
            <a:r>
              <a:rPr lang="en-US" dirty="0">
                <a:latin typeface="Times New Roman" panose="02020603050405020304" pitchFamily="18" charset="0"/>
                <a:cs typeface="Times New Roman" panose="02020603050405020304" pitchFamily="18" charset="0"/>
              </a:rPr>
              <a:t> is known for its more subdued, mineral-driven character compared to the more aromatic Riesling.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err="1">
                <a:latin typeface="Times New Roman" panose="02020603050405020304" pitchFamily="18" charset="0"/>
                <a:cs typeface="Times New Roman" panose="02020603050405020304" pitchFamily="18" charset="0"/>
              </a:rPr>
              <a:t>Silvaner</a:t>
            </a:r>
            <a:r>
              <a:rPr lang="en-US" dirty="0">
                <a:latin typeface="Times New Roman" panose="02020603050405020304" pitchFamily="18" charset="0"/>
                <a:cs typeface="Times New Roman" panose="02020603050405020304" pitchFamily="18" charset="0"/>
              </a:rPr>
              <a:t> often showcases subtle herbal and savory notes, with hints of green apple, pear, and a distinct earthiness.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Its restrained flavor profile and crisp acidity make it a versatile wine, pairing well with a variety of dishes, including seafood, salads, and light vegetarian fare.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While less internationally known, </a:t>
            </a:r>
            <a:r>
              <a:rPr lang="en-US" dirty="0" err="1">
                <a:latin typeface="Times New Roman" panose="02020603050405020304" pitchFamily="18" charset="0"/>
                <a:cs typeface="Times New Roman" panose="02020603050405020304" pitchFamily="18" charset="0"/>
              </a:rPr>
              <a:t>Silvaner</a:t>
            </a:r>
            <a:r>
              <a:rPr lang="en-US" dirty="0">
                <a:latin typeface="Times New Roman" panose="02020603050405020304" pitchFamily="18" charset="0"/>
                <a:cs typeface="Times New Roman" panose="02020603050405020304" pitchFamily="18" charset="0"/>
              </a:rPr>
              <a:t> is cherished for its ability to reflect terroir and its food-friendly nature.</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wine with a label&#10;&#10;Description automatically generated">
            <a:extLst>
              <a:ext uri="{FF2B5EF4-FFF2-40B4-BE49-F238E27FC236}">
                <a16:creationId xmlns:a16="http://schemas.microsoft.com/office/drawing/2014/main" id="{D8AD711C-F7B1-F115-E386-6C6FE070E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0" y="1600201"/>
            <a:ext cx="3619500" cy="5403488"/>
          </a:xfrm>
          <a:prstGeom prst="rect">
            <a:avLst/>
          </a:prstGeom>
        </p:spPr>
      </p:pic>
    </p:spTree>
    <p:extLst>
      <p:ext uri="{BB962C8B-B14F-4D97-AF65-F5344CB8AC3E}">
        <p14:creationId xmlns:p14="http://schemas.microsoft.com/office/powerpoint/2010/main" val="41849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1764792" y="1"/>
            <a:ext cx="10427208" cy="1600200"/>
          </a:xfrm>
        </p:spPr>
        <p:txBody>
          <a:bodyPr anchor="ctr">
            <a:normAutofit/>
          </a:bodyPr>
          <a:lstStyle/>
          <a:p>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 </a:t>
            </a:r>
            <a:r>
              <a:rPr lang="en-US" sz="4000" b="1" dirty="0">
                <a:latin typeface="Times New Roman" panose="02020603050405020304" pitchFamily="18" charset="0"/>
                <a:cs typeface="Times New Roman" panose="02020603050405020304" pitchFamily="18" charset="0"/>
              </a:rPr>
              <a:t>Müller-Thurgau</a:t>
            </a:r>
            <a:endParaRPr lang="en-US" sz="4000"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1764792" y="1600201"/>
            <a:ext cx="10099548" cy="5257798"/>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A hybrid of Riesling and Madeleine Royale, Müller-Thurgau is a light, approachable white wine known for its easy-drinking appeal.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It features delicate floral aromas alongside fresh, fruity notes of peach, apple, and sometimes a hint of citrus.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Though it lacks the complexity of Riesling, Müller-Thurgau offers a pleasant, refreshing profile, making it a popular choice for casual sipping or pairing with light dishes such as salads, seafood, and mild cheeses.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This varietal is especially valued for its early ripening and versatility in various wine-growing regions.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liquid with a label&#10;&#10;Description automatically generated">
            <a:extLst>
              <a:ext uri="{FF2B5EF4-FFF2-40B4-BE49-F238E27FC236}">
                <a16:creationId xmlns:a16="http://schemas.microsoft.com/office/drawing/2014/main" id="{3CFBD00B-EAD6-79EE-81FD-E329F238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12033"/>
            <a:ext cx="1740408" cy="6870032"/>
          </a:xfrm>
          <a:prstGeom prst="rect">
            <a:avLst/>
          </a:prstGeom>
        </p:spPr>
      </p:pic>
    </p:spTree>
    <p:extLst>
      <p:ext uri="{BB962C8B-B14F-4D97-AF65-F5344CB8AC3E}">
        <p14:creationId xmlns:p14="http://schemas.microsoft.com/office/powerpoint/2010/main" val="17347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Key German Wine Varietals</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9791700" cy="5257798"/>
          </a:xfrm>
        </p:spPr>
        <p:txBody>
          <a:bodyPr>
            <a:norm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b="1" dirty="0" err="1">
                <a:latin typeface="Times New Roman" panose="02020603050405020304" pitchFamily="18" charset="0"/>
                <a:cs typeface="Times New Roman" panose="02020603050405020304" pitchFamily="18" charset="0"/>
              </a:rPr>
              <a:t>Grauburgunder</a:t>
            </a:r>
            <a:r>
              <a:rPr lang="en-US" b="1"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Weißburgunder</a:t>
            </a:r>
            <a:r>
              <a:rPr lang="en-US" dirty="0">
                <a:latin typeface="Times New Roman" panose="02020603050405020304" pitchFamily="18" charset="0"/>
                <a:cs typeface="Times New Roman" panose="02020603050405020304" pitchFamily="18" charset="0"/>
              </a:rPr>
              <a:t>: German Pinot Gris (</a:t>
            </a:r>
            <a:r>
              <a:rPr lang="en-US" dirty="0" err="1">
                <a:latin typeface="Times New Roman" panose="02020603050405020304" pitchFamily="18" charset="0"/>
                <a:cs typeface="Times New Roman" panose="02020603050405020304" pitchFamily="18" charset="0"/>
              </a:rPr>
              <a:t>Grauburgunder</a:t>
            </a:r>
            <a:r>
              <a:rPr lang="en-US" dirty="0">
                <a:latin typeface="Times New Roman" panose="02020603050405020304" pitchFamily="18" charset="0"/>
                <a:cs typeface="Times New Roman" panose="02020603050405020304" pitchFamily="18" charset="0"/>
              </a:rPr>
              <a:t>) and Pinot Blanc (</a:t>
            </a:r>
            <a:r>
              <a:rPr lang="en-US" dirty="0" err="1">
                <a:latin typeface="Times New Roman" panose="02020603050405020304" pitchFamily="18" charset="0"/>
                <a:cs typeface="Times New Roman" panose="02020603050405020304" pitchFamily="18" charset="0"/>
              </a:rPr>
              <a:t>Weißburgunder</a:t>
            </a:r>
            <a:r>
              <a:rPr lang="en-US" dirty="0">
                <a:latin typeface="Times New Roman" panose="02020603050405020304" pitchFamily="18" charset="0"/>
                <a:cs typeface="Times New Roman" panose="02020603050405020304" pitchFamily="18" charset="0"/>
              </a:rPr>
              <a:t>) are highly versatile wines, each offering a broad spectrum of styles.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err="1">
                <a:latin typeface="Times New Roman" panose="02020603050405020304" pitchFamily="18" charset="0"/>
                <a:cs typeface="Times New Roman" panose="02020603050405020304" pitchFamily="18" charset="0"/>
              </a:rPr>
              <a:t>Grauburgunder</a:t>
            </a:r>
            <a:r>
              <a:rPr lang="en-US" dirty="0">
                <a:latin typeface="Times New Roman" panose="02020603050405020304" pitchFamily="18" charset="0"/>
                <a:cs typeface="Times New Roman" panose="02020603050405020304" pitchFamily="18" charset="0"/>
              </a:rPr>
              <a:t> can range from crisp and refreshing, with zesty citrus and green apple notes, to richer, more full-bodied expressions that feature ripe pear, almond, and a touch of spice.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Similarly, </a:t>
            </a:r>
            <a:r>
              <a:rPr lang="en-US" dirty="0" err="1">
                <a:latin typeface="Times New Roman" panose="02020603050405020304" pitchFamily="18" charset="0"/>
                <a:cs typeface="Times New Roman" panose="02020603050405020304" pitchFamily="18" charset="0"/>
              </a:rPr>
              <a:t>Weißburgunder</a:t>
            </a:r>
            <a:r>
              <a:rPr lang="en-US" dirty="0">
                <a:latin typeface="Times New Roman" panose="02020603050405020304" pitchFamily="18" charset="0"/>
                <a:cs typeface="Times New Roman" panose="02020603050405020304" pitchFamily="18" charset="0"/>
              </a:rPr>
              <a:t> offers styles from light and delicate, with fresh acidity and subtle floral hints, to fuller-bodied wines with creamy textures and flavors of melon and stone fruits. </a:t>
            </a: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dirty="0">
                <a:latin typeface="Times New Roman" panose="02020603050405020304" pitchFamily="18" charset="0"/>
                <a:cs typeface="Times New Roman" panose="02020603050405020304" pitchFamily="18" charset="0"/>
              </a:rPr>
              <a:t>Both varietals are incredibly food-friendly, pairing well with everything from seafood to poultry and lighter vegetarian dishes.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close up of a bottle&#10;&#10;Description automatically generated">
            <a:extLst>
              <a:ext uri="{FF2B5EF4-FFF2-40B4-BE49-F238E27FC236}">
                <a16:creationId xmlns:a16="http://schemas.microsoft.com/office/drawing/2014/main" id="{3511F318-E9B6-F78B-2938-2713D5E2C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0" y="57873"/>
            <a:ext cx="1790700" cy="6800127"/>
          </a:xfrm>
          <a:prstGeom prst="rect">
            <a:avLst/>
          </a:prstGeom>
        </p:spPr>
      </p:pic>
    </p:spTree>
    <p:extLst>
      <p:ext uri="{BB962C8B-B14F-4D97-AF65-F5344CB8AC3E}">
        <p14:creationId xmlns:p14="http://schemas.microsoft.com/office/powerpoint/2010/main" val="42236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6858000" y="1"/>
            <a:ext cx="5333999" cy="1587500"/>
          </a:xfrm>
        </p:spPr>
        <p:txBody>
          <a:bodyPr vert="horz" lIns="91440" tIns="45720" rIns="91440" bIns="45720" rtlCol="0" anchor="ctr">
            <a:normAutofit/>
          </a:bodyPr>
          <a:lstStyle/>
          <a:p>
            <a:pPr marL="0" marR="0">
              <a:spcAft>
                <a:spcPts val="800"/>
              </a:spcAft>
            </a:pPr>
            <a:r>
              <a:rPr lang="en-US" sz="4800" b="1" dirty="0">
                <a:effectLst/>
                <a:latin typeface="Times New Roman" panose="02020603050405020304" pitchFamily="18" charset="0"/>
                <a:cs typeface="Times New Roman" panose="02020603050405020304" pitchFamily="18" charset="0"/>
              </a:rPr>
              <a:t>Germany’s Terroir</a:t>
            </a:r>
            <a:endParaRPr lang="en-US" sz="4800" dirty="0">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858000" y="1587501"/>
            <a:ext cx="5333998" cy="5270499"/>
          </a:xfrm>
        </p:spPr>
        <p:txBody>
          <a:bodyPr vert="horz" lIns="91440" tIns="45720" rIns="91440" bIns="45720" rtlCol="0" anchor="t">
            <a:normAutofit fontScale="92500" lnSpcReduction="10000"/>
          </a:bodyPr>
          <a:lstStyle/>
          <a:p>
            <a:pPr marR="0" algn="l">
              <a:spcBef>
                <a:spcPts val="0"/>
              </a:spcBef>
              <a:spcAft>
                <a:spcPts val="800"/>
              </a:spcAft>
            </a:pPr>
            <a:r>
              <a:rPr lang="en-US" b="1" dirty="0">
                <a:effectLst/>
                <a:latin typeface="Times New Roman" panose="02020603050405020304" pitchFamily="18" charset="0"/>
                <a:cs typeface="Times New Roman" panose="02020603050405020304" pitchFamily="18" charset="0"/>
              </a:rPr>
              <a:t>The Secret Behind German Wine Quality </a:t>
            </a:r>
          </a:p>
          <a:p>
            <a:pPr marL="342900" marR="0" indent="-228600" algn="l">
              <a:spcBef>
                <a:spcPts val="0"/>
              </a:spcBef>
              <a:spcAft>
                <a:spcPts val="8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Germany’s varied terroirs—comprising soil, climate, and geography—create ideal conditions for wine production. </a:t>
            </a:r>
          </a:p>
          <a:p>
            <a:pPr marL="342900" marR="0" indent="-228600" algn="l">
              <a:spcBef>
                <a:spcPts val="0"/>
              </a:spcBef>
              <a:spcAft>
                <a:spcPts val="8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steep river valleys of Mosel, </a:t>
            </a:r>
            <a:r>
              <a:rPr lang="en-US" dirty="0" err="1">
                <a:effectLst/>
                <a:latin typeface="Times New Roman" panose="02020603050405020304" pitchFamily="18" charset="0"/>
                <a:cs typeface="Times New Roman" panose="02020603050405020304" pitchFamily="18" charset="0"/>
              </a:rPr>
              <a:t>Rheingau</a:t>
            </a:r>
            <a:r>
              <a:rPr lang="en-US" dirty="0">
                <a:effectLst/>
                <a:latin typeface="Times New Roman" panose="02020603050405020304" pitchFamily="18" charset="0"/>
                <a:cs typeface="Times New Roman" panose="02020603050405020304" pitchFamily="18" charset="0"/>
              </a:rPr>
              <a:t>, and </a:t>
            </a:r>
            <a:r>
              <a:rPr lang="en-US" dirty="0" err="1">
                <a:effectLst/>
                <a:latin typeface="Times New Roman" panose="02020603050405020304" pitchFamily="18" charset="0"/>
                <a:cs typeface="Times New Roman" panose="02020603050405020304" pitchFamily="18" charset="0"/>
              </a:rPr>
              <a:t>Nahe</a:t>
            </a:r>
            <a:r>
              <a:rPr lang="en-US" dirty="0">
                <a:effectLst/>
                <a:latin typeface="Times New Roman" panose="02020603050405020304" pitchFamily="18" charset="0"/>
                <a:cs typeface="Times New Roman" panose="02020603050405020304" pitchFamily="18" charset="0"/>
              </a:rPr>
              <a:t> benefit from south-facing slopes that capture sunlight, allowing grapes to ripen fully while retaining their acidity due to cooler nighttime temperatures. </a:t>
            </a:r>
          </a:p>
          <a:p>
            <a:pPr marL="342900" marR="0" indent="-228600" algn="l">
              <a:spcBef>
                <a:spcPts val="0"/>
              </a:spcBef>
              <a:spcAft>
                <a:spcPts val="8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The soils in these regions are often slate or volcanic in nature, adding a distinct minerality to the wines. </a:t>
            </a:r>
          </a:p>
          <a:p>
            <a:pPr marL="342900" marR="0" indent="-228600" algn="l">
              <a:spcBef>
                <a:spcPts val="0"/>
              </a:spcBef>
              <a:spcAft>
                <a:spcPts val="800"/>
              </a:spcAft>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In contrast, regions like Pfalz and Baden, with their warmer climates and loess soils, produce wines with more fruit-forward characteristics.</a:t>
            </a:r>
          </a:p>
          <a:p>
            <a:pPr indent="-228600">
              <a:buFont typeface="Arial" panose="020B0604020202020204" pitchFamily="34" charset="0"/>
              <a:buChar char="•"/>
            </a:pPr>
            <a:endParaRPr lang="en-US" sz="1800" dirty="0">
              <a:solidFill>
                <a:srgbClr val="FFFFFF"/>
              </a:solidFill>
              <a:effectLst/>
              <a:latin typeface="+mn-lt"/>
              <a:cs typeface="+mn-cs"/>
            </a:endParaRPr>
          </a:p>
        </p:txBody>
      </p:sp>
      <p:pic>
        <p:nvPicPr>
          <p:cNvPr id="3074" name="Picture 2">
            <a:extLst>
              <a:ext uri="{FF2B5EF4-FFF2-40B4-BE49-F238E27FC236}">
                <a16:creationId xmlns:a16="http://schemas.microsoft.com/office/drawing/2014/main" id="{F15501FF-DDB7-56FA-EB07-011B3F03C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6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643468" y="1"/>
            <a:ext cx="4620584" cy="1231899"/>
          </a:xfrm>
        </p:spPr>
        <p:txBody>
          <a:bodyPr anchor="ctr">
            <a:normAutofit/>
          </a:bodyPr>
          <a:lstStyle/>
          <a:p>
            <a:pPr marL="0" marR="0">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253999" y="1231900"/>
            <a:ext cx="5962785" cy="5626100"/>
          </a:xfrm>
        </p:spPr>
        <p:txBody>
          <a:bodyPr>
            <a:noAutofit/>
          </a:bodyPr>
          <a:lstStyle/>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Germany’s wine regions have undergone a renaissance, with a renewed focus on quality and innovation. </a:t>
            </a:r>
          </a:p>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steep vineyards of the Mosel to the sun-drenched slopes of Pfalz, German wines today offer diversity, precision, and exceptional value. </a:t>
            </a:r>
          </a:p>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Riesling continues to be the crown jewel, but emerging varietals like Pinot Noir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also making their mark on the global stage. </a:t>
            </a:r>
          </a:p>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 Germany’s winemakers continue to push boundaries, the country’s wines are increasingly appreciated by a new generation of wine lovers.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town on a hill with a church in the background&#10;&#10;Description automatically generated">
            <a:extLst>
              <a:ext uri="{FF2B5EF4-FFF2-40B4-BE49-F238E27FC236}">
                <a16:creationId xmlns:a16="http://schemas.microsoft.com/office/drawing/2014/main" id="{898E1F23-14EC-9053-F839-D199A491E563}"/>
              </a:ext>
            </a:extLst>
          </p:cNvPr>
          <p:cNvPicPr>
            <a:picLocks noChangeAspect="1"/>
          </p:cNvPicPr>
          <p:nvPr/>
        </p:nvPicPr>
        <p:blipFill>
          <a:blip r:embed="rId2">
            <a:extLst>
              <a:ext uri="{28A0092B-C50C-407E-A947-70E740481C1C}">
                <a14:useLocalDpi xmlns:a14="http://schemas.microsoft.com/office/drawing/2010/main" val="0"/>
              </a:ext>
            </a:extLst>
          </a:blip>
          <a:srcRect l="16813" r="2515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810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122363"/>
            <a:ext cx="9144000" cy="1401381"/>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pPr>
              <a:lnSpc>
                <a:spcPct val="100000"/>
              </a:lnSpc>
            </a:pPr>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I would like to acknowledge the many source I have accessed.</a:t>
            </a:r>
          </a:p>
          <a:p>
            <a:pPr>
              <a:lnSpc>
                <a:spcPct val="100000"/>
              </a:lnSpc>
            </a:pPr>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vineyard with a building in the background&#10;&#10;Description automatically generated">
            <a:extLst>
              <a:ext uri="{FF2B5EF4-FFF2-40B4-BE49-F238E27FC236}">
                <a16:creationId xmlns:a16="http://schemas.microsoft.com/office/drawing/2014/main" id="{62755C3C-EB25-3A27-0167-63D039F64759}"/>
              </a:ext>
            </a:extLst>
          </p:cNvPr>
          <p:cNvPicPr>
            <a:picLocks noChangeAspect="1"/>
          </p:cNvPicPr>
          <p:nvPr/>
        </p:nvPicPr>
        <p:blipFill>
          <a:blip r:embed="rId2">
            <a:extLst>
              <a:ext uri="{28A0092B-C50C-407E-A947-70E740481C1C}">
                <a14:useLocalDpi xmlns:a14="http://schemas.microsoft.com/office/drawing/2010/main" val="0"/>
              </a:ext>
            </a:extLst>
          </a:blip>
          <a:srcRect l="12421" r="12176" b="-1"/>
          <a:stretch/>
        </p:blipFill>
        <p:spPr>
          <a:xfrm>
            <a:off x="5130800" y="10"/>
            <a:ext cx="7061200"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0"/>
            <a:ext cx="5680710" cy="1308089"/>
          </a:xfrm>
        </p:spPr>
        <p:txBody>
          <a:bodyPr vert="horz" lIns="91440" tIns="45720" rIns="91440" bIns="45720" rtlCol="0" anchor="ctr">
            <a:noAutofit/>
          </a:bodyPr>
          <a:lstStyle/>
          <a:p>
            <a:pPr algn="l"/>
            <a:r>
              <a:rPr lang="en-US" sz="4400" b="1" dirty="0">
                <a:effectLst/>
                <a:latin typeface="Times New Roman" panose="02020603050405020304" pitchFamily="18" charset="0"/>
                <a:cs typeface="Times New Roman" panose="02020603050405020304" pitchFamily="18" charset="0"/>
              </a:rPr>
              <a:t>The Wine of Germany</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0" y="1308100"/>
            <a:ext cx="5680710" cy="5549889"/>
          </a:xfrm>
        </p:spPr>
        <p:txBody>
          <a:bodyPr vert="horz" lIns="91440" tIns="45720" rIns="91440" bIns="45720" rtlCol="0" anchor="t">
            <a:noAutofit/>
          </a:bodyPr>
          <a:lstStyle/>
          <a:p>
            <a:pPr marL="342900" marR="0" indent="-228600" algn="l">
              <a:lnSpc>
                <a:spcPct val="120000"/>
              </a:lnSpc>
              <a:spcBef>
                <a:spcPts val="0"/>
              </a:spcBef>
              <a:spcAft>
                <a:spcPts val="8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Germany has earned a distinguished reputation as one of the world’s finest wine producers, known for its unique expression of varietals, particularly Riesling. </a:t>
            </a:r>
          </a:p>
          <a:p>
            <a:pPr marL="342900" marR="0" indent="-228600" algn="l">
              <a:lnSpc>
                <a:spcPct val="120000"/>
              </a:lnSpc>
              <a:spcBef>
                <a:spcPts val="0"/>
              </a:spcBef>
              <a:spcAft>
                <a:spcPts val="8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Though the country's wines were historically overshadowed by neighboring France and Italy, a renaissance in recent decades has brought German wines back to global prominence. </a:t>
            </a:r>
          </a:p>
          <a:p>
            <a:pPr marL="342900" marR="0" indent="-228600" algn="l">
              <a:lnSpc>
                <a:spcPct val="120000"/>
              </a:lnSpc>
              <a:spcBef>
                <a:spcPts val="0"/>
              </a:spcBef>
              <a:spcAft>
                <a:spcPts val="8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The diversity in terroir, the distinct wine regions, and the meticulous craftsmanship of German winemakers all contribute to this success.</a:t>
            </a:r>
          </a:p>
        </p:txBody>
      </p:sp>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err="1">
                <a:latin typeface="Times New Roman" panose="02020603050405020304" pitchFamily="18" charset="0"/>
                <a:cs typeface="Times New Roman" panose="02020603050405020304" pitchFamily="18" charset="0"/>
              </a:rPr>
              <a:t>Referances</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4360" y="2133600"/>
            <a:ext cx="10984230" cy="4724401"/>
          </a:xfrm>
        </p:spPr>
        <p:txBody>
          <a:bodyPr>
            <a:normAutofit/>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Jancis Robinson,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(4th ed.), Oxford University Press, 2015.</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Stuart Pigott,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Best White Wine on Earth: The Riesling Story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Stewart, </a:t>
            </a:r>
            <a:br>
              <a:rPr lang="en-US"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Tabori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&amp; Chang, 2014.</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German Wine Institute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Germanwine.de</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4508501" y="1"/>
            <a:ext cx="7683499" cy="1511299"/>
          </a:xfrm>
          <a:noFill/>
        </p:spPr>
        <p:txBody>
          <a:bodyPr anchor="ctr">
            <a:normAutofit fontScale="90000"/>
          </a:bodyPr>
          <a:lstStyle/>
          <a:p>
            <a:pPr marL="0" marR="0">
              <a:spcBef>
                <a:spcPts val="0"/>
              </a:spcBef>
              <a:spcAft>
                <a:spcPts val="800"/>
              </a:spcAft>
            </a:pPr>
            <a:r>
              <a:rPr lang="en-US" sz="52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German Winemaking</a:t>
            </a:r>
            <a:endParaRPr lang="en-US" sz="5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508501" y="1511300"/>
            <a:ext cx="7680450" cy="5994400"/>
          </a:xfrm>
          <a:noFill/>
        </p:spPr>
        <p:txBody>
          <a:bodyPr>
            <a:normAutofit fontScale="77500" lnSpcReduction="20000"/>
          </a:bodyPr>
          <a:lstStyle/>
          <a:p>
            <a:pPr marL="342900" marR="0" indent="-342900" algn="l">
              <a:lnSpc>
                <a:spcPct val="110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Winemaking in Germany dates back to Roman times. Vineyards were first planted along the rivers Rhine and Moselle, where the climate and soil conditions proved ideal for viticulture. </a:t>
            </a:r>
          </a:p>
          <a:p>
            <a:pPr marL="342900" marR="0" indent="-342900" algn="l">
              <a:lnSpc>
                <a:spcPct val="110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Over the centuries, Germany's wine industry has evolved through periods of expansion and  decline, often influenced by political and economic factors. </a:t>
            </a:r>
          </a:p>
          <a:p>
            <a:pPr marL="342900" marR="0" indent="-342900" algn="l">
              <a:lnSpc>
                <a:spcPct val="110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In the late 19th century, Germany's wines, particularly Rieslings, were considered among the most sought-after and expensive in the world. </a:t>
            </a:r>
          </a:p>
          <a:p>
            <a:pPr marL="342900" marR="0" indent="-342900" algn="l">
              <a:lnSpc>
                <a:spcPct val="110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However, the two World Wars and the advent of mass-produced, lower-quality wines in the mid-20th century diminished Germany’s wine reputation. </a:t>
            </a:r>
          </a:p>
          <a:p>
            <a:pPr marL="342900" marR="0" indent="-342900" algn="l">
              <a:lnSpc>
                <a:spcPct val="110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In recent decades, a focus on quality, along with sustainable and biodynamic practices, has revived the industry, positioning German wines back at the forefront of the global wine market.</a:t>
            </a:r>
          </a:p>
          <a:p>
            <a:pPr algn="l"/>
            <a:endParaRPr lang="en-US" sz="1100" dirty="0"/>
          </a:p>
        </p:txBody>
      </p:sp>
      <p:pic>
        <p:nvPicPr>
          <p:cNvPr id="5" name="Picture 4" descr="A person and person picking grapes from a barrel&#10;&#10;Description automatically generated">
            <a:extLst>
              <a:ext uri="{FF2B5EF4-FFF2-40B4-BE49-F238E27FC236}">
                <a16:creationId xmlns:a16="http://schemas.microsoft.com/office/drawing/2014/main" id="{BE8B787E-A842-703C-BF3F-5D7760127D13}"/>
              </a:ext>
            </a:extLst>
          </p:cNvPr>
          <p:cNvPicPr>
            <a:picLocks noChangeAspect="1"/>
          </p:cNvPicPr>
          <p:nvPr/>
        </p:nvPicPr>
        <p:blipFill>
          <a:blip r:embed="rId2">
            <a:extLst>
              <a:ext uri="{28A0092B-C50C-407E-A947-70E740481C1C}">
                <a14:useLocalDpi xmlns:a14="http://schemas.microsoft.com/office/drawing/2010/main" val="0"/>
              </a:ext>
            </a:extLst>
          </a:blip>
          <a:srcRect l="27657" r="17523" b="-2"/>
          <a:stretch/>
        </p:blipFill>
        <p:spPr>
          <a:xfrm>
            <a:off x="0" y="0"/>
            <a:ext cx="4508501" cy="6857990"/>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Wine Regions of Germany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292100" y="1600201"/>
            <a:ext cx="5156200" cy="5257798"/>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Germany’s 13 official wine regions—called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Anbaugebiete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b="1"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offer distinct flavors and characteristics influenced by terroir, climate, and traditional winemaking practices.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Let’s explore the most significant wine regions and their contributions to German wine 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F042CF04-AC58-1C53-0FF0-4CD6A0520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1557872"/>
            <a:ext cx="6743700" cy="5300127"/>
          </a:xfrm>
          <a:prstGeom prst="rect">
            <a:avLst/>
          </a:prstGeom>
        </p:spPr>
      </p:pic>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159098"/>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Mosel</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4697730" y="1175198"/>
            <a:ext cx="7482078" cy="6030274"/>
          </a:xfrm>
        </p:spPr>
        <p:txBody>
          <a:bodyPr>
            <a:normAutofit fontScale="92500" lnSpcReduction="20000"/>
          </a:bodyPr>
          <a:lstStyle/>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Riesling,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Elbling</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Pinot Blanc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Weißburgunder</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Pinot Noir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Spätburgunder</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Steep, south-facing slate soils; proximity to the Moselle River moderates temperatures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Egon Müller,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Dr. Loosen,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J.J.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Prüm</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31775" marR="0" indent="-231775"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Mosel region, with its winding river valleys and dramatic slopes, is perhaps the most iconic wine region in Germany. </a:t>
            </a:r>
          </a:p>
          <a:p>
            <a:pPr marL="231775" marR="0" indent="-231775"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steep slate-covered vineyards provide an ideal environment for growing Riesling, which thrives in cooler climates and reflects the terroir with remarkable clarity. </a:t>
            </a:r>
          </a:p>
          <a:p>
            <a:pPr marL="231775" marR="0" indent="-231775"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Rieslings from the Mosel are known for their floral aromas, bright acidity, and minerality.</a:t>
            </a:r>
          </a:p>
          <a:p>
            <a:pPr marL="231775" marR="0" indent="-231775"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Wineries like Egon Müller and Dr. Loosen have built international reputations, producing Rieslings that range from dry to lusciously sweet, often with great aging potential. </a:t>
            </a:r>
          </a:p>
          <a:p>
            <a:pPr marL="231775" marR="0" indent="-231775"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J.J.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Prüm</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particular, is known for its extraordinary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Eisweins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(ice wines), made from grapes harvested after the first frost.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wine region&#10;&#10;Description automatically generated">
            <a:extLst>
              <a:ext uri="{FF2B5EF4-FFF2-40B4-BE49-F238E27FC236}">
                <a16:creationId xmlns:a16="http://schemas.microsoft.com/office/drawing/2014/main" id="{8D5AD516-497F-8677-55C3-10411E0B0283}"/>
              </a:ext>
            </a:extLst>
          </p:cNvPr>
          <p:cNvPicPr>
            <a:picLocks noChangeAspect="1"/>
          </p:cNvPicPr>
          <p:nvPr/>
        </p:nvPicPr>
        <p:blipFill>
          <a:blip r:embed="rId2">
            <a:extLst>
              <a:ext uri="{28A0092B-C50C-407E-A947-70E740481C1C}">
                <a14:useLocalDpi xmlns:a14="http://schemas.microsoft.com/office/drawing/2010/main" val="0"/>
              </a:ext>
            </a:extLst>
          </a:blip>
          <a:srcRect l="3189"/>
          <a:stretch/>
        </p:blipFill>
        <p:spPr>
          <a:xfrm>
            <a:off x="-11430" y="1175199"/>
            <a:ext cx="4709160" cy="5682801"/>
          </a:xfrm>
          <a:prstGeom prst="rect">
            <a:avLst/>
          </a:prstGeom>
        </p:spPr>
      </p:pic>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072895"/>
          </a:xfrm>
        </p:spPr>
        <p:txBody>
          <a:bodyPr anchor="ctr">
            <a:normAutofit/>
          </a:bodyPr>
          <a:lstStyle/>
          <a:p>
            <a:pPr marL="0" marR="0">
              <a:lnSpc>
                <a:spcPct val="107000"/>
              </a:lnSpc>
              <a:spcBef>
                <a:spcPts val="0"/>
              </a:spcBef>
              <a:spcAft>
                <a:spcPts val="800"/>
              </a:spcAft>
            </a:pP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Rheingau</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0" y="1158240"/>
            <a:ext cx="12192000" cy="5699759"/>
          </a:xfrm>
        </p:spPr>
        <p:txBody>
          <a:bodyPr>
            <a:normAutofit fontScale="92500" lnSpcReduction="20000"/>
          </a:bodyPr>
          <a:lstStyle/>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Riesling,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Spätburgunder</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(Pinot Noir)</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Loess, loam, and slate; Rhine River influence helps moderate temperatures</a:t>
            </a: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Schloss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Johannisberg</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Robert Weil,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Georg Breuer</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Rheingau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synonymous with world-class Riesling, but it also produces some of Germany’s finest Pinot Noir. With a climate influenced by the Rhine River,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Rheingau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tend to be fuller-bodied than those from the Mosel. Rieslings here often exhibit richer fruit flavors alongside high acidity, which balances out the wine's structure.</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Schloss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Johannisberg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one of the oldest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Riesling estates, has been a significant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producer for centuries. </a:t>
            </a:r>
          </a:p>
          <a:p>
            <a:pPr marL="342900" marR="0" indent="-342900" algn="l">
              <a:lnSpc>
                <a:spcPct val="107000"/>
              </a:lnSpc>
              <a:spcBef>
                <a:spcPts val="0"/>
              </a:spcBef>
              <a:spcAft>
                <a:spcPts val="800"/>
              </a:spcAft>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Robert Weil is celebrated for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top-tier dry and sweet Rieslings, while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Georg Breuer produces a modern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take on the region’s classic varietals,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focusing on sustainability and minimal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intervention.</a:t>
            </a:r>
          </a:p>
          <a:p>
            <a:endParaRPr lang="en-US" dirty="0"/>
          </a:p>
        </p:txBody>
      </p:sp>
      <p:pic>
        <p:nvPicPr>
          <p:cNvPr id="5" name="Picture 4" descr="A map of a city&#10;&#10;Description automatically generated">
            <a:extLst>
              <a:ext uri="{FF2B5EF4-FFF2-40B4-BE49-F238E27FC236}">
                <a16:creationId xmlns:a16="http://schemas.microsoft.com/office/drawing/2014/main" id="{5767A1E4-B977-736F-5FF7-8544A4E5E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44" y="3429000"/>
            <a:ext cx="6925056" cy="3428999"/>
          </a:xfrm>
          <a:prstGeom prst="rect">
            <a:avLst/>
          </a:prstGeom>
        </p:spPr>
      </p:pic>
    </p:spTree>
    <p:extLst>
      <p:ext uri="{BB962C8B-B14F-4D97-AF65-F5344CB8AC3E}">
        <p14:creationId xmlns:p14="http://schemas.microsoft.com/office/powerpoint/2010/main" val="11714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194815"/>
          </a:xfrm>
        </p:spPr>
        <p:txBody>
          <a:bodyPr anchor="ctr">
            <a:normAutofit/>
          </a:bodyPr>
          <a:lstStyle/>
          <a:p>
            <a:r>
              <a:rPr lang="en-US" b="1" dirty="0">
                <a:effectLst/>
                <a:latin typeface="Times New Roman" panose="02020603050405020304" pitchFamily="18" charset="0"/>
                <a:ea typeface="Aptos" panose="020B0004020202020204" pitchFamily="34" charset="0"/>
              </a:rPr>
              <a:t>Pfalz</a:t>
            </a:r>
            <a:endParaRPr lang="en-US" dirty="0"/>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3840668" y="1194816"/>
            <a:ext cx="8351332" cy="5663183"/>
          </a:xfrm>
        </p:spPr>
        <p:txBody>
          <a:bodyPr>
            <a:normAutofit fontScale="92500" lnSpcReduction="20000"/>
          </a:bodyPr>
          <a:lstStyle/>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Riesling, Müller-Thurgau, Pinot Gris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Grauburgunder</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Dornfelder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Varied soils—sandstone, limestone, and loess; a warm, sunny climate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Dr.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Bürklin</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-Wolf,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Reichsrat von Buhl,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Bassermann</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-Jordan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Pfalz region benefits from one of the warmest climates in Germany, creating wines with fuller bodies and riper fruit characteristics.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Riesling remains king, but Pfalz is known for its diversity in varietals, including Pinot varieties (Blanc, Gris, and Noir) and the red grape Dornfelder. The wines from Pfalz are often approachable in their youth, with expressive fruit flavors and good structure.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Dr.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Bürklin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-Wolf is one of the region’s premier producers, known for its commitment to biodynamic farming. </a:t>
            </a:r>
          </a:p>
          <a:p>
            <a:pPr marL="342900" marR="0" indent="-342900"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Reichsrat von Buhl produces some of the best sparkling wines (Sekt) in Germany, while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Bassermann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-Jordan is a historic estate known for its wide range of exceptional whites.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region with red and orange colors&#10;&#10;Description automatically generated">
            <a:extLst>
              <a:ext uri="{FF2B5EF4-FFF2-40B4-BE49-F238E27FC236}">
                <a16:creationId xmlns:a16="http://schemas.microsoft.com/office/drawing/2014/main" id="{3B75D682-D7B3-E155-EAC6-E91722A7E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816"/>
            <a:ext cx="3840668" cy="5663184"/>
          </a:xfrm>
          <a:prstGeom prst="rect">
            <a:avLst/>
          </a:prstGeom>
        </p:spPr>
      </p:pic>
    </p:spTree>
    <p:extLst>
      <p:ext uri="{BB962C8B-B14F-4D97-AF65-F5344CB8AC3E}">
        <p14:creationId xmlns:p14="http://schemas.microsoft.com/office/powerpoint/2010/main" val="46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158239"/>
          </a:xfrm>
        </p:spPr>
        <p:txBody>
          <a:bodyPr anchor="ctr">
            <a:normAutofit/>
          </a:bodyPr>
          <a:lstStyle/>
          <a:p>
            <a:pPr marL="0" marR="0">
              <a:lnSpc>
                <a:spcPct val="107000"/>
              </a:lnSpc>
              <a:spcBef>
                <a:spcPts val="0"/>
              </a:spcBef>
              <a:spcAft>
                <a:spcPts val="800"/>
              </a:spcAft>
            </a:pPr>
            <a:r>
              <a:rPr lang="en-US" sz="4400" b="1" kern="100" dirty="0" err="1">
                <a:effectLst/>
                <a:ea typeface="Aptos" panose="020B0004020202020204" pitchFamily="34" charset="0"/>
              </a:rPr>
              <a:t>Nahe</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0" y="1158241"/>
            <a:ext cx="12192000" cy="1560576"/>
          </a:xfrm>
        </p:spPr>
        <p:txBody>
          <a:bodyPr>
            <a:normAutofit/>
          </a:bodyPr>
          <a:lstStyle/>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Riesling,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Grauburgunder</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Spätburgunder</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Complex soils including volcanic rock, slate, and sandstone</a:t>
            </a:r>
          </a:p>
          <a:p>
            <a:pPr marL="171450" marR="0" lvl="0" indent="-171450" algn="l">
              <a:lnSpc>
                <a:spcPct val="107000"/>
              </a:lnSpc>
              <a:spcBef>
                <a:spcPts val="0"/>
              </a:spcBef>
              <a:spcAft>
                <a:spcPts val="800"/>
              </a:spcAft>
              <a:buSzPts val="1000"/>
              <a:buFont typeface="Wingdings" panose="05000000000000000000" pitchFamily="2" charset="2"/>
              <a:buChar char="q"/>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Dönnhoff</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Schäfer-Fröhlich,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Emrich-Schönleber</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 map of a city&#10;&#10;Description automatically generated">
            <a:extLst>
              <a:ext uri="{FF2B5EF4-FFF2-40B4-BE49-F238E27FC236}">
                <a16:creationId xmlns:a16="http://schemas.microsoft.com/office/drawing/2014/main" id="{903D18F8-D72A-5584-C777-314C1A3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047" y="1158240"/>
            <a:ext cx="3935953" cy="4194048"/>
          </a:xfrm>
          <a:prstGeom prst="rect">
            <a:avLst/>
          </a:prstGeom>
        </p:spPr>
      </p:pic>
      <p:sp>
        <p:nvSpPr>
          <p:cNvPr id="7" name="TextBox 6">
            <a:extLst>
              <a:ext uri="{FF2B5EF4-FFF2-40B4-BE49-F238E27FC236}">
                <a16:creationId xmlns:a16="http://schemas.microsoft.com/office/drawing/2014/main" id="{ADB0106C-9782-9E5D-5B48-E763E5C3610A}"/>
              </a:ext>
            </a:extLst>
          </p:cNvPr>
          <p:cNvSpPr txBox="1"/>
          <p:nvPr/>
        </p:nvSpPr>
        <p:spPr>
          <a:xfrm>
            <a:off x="-1" y="2483658"/>
            <a:ext cx="8256047" cy="3329694"/>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Nahe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located between the Mosel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Rheinhessen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Germany’s most varied in terms of soil and microclimates.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diversity allows for a wide range of wine styles, with Riesling as the standout varietal.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Nahe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Rieslings are known for their balance of fruit, acidity, and minerality, often exhibiting a subtle elegance compared to the more intense Mosel 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Rheingau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a:t>
            </a:r>
          </a:p>
        </p:txBody>
      </p:sp>
      <p:sp>
        <p:nvSpPr>
          <p:cNvPr id="9" name="TextBox 8">
            <a:extLst>
              <a:ext uri="{FF2B5EF4-FFF2-40B4-BE49-F238E27FC236}">
                <a16:creationId xmlns:a16="http://schemas.microsoft.com/office/drawing/2014/main" id="{B9106561-EED8-34EF-DCE7-CCCDDD6597F9}"/>
              </a:ext>
            </a:extLst>
          </p:cNvPr>
          <p:cNvSpPr txBox="1"/>
          <p:nvPr/>
        </p:nvSpPr>
        <p:spPr>
          <a:xfrm>
            <a:off x="0" y="5703624"/>
            <a:ext cx="12192000" cy="1200329"/>
          </a:xfrm>
          <a:prstGeom prst="rect">
            <a:avLst/>
          </a:prstGeom>
          <a:noFill/>
        </p:spPr>
        <p:txBody>
          <a:bodyPr wrap="square">
            <a:spAutoFit/>
          </a:bodyPr>
          <a:lstStyle/>
          <a:p>
            <a:pPr marL="342900" indent="-342900">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Dönnhoff</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arguably the star of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Nahe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producing highly acclaimed Rieslings from various vineyards. Schäfer-Fröhlich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Emrich-Schönleber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also top estates that have helped establish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Nahe’s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reputation for premium wines.</a:t>
            </a:r>
            <a:endParaRPr lang="en-US" sz="2400" dirty="0"/>
          </a:p>
        </p:txBody>
      </p:sp>
    </p:spTree>
    <p:extLst>
      <p:ext uri="{BB962C8B-B14F-4D97-AF65-F5344CB8AC3E}">
        <p14:creationId xmlns:p14="http://schemas.microsoft.com/office/powerpoint/2010/main" val="39032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231391"/>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Franken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0" y="1231393"/>
            <a:ext cx="12192000" cy="2401823"/>
          </a:xfrm>
        </p:spPr>
        <p:txBody>
          <a:bodyPr>
            <a:normAutofit/>
          </a:bodyPr>
          <a:lstStyle/>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Varietals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 Müller-Thurgau, Riesling, Bacchus</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Limestone and clay; continental climate</a:t>
            </a:r>
          </a:p>
          <a:p>
            <a:pPr marL="228600" marR="0" lvl="0" indent="-228600" algn="l">
              <a:lnSpc>
                <a:spcPct val="107000"/>
              </a:lnSpc>
              <a:spcBef>
                <a:spcPts val="0"/>
              </a:spcBef>
              <a:spcAft>
                <a:spcPts val="800"/>
              </a:spcAft>
              <a:buSzPts val="1000"/>
              <a:buFont typeface="Wingdings" panose="05000000000000000000" pitchFamily="2" charset="2"/>
              <a:buChar char="q"/>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 Rudolf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Fürst</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 Hans Wirsching,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i="1" kern="100" dirty="0" err="1">
                <a:effectLst/>
                <a:latin typeface="Times New Roman" panose="02020603050405020304" pitchFamily="18" charset="0"/>
                <a:ea typeface="Aptos" panose="020B0004020202020204" pitchFamily="34" charset="0"/>
                <a:cs typeface="Times New Roman" panose="02020603050405020304" pitchFamily="18" charset="0"/>
              </a:rPr>
              <a:t>Juliusspital</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Franken is distinguished by its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wines, a varietal that thrives in the region’s limestone-rich soils. </a:t>
            </a:r>
          </a:p>
          <a:p>
            <a:endParaRPr lang="en-US" dirty="0"/>
          </a:p>
        </p:txBody>
      </p:sp>
      <p:pic>
        <p:nvPicPr>
          <p:cNvPr id="7" name="Picture 6" descr="A map of a region&#10;&#10;Description automatically generated">
            <a:extLst>
              <a:ext uri="{FF2B5EF4-FFF2-40B4-BE49-F238E27FC236}">
                <a16:creationId xmlns:a16="http://schemas.microsoft.com/office/drawing/2014/main" id="{3AF14187-D8BA-D6A3-824E-0B8846699238}"/>
              </a:ext>
            </a:extLst>
          </p:cNvPr>
          <p:cNvPicPr>
            <a:picLocks noChangeAspect="1"/>
          </p:cNvPicPr>
          <p:nvPr/>
        </p:nvPicPr>
        <p:blipFill>
          <a:blip r:embed="rId2">
            <a:extLst>
              <a:ext uri="{28A0092B-C50C-407E-A947-70E740481C1C}">
                <a14:useLocalDpi xmlns:a14="http://schemas.microsoft.com/office/drawing/2010/main" val="0"/>
              </a:ext>
            </a:extLst>
          </a:blip>
          <a:srcRect t="27037" b="22963"/>
          <a:stretch/>
        </p:blipFill>
        <p:spPr>
          <a:xfrm>
            <a:off x="0" y="4151489"/>
            <a:ext cx="5657088" cy="2706510"/>
          </a:xfrm>
          <a:prstGeom prst="rect">
            <a:avLst/>
          </a:prstGeom>
        </p:spPr>
      </p:pic>
      <p:sp>
        <p:nvSpPr>
          <p:cNvPr id="9" name="TextBox 8">
            <a:extLst>
              <a:ext uri="{FF2B5EF4-FFF2-40B4-BE49-F238E27FC236}">
                <a16:creationId xmlns:a16="http://schemas.microsoft.com/office/drawing/2014/main" id="{01138D12-8346-79DC-C7B8-EAE7F642EE5A}"/>
              </a:ext>
            </a:extLst>
          </p:cNvPr>
          <p:cNvSpPr txBox="1"/>
          <p:nvPr/>
        </p:nvSpPr>
        <p:spPr>
          <a:xfrm>
            <a:off x="0" y="2938272"/>
            <a:ext cx="12192000" cy="1154803"/>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from Franken is often more robust than elsewhere in Germany, showing an earthier, more mineral-driven profile. Riesling and Müller-Thurgau are also important in the region, with Riesling benefiting from the cool, continental climate.</a:t>
            </a:r>
          </a:p>
        </p:txBody>
      </p:sp>
      <p:sp>
        <p:nvSpPr>
          <p:cNvPr id="11" name="TextBox 10">
            <a:extLst>
              <a:ext uri="{FF2B5EF4-FFF2-40B4-BE49-F238E27FC236}">
                <a16:creationId xmlns:a16="http://schemas.microsoft.com/office/drawing/2014/main" id="{9CB2844A-DDEF-6F85-F769-D389D4F418A5}"/>
              </a:ext>
            </a:extLst>
          </p:cNvPr>
          <p:cNvSpPr txBox="1"/>
          <p:nvPr/>
        </p:nvSpPr>
        <p:spPr>
          <a:xfrm>
            <a:off x="5657088" y="4043248"/>
            <a:ext cx="6534912" cy="2706510"/>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Rudolf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Fürst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famous for both its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Spätburgunder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(Pinot Noir), while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Hans Wirsching is a key producer of traditional dry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Silvaner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marR="0" indent="-342900" algn="l">
              <a:lnSpc>
                <a:spcPct val="107000"/>
              </a:lnSpc>
              <a:spcBef>
                <a:spcPts val="0"/>
              </a:spcBef>
              <a:spcAft>
                <a:spcPts val="800"/>
              </a:spcAft>
              <a:buFont typeface="Arial" panose="020B0604020202020204" pitchFamily="34" charset="0"/>
              <a:buChar char="•"/>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Weingut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Juliusspital</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one of the oldest wineries in Germany and is noted for its wide portfolio of both whites and reds.</a:t>
            </a:r>
          </a:p>
        </p:txBody>
      </p:sp>
    </p:spTree>
    <p:extLst>
      <p:ext uri="{BB962C8B-B14F-4D97-AF65-F5344CB8AC3E}">
        <p14:creationId xmlns:p14="http://schemas.microsoft.com/office/powerpoint/2010/main" val="37799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316</TotalTime>
  <Words>2128</Words>
  <Application>Microsoft Office PowerPoint</Application>
  <PresentationFormat>Widescreen</PresentationFormat>
  <Paragraphs>107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Times New Roman</vt:lpstr>
      <vt:lpstr>Wingdings</vt:lpstr>
      <vt:lpstr>Office Theme</vt:lpstr>
      <vt:lpstr>The Wines of Germany Presented by: Marc Silver </vt:lpstr>
      <vt:lpstr>The Wine of Germany</vt:lpstr>
      <vt:lpstr>A Brief History of German Winemaking</vt:lpstr>
      <vt:lpstr>Major Wine Regions of Germany</vt:lpstr>
      <vt:lpstr>Mosel</vt:lpstr>
      <vt:lpstr>Rheingau</vt:lpstr>
      <vt:lpstr>Pfalz</vt:lpstr>
      <vt:lpstr>Nahe</vt:lpstr>
      <vt:lpstr>Franken</vt:lpstr>
      <vt:lpstr>Key German Wine Varietals</vt:lpstr>
      <vt:lpstr>Key German Wine Varietals: Riesling</vt:lpstr>
      <vt:lpstr>Key German Wine Varietals: Riesling</vt:lpstr>
      <vt:lpstr>Key German Wine Varietals:  Spätburgunder (Pinot Noir)</vt:lpstr>
      <vt:lpstr>Key German Wine Varietals: Silvaner</vt:lpstr>
      <vt:lpstr>Key German Wine Varietals: Müller-Thurgau</vt:lpstr>
      <vt:lpstr>Key German Wine Varietals</vt:lpstr>
      <vt:lpstr>Germany’s Terroir</vt:lpstr>
      <vt:lpstr>Conclusion</vt:lpstr>
      <vt:lpstr>Acknowledgement</vt:lpstr>
      <vt:lpstr>Referances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24</cp:revision>
  <dcterms:created xsi:type="dcterms:W3CDTF">2024-07-15T00:09:41Z</dcterms:created>
  <dcterms:modified xsi:type="dcterms:W3CDTF">2024-09-19T20:28:04Z</dcterms:modified>
</cp:coreProperties>
</file>