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handoutMasterIdLst>
    <p:handoutMasterId r:id="rId34"/>
  </p:handoutMasterIdLst>
  <p:sldIdLst>
    <p:sldId id="256" r:id="rId2"/>
    <p:sldId id="273" r:id="rId3"/>
    <p:sldId id="257" r:id="rId4"/>
    <p:sldId id="274" r:id="rId5"/>
    <p:sldId id="258" r:id="rId6"/>
    <p:sldId id="280" r:id="rId7"/>
    <p:sldId id="298" r:id="rId8"/>
    <p:sldId id="279" r:id="rId9"/>
    <p:sldId id="260" r:id="rId10"/>
    <p:sldId id="297" r:id="rId11"/>
    <p:sldId id="277" r:id="rId12"/>
    <p:sldId id="261" r:id="rId13"/>
    <p:sldId id="264" r:id="rId14"/>
    <p:sldId id="300" r:id="rId15"/>
    <p:sldId id="299" r:id="rId16"/>
    <p:sldId id="268" r:id="rId17"/>
    <p:sldId id="278" r:id="rId18"/>
    <p:sldId id="282" r:id="rId19"/>
    <p:sldId id="283" r:id="rId20"/>
    <p:sldId id="284" r:id="rId21"/>
    <p:sldId id="294" r:id="rId22"/>
    <p:sldId id="295" r:id="rId23"/>
    <p:sldId id="293" r:id="rId24"/>
    <p:sldId id="286" r:id="rId25"/>
    <p:sldId id="288" r:id="rId26"/>
    <p:sldId id="292" r:id="rId27"/>
    <p:sldId id="290" r:id="rId28"/>
    <p:sldId id="275" r:id="rId29"/>
    <p:sldId id="271" r:id="rId30"/>
    <p:sldId id="272" r:id="rId31"/>
    <p:sldId id="291" r:id="rId3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954" autoAdjust="0"/>
  </p:normalViewPr>
  <p:slideViewPr>
    <p:cSldViewPr snapToGrid="0">
      <p:cViewPr varScale="1">
        <p:scale>
          <a:sx n="100" d="100"/>
          <a:sy n="100"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18149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58928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029005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91872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61074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258978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4165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30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1687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36115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30958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Geraldton</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ountry&#10;&#10;Description automatically generated">
            <a:extLst>
              <a:ext uri="{FF2B5EF4-FFF2-40B4-BE49-F238E27FC236}">
                <a16:creationId xmlns:a16="http://schemas.microsoft.com/office/drawing/2014/main" id="{8F5EDE71-9D1D-E80D-5D90-175125495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949"/>
            <a:ext cx="10062718" cy="5783499"/>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561599"/>
            <a:ext cx="6306693" cy="841375"/>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Geraldton Area Map </a:t>
            </a:r>
          </a:p>
        </p:txBody>
      </p:sp>
      <p:sp>
        <p:nvSpPr>
          <p:cNvPr id="3" name="TextBox 2">
            <a:extLst>
              <a:ext uri="{FF2B5EF4-FFF2-40B4-BE49-F238E27FC236}">
                <a16:creationId xmlns:a16="http://schemas.microsoft.com/office/drawing/2014/main" id="{87E9E693-0203-9AAE-EC9E-EC3D7DDB77ED}"/>
              </a:ext>
            </a:extLst>
          </p:cNvPr>
          <p:cNvSpPr txBox="1"/>
          <p:nvPr/>
        </p:nvSpPr>
        <p:spPr>
          <a:xfrm>
            <a:off x="3345307" y="2077521"/>
            <a:ext cx="1209675" cy="369332"/>
          </a:xfrm>
          <a:prstGeom prst="rect">
            <a:avLst/>
          </a:prstGeom>
          <a:noFill/>
        </p:spPr>
        <p:txBody>
          <a:bodyPr wrap="square">
            <a:spAutoFit/>
          </a:bodyPr>
          <a:lstStyle/>
          <a:p>
            <a:r>
              <a:rPr lang="en-US" sz="1800" b="1" dirty="0">
                <a:solidFill>
                  <a:srgbClr val="000000"/>
                </a:solidFill>
                <a:latin typeface="Times New Roman" panose="02020603050405020304" pitchFamily="18" charset="0"/>
                <a:cs typeface="Times New Roman" panose="02020603050405020304" pitchFamily="18" charset="0"/>
              </a:rPr>
              <a:t>Geraldton</a:t>
            </a:r>
            <a:endParaRPr lang="en-US" dirty="0"/>
          </a:p>
        </p:txBody>
      </p:sp>
    </p:spTree>
    <p:extLst>
      <p:ext uri="{BB962C8B-B14F-4D97-AF65-F5344CB8AC3E}">
        <p14:creationId xmlns:p14="http://schemas.microsoft.com/office/powerpoint/2010/main" val="397220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8DB4D10A-E380-E70D-3B15-72566B4AA12F}"/>
              </a:ext>
            </a:extLst>
          </p:cNvPr>
          <p:cNvPicPr>
            <a:picLocks noChangeAspect="1"/>
          </p:cNvPicPr>
          <p:nvPr/>
        </p:nvPicPr>
        <p:blipFill rotWithShape="1">
          <a:blip r:embed="rId3">
            <a:extLst>
              <a:ext uri="{28A0092B-C50C-407E-A947-70E740481C1C}">
                <a14:useLocalDpi xmlns:a14="http://schemas.microsoft.com/office/drawing/2010/main" val="0"/>
              </a:ext>
            </a:extLst>
          </a:blip>
          <a:srcRect l="5272" r="1317"/>
          <a:stretch/>
        </p:blipFill>
        <p:spPr>
          <a:xfrm>
            <a:off x="-61378" y="0"/>
            <a:ext cx="10142003" cy="56705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5653481" cy="2123768"/>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Geraldton</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11</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5" cy="109537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Geraldton Buses</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3" y="1095375"/>
            <a:ext cx="9912402" cy="4324309"/>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Public transport can often provide an ideal solution since it offers access to many areas without having to make too much of a physical.</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have many transportation options available to you, including bus routes and ridesharing services.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Geraldton’s bus network runs on 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system of 11 lines that cover a range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local areas. This allows travelers to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visit some of the main attractions in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Geraldton easily, such as its stunning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Western Australian beaches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Historical Museum.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ticket entitles passengers to two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hours of travel on any line for just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$4.00. </a:t>
            </a:r>
          </a:p>
        </p:txBody>
      </p:sp>
      <p:pic>
        <p:nvPicPr>
          <p:cNvPr id="4" name="Picture 3" descr="A map of a city&#10;&#10;Description automatically generated">
            <a:extLst>
              <a:ext uri="{FF2B5EF4-FFF2-40B4-BE49-F238E27FC236}">
                <a16:creationId xmlns:a16="http://schemas.microsoft.com/office/drawing/2014/main" id="{83F27934-50C1-7004-1C01-FD07A84EF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567" y="2190749"/>
            <a:ext cx="5590058" cy="3508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273850"/>
            <a:ext cx="10080625" cy="569913"/>
          </a:xfrm>
          <a:prstGeom prst="rect">
            <a:avLst/>
          </a:prstGeom>
        </p:spPr>
        <p:txBody>
          <a:bodyPr vert="horz"/>
          <a:lstStyle/>
          <a:p>
            <a:pPr algn="ctr" rtl="0"/>
            <a:r>
              <a:rPr lang="en-US" b="1" dirty="0">
                <a:solidFill>
                  <a:schemeClr val="tx1"/>
                </a:solidFill>
                <a:latin typeface="Times New Roman" panose="02020603050405020304" pitchFamily="18" charset="0"/>
                <a:cs typeface="Times New Roman" panose="02020603050405020304" pitchFamily="18" charset="0"/>
              </a:rPr>
              <a:t>Geraldton Taxis</a:t>
            </a:r>
            <a:endParaRPr lang="en-US"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295314"/>
            <a:ext cx="4753459"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local Rideshare company is </a:t>
            </a:r>
            <a:r>
              <a:rPr lang="en-US" sz="2000" dirty="0" err="1">
                <a:latin typeface="Times New Roman" panose="02020603050405020304" pitchFamily="18" charset="0"/>
                <a:cs typeface="Times New Roman" panose="02020603050405020304" pitchFamily="18" charset="0"/>
              </a:rPr>
              <a:t>TaTa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You can call them directly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08 6266 8372</a:t>
            </a:r>
          </a:p>
          <a:p>
            <a:pPr marL="342900" indent="-342900">
              <a:buFont typeface="Arial" panose="020B0604020202020204" pitchFamily="34" charset="0"/>
              <a:buChar char="•"/>
            </a:pPr>
            <a:endParaRPr lang="en-US" sz="2200" dirty="0"/>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54868"/>
            <a:ext cx="10080625" cy="120015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Getting Around </a:t>
            </a:r>
            <a:r>
              <a:rPr lang="en-US" sz="4400" b="1" dirty="0">
                <a:solidFill>
                  <a:schemeClr val="tx1"/>
                </a:solidFill>
                <a:latin typeface="Times New Roman" panose="02020603050405020304" pitchFamily="18" charset="0"/>
                <a:cs typeface="Times New Roman" panose="02020603050405020304" pitchFamily="18" charset="0"/>
              </a:rPr>
              <a:t>Geraldton </a:t>
            </a:r>
            <a:r>
              <a:rPr lang="en-US" b="1" dirty="0">
                <a:latin typeface="Times New Roman" panose="02020603050405020304" pitchFamily="18" charset="0"/>
                <a:cs typeface="Times New Roman" panose="02020603050405020304" pitchFamily="18" charset="0"/>
              </a:rPr>
              <a:t>by Foot</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233529"/>
            <a:ext cx="9718727" cy="4324309"/>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Exploring on foot can be a great way to take in the sites of any city. In Geraldton, people often opt to get around by foot, especially when it comes to visiting beachside areas.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Exploring on foot also has some unique benefits, such as the ability to go at your own pace, stop whenever you please and get a more intimate feel for local areas. </a:t>
            </a:r>
          </a:p>
        </p:txBody>
      </p:sp>
      <p:pic>
        <p:nvPicPr>
          <p:cNvPr id="4" name="Picture 3" descr="A city next to the water&#10;&#10;Description automatically generated">
            <a:extLst>
              <a:ext uri="{FF2B5EF4-FFF2-40B4-BE49-F238E27FC236}">
                <a16:creationId xmlns:a16="http://schemas.microsoft.com/office/drawing/2014/main" id="{D0F19077-0760-594B-ABD6-B0C3CF0E2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43175"/>
            <a:ext cx="4691063" cy="3127375"/>
          </a:xfrm>
          <a:prstGeom prst="rect">
            <a:avLst/>
          </a:prstGeom>
        </p:spPr>
      </p:pic>
      <p:sp>
        <p:nvSpPr>
          <p:cNvPr id="8" name="TextBox 7">
            <a:extLst>
              <a:ext uri="{FF2B5EF4-FFF2-40B4-BE49-F238E27FC236}">
                <a16:creationId xmlns:a16="http://schemas.microsoft.com/office/drawing/2014/main" id="{2E64B15D-B696-B448-B846-D62D0C77F552}"/>
              </a:ext>
            </a:extLst>
          </p:cNvPr>
          <p:cNvSpPr txBox="1"/>
          <p:nvPr/>
        </p:nvSpPr>
        <p:spPr>
          <a:xfrm>
            <a:off x="4691061" y="2543175"/>
            <a:ext cx="5364109" cy="313932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there are also some drawbacks that come with traveling by foot. It could be argued that those with physical conditions, elderly individuals or young children may not find this an ideal mode of transportation.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Although Geraldton is quite an easy city to maneuver around on foot, certain areas such as the WA Museum may prove quite a challenge due to its distance .</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78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Geraldton Heritage Walk</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168223" y="1233529"/>
            <a:ext cx="9518702" cy="4282153"/>
          </a:xfrm>
          <a:prstGeom prst="rect">
            <a:avLst/>
          </a:prstGeom>
        </p:spPr>
        <p:txBody>
          <a:bodyPr vert="horz" lIns="91440" tIns="45720" rIns="91440" bIns="45720" rtlCol="0">
            <a:noAutofit/>
          </a:bodyPr>
          <a:lstStyle/>
          <a:p>
            <a:r>
              <a:rPr lang="en-US" sz="2000" dirty="0">
                <a:latin typeface="Times New Roman" panose="02020603050405020304" pitchFamily="18" charset="0"/>
                <a:cs typeface="Times New Roman" panose="02020603050405020304" pitchFamily="18" charset="0"/>
              </a:rPr>
              <a:t>"The City of Geraldton Heritage Walk Trails features six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easy routes located in the CBD of Geraldton.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Waterfront Walk Trail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Marine Terrace Walk Trail</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Rocks Laneway Walk Trail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West End Walk Trail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Victoria Hospital Walk Trail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Bluff Point Walk Trail </a:t>
            </a:r>
          </a:p>
          <a:p>
            <a:r>
              <a:rPr lang="en-US" sz="2000" dirty="0">
                <a:latin typeface="Times New Roman" panose="02020603050405020304" pitchFamily="18" charset="0"/>
                <a:cs typeface="Times New Roman" panose="02020603050405020304" pitchFamily="18" charset="0"/>
              </a:rPr>
              <a:t>All trails suit the majority of fitness and experience levels,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with footpaths and wheelchair access along all trails." </a:t>
            </a:r>
          </a:p>
          <a:p>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Information is Available from Geraldton Regional Library </a:t>
            </a:r>
            <a:br>
              <a:rPr lang="en-US" sz="20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for $2.00</a:t>
            </a:r>
            <a:endParaRPr lang="en-US" sz="2000" dirty="0">
              <a:latin typeface="Times New Roman" panose="02020603050405020304" pitchFamily="18" charset="0"/>
              <a:cs typeface="Times New Roman" panose="02020603050405020304" pitchFamily="18" charset="0"/>
            </a:endParaRPr>
          </a:p>
        </p:txBody>
      </p:sp>
      <p:pic>
        <p:nvPicPr>
          <p:cNvPr id="4" name="Picture 3" descr="A book cover with a building&#10;&#10;Description automatically generated">
            <a:extLst>
              <a:ext uri="{FF2B5EF4-FFF2-40B4-BE49-F238E27FC236}">
                <a16:creationId xmlns:a16="http://schemas.microsoft.com/office/drawing/2014/main" id="{F1BDC3B2-9E7B-FD4D-71A8-8BD370A15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41597" y="1247352"/>
            <a:ext cx="3752850" cy="3725205"/>
          </a:xfrm>
          <a:prstGeom prst="rect">
            <a:avLst/>
          </a:prstGeom>
        </p:spPr>
      </p:pic>
    </p:spTree>
    <p:extLst>
      <p:ext uri="{BB962C8B-B14F-4D97-AF65-F5344CB8AC3E}">
        <p14:creationId xmlns:p14="http://schemas.microsoft.com/office/powerpoint/2010/main" val="4620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HMAS Sydney II Memorial</a:t>
            </a:r>
          </a:p>
        </p:txBody>
      </p:sp>
      <p:sp>
        <p:nvSpPr>
          <p:cNvPr id="4" name="TextBox 3">
            <a:extLst>
              <a:ext uri="{FF2B5EF4-FFF2-40B4-BE49-F238E27FC236}">
                <a16:creationId xmlns:a16="http://schemas.microsoft.com/office/drawing/2014/main" id="{8FFDB5B2-111A-07DF-81E6-5575667F2D53}"/>
              </a:ext>
            </a:extLst>
          </p:cNvPr>
          <p:cNvSpPr txBox="1"/>
          <p:nvPr/>
        </p:nvSpPr>
        <p:spPr>
          <a:xfrm>
            <a:off x="1" y="1174044"/>
            <a:ext cx="5505450" cy="4496506"/>
          </a:xfrm>
          <a:prstGeom prst="rect">
            <a:avLst/>
          </a:prstGeom>
        </p:spPr>
        <p:txBody>
          <a:bodyPr vert="horz" lIns="91440" tIns="45720" rIns="91440" bIns="45720" rtlCol="0">
            <a:normAutofit fontScale="70000" lnSpcReduction="20000"/>
          </a:bodyPr>
          <a:lstStyle/>
          <a:p>
            <a:pPr marL="342900" indent="-342900">
              <a:lnSpc>
                <a:spcPct val="12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The sinking of the HMAS Sydney II on 19 November 1941 was a painful blow to Australia and the Allied effort in World War II.</a:t>
            </a:r>
          </a:p>
          <a:p>
            <a:pPr marL="342900" indent="-342900">
              <a:lnSpc>
                <a:spcPct val="12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This was the largest Allied warship to be lost with all hands (645) in the war.</a:t>
            </a:r>
          </a:p>
          <a:p>
            <a:pPr marL="342900" indent="-342900">
              <a:lnSpc>
                <a:spcPct val="12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The exact location of the wreck was unknown until it was discovered close to the Kormoran some 100 nautical miles off Dirk Hartog Island in Shark Bay in 2008. Geraldton has a fitting memorial to the sailors who lost their lives in the event, which has taken on extra significance after the wreck was located.</a:t>
            </a:r>
          </a:p>
          <a:p>
            <a:pPr marL="342900" indent="-342900">
              <a:lnSpc>
                <a:spcPct val="120000"/>
              </a:lnSpc>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There’s a wall of remembrance with the names of the 645 sailors on board.</a:t>
            </a: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endParaRPr lang="en-US" sz="1500" dirty="0"/>
          </a:p>
        </p:txBody>
      </p:sp>
      <p:pic>
        <p:nvPicPr>
          <p:cNvPr id="5" name="Picture 4" descr="A walkway with a dome and flags&#10;&#10;Description automatically generated">
            <a:extLst>
              <a:ext uri="{FF2B5EF4-FFF2-40B4-BE49-F238E27FC236}">
                <a16:creationId xmlns:a16="http://schemas.microsoft.com/office/drawing/2014/main" id="{D9B14E62-6222-7F94-D0A4-39687D564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5450" y="1174043"/>
            <a:ext cx="4575175" cy="4575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869245"/>
          </a:xfrm>
          <a:prstGeom prst="rect">
            <a:avLst/>
          </a:prstGeom>
        </p:spPr>
        <p:txBody>
          <a:bodyPr vert="horz" lIns="91440" tIns="45720" rIns="91440" bIns="45720" rtlCol="0" anchor="ctr">
            <a:normAutofit/>
          </a:bodyPr>
          <a:lstStyle/>
          <a:p>
            <a:pPr algn="ctr"/>
            <a:r>
              <a:rPr lang="en-US" sz="4400" b="1" dirty="0">
                <a:latin typeface="Times New Roman" panose="02020603050405020304" pitchFamily="18" charset="0"/>
                <a:cs typeface="Times New Roman" panose="02020603050405020304" pitchFamily="18" charset="0"/>
              </a:rPr>
              <a:t>Museum of Geraldton</a:t>
            </a:r>
          </a:p>
        </p:txBody>
      </p:sp>
      <p:sp>
        <p:nvSpPr>
          <p:cNvPr id="5" name="TextBox 4">
            <a:extLst>
              <a:ext uri="{FF2B5EF4-FFF2-40B4-BE49-F238E27FC236}">
                <a16:creationId xmlns:a16="http://schemas.microsoft.com/office/drawing/2014/main" id="{1AF5FB54-0725-AC46-7FCB-E9CDB56C3059}"/>
              </a:ext>
            </a:extLst>
          </p:cNvPr>
          <p:cNvSpPr txBox="1"/>
          <p:nvPr/>
        </p:nvSpPr>
        <p:spPr>
          <a:xfrm>
            <a:off x="3886200" y="985040"/>
            <a:ext cx="6194424" cy="2472535"/>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lots of enthralling stories to uncover at the town’s museum by the marina.</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get a handle on the amazing biodiversity and natural scenery of the region and the Abrolhos Islands.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Space is also given to aboriginal </a:t>
            </a:r>
            <a:r>
              <a:rPr lang="en-US" sz="2000" dirty="0" err="1">
                <a:latin typeface="Times New Roman" panose="02020603050405020304" pitchFamily="18" charset="0"/>
                <a:cs typeface="Times New Roman" panose="02020603050405020304" pitchFamily="18" charset="0"/>
              </a:rPr>
              <a:t>Yamaji</a:t>
            </a:r>
            <a:r>
              <a:rPr lang="en-US" sz="2000" dirty="0">
                <a:latin typeface="Times New Roman" panose="02020603050405020304" pitchFamily="18" charset="0"/>
                <a:cs typeface="Times New Roman" panose="02020603050405020304" pitchFamily="18" charset="0"/>
              </a:rPr>
              <a:t> history and culture, while there’s a ton of early European at the Shipwrecks Gallery showing off finds dating back four centuries.</a:t>
            </a:r>
            <a:endParaRPr lang="en-US" sz="2000" dirty="0"/>
          </a:p>
        </p:txBody>
      </p:sp>
      <p:sp>
        <p:nvSpPr>
          <p:cNvPr id="10" name="TextBox 9">
            <a:extLst>
              <a:ext uri="{FF2B5EF4-FFF2-40B4-BE49-F238E27FC236}">
                <a16:creationId xmlns:a16="http://schemas.microsoft.com/office/drawing/2014/main" id="{01932AAA-C3DA-6A55-A232-064E7C94A30D}"/>
              </a:ext>
            </a:extLst>
          </p:cNvPr>
          <p:cNvSpPr txBox="1"/>
          <p:nvPr/>
        </p:nvSpPr>
        <p:spPr>
          <a:xfrm>
            <a:off x="89957" y="3349717"/>
            <a:ext cx="9990667" cy="2215991"/>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story of the Batavia, wrecked off the Abrolhos Islands in 1628, is as exciting as it is bloody, and accompanying coins, cannons and an entire Baroque stone arch help paint a vivid picture.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Also devoted to underwater discoveries is From Great Depths, where an exhibit and 3D film present the wrecks of the light cruiser HMAS Sydney (II) and German auxiliary cruiser HSK Kormoran, resting at a depth of 2,500 after their battle in 1941.</a:t>
            </a:r>
          </a:p>
        </p:txBody>
      </p:sp>
      <p:pic>
        <p:nvPicPr>
          <p:cNvPr id="12" name="Picture 11" descr="A building with a sign on the front&#10;&#10;Description automatically generated">
            <a:extLst>
              <a:ext uri="{FF2B5EF4-FFF2-40B4-BE49-F238E27FC236}">
                <a16:creationId xmlns:a16="http://schemas.microsoft.com/office/drawing/2014/main" id="{AD5E7F49-C978-4019-7C80-CE9F78396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5040"/>
            <a:ext cx="3886200" cy="2590800"/>
          </a:xfrm>
          <a:prstGeom prst="rect">
            <a:avLst/>
          </a:prstGeom>
        </p:spPr>
      </p:pic>
      <p:sp>
        <p:nvSpPr>
          <p:cNvPr id="14" name="TextBox 13">
            <a:extLst>
              <a:ext uri="{FF2B5EF4-FFF2-40B4-BE49-F238E27FC236}">
                <a16:creationId xmlns:a16="http://schemas.microsoft.com/office/drawing/2014/main" id="{6E0C9769-7805-68BD-4820-3F6BB41743D7}"/>
              </a:ext>
            </a:extLst>
          </p:cNvPr>
          <p:cNvSpPr txBox="1"/>
          <p:nvPr/>
        </p:nvSpPr>
        <p:spPr>
          <a:xfrm>
            <a:off x="1" y="3233922"/>
            <a:ext cx="3886200" cy="369332"/>
          </a:xfrm>
          <a:prstGeom prst="rect">
            <a:avLst/>
          </a:prstGeom>
          <a:noFill/>
        </p:spPr>
        <p:txBody>
          <a:bodyPr wrap="square">
            <a:spAutoFit/>
          </a:bodyPr>
          <a:lstStyle/>
          <a:p>
            <a:pPr algn="ctr"/>
            <a:r>
              <a:rPr lang="en-US" dirty="0"/>
              <a:t>Free Entry. Suggested donation $5</a:t>
            </a:r>
          </a:p>
        </p:txBody>
      </p:sp>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05" cy="125483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St Francis Xavier Cathedral</a:t>
            </a:r>
          </a:p>
        </p:txBody>
      </p:sp>
      <p:sp>
        <p:nvSpPr>
          <p:cNvPr id="6" name="TextBox 5">
            <a:extLst>
              <a:ext uri="{FF2B5EF4-FFF2-40B4-BE49-F238E27FC236}">
                <a16:creationId xmlns:a16="http://schemas.microsoft.com/office/drawing/2014/main" id="{48767DE4-A04E-315D-87FC-D30A1881346D}"/>
              </a:ext>
            </a:extLst>
          </p:cNvPr>
          <p:cNvSpPr txBox="1"/>
          <p:nvPr/>
        </p:nvSpPr>
        <p:spPr>
          <a:xfrm>
            <a:off x="142875" y="1085850"/>
            <a:ext cx="6096499" cy="4073771"/>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Just a 15-to-20-minute walk from the port is The St Francis Xavier Cathedral.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blends Romanesque and Byzantine Revival architecture and was the work of architect and priest, Monsignor John Cyril Hawes (1876-1956).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cathedral, serving Geraldton’s Roman Catholic community stands out for its twin towers flanking the entrance and the substantial dome between the nave and apse.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interior is decorated in the Byzantine style with round arches and bands of alternating stone.</a:t>
            </a:r>
          </a:p>
          <a:p>
            <a:pPr>
              <a:lnSpc>
                <a:spcPct val="90000"/>
              </a:lnSpc>
              <a:spcAft>
                <a:spcPts val="600"/>
              </a:spcAft>
            </a:pPr>
            <a:endParaRPr lang="en-US" sz="2200" dirty="0"/>
          </a:p>
        </p:txBody>
      </p:sp>
      <p:pic>
        <p:nvPicPr>
          <p:cNvPr id="4" name="Picture 3" descr="A building with a clock on the front&#10;&#10;Description automatically generated">
            <a:extLst>
              <a:ext uri="{FF2B5EF4-FFF2-40B4-BE49-F238E27FC236}">
                <a16:creationId xmlns:a16="http://schemas.microsoft.com/office/drawing/2014/main" id="{51121C8D-46BD-E1A4-CA3A-18FEDFE1C5B0}"/>
              </a:ext>
            </a:extLst>
          </p:cNvPr>
          <p:cNvPicPr>
            <a:picLocks noChangeAspect="1"/>
          </p:cNvPicPr>
          <p:nvPr/>
        </p:nvPicPr>
        <p:blipFill rotWithShape="1">
          <a:blip r:embed="rId3">
            <a:extLst>
              <a:ext uri="{28A0092B-C50C-407E-A947-70E740481C1C}">
                <a14:useLocalDpi xmlns:a14="http://schemas.microsoft.com/office/drawing/2010/main" val="0"/>
              </a:ext>
            </a:extLst>
          </a:blip>
          <a:srcRect b="11520"/>
          <a:stretch/>
        </p:blipFill>
        <p:spPr>
          <a:xfrm>
            <a:off x="6239374" y="1085850"/>
            <a:ext cx="3841231" cy="4584700"/>
          </a:xfrm>
          <a:prstGeom prst="rect">
            <a:avLst/>
          </a:prstGeom>
        </p:spPr>
      </p:pic>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Monsignor Hawes Heritage Museum</a:t>
            </a:r>
          </a:p>
        </p:txBody>
      </p:sp>
      <p:sp>
        <p:nvSpPr>
          <p:cNvPr id="4" name="TextBox 3">
            <a:extLst>
              <a:ext uri="{FF2B5EF4-FFF2-40B4-BE49-F238E27FC236}">
                <a16:creationId xmlns:a16="http://schemas.microsoft.com/office/drawing/2014/main" id="{9FECAC60-4F09-72CB-C543-038866BAADFF}"/>
              </a:ext>
            </a:extLst>
          </p:cNvPr>
          <p:cNvSpPr txBox="1"/>
          <p:nvPr/>
        </p:nvSpPr>
        <p:spPr>
          <a:xfrm>
            <a:off x="3827462" y="1207912"/>
            <a:ext cx="6253163" cy="2543932"/>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Facing off against the cathedral’s imposing portal is a modern interpretive </a:t>
            </a:r>
            <a:r>
              <a:rPr lang="en-US" sz="2200" dirty="0" err="1">
                <a:latin typeface="Times New Roman" panose="02020603050405020304" pitchFamily="18" charset="0"/>
                <a:cs typeface="Times New Roman" panose="02020603050405020304" pitchFamily="18" charset="0"/>
              </a:rPr>
              <a:t>centre</a:t>
            </a:r>
            <a:r>
              <a:rPr lang="en-US" sz="2200" dirty="0">
                <a:latin typeface="Times New Roman" panose="02020603050405020304" pitchFamily="18" charset="0"/>
                <a:cs typeface="Times New Roman" panose="02020603050405020304" pitchFamily="18" charset="0"/>
              </a:rPr>
              <a:t> about the unusual life of John Hawes.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Born in England and qualified as an architect in the 1890s, he arrived in Geraldton after being ordained in 1915, and would remain for the next 25 years.</a:t>
            </a:r>
          </a:p>
        </p:txBody>
      </p:sp>
      <p:sp>
        <p:nvSpPr>
          <p:cNvPr id="9" name="TextBox 8">
            <a:extLst>
              <a:ext uri="{FF2B5EF4-FFF2-40B4-BE49-F238E27FC236}">
                <a16:creationId xmlns:a16="http://schemas.microsoft.com/office/drawing/2014/main" id="{0F037B2C-866C-AD71-F8DF-403B7A1ACB2B}"/>
              </a:ext>
            </a:extLst>
          </p:cNvPr>
          <p:cNvSpPr txBox="1"/>
          <p:nvPr/>
        </p:nvSpPr>
        <p:spPr>
          <a:xfrm>
            <a:off x="1" y="5151483"/>
            <a:ext cx="10080624"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Admission Fee: Adults $5 can be purchased at the Heritage Centre</a:t>
            </a:r>
          </a:p>
        </p:txBody>
      </p:sp>
      <p:pic>
        <p:nvPicPr>
          <p:cNvPr id="5" name="Picture 4" descr="A flag outside of a museum&#10;&#10;Description automatically generated">
            <a:extLst>
              <a:ext uri="{FF2B5EF4-FFF2-40B4-BE49-F238E27FC236}">
                <a16:creationId xmlns:a16="http://schemas.microsoft.com/office/drawing/2014/main" id="{F349A164-DB16-1F20-E6F6-A485C1F91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3" y="1207911"/>
            <a:ext cx="3827463" cy="2543933"/>
          </a:xfrm>
          <a:prstGeom prst="rect">
            <a:avLst/>
          </a:prstGeom>
        </p:spPr>
      </p:pic>
      <p:sp>
        <p:nvSpPr>
          <p:cNvPr id="7" name="TextBox 6">
            <a:extLst>
              <a:ext uri="{FF2B5EF4-FFF2-40B4-BE49-F238E27FC236}">
                <a16:creationId xmlns:a16="http://schemas.microsoft.com/office/drawing/2014/main" id="{AEC5AFD1-E329-B24C-9B85-A187D51E8A10}"/>
              </a:ext>
            </a:extLst>
          </p:cNvPr>
          <p:cNvSpPr txBox="1"/>
          <p:nvPr/>
        </p:nvSpPr>
        <p:spPr>
          <a:xfrm>
            <a:off x="142875" y="3789944"/>
            <a:ext cx="9829800"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During this time he had a huge impact on Geraldton, designing 44 buildings for the city, 29 of which were built.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What you’ll get is a rich and intimate portrayal of the man, complemented by his architectural plans, diary entries, vestments and personal documents.</a:t>
            </a:r>
          </a:p>
        </p:txBody>
      </p:sp>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Geraldton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Geraldton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8158"/>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Greenough Wildlife Park</a:t>
            </a:r>
          </a:p>
        </p:txBody>
      </p:sp>
      <p:sp>
        <p:nvSpPr>
          <p:cNvPr id="6" name="TextBox 5">
            <a:extLst>
              <a:ext uri="{FF2B5EF4-FFF2-40B4-BE49-F238E27FC236}">
                <a16:creationId xmlns:a16="http://schemas.microsoft.com/office/drawing/2014/main" id="{7FBAD773-77E8-D955-9211-F538C7F67BBE}"/>
              </a:ext>
            </a:extLst>
          </p:cNvPr>
          <p:cNvSpPr txBox="1"/>
          <p:nvPr/>
        </p:nvSpPr>
        <p:spPr>
          <a:xfrm>
            <a:off x="184059" y="1046813"/>
            <a:ext cx="5378541" cy="436021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Run by donations, this privately-owned animal park about 20 minutes south of Geraldton has been rescuing and rehabilitating Western Australian wildlife since the 1980s.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you’re tentative about visiting zoos, you can be assured that all profits go towards the park’s inhabitants and conservation efforts.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staff are friendly and knowledgeable and allow plenty of interaction with dingoes, joeys, camels, emus, farm animals and a variety of reptiles.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Check the website before coming to make sure you catch the park’s crocodile being fed, normally taking place around midday.</a:t>
            </a:r>
          </a:p>
        </p:txBody>
      </p:sp>
      <p:pic>
        <p:nvPicPr>
          <p:cNvPr id="4" name="Picture 3" descr="A group of kangaroos standing in a field&#10;&#10;Description automatically generated">
            <a:extLst>
              <a:ext uri="{FF2B5EF4-FFF2-40B4-BE49-F238E27FC236}">
                <a16:creationId xmlns:a16="http://schemas.microsoft.com/office/drawing/2014/main" id="{3BA4BD5B-5EAB-1150-A34A-8B4DD9D59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046813"/>
            <a:ext cx="4518025" cy="4378703"/>
          </a:xfrm>
          <a:prstGeom prst="rect">
            <a:avLst/>
          </a:prstGeom>
        </p:spPr>
      </p:pic>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8158"/>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The Tin Heads</a:t>
            </a:r>
          </a:p>
        </p:txBody>
      </p:sp>
      <p:sp>
        <p:nvSpPr>
          <p:cNvPr id="6" name="TextBox 5">
            <a:extLst>
              <a:ext uri="{FF2B5EF4-FFF2-40B4-BE49-F238E27FC236}">
                <a16:creationId xmlns:a16="http://schemas.microsoft.com/office/drawing/2014/main" id="{7FBAD773-77E8-D955-9211-F538C7F67BBE}"/>
              </a:ext>
            </a:extLst>
          </p:cNvPr>
          <p:cNvSpPr txBox="1"/>
          <p:nvPr/>
        </p:nvSpPr>
        <p:spPr>
          <a:xfrm>
            <a:off x="123826" y="1018238"/>
            <a:ext cx="9956800" cy="143921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Those with a taste for the quirky and obscure will strike gold, or tin, at this private museum belonging to Geraldton couple Margaret and Robert Gaston.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have assembled what is believed to be Australia’s largest collection of tin containers, which as of 2020 numbered in the mid-1100s, although the count is rising all the time.</a:t>
            </a:r>
          </a:p>
        </p:txBody>
      </p:sp>
      <p:pic>
        <p:nvPicPr>
          <p:cNvPr id="4" name="Picture 3" descr="A room with shelves of items&#10;&#10;Description automatically generated">
            <a:extLst>
              <a:ext uri="{FF2B5EF4-FFF2-40B4-BE49-F238E27FC236}">
                <a16:creationId xmlns:a16="http://schemas.microsoft.com/office/drawing/2014/main" id="{14C36D17-BDDA-155A-1DAE-0D038A168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8387"/>
            <a:ext cx="5838825" cy="3302163"/>
          </a:xfrm>
          <a:prstGeom prst="rect">
            <a:avLst/>
          </a:prstGeom>
        </p:spPr>
      </p:pic>
      <p:sp>
        <p:nvSpPr>
          <p:cNvPr id="7" name="TextBox 6">
            <a:extLst>
              <a:ext uri="{FF2B5EF4-FFF2-40B4-BE49-F238E27FC236}">
                <a16:creationId xmlns:a16="http://schemas.microsoft.com/office/drawing/2014/main" id="{BC8D2197-4DF1-DC32-7537-3B26B835FE48}"/>
              </a:ext>
            </a:extLst>
          </p:cNvPr>
          <p:cNvSpPr txBox="1"/>
          <p:nvPr/>
        </p:nvSpPr>
        <p:spPr>
          <a:xfrm>
            <a:off x="5838823" y="2368387"/>
            <a:ext cx="4117976" cy="313932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Made for anything from shoe polish to tea, syrup, cakes or biscuits, these are stacked neatly in glass display cases and on shelves from floor to ceiling.</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oldest tin dates back to 1834, and Margaret and Robert have a story to tell about almost every exhibit.</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6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8158"/>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Coalseam Conservation Park</a:t>
            </a:r>
          </a:p>
        </p:txBody>
      </p:sp>
      <p:sp>
        <p:nvSpPr>
          <p:cNvPr id="6" name="TextBox 5">
            <a:extLst>
              <a:ext uri="{FF2B5EF4-FFF2-40B4-BE49-F238E27FC236}">
                <a16:creationId xmlns:a16="http://schemas.microsoft.com/office/drawing/2014/main" id="{7FBAD773-77E8-D955-9211-F538C7F67BBE}"/>
              </a:ext>
            </a:extLst>
          </p:cNvPr>
          <p:cNvSpPr txBox="1"/>
          <p:nvPr/>
        </p:nvSpPr>
        <p:spPr>
          <a:xfrm>
            <a:off x="0" y="928159"/>
            <a:ext cx="4300777" cy="347239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Coalseam Conservation Park showcases spectacular bushland.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stunning collection of flowers will ensure an explosion of color to delight your senses.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Keep the camera handy to capture the diversity of wildlife that lives in the park including Kangaroos, Emus, Echidnas, Eagles and Cockatoos. For the nature lover, this is truly paradise.</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4" name="Picture 3" descr="A landscape with a river and trees&#10;&#10;Description automatically generated">
            <a:extLst>
              <a:ext uri="{FF2B5EF4-FFF2-40B4-BE49-F238E27FC236}">
                <a16:creationId xmlns:a16="http://schemas.microsoft.com/office/drawing/2014/main" id="{DFCCD6D9-BA3E-7F10-2AC5-7F4013BA3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777" y="928158"/>
            <a:ext cx="5779848" cy="3243792"/>
          </a:xfrm>
          <a:prstGeom prst="rect">
            <a:avLst/>
          </a:prstGeom>
        </p:spPr>
      </p:pic>
      <p:sp>
        <p:nvSpPr>
          <p:cNvPr id="7" name="TextBox 6">
            <a:extLst>
              <a:ext uri="{FF2B5EF4-FFF2-40B4-BE49-F238E27FC236}">
                <a16:creationId xmlns:a16="http://schemas.microsoft.com/office/drawing/2014/main" id="{A26F1EAA-CD27-0687-8644-5A73872EE02C}"/>
              </a:ext>
            </a:extLst>
          </p:cNvPr>
          <p:cNvSpPr txBox="1"/>
          <p:nvPr/>
        </p:nvSpPr>
        <p:spPr>
          <a:xfrm>
            <a:off x="0" y="4314825"/>
            <a:ext cx="9944099"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While at the Park, you can explore the site of Western Australia's first coal mine, view fossilized marine life in the riverbanks and take a walk along one of many walking trails through the park. </a:t>
            </a:r>
          </a:p>
        </p:txBody>
      </p:sp>
      <p:sp>
        <p:nvSpPr>
          <p:cNvPr id="9" name="TextBox 8">
            <a:extLst>
              <a:ext uri="{FF2B5EF4-FFF2-40B4-BE49-F238E27FC236}">
                <a16:creationId xmlns:a16="http://schemas.microsoft.com/office/drawing/2014/main" id="{568DE90C-F82B-AA30-4380-36BE7D532A9C}"/>
              </a:ext>
            </a:extLst>
          </p:cNvPr>
          <p:cNvSpPr txBox="1"/>
          <p:nvPr/>
        </p:nvSpPr>
        <p:spPr>
          <a:xfrm>
            <a:off x="5867400" y="5130433"/>
            <a:ext cx="2314575"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Entry cost: Free</a:t>
            </a:r>
          </a:p>
        </p:txBody>
      </p:sp>
    </p:spTree>
    <p:extLst>
      <p:ext uri="{BB962C8B-B14F-4D97-AF65-F5344CB8AC3E}">
        <p14:creationId xmlns:p14="http://schemas.microsoft.com/office/powerpoint/2010/main" val="199692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heel(1)">
                                      <p:cBhvr>
                                        <p:cTn id="2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8158"/>
          </a:xfrm>
          <a:prstGeom prst="rect">
            <a:avLst/>
          </a:prstGeom>
        </p:spPr>
        <p:txBody>
          <a:bodyPr vert="horz" lIns="91440" tIns="45720" rIns="91440" bIns="45720" rtlCol="0" anchor="ctr">
            <a:noAutofit/>
          </a:bodyPr>
          <a:lstStyle/>
          <a:p>
            <a:pPr algn="ctr"/>
            <a:r>
              <a:rPr lang="en-US" sz="4400" b="1" dirty="0">
                <a:latin typeface="Times New Roman" panose="02020603050405020304" pitchFamily="18" charset="0"/>
                <a:cs typeface="Times New Roman" panose="02020603050405020304" pitchFamily="18" charset="0"/>
              </a:rPr>
              <a:t>Geraldton’s</a:t>
            </a:r>
            <a:r>
              <a:rPr lang="en-US" b="1" dirty="0">
                <a:latin typeface="Times New Roman" panose="02020603050405020304" pitchFamily="18" charset="0"/>
                <a:cs typeface="Times New Roman" panose="02020603050405020304" pitchFamily="18" charset="0"/>
              </a:rPr>
              <a:t> Beaches</a:t>
            </a:r>
          </a:p>
        </p:txBody>
      </p:sp>
      <p:sp>
        <p:nvSpPr>
          <p:cNvPr id="6" name="TextBox 5">
            <a:extLst>
              <a:ext uri="{FF2B5EF4-FFF2-40B4-BE49-F238E27FC236}">
                <a16:creationId xmlns:a16="http://schemas.microsoft.com/office/drawing/2014/main" id="{7FBAD773-77E8-D955-9211-F538C7F67BBE}"/>
              </a:ext>
            </a:extLst>
          </p:cNvPr>
          <p:cNvSpPr txBox="1"/>
          <p:nvPr/>
        </p:nvSpPr>
        <p:spPr>
          <a:xfrm>
            <a:off x="184059" y="1046813"/>
            <a:ext cx="9834654" cy="436021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Roughly 200 meters long, Pages Beach is Geraldton’s main beach located directly west of the city’s marina, continuing as far as a long seawall on the east side of the port, known as the Esplanade.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seawalls at each end of the beach help keep the ocean currents away, and the surf is rarely more than knee height.</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Pages Beach </a:t>
            </a:r>
            <a:r>
              <a:rPr lang="en-US" dirty="0">
                <a:latin typeface="Times New Roman" panose="02020603050405020304" pitchFamily="18" charset="0"/>
                <a:cs typeface="Times New Roman" panose="02020603050405020304" pitchFamily="18" charset="0"/>
              </a:rPr>
              <a:t>is located in the beautiful West End, and protected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from the southerly winds and is a popular swimming and fishing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location. This family friendly beach also offers and a playground.</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Greys Beach </a:t>
            </a:r>
            <a:r>
              <a:rPr lang="en-US" dirty="0">
                <a:latin typeface="Times New Roman" panose="02020603050405020304" pitchFamily="18" charset="0"/>
                <a:cs typeface="Times New Roman" panose="02020603050405020304" pitchFamily="18" charset="0"/>
              </a:rPr>
              <a:t>is a Km south of Pages Beach located on the south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side of the peninsula. Is </a:t>
            </a:r>
            <a:r>
              <a:rPr lang="en-US" dirty="0" err="1">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protected from northerly winds, and is a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pristine swimming beach.</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Back Beach is a</a:t>
            </a:r>
            <a:r>
              <a:rPr lang="en-US" dirty="0">
                <a:latin typeface="Times New Roman" panose="02020603050405020304" pitchFamily="18" charset="0"/>
                <a:cs typeface="Times New Roman" panose="02020603050405020304" pitchFamily="18" charset="0"/>
              </a:rPr>
              <a:t> great beach for both beginners and the more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experienced depending on the swell size. ‘Backers’ as it is fondly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known, is the place to go for beach-break surf, a boogie board or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kite board</a:t>
            </a:r>
            <a:r>
              <a:rPr lang="en-US" sz="1600" dirty="0">
                <a:latin typeface="Times New Roman" panose="02020603050405020304" pitchFamily="18" charset="0"/>
                <a:cs typeface="Times New Roman" panose="02020603050405020304" pitchFamily="18" charset="0"/>
              </a:rPr>
              <a:t>.</a:t>
            </a:r>
          </a:p>
        </p:txBody>
      </p:sp>
      <p:pic>
        <p:nvPicPr>
          <p:cNvPr id="7" name="Picture 6" descr="A map of a city&#10;&#10;Description automatically generated">
            <a:extLst>
              <a:ext uri="{FF2B5EF4-FFF2-40B4-BE49-F238E27FC236}">
                <a16:creationId xmlns:a16="http://schemas.microsoft.com/office/drawing/2014/main" id="{4D611BDD-71F7-3709-7751-FF2F692516CE}"/>
              </a:ext>
            </a:extLst>
          </p:cNvPr>
          <p:cNvPicPr>
            <a:picLocks noChangeAspect="1"/>
          </p:cNvPicPr>
          <p:nvPr/>
        </p:nvPicPr>
        <p:blipFill rotWithShape="1">
          <a:blip r:embed="rId3">
            <a:extLst>
              <a:ext uri="{28A0092B-C50C-407E-A947-70E740481C1C}">
                <a14:useLocalDpi xmlns:a14="http://schemas.microsoft.com/office/drawing/2010/main" val="0"/>
              </a:ext>
            </a:extLst>
          </a:blip>
          <a:srcRect l="20608" t="35828" r="47823" b="13152"/>
          <a:stretch/>
        </p:blipFill>
        <p:spPr>
          <a:xfrm>
            <a:off x="6823586" y="2724442"/>
            <a:ext cx="3257039" cy="2940540"/>
          </a:xfrm>
          <a:prstGeom prst="rect">
            <a:avLst/>
          </a:prstGeom>
        </p:spPr>
      </p:pic>
      <p:sp>
        <p:nvSpPr>
          <p:cNvPr id="9" name="TextBox 8">
            <a:extLst>
              <a:ext uri="{FF2B5EF4-FFF2-40B4-BE49-F238E27FC236}">
                <a16:creationId xmlns:a16="http://schemas.microsoft.com/office/drawing/2014/main" id="{445277F9-9B45-EE19-CE15-1BEE2C414BFB}"/>
              </a:ext>
            </a:extLst>
          </p:cNvPr>
          <p:cNvSpPr txBox="1"/>
          <p:nvPr/>
        </p:nvSpPr>
        <p:spPr>
          <a:xfrm>
            <a:off x="6823585" y="3583010"/>
            <a:ext cx="1328585"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Pages Beach </a:t>
            </a:r>
            <a:endParaRPr lang="en-US" sz="1400" dirty="0"/>
          </a:p>
        </p:txBody>
      </p:sp>
      <p:sp>
        <p:nvSpPr>
          <p:cNvPr id="11" name="TextBox 10">
            <a:extLst>
              <a:ext uri="{FF2B5EF4-FFF2-40B4-BE49-F238E27FC236}">
                <a16:creationId xmlns:a16="http://schemas.microsoft.com/office/drawing/2014/main" id="{5CC222BE-3BE3-8961-0160-2A7B3069F257}"/>
              </a:ext>
            </a:extLst>
          </p:cNvPr>
          <p:cNvSpPr txBox="1"/>
          <p:nvPr/>
        </p:nvSpPr>
        <p:spPr>
          <a:xfrm>
            <a:off x="7319579" y="4623996"/>
            <a:ext cx="1467618"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Greys Beach </a:t>
            </a:r>
            <a:endParaRPr lang="en-US" sz="1400" dirty="0"/>
          </a:p>
        </p:txBody>
      </p:sp>
      <p:sp>
        <p:nvSpPr>
          <p:cNvPr id="13" name="TextBox 12">
            <a:extLst>
              <a:ext uri="{FF2B5EF4-FFF2-40B4-BE49-F238E27FC236}">
                <a16:creationId xmlns:a16="http://schemas.microsoft.com/office/drawing/2014/main" id="{C5B34F18-8DD8-21BE-D751-33CC2D4EA814}"/>
              </a:ext>
            </a:extLst>
          </p:cNvPr>
          <p:cNvSpPr txBox="1"/>
          <p:nvPr/>
        </p:nvSpPr>
        <p:spPr>
          <a:xfrm>
            <a:off x="8594726" y="5253136"/>
            <a:ext cx="1423987" cy="307777"/>
          </a:xfrm>
          <a:prstGeom prst="rect">
            <a:avLst/>
          </a:prstGeom>
          <a:noFill/>
        </p:spPr>
        <p:txBody>
          <a:bodyPr wrap="square">
            <a:spAutoFit/>
          </a:bodyPr>
          <a:lstStyle/>
          <a:p>
            <a:r>
              <a:rPr lang="en-US" sz="1400" b="1" dirty="0">
                <a:latin typeface="Times New Roman" panose="02020603050405020304" pitchFamily="18" charset="0"/>
                <a:cs typeface="Times New Roman" panose="02020603050405020304" pitchFamily="18" charset="0"/>
              </a:rPr>
              <a:t>Back Beach </a:t>
            </a:r>
            <a:endParaRPr lang="en-US" sz="1400" dirty="0"/>
          </a:p>
        </p:txBody>
      </p:sp>
    </p:spTree>
    <p:extLst>
      <p:ext uri="{BB962C8B-B14F-4D97-AF65-F5344CB8AC3E}">
        <p14:creationId xmlns:p14="http://schemas.microsoft.com/office/powerpoint/2010/main" val="4518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Geraldton Fishermen’s Co-operative</a:t>
            </a:r>
          </a:p>
        </p:txBody>
      </p:sp>
      <p:sp>
        <p:nvSpPr>
          <p:cNvPr id="6" name="TextBox 5">
            <a:extLst>
              <a:ext uri="{FF2B5EF4-FFF2-40B4-BE49-F238E27FC236}">
                <a16:creationId xmlns:a16="http://schemas.microsoft.com/office/drawing/2014/main" id="{0F539378-BC21-9694-A290-E3F3D0B496C6}"/>
              </a:ext>
            </a:extLst>
          </p:cNvPr>
          <p:cNvSpPr txBox="1"/>
          <p:nvPr/>
        </p:nvSpPr>
        <p:spPr>
          <a:xfrm>
            <a:off x="2266949" y="1073149"/>
            <a:ext cx="7724776" cy="222091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 of the things that puts Geraldton on the map is its multimillion-dollar fishing industry, centered on the western rock lobster.</a:t>
            </a:r>
          </a:p>
          <a:p>
            <a:pPr marL="342900" indent="-342900">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Since 1950 Geraldton Fishermen’s Co‑operative (GFC) has supplied premium-quality Western Rock Lobster, commonly known as crayfish here in Western Australia, to customers across the globe.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you’re interested in seeing this industry in action you can call in at the state-of-the-art , Brolos processing plant on Fishermen’s Wharf.</a:t>
            </a:r>
          </a:p>
        </p:txBody>
      </p:sp>
      <p:pic>
        <p:nvPicPr>
          <p:cNvPr id="4" name="Picture 3" descr="A person holding a lobster&#10;&#10;Description automatically generated">
            <a:extLst>
              <a:ext uri="{FF2B5EF4-FFF2-40B4-BE49-F238E27FC236}">
                <a16:creationId xmlns:a16="http://schemas.microsoft.com/office/drawing/2014/main" id="{D9A4F761-B9F6-A350-D527-6EEB6E5F9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8562"/>
            <a:ext cx="2266950" cy="2095500"/>
          </a:xfrm>
          <a:prstGeom prst="rect">
            <a:avLst/>
          </a:prstGeom>
        </p:spPr>
      </p:pic>
      <p:sp>
        <p:nvSpPr>
          <p:cNvPr id="7" name="TextBox 6">
            <a:extLst>
              <a:ext uri="{FF2B5EF4-FFF2-40B4-BE49-F238E27FC236}">
                <a16:creationId xmlns:a16="http://schemas.microsoft.com/office/drawing/2014/main" id="{1ADA4A65-2C21-D9D7-985E-91318B222D3F}"/>
              </a:ext>
            </a:extLst>
          </p:cNvPr>
          <p:cNvSpPr txBox="1"/>
          <p:nvPr/>
        </p:nvSpPr>
        <p:spPr>
          <a:xfrm>
            <a:off x="214313" y="3343274"/>
            <a:ext cx="9777412"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Tours take place at 10:00 on Monday, Wednesday and Friday, during which you’ll find out all you need to know about the incredible scale of the industry and its commitment to sustainability.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There’s plenty of insight about the western rock lobster as a species, and why it does so well in the Indian Ocean off Geraldton.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you’re feeling adventuresome. you’ll be able to try holding one of the larger lobsters at the plant.</a:t>
            </a:r>
          </a:p>
        </p:txBody>
      </p:sp>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Geraldton Esplanade</a:t>
            </a:r>
          </a:p>
        </p:txBody>
      </p:sp>
      <p:sp>
        <p:nvSpPr>
          <p:cNvPr id="4" name="TextBox 3">
            <a:extLst>
              <a:ext uri="{FF2B5EF4-FFF2-40B4-BE49-F238E27FC236}">
                <a16:creationId xmlns:a16="http://schemas.microsoft.com/office/drawing/2014/main" id="{DBFE43F3-A620-1C8B-9DA8-A836C3CD8EBE}"/>
              </a:ext>
            </a:extLst>
          </p:cNvPr>
          <p:cNvSpPr txBox="1"/>
          <p:nvPr/>
        </p:nvSpPr>
        <p:spPr>
          <a:xfrm>
            <a:off x="142875" y="962023"/>
            <a:ext cx="6197600" cy="4765675"/>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One of the things that will strike you about Geraldton is how fresh everything looks along the waterfront.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the result of a long-term renovation, laying down grassy spaces, planting trees and putting up shelters.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you’re close to the visitor center you’ll be able to use the free Wi-Fi, while at the southern end by the port, and watch the cargo ships coming and going.</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colony of sea lions has also made its home by the entrance to the port. </a:t>
            </a:r>
            <a:r>
              <a:rPr lang="en-US" sz="2000" dirty="0" err="1">
                <a:latin typeface="Times New Roman" panose="02020603050405020304" pitchFamily="18" charset="0"/>
                <a:cs typeface="Times New Roman" panose="02020603050405020304" pitchFamily="18" charset="0"/>
              </a:rPr>
              <a:t>Thees</a:t>
            </a:r>
            <a:r>
              <a:rPr lang="en-US" sz="2000" dirty="0">
                <a:latin typeface="Times New Roman" panose="02020603050405020304" pitchFamily="18" charset="0"/>
                <a:cs typeface="Times New Roman" panose="02020603050405020304" pitchFamily="18" charset="0"/>
              </a:rPr>
              <a:t> is a 18-metre viewing tower for a panorama of the city, port and Bay.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name “Esplanade” has unexpected origins, referring to the former Esplanade Jetty, built in 1858 and servicing sailing ships for the next 90 or so years.</a:t>
            </a:r>
          </a:p>
        </p:txBody>
      </p:sp>
      <p:pic>
        <p:nvPicPr>
          <p:cNvPr id="5" name="Picture 4" descr="An island in the water&#10;&#10;Description automatically generated">
            <a:extLst>
              <a:ext uri="{FF2B5EF4-FFF2-40B4-BE49-F238E27FC236}">
                <a16:creationId xmlns:a16="http://schemas.microsoft.com/office/drawing/2014/main" id="{2118DD88-D6C5-DEBC-41D1-CC1934651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475" y="1025524"/>
            <a:ext cx="3740150" cy="4645025"/>
          </a:xfrm>
          <a:prstGeom prst="rect">
            <a:avLst/>
          </a:prstGeom>
        </p:spPr>
      </p:pic>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2403724" y="0"/>
            <a:ext cx="7676900" cy="1241425"/>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Point Moore Lighthouse</a:t>
            </a:r>
          </a:p>
        </p:txBody>
      </p:sp>
      <p:sp>
        <p:nvSpPr>
          <p:cNvPr id="4" name="TextBox 3">
            <a:extLst>
              <a:ext uri="{FF2B5EF4-FFF2-40B4-BE49-F238E27FC236}">
                <a16:creationId xmlns:a16="http://schemas.microsoft.com/office/drawing/2014/main" id="{DBFE43F3-A620-1C8B-9DA8-A836C3CD8EBE}"/>
              </a:ext>
            </a:extLst>
          </p:cNvPr>
          <p:cNvSpPr txBox="1"/>
          <p:nvPr/>
        </p:nvSpPr>
        <p:spPr>
          <a:xfrm>
            <a:off x="2403723" y="1123950"/>
            <a:ext cx="7607052" cy="4667250"/>
          </a:xfrm>
          <a:prstGeom prst="rect">
            <a:avLst/>
          </a:prstGeom>
        </p:spPr>
        <p:txBody>
          <a:bodyPr vert="horz" lIns="91440" tIns="45720" rIns="91440" bIns="45720" rtlCol="0">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Point Moore Lighthouse with its red and white candy-stripes has become a popular attraction and a icon for the city.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Geraldton’s 34-meter-tall lighthouse actively guides ocean traffic around Geraldton Point.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it went up in 1878 this was the first all-steel tower on mainland of Australia, and is easily recognized.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1000W tungsten halogen beacon has an impressive range of 23 nautical miles.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Interestingly, the structure was built in Birmingham, England in 1876 and shipped here in one piece, arriving the next year.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get to the lighthouse in five minutes on foot from the CBD, and although the lighthouse is a working facility there are interpretive signs outside with some facts and figures about the building.</a:t>
            </a:r>
          </a:p>
        </p:txBody>
      </p:sp>
      <p:pic>
        <p:nvPicPr>
          <p:cNvPr id="5" name="Picture 4" descr="A red and white striped tower&#10;&#10;Description automatically generated">
            <a:extLst>
              <a:ext uri="{FF2B5EF4-FFF2-40B4-BE49-F238E27FC236}">
                <a16:creationId xmlns:a16="http://schemas.microsoft.com/office/drawing/2014/main" id="{FDF30580-0D03-2D66-FA71-57ABAA602339}"/>
              </a:ext>
            </a:extLst>
          </p:cNvPr>
          <p:cNvPicPr>
            <a:picLocks noChangeAspect="1"/>
          </p:cNvPicPr>
          <p:nvPr/>
        </p:nvPicPr>
        <p:blipFill rotWithShape="1">
          <a:blip r:embed="rId3">
            <a:extLst>
              <a:ext uri="{28A0092B-C50C-407E-A947-70E740481C1C}">
                <a14:useLocalDpi xmlns:a14="http://schemas.microsoft.com/office/drawing/2010/main" val="0"/>
              </a:ext>
            </a:extLst>
          </a:blip>
          <a:srcRect r="36416"/>
          <a:stretch/>
        </p:blipFill>
        <p:spPr>
          <a:xfrm>
            <a:off x="0" y="1"/>
            <a:ext cx="2403724" cy="5670550"/>
          </a:xfrm>
          <a:prstGeom prst="rect">
            <a:avLst/>
          </a:prstGeom>
        </p:spPr>
      </p:pic>
    </p:spTree>
    <p:extLst>
      <p:ext uri="{BB962C8B-B14F-4D97-AF65-F5344CB8AC3E}">
        <p14:creationId xmlns:p14="http://schemas.microsoft.com/office/powerpoint/2010/main" val="299229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2338"/>
          </a:xfrm>
          <a:prstGeom prst="rect">
            <a:avLst/>
          </a:prstGeom>
        </p:spPr>
        <p:txBody>
          <a:bodyPr vert="horz" lIns="91440" tIns="45720" rIns="91440" bIns="45720" rtlCol="0" anchor="b">
            <a:normAutofit/>
          </a:bodyPr>
          <a:lstStyle/>
          <a:p>
            <a:pPr algn="ctr"/>
            <a:r>
              <a:rPr lang="en-US" b="1" dirty="0">
                <a:latin typeface="Times New Roman" panose="02020603050405020304" pitchFamily="18" charset="0"/>
                <a:cs typeface="Times New Roman" panose="02020603050405020304" pitchFamily="18" charset="0"/>
              </a:rPr>
              <a:t>Houtman Abrolhos</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27</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 y="1000125"/>
            <a:ext cx="7126918" cy="2533650"/>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37 Miles off the coast at Geraldton is an archipelago chain of 122 islands with extraordinary biodiversity, often described as Galapagos Islands of the Indian Ocean.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the southernmost true coral reef in the Indian Ocean, and one of the highest latitude reef systems in the world.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Some two million birds from 35 species breed here. The abundant marine life includes coral, a variety of shark species and the vulnerable Australian sea lion.</a:t>
            </a:r>
          </a:p>
        </p:txBody>
      </p:sp>
      <p:pic>
        <p:nvPicPr>
          <p:cNvPr id="5" name="Picture 4" descr="A satellite image of a map of the earth&#10;&#10;Description automatically generated">
            <a:extLst>
              <a:ext uri="{FF2B5EF4-FFF2-40B4-BE49-F238E27FC236}">
                <a16:creationId xmlns:a16="http://schemas.microsoft.com/office/drawing/2014/main" id="{F78E5AAC-001A-712E-31B5-E2875A47BD37}"/>
              </a:ext>
            </a:extLst>
          </p:cNvPr>
          <p:cNvPicPr>
            <a:picLocks noChangeAspect="1"/>
          </p:cNvPicPr>
          <p:nvPr/>
        </p:nvPicPr>
        <p:blipFill rotWithShape="1">
          <a:blip r:embed="rId3">
            <a:extLst>
              <a:ext uri="{28A0092B-C50C-407E-A947-70E740481C1C}">
                <a14:useLocalDpi xmlns:a14="http://schemas.microsoft.com/office/drawing/2010/main" val="0"/>
              </a:ext>
            </a:extLst>
          </a:blip>
          <a:srcRect r="67124" b="26945"/>
          <a:stretch/>
        </p:blipFill>
        <p:spPr>
          <a:xfrm>
            <a:off x="7210425" y="1114425"/>
            <a:ext cx="2870200" cy="3038475"/>
          </a:xfrm>
          <a:prstGeom prst="rect">
            <a:avLst/>
          </a:prstGeom>
        </p:spPr>
      </p:pic>
      <p:sp>
        <p:nvSpPr>
          <p:cNvPr id="8" name="TextBox 7">
            <a:extLst>
              <a:ext uri="{FF2B5EF4-FFF2-40B4-BE49-F238E27FC236}">
                <a16:creationId xmlns:a16="http://schemas.microsoft.com/office/drawing/2014/main" id="{4988DDDA-8C83-DE02-4E05-D5930C5AB346}"/>
              </a:ext>
            </a:extLst>
          </p:cNvPr>
          <p:cNvSpPr txBox="1"/>
          <p:nvPr/>
        </p:nvSpPr>
        <p:spPr>
          <a:xfrm>
            <a:off x="0" y="3438524"/>
            <a:ext cx="10080624" cy="224676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Clustered into three rough groups and now protected as a national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park, there are more than 122 Abrolhos Islands.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the main site for the vastly productive western rock lobster fishery, as well as scores of shipwrecks.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including the Batavia followed by a bloody mutiny in 1628. There’s a big choice of packages available from Geraldton, and one of the best if you’re intrigued by the archipelago’s maritime past is the 4.5-hour Shipwreck Special Nature Tour/Half Day Tour.</a:t>
            </a:r>
          </a:p>
        </p:txBody>
      </p:sp>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additive="base">
                                        <p:cTn id="2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Geraldton</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3785652"/>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dirty="0">
                <a:latin typeface="Times New Roman" panose="02020603050405020304" pitchFamily="18" charset="0"/>
                <a:cs typeface="Times New Roman" panose="02020603050405020304" pitchFamily="18" charset="0"/>
              </a:rPr>
              <a:t>Geraldton</a:t>
            </a:r>
            <a:r>
              <a:rPr lang="en-US" altLang="en-US" sz="2000" dirty="0">
                <a:latin typeface="Times New Roman" panose="02020603050405020304" pitchFamily="18" charset="0"/>
                <a:cs typeface="Times New Roman" panose="02020603050405020304" pitchFamily="18" charset="0"/>
              </a:rPr>
              <a:t>. Here are some recommendations: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Salt Dish $$ - $$$, Cafe, Contemporary, Australian</a:t>
            </a:r>
          </a:p>
          <a:p>
            <a:r>
              <a:rPr lang="en-US" sz="2000" dirty="0">
                <a:latin typeface="Times New Roman" panose="02020603050405020304" pitchFamily="18" charset="0"/>
                <a:cs typeface="Times New Roman" panose="02020603050405020304" pitchFamily="18" charset="0"/>
              </a:rPr>
              <a:t>Cutler&amp; Smith $$ - $$$, Bar, Barbecue, Pub</a:t>
            </a:r>
            <a:endParaRPr lang="en-US" alt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Laian</a:t>
            </a:r>
            <a:r>
              <a:rPr lang="en-US" sz="2000" dirty="0">
                <a:latin typeface="Times New Roman" panose="02020603050405020304" pitchFamily="18" charset="0"/>
                <a:cs typeface="Times New Roman" panose="02020603050405020304" pitchFamily="18" charset="0"/>
              </a:rPr>
              <a:t> Restaurant $$$$, Australian, Middle Eastern</a:t>
            </a:r>
          </a:p>
          <a:p>
            <a:r>
              <a:rPr lang="en-US" sz="2000" dirty="0">
                <a:latin typeface="Times New Roman" panose="02020603050405020304" pitchFamily="18" charset="0"/>
                <a:cs typeface="Times New Roman" panose="02020603050405020304" pitchFamily="18" charset="0"/>
              </a:rPr>
              <a:t>Cafe Fleur $$ - $$$, Cafe, Australian, Vegetarian</a:t>
            </a:r>
          </a:p>
          <a:p>
            <a:r>
              <a:rPr lang="en-US" sz="2000" dirty="0">
                <a:latin typeface="Times New Roman" panose="02020603050405020304" pitchFamily="18" charset="0"/>
                <a:cs typeface="Times New Roman" panose="02020603050405020304" pitchFamily="18" charset="0"/>
              </a:rPr>
              <a:t>The Emerald Room $$ - $$$, Australian, Vegetarian</a:t>
            </a:r>
          </a:p>
          <a:p>
            <a:r>
              <a:rPr lang="en-US" sz="2000" dirty="0">
                <a:latin typeface="Times New Roman" panose="02020603050405020304" pitchFamily="18" charset="0"/>
                <a:cs typeface="Times New Roman" panose="02020603050405020304" pitchFamily="18" charset="0"/>
              </a:rPr>
              <a:t>Delicious on Green/ Green Street Deli $, Asian, Vegetarian</a:t>
            </a:r>
          </a:p>
          <a:p>
            <a:r>
              <a:rPr lang="en-US" sz="2000" dirty="0">
                <a:latin typeface="Times New Roman" panose="02020603050405020304" pitchFamily="18" charset="0"/>
                <a:cs typeface="Times New Roman" panose="02020603050405020304" pitchFamily="18" charset="0"/>
              </a:rPr>
              <a:t>Gone Fishing for Fish and Chips $$ - $$$, Seafood, Fast food</a:t>
            </a:r>
          </a:p>
          <a:p>
            <a:r>
              <a:rPr lang="en-US" sz="2000" dirty="0">
                <a:latin typeface="Times New Roman" panose="02020603050405020304" pitchFamily="18" charset="0"/>
                <a:cs typeface="Times New Roman" panose="02020603050405020304" pitchFamily="18" charset="0"/>
              </a:rPr>
              <a:t>Jade House Chinese  $$ - $$$, Chinese, Asian, Vegetarian</a:t>
            </a:r>
          </a:p>
          <a:p>
            <a:r>
              <a:rPr lang="en-US" sz="2000" dirty="0">
                <a:latin typeface="Times New Roman" panose="02020603050405020304" pitchFamily="18" charset="0"/>
                <a:cs typeface="Times New Roman" panose="02020603050405020304" pitchFamily="18" charset="0"/>
              </a:rPr>
              <a:t>L'Italiano Restaurant $$ - $$$, Italian, Pizza, Mediterranean </a:t>
            </a:r>
          </a:p>
          <a:p>
            <a:r>
              <a:rPr lang="en-US" sz="2000" dirty="0">
                <a:latin typeface="Times New Roman" panose="02020603050405020304" pitchFamily="18" charset="0"/>
                <a:cs typeface="Times New Roman" panose="02020603050405020304" pitchFamily="18" charset="0"/>
              </a:rPr>
              <a:t>Skeetas Restaurant and Café $$ - $$$, Seafood, Spanish, Contemporary</a:t>
            </a:r>
          </a:p>
          <a:p>
            <a:r>
              <a:rPr lang="en-US" sz="2000" dirty="0">
                <a:latin typeface="Times New Roman" panose="02020603050405020304" pitchFamily="18" charset="0"/>
                <a:cs typeface="Times New Roman" panose="02020603050405020304" pitchFamily="18" charset="0"/>
              </a:rPr>
              <a:t>Hogs Breath Café $$ - $$$, Steakhouse, Vegetarian Friendly, Gluten Free</a:t>
            </a:r>
            <a:endParaRPr lang="en-US" alt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ribs with sesame seeds on it&#10;&#10;Description automatically generated">
            <a:extLst>
              <a:ext uri="{FF2B5EF4-FFF2-40B4-BE49-F238E27FC236}">
                <a16:creationId xmlns:a16="http://schemas.microsoft.com/office/drawing/2014/main" id="{DEF1D007-C777-D42B-2596-017630FE4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024" y="1495425"/>
            <a:ext cx="3403599" cy="2269066"/>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7/24/2024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Geraldton is a beautiful City with a rich history and numerous attractions. Regardless of what you're looking for, Geraldton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Geraldton!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Geraldton</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dirty="0">
                <a:solidFill>
                  <a:srgbClr val="202124"/>
                </a:solidFill>
                <a:latin typeface="Times New Roman" panose="02020603050405020304" pitchFamily="18" charset="0"/>
                <a:cs typeface="Times New Roman" panose="02020603050405020304" pitchFamily="18" charset="0"/>
              </a:rPr>
            </a:br>
            <a:endParaRPr lang="en-US" altLang="en-US"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Geraldton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AUD $.67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103050"/>
            <a:ext cx="3118693" cy="2028008"/>
          </a:xfrm>
          <a:prstGeom prst="rect">
            <a:avLst/>
          </a:prstGeom>
        </p:spPr>
        <p:txBody>
          <a:bodyPr vert="horz" lIns="91440" tIns="45720" rIns="91440" bIns="45720" rtlCol="0" anchor="ctr">
            <a:normAutofit/>
          </a:bodyPr>
          <a:lstStyle/>
          <a:p>
            <a:pPr lvl="0" algn="ctr"/>
            <a:r>
              <a:rPr lang="en-US" sz="4000" b="1" dirty="0">
                <a:latin typeface="Times New Roman" panose="02020603050405020304" pitchFamily="18" charset="0"/>
                <a:cs typeface="Times New Roman" panose="02020603050405020304" pitchFamily="18" charset="0"/>
              </a:rPr>
              <a:t>About Geraldton</a:t>
            </a:r>
          </a:p>
        </p:txBody>
      </p:sp>
      <p:pic>
        <p:nvPicPr>
          <p:cNvPr id="4" name="Picture 3" descr="A person and child on a beach&#10;&#10;Description automatically generated">
            <a:extLst>
              <a:ext uri="{FF2B5EF4-FFF2-40B4-BE49-F238E27FC236}">
                <a16:creationId xmlns:a16="http://schemas.microsoft.com/office/drawing/2014/main" id="{AD79944A-99E3-7EA6-1C46-443987855A73}"/>
              </a:ext>
            </a:extLst>
          </p:cNvPr>
          <p:cNvPicPr>
            <a:picLocks noChangeAspect="1"/>
          </p:cNvPicPr>
          <p:nvPr/>
        </p:nvPicPr>
        <p:blipFill>
          <a:blip r:embed="rId3">
            <a:extLst>
              <a:ext uri="{28A0092B-C50C-407E-A947-70E740481C1C}">
                <a14:useLocalDpi xmlns:a14="http://schemas.microsoft.com/office/drawing/2010/main" val="0"/>
              </a:ext>
            </a:extLst>
          </a:blip>
          <a:srcRect t="5898" r="1" b="3987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3118693" y="3103050"/>
            <a:ext cx="6961932" cy="25674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Geraldton Western Australia is a great destination for those looking to enjoy the outdoors. This vibrant coastal city has a laid-back vibe that draws people to visit.</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city’s rich past is an ideal place to visit while exploring Western Australia’s Coral Coast and Wildflower Country.</a:t>
            </a:r>
          </a:p>
          <a:p>
            <a:pPr marL="342900" marR="0" lvl="0" indent="-228600" fontAlgn="base">
              <a:lnSpc>
                <a:spcPct val="90000"/>
              </a:lnSpc>
              <a:spcBef>
                <a:spcPct val="0"/>
              </a:spcBef>
              <a:spcAft>
                <a:spcPts val="60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The Port of Geraldton is a major west coast seaport. Geraldton is an important service and logistics center for regional mining, fishing, wheat, sheep and tourism industries.</a:t>
            </a:r>
          </a:p>
        </p:txBody>
      </p:sp>
    </p:spTree>
    <p:extLst>
      <p:ext uri="{BB962C8B-B14F-4D97-AF65-F5344CB8AC3E}">
        <p14:creationId xmlns:p14="http://schemas.microsoft.com/office/powerpoint/2010/main" val="5062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66719"/>
            <a:ext cx="10080625" cy="757130"/>
          </a:xfrm>
          <a:prstGeom prst="rect">
            <a:avLst/>
          </a:prstGeom>
        </p:spPr>
        <p:txBody>
          <a:bodyPr vert="horz" wrap="square" anchor="ctr">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Geraldton</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 y="1296239"/>
            <a:ext cx="527685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Clear evidence has established Aboriginal people living on the west coast of Australia for at least 40,000 years, though at present it is unclear when the first Aboriginal people reached the area around Geraldton.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The original local Aboriginal people of Geraldton are the Amangu people, with the Nanda immediately to the north and Badimaya immediately to the east.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Today the Aboriginal people of the region generally identify as Yamatji or Wajarri people. Wajarri country is inland from Geraldton and extends as far south and west.</a:t>
            </a: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A group of men in traditional attire&#10;&#10;Description automatically generated">
            <a:extLst>
              <a:ext uri="{FF2B5EF4-FFF2-40B4-BE49-F238E27FC236}">
                <a16:creationId xmlns:a16="http://schemas.microsoft.com/office/drawing/2014/main" id="{50A4CABC-9802-A8AA-5B6F-AC5A723E7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175" y="1205443"/>
            <a:ext cx="4870449" cy="4456614"/>
          </a:xfrm>
          <a:prstGeom prst="rect">
            <a:avLst/>
          </a:prstGeom>
        </p:spPr>
      </p:pic>
    </p:spTree>
    <p:extLst>
      <p:ext uri="{BB962C8B-B14F-4D97-AF65-F5344CB8AC3E}">
        <p14:creationId xmlns:p14="http://schemas.microsoft.com/office/powerpoint/2010/main" val="27552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structure with a fountain in front of the ocean&#10;&#10;Description automatically generated">
            <a:extLst>
              <a:ext uri="{FF2B5EF4-FFF2-40B4-BE49-F238E27FC236}">
                <a16:creationId xmlns:a16="http://schemas.microsoft.com/office/drawing/2014/main" id="{62F9A069-00EF-B31D-DE40-ECC60A03F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044"/>
            <a:ext cx="6493443" cy="4282728"/>
          </a:xfrm>
          <a:prstGeom prst="rect">
            <a:avLst/>
          </a:prstGeom>
        </p:spPr>
      </p:pic>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155305"/>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Geraldton</a:t>
            </a:r>
          </a:p>
        </p:txBody>
      </p:sp>
      <p:sp>
        <p:nvSpPr>
          <p:cNvPr id="7" name="TextBox 6">
            <a:extLst>
              <a:ext uri="{FF2B5EF4-FFF2-40B4-BE49-F238E27FC236}">
                <a16:creationId xmlns:a16="http://schemas.microsoft.com/office/drawing/2014/main" id="{8C8964EC-9097-1810-47B9-8A3B1E9A6836}"/>
              </a:ext>
            </a:extLst>
          </p:cNvPr>
          <p:cNvSpPr txBox="1"/>
          <p:nvPr/>
        </p:nvSpPr>
        <p:spPr>
          <a:xfrm>
            <a:off x="6493443" y="950991"/>
            <a:ext cx="3587181"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Geraldton is brimming with history, just walk around the CBD and you can see it for yourself.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HMAS </a:t>
            </a:r>
            <a:r>
              <a:rPr lang="en-US" sz="2000" i="1" dirty="0">
                <a:latin typeface="Times New Roman" panose="02020603050405020304" pitchFamily="18" charset="0"/>
                <a:cs typeface="Times New Roman" panose="02020603050405020304" pitchFamily="18" charset="0"/>
              </a:rPr>
              <a:t>Sydney</a:t>
            </a:r>
            <a:r>
              <a:rPr lang="en-US" sz="2000" dirty="0">
                <a:latin typeface="Times New Roman" panose="02020603050405020304" pitchFamily="18" charset="0"/>
                <a:cs typeface="Times New Roman" panose="02020603050405020304" pitchFamily="18" charset="0"/>
              </a:rPr>
              <a:t> II Memorial, Saint Francis Xavier Cathedral, Victoria District Hospital and Old Geraldton Goal Craft Centre, Birdwood House Military Museum and the Point Moore Lighthouse all have their own stories, which you can learn about at the Museum of Geraldton.</a:t>
            </a:r>
          </a:p>
        </p:txBody>
      </p:sp>
      <p:sp>
        <p:nvSpPr>
          <p:cNvPr id="9" name="TextBox 8">
            <a:extLst>
              <a:ext uri="{FF2B5EF4-FFF2-40B4-BE49-F238E27FC236}">
                <a16:creationId xmlns:a16="http://schemas.microsoft.com/office/drawing/2014/main" id="{648CDCE2-B549-0AA0-5E88-E4A64290718C}"/>
              </a:ext>
            </a:extLst>
          </p:cNvPr>
          <p:cNvSpPr txBox="1"/>
          <p:nvPr/>
        </p:nvSpPr>
        <p:spPr>
          <a:xfrm>
            <a:off x="0" y="5329196"/>
            <a:ext cx="6772276" cy="369332"/>
          </a:xfrm>
          <a:prstGeom prst="rect">
            <a:avLst/>
          </a:prstGeom>
          <a:noFill/>
        </p:spPr>
        <p:txBody>
          <a:bodyPr wrap="square">
            <a:spAutoFit/>
          </a:bodyPr>
          <a:lstStyle/>
          <a:p>
            <a:pPr algn="ctr"/>
            <a:r>
              <a:rPr lang="en-US" dirty="0"/>
              <a:t>HMAS Sydney II Memorial</a:t>
            </a:r>
          </a:p>
        </p:txBody>
      </p:sp>
    </p:spTree>
    <p:extLst>
      <p:ext uri="{BB962C8B-B14F-4D97-AF65-F5344CB8AC3E}">
        <p14:creationId xmlns:p14="http://schemas.microsoft.com/office/powerpoint/2010/main" val="23750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 name="Picture 5" descr="A map of australia with a red location&#10;&#10;Description automatically generated">
            <a:extLst>
              <a:ext uri="{FF2B5EF4-FFF2-40B4-BE49-F238E27FC236}">
                <a16:creationId xmlns:a16="http://schemas.microsoft.com/office/drawing/2014/main" id="{DC9DB29C-A485-3955-D975-A8705F279CA5}"/>
              </a:ext>
            </a:extLst>
          </p:cNvPr>
          <p:cNvPicPr>
            <a:picLocks noChangeAspect="1"/>
          </p:cNvPicPr>
          <p:nvPr/>
        </p:nvPicPr>
        <p:blipFill rotWithShape="1">
          <a:blip r:embed="rId3">
            <a:extLst>
              <a:ext uri="{28A0092B-C50C-407E-A947-70E740481C1C}">
                <a14:useLocalDpi xmlns:a14="http://schemas.microsoft.com/office/drawing/2010/main" val="0"/>
              </a:ext>
            </a:extLst>
          </a:blip>
          <a:srcRect t="8910"/>
          <a:stretch/>
        </p:blipFill>
        <p:spPr>
          <a:xfrm>
            <a:off x="-327233" y="1"/>
            <a:ext cx="10407858" cy="5666022"/>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568325"/>
            <a:ext cx="5353051"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Australia</a:t>
            </a:r>
          </a:p>
        </p:txBody>
      </p:sp>
      <p:sp>
        <p:nvSpPr>
          <p:cNvPr id="8" name="TextBox 7">
            <a:extLst>
              <a:ext uri="{FF2B5EF4-FFF2-40B4-BE49-F238E27FC236}">
                <a16:creationId xmlns:a16="http://schemas.microsoft.com/office/drawing/2014/main" id="{1AF453FA-A1ED-593F-2EB1-52E21B1E4B30}"/>
              </a:ext>
            </a:extLst>
          </p:cNvPr>
          <p:cNvSpPr txBox="1"/>
          <p:nvPr/>
        </p:nvSpPr>
        <p:spPr>
          <a:xfrm>
            <a:off x="2171700" y="2744271"/>
            <a:ext cx="1209675" cy="369332"/>
          </a:xfrm>
          <a:prstGeom prst="rect">
            <a:avLst/>
          </a:prstGeom>
          <a:noFill/>
        </p:spPr>
        <p:txBody>
          <a:bodyPr wrap="square">
            <a:spAutoFit/>
          </a:bodyPr>
          <a:lstStyle/>
          <a:p>
            <a:r>
              <a:rPr lang="en-US" sz="1800" b="1" dirty="0">
                <a:solidFill>
                  <a:srgbClr val="000000"/>
                </a:solidFill>
                <a:latin typeface="Times New Roman" panose="02020603050405020304" pitchFamily="18" charset="0"/>
                <a:cs typeface="Times New Roman" panose="02020603050405020304" pitchFamily="18" charset="0"/>
              </a:rPr>
              <a:t>Geraldton</a:t>
            </a:r>
            <a:endParaRPr lang="en-US" dirty="0"/>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TotalTime>
  <Words>2915</Words>
  <Application>Microsoft Office PowerPoint</Application>
  <PresentationFormat>Custom</PresentationFormat>
  <Paragraphs>209</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Liberation Sans</vt:lpstr>
      <vt:lpstr>Times New Roman</vt:lpstr>
      <vt:lpstr>Wingdings</vt:lpstr>
      <vt:lpstr>Default</vt:lpstr>
      <vt:lpstr>Geraldton Australia Presented by Marc Silver</vt:lpstr>
      <vt:lpstr>What I Will Cover</vt:lpstr>
      <vt:lpstr>My Port Philosophy</vt:lpstr>
      <vt:lpstr>PowerPoint Presentation</vt:lpstr>
      <vt:lpstr>PowerPoint Presentation</vt:lpstr>
      <vt:lpstr>About Geraldton</vt:lpstr>
      <vt:lpstr>About Geraldton</vt:lpstr>
      <vt:lpstr>About Geraldton</vt:lpstr>
      <vt:lpstr>Australia</vt:lpstr>
      <vt:lpstr>Geraldton Area Map </vt:lpstr>
      <vt:lpstr>Map of Geraldton</vt:lpstr>
      <vt:lpstr>Geraldton Buses</vt:lpstr>
      <vt:lpstr>Geraldton Taxis</vt:lpstr>
      <vt:lpstr>Getting Around Geraldton by Foot</vt:lpstr>
      <vt:lpstr>Geraldton Heritage Walk</vt:lpstr>
      <vt:lpstr>HMAS Sydney II Memorial</vt:lpstr>
      <vt:lpstr>PowerPoint Presentation</vt:lpstr>
      <vt:lpstr>St Francis Xavier Cathedral</vt:lpstr>
      <vt:lpstr>Monsignor Hawes Heritage Museum</vt:lpstr>
      <vt:lpstr>Greenough Wildlife Park</vt:lpstr>
      <vt:lpstr>The Tin Heads</vt:lpstr>
      <vt:lpstr>Coalseam Conservation Park</vt:lpstr>
      <vt:lpstr>Geraldton’s Beaches</vt:lpstr>
      <vt:lpstr>Geraldton Fishermen’s Co-operative</vt:lpstr>
      <vt:lpstr>Geraldton Esplanade</vt:lpstr>
      <vt:lpstr>Point Moore Lighthouse</vt:lpstr>
      <vt:lpstr>Houtman Abrolhos</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157</cp:revision>
  <dcterms:created xsi:type="dcterms:W3CDTF">2023-03-25T21:24:27Z</dcterms:created>
  <dcterms:modified xsi:type="dcterms:W3CDTF">2024-07-24T23:10:51Z</dcterms:modified>
</cp:coreProperties>
</file>