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C_48E0B46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2" r:id="rId3"/>
    <p:sldId id="298" r:id="rId4"/>
    <p:sldId id="321" r:id="rId5"/>
    <p:sldId id="325" r:id="rId6"/>
    <p:sldId id="326" r:id="rId7"/>
    <p:sldId id="308" r:id="rId8"/>
    <p:sldId id="307" r:id="rId9"/>
    <p:sldId id="261" r:id="rId10"/>
    <p:sldId id="291" r:id="rId11"/>
    <p:sldId id="293" r:id="rId12"/>
    <p:sldId id="294" r:id="rId13"/>
    <p:sldId id="310" r:id="rId14"/>
    <p:sldId id="309" r:id="rId15"/>
    <p:sldId id="312" r:id="rId16"/>
    <p:sldId id="320" r:id="rId17"/>
    <p:sldId id="314" r:id="rId18"/>
    <p:sldId id="322" r:id="rId19"/>
    <p:sldId id="323" r:id="rId20"/>
    <p:sldId id="324" r:id="rId21"/>
    <p:sldId id="311" r:id="rId22"/>
    <p:sldId id="329" r:id="rId23"/>
    <p:sldId id="318" r:id="rId24"/>
    <p:sldId id="327" r:id="rId25"/>
    <p:sldId id="328" r:id="rId26"/>
    <p:sldId id="330" r:id="rId27"/>
    <p:sldId id="331" r:id="rId28"/>
    <p:sldId id="333" r:id="rId29"/>
    <p:sldId id="332" r:id="rId30"/>
    <p:sldId id="334" r:id="rId31"/>
    <p:sldId id="319" r:id="rId32"/>
    <p:sldId id="335" r:id="rId33"/>
    <p:sldId id="316" r:id="rId34"/>
    <p:sldId id="304"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9" d="100"/>
          <a:sy n="79" d="100"/>
        </p:scale>
        <p:origin x="792" y="96"/>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modernComment_14C_48E0B46F.xml><?xml version="1.0" encoding="utf-8"?>
<p188:cmLst xmlns:a="http://schemas.openxmlformats.org/drawingml/2006/main" xmlns:r="http://schemas.openxmlformats.org/officeDocument/2006/relationships" xmlns:p188="http://schemas.microsoft.com/office/powerpoint/2018/8/main">
  <p188:cm id="{FC971C3A-056E-4EBD-BB7E-367746B5E0B7}" authorId="{5A6809BF-033D-8017-B196-2FD9BEB1A563}" created="2024-10-16T20:32:17.045">
    <ac:deMkLst xmlns:ac="http://schemas.microsoft.com/office/drawing/2013/main/command">
      <pc:docMk xmlns:pc="http://schemas.microsoft.com/office/powerpoint/2013/main/command"/>
      <pc:sldMk xmlns:pc="http://schemas.microsoft.com/office/powerpoint/2013/main/command" cId="1222685807" sldId="332"/>
      <ac:spMk id="3" creationId="{31181A93-A47D-92E2-005D-29FE84022404}"/>
    </ac:deMkLst>
    <p188:txBody>
      <a:bodyPr/>
      <a:lstStyle/>
      <a:p>
        <a:r>
          <a:rPr lang="en-US"/>
          <a:t>Shumi’s dedication to preserving Georgia’s winemaking heritage while pushing the boundaries of what Georgian wine can be has solidified its place as one of the country’s top wineries.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a:p>
        </p:txBody>
      </p:sp>
    </p:spTree>
    <p:extLst>
      <p:ext uri="{BB962C8B-B14F-4D97-AF65-F5344CB8AC3E}">
        <p14:creationId xmlns:p14="http://schemas.microsoft.com/office/powerpoint/2010/main" val="184739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184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32</a:t>
            </a:fld>
            <a:endParaRPr lang="en-US"/>
          </a:p>
        </p:txBody>
      </p:sp>
    </p:spTree>
    <p:extLst>
      <p:ext uri="{BB962C8B-B14F-4D97-AF65-F5344CB8AC3E}">
        <p14:creationId xmlns:p14="http://schemas.microsoft.com/office/powerpoint/2010/main" val="400982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34</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10/16/2024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10/16/2024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4C_48E0B46F.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room with barrels stacked in rows&#10;&#10;Description automatically generated with medium confidence">
            <a:extLst>
              <a:ext uri="{FF2B5EF4-FFF2-40B4-BE49-F238E27FC236}">
                <a16:creationId xmlns:a16="http://schemas.microsoft.com/office/drawing/2014/main" id="{EC29C8E0-D557-F153-DF8D-8FE328B4A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184"/>
            <a:ext cx="12192000" cy="6933184"/>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6858000"/>
          </a:xfrm>
        </p:spPr>
        <p:txBody>
          <a:bodyPr anchor="ctr">
            <a:noAutofit/>
          </a:bodyPr>
          <a:lstStyle/>
          <a:p>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 Journey Through </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Georgian Wines</a:t>
            </a:r>
            <a:br>
              <a:rPr lang="en-US" sz="6000" kern="100" dirty="0">
                <a:solidFill>
                  <a:schemeClr val="bg1"/>
                </a:solidFill>
                <a:effectLst/>
                <a:ea typeface="Aptos" panose="020B0004020202020204" pitchFamily="34" charset="0"/>
              </a:rPr>
            </a:br>
            <a:b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latin typeface="Times New Roman, serif"/>
              </a:rPr>
              <a:t>Presented by</a:t>
            </a:r>
            <a:br>
              <a:rPr lang="en-US" sz="2800" dirty="0">
                <a:solidFill>
                  <a:schemeClr val="bg1"/>
                </a:solidFill>
                <a:effectLst/>
              </a:rPr>
            </a:br>
            <a:r>
              <a:rPr lang="en-US" b="1" dirty="0">
                <a:solidFill>
                  <a:schemeClr val="bg1"/>
                </a:solidFill>
                <a:effectLst/>
                <a:latin typeface="Times New Roman, serif"/>
              </a:rPr>
              <a:t>Marc Silver</a:t>
            </a:r>
            <a:endParaRPr lang="en-US" sz="6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7852306" cy="5265493"/>
          </a:xfrm>
        </p:spPr>
        <p:txBody>
          <a:bodyPr>
            <a:noAutofit/>
          </a:bodyPr>
          <a:lstStyle/>
          <a:p>
            <a:pPr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Kartli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The Historic Center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Situated in central Georgia,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Kartli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may not have the volume of production that Kakheti boasts, but it makes up for it with historical significance. Wines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Kartli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often have a refined, old-world elegance.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cooler climate makes it ideal for growing grapes like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Chinuri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white grape) and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Tavkveri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light red).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Kartli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also home to some of Georgia’s best sparkling wines, often made in the traditional method.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Goruli</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Mtsvane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fresh, floral white with high acidity.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pink and grey land&#10;&#10;Description automatically generated">
            <a:extLst>
              <a:ext uri="{FF2B5EF4-FFF2-40B4-BE49-F238E27FC236}">
                <a16:creationId xmlns:a16="http://schemas.microsoft.com/office/drawing/2014/main" id="{97A57FD6-D042-B4D2-E8ED-B54378CB1898}"/>
              </a:ext>
            </a:extLst>
          </p:cNvPr>
          <p:cNvPicPr>
            <a:picLocks noChangeAspect="1"/>
          </p:cNvPicPr>
          <p:nvPr/>
        </p:nvPicPr>
        <p:blipFill>
          <a:blip r:embed="rId2">
            <a:extLst>
              <a:ext uri="{28A0092B-C50C-407E-A947-70E740481C1C}">
                <a14:useLocalDpi xmlns:a14="http://schemas.microsoft.com/office/drawing/2010/main" val="0"/>
              </a:ext>
            </a:extLst>
          </a:blip>
          <a:srcRect b="11712"/>
          <a:stretch/>
        </p:blipFill>
        <p:spPr>
          <a:xfrm>
            <a:off x="8279026" y="1569607"/>
            <a:ext cx="3912973" cy="5265492"/>
          </a:xfrm>
          <a:prstGeom prst="rect">
            <a:avLst/>
          </a:prstGeom>
        </p:spPr>
      </p:pic>
    </p:spTree>
    <p:extLst>
      <p:ext uri="{BB962C8B-B14F-4D97-AF65-F5344CB8AC3E}">
        <p14:creationId xmlns:p14="http://schemas.microsoft.com/office/powerpoint/2010/main" val="7710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the country&#10;&#10;Description automatically generated">
            <a:extLst>
              <a:ext uri="{FF2B5EF4-FFF2-40B4-BE49-F238E27FC236}">
                <a16:creationId xmlns:a16="http://schemas.microsoft.com/office/drawing/2014/main" id="{173B63B2-3FFE-6EAD-8BC1-877A155EDA1F}"/>
              </a:ext>
            </a:extLst>
          </p:cNvPr>
          <p:cNvPicPr>
            <a:picLocks noChangeAspect="1"/>
          </p:cNvPicPr>
          <p:nvPr/>
        </p:nvPicPr>
        <p:blipFill>
          <a:blip r:embed="rId2">
            <a:extLst>
              <a:ext uri="{28A0092B-C50C-407E-A947-70E740481C1C}">
                <a14:useLocalDpi xmlns:a14="http://schemas.microsoft.com/office/drawing/2010/main" val="0"/>
              </a:ext>
            </a:extLst>
          </a:blip>
          <a:srcRect l="34947" t="14851" r="39270" b="44130"/>
          <a:stretch/>
        </p:blipFill>
        <p:spPr>
          <a:xfrm>
            <a:off x="-1" y="2133600"/>
            <a:ext cx="3414879" cy="2926915"/>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768096" y="1560577"/>
            <a:ext cx="11326368" cy="5297423"/>
          </a:xfrm>
        </p:spPr>
        <p:txBody>
          <a:bodyPr>
            <a:normAutofit/>
          </a:bodyPr>
          <a:lstStyle/>
          <a:p>
            <a:pPr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Racha-Lechkhumi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Sweet Wine Paradise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086100" lvl="6"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Heading up into the mountains, you’ll find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Racha-Lechkhumi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This remote region is known for its semi-sweet reds, particularly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Khvanchkara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wine that gained fame thanks to Stalin’s admiration of it.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086100" lvl="6" indent="-342900" algn="l">
              <a:lnSpc>
                <a:spcPct val="115000"/>
              </a:lnSpc>
              <a:spcBef>
                <a:spcPts val="0"/>
              </a:spcBef>
              <a:spcAft>
                <a:spcPts val="800"/>
              </a:spcAft>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Racha-Lechkhumi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perfect for dessert wine lovers. The cooler temperatures and higher altitudes result in grapes that maintain their sweetness and acidity, creating wines that balance sugar with freshness.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Khvanchkara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naturally semi-sweet red made from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Aleksandrouli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Mujuretuli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grapes.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19555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7644548" cy="4998719"/>
          </a:xfrm>
        </p:spPr>
        <p:txBody>
          <a:bodyPr>
            <a:normAutofit fontScale="92500"/>
          </a:bodyPr>
          <a:lstStyle/>
          <a:p>
            <a:pPr marR="0" algn="l">
              <a:lnSpc>
                <a:spcPct val="110000"/>
              </a:lnSpc>
              <a:spcBef>
                <a:spcPts val="0"/>
              </a:spcBef>
              <a:spcAft>
                <a:spcPts val="800"/>
              </a:spcAf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Adjara: Coastal Cool</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10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This small wine region hugs the Black Sea, offering a maritime influence that sets it apart from the rest of the country. </a:t>
            </a:r>
          </a:p>
          <a:p>
            <a:pPr marL="285750" marR="0" indent="-285750" algn="l">
              <a:lnSpc>
                <a:spcPct val="110000"/>
              </a:lnSpc>
              <a:spcBef>
                <a:spcPts val="0"/>
              </a:spcBef>
              <a:spcAft>
                <a:spcPts val="800"/>
              </a:spcAft>
              <a:buFont typeface="Arial" panose="020B0604020202020204" pitchFamily="34" charset="0"/>
              <a:buChar char="•"/>
            </a:pPr>
            <a:r>
              <a:rPr lang="en-US" sz="2600" dirty="0"/>
              <a:t>The region experiences a subtropical climate with high humidity, especially along the coast and mountainous areas. Adjara is one of the wettest parts of the Caucasus, receiving the most rainfall in Georgia.</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lgn="l">
              <a:lnSpc>
                <a:spcPct val="110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While it’s not as prolific as other regions, Adjara’s humid climate and fertile soils produce light, aromatic wines with vibrant acidity.</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5" name="Picture 4" descr="A map of a region&#10;&#10;Description automatically generated">
            <a:extLst>
              <a:ext uri="{FF2B5EF4-FFF2-40B4-BE49-F238E27FC236}">
                <a16:creationId xmlns:a16="http://schemas.microsoft.com/office/drawing/2014/main" id="{C74E3FDC-8868-D95D-839D-E7FEA9517C75}"/>
              </a:ext>
            </a:extLst>
          </p:cNvPr>
          <p:cNvPicPr>
            <a:picLocks noChangeAspect="1"/>
          </p:cNvPicPr>
          <p:nvPr/>
        </p:nvPicPr>
        <p:blipFill>
          <a:blip r:embed="rId2">
            <a:extLst>
              <a:ext uri="{28A0092B-C50C-407E-A947-70E740481C1C}">
                <a14:useLocalDpi xmlns:a14="http://schemas.microsoft.com/office/drawing/2010/main" val="0"/>
              </a:ext>
            </a:extLst>
          </a:blip>
          <a:srcRect b="11305"/>
          <a:stretch/>
        </p:blipFill>
        <p:spPr>
          <a:xfrm>
            <a:off x="8241956" y="1579160"/>
            <a:ext cx="3907371" cy="5278840"/>
          </a:xfrm>
          <a:prstGeom prst="rect">
            <a:avLst/>
          </a:prstGeom>
        </p:spPr>
      </p:pic>
    </p:spTree>
    <p:extLst>
      <p:ext uri="{BB962C8B-B14F-4D97-AF65-F5344CB8AC3E}">
        <p14:creationId xmlns:p14="http://schemas.microsoft.com/office/powerpoint/2010/main" val="336234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059936" y="1560577"/>
            <a:ext cx="8046720" cy="5297423"/>
          </a:xfrm>
        </p:spPr>
        <p:txBody>
          <a:bodyPr>
            <a:normAutofit/>
          </a:bodyPr>
          <a:lstStyle/>
          <a:p>
            <a:pPr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Guria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 Revival of Ancient Grapes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indent="-463550" algn="l">
              <a:lnSpc>
                <a:spcPct val="115000"/>
              </a:lnSpc>
              <a:spcBef>
                <a:spcPts val="0"/>
              </a:spcBef>
              <a:spcAft>
                <a:spcPts val="800"/>
              </a:spcAft>
              <a:buFont typeface="Arial" panose="020B0604020202020204" pitchFamily="34" charset="0"/>
              <a:buChar char="•"/>
            </a:pPr>
            <a:r>
              <a:rPr lang="en-US" sz="2400" dirty="0" err="1"/>
              <a:t>Guria</a:t>
            </a:r>
            <a:r>
              <a:rPr lang="en-US" sz="2400" dirty="0"/>
              <a:t> is located in the Colchian Lowlands of the western part of Georgia, where it has a 22-kilometre shoreline on the Black Sea. </a:t>
            </a:r>
          </a:p>
          <a:p>
            <a:pPr marL="463550" marR="0" indent="-463550" algn="l">
              <a:lnSpc>
                <a:spcPct val="115000"/>
              </a:lnSpc>
              <a:spcBef>
                <a:spcPts val="0"/>
              </a:spcBef>
              <a:spcAft>
                <a:spcPts val="800"/>
              </a:spcAft>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Guria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the indigenous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Chkhaveri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grape, a rare pink-skinned variety that creates delicate rosés and light reds.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Gurian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were once nearly extinct, but thanks to a growing interest in preserving ancient varieties, they are making a comeback. </a:t>
            </a:r>
          </a:p>
          <a:p>
            <a:pPr marL="463550" marR="0" indent="-4635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wines are crisp, refreshing, and often feature floral and herbal notes.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5" name="Picture 4" descr="A map of a city&#10;&#10;Description automatically generated">
            <a:extLst>
              <a:ext uri="{FF2B5EF4-FFF2-40B4-BE49-F238E27FC236}">
                <a16:creationId xmlns:a16="http://schemas.microsoft.com/office/drawing/2014/main" id="{1DEA902F-ECC1-EDC5-E177-2CE1688AC776}"/>
              </a:ext>
            </a:extLst>
          </p:cNvPr>
          <p:cNvPicPr>
            <a:picLocks noChangeAspect="1"/>
          </p:cNvPicPr>
          <p:nvPr/>
        </p:nvPicPr>
        <p:blipFill>
          <a:blip r:embed="rId2">
            <a:extLst>
              <a:ext uri="{28A0092B-C50C-407E-A947-70E740481C1C}">
                <a14:useLocalDpi xmlns:a14="http://schemas.microsoft.com/office/drawing/2010/main" val="0"/>
              </a:ext>
            </a:extLst>
          </a:blip>
          <a:srcRect b="11229"/>
          <a:stretch/>
        </p:blipFill>
        <p:spPr>
          <a:xfrm>
            <a:off x="0" y="1560576"/>
            <a:ext cx="3918666" cy="5297423"/>
          </a:xfrm>
          <a:prstGeom prst="rect">
            <a:avLst/>
          </a:prstGeom>
        </p:spPr>
      </p:pic>
    </p:spTree>
    <p:extLst>
      <p:ext uri="{BB962C8B-B14F-4D97-AF65-F5344CB8AC3E}">
        <p14:creationId xmlns:p14="http://schemas.microsoft.com/office/powerpoint/2010/main" val="27714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5165123" cy="1583820"/>
          </a:xfrm>
        </p:spPr>
        <p:txBody>
          <a:bodyPr vert="horz" lIns="91440" tIns="45720" rIns="91440" bIns="45720" rtlCol="0" anchor="ctr">
            <a:normAutofit/>
          </a:bodyPr>
          <a:lstStyle/>
          <a:p>
            <a:pPr marL="0" marR="0">
              <a:spcAft>
                <a:spcPts val="800"/>
              </a:spcAft>
            </a:pPr>
            <a:r>
              <a:rPr lang="en-US" sz="4000" b="1" kern="1200" dirty="0">
                <a:solidFill>
                  <a:schemeClr val="tx1"/>
                </a:solidFill>
                <a:effectLst/>
              </a:rPr>
              <a:t>The Grapes of Georgia</a:t>
            </a:r>
            <a:endParaRPr lang="en-US" sz="4000" kern="1200" dirty="0">
              <a:solidFill>
                <a:schemeClr val="tx1"/>
              </a:solidFill>
              <a:effectLst/>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90144" y="1583825"/>
            <a:ext cx="4774979" cy="5274174"/>
          </a:xfrm>
        </p:spPr>
        <p:txBody>
          <a:bodyPr vert="horz" lIns="91440" tIns="45720" rIns="91440" bIns="45720" rtlCol="0">
            <a:normAutofit fontScale="92500"/>
          </a:bodyPr>
          <a:lstStyle/>
          <a:p>
            <a:pPr marR="0" algn="l">
              <a:lnSpc>
                <a:spcPct val="110000"/>
              </a:lnSpc>
              <a:spcBef>
                <a:spcPts val="0"/>
              </a:spcBef>
              <a:spcAft>
                <a:spcPts val="800"/>
              </a:spcAft>
            </a:pPr>
            <a:r>
              <a:rPr lang="en-US" sz="2400" b="1" dirty="0">
                <a:effectLst/>
              </a:rPr>
              <a:t>A Deep Dive into Indigenous Varieties and Their Significance</a:t>
            </a:r>
            <a:endParaRPr lang="en-US" sz="2400" dirty="0">
              <a:effectLst/>
            </a:endParaRPr>
          </a:p>
          <a:p>
            <a:pPr marL="342900" marR="0" indent="-228600" algn="l">
              <a:lnSpc>
                <a:spcPct val="110000"/>
              </a:lnSpc>
              <a:spcBef>
                <a:spcPts val="0"/>
              </a:spcBef>
              <a:spcAft>
                <a:spcPts val="800"/>
              </a:spcAft>
              <a:buFont typeface="Arial" panose="020B0604020202020204" pitchFamily="34" charset="0"/>
              <a:buChar char="•"/>
            </a:pPr>
            <a:r>
              <a:rPr lang="en-US" sz="2400" dirty="0">
                <a:effectLst/>
              </a:rPr>
              <a:t>Georgia, often referred to as the </a:t>
            </a:r>
            <a:br>
              <a:rPr lang="en-US" sz="2400" dirty="0">
                <a:effectLst/>
              </a:rPr>
            </a:br>
            <a:r>
              <a:rPr lang="en-US" sz="2400" dirty="0">
                <a:effectLst/>
              </a:rPr>
              <a:t>"cradle of wine," boasts a rich viticultural history dating back over 8,000 years. </a:t>
            </a:r>
          </a:p>
          <a:p>
            <a:pPr marL="342900" marR="0" indent="-228600" algn="l">
              <a:lnSpc>
                <a:spcPct val="110000"/>
              </a:lnSpc>
              <a:spcBef>
                <a:spcPts val="0"/>
              </a:spcBef>
              <a:spcAft>
                <a:spcPts val="800"/>
              </a:spcAft>
              <a:buFont typeface="Arial" panose="020B0604020202020204" pitchFamily="34" charset="0"/>
              <a:buChar char="•"/>
            </a:pPr>
            <a:r>
              <a:rPr lang="en-US" sz="2400" dirty="0">
                <a:effectLst/>
              </a:rPr>
              <a:t>At the heart of its winemaking </a:t>
            </a:r>
            <a:br>
              <a:rPr lang="en-US" sz="2400" dirty="0">
                <a:effectLst/>
              </a:rPr>
            </a:br>
            <a:r>
              <a:rPr lang="en-US" sz="2400" dirty="0">
                <a:effectLst/>
              </a:rPr>
              <a:t>tradition are indigenous grape varieties that are key to the country’s unique wine profile. Let’s explore these remarkable grapes and what makes them essential to Georgia’s winemaking legacy.</a:t>
            </a:r>
          </a:p>
          <a:p>
            <a:pPr indent="-228600" algn="l">
              <a:buFont typeface="Arial" panose="020B0604020202020204" pitchFamily="34" charset="0"/>
              <a:buChar char="•"/>
            </a:pPr>
            <a:endParaRPr lang="en-US" sz="1700" dirty="0">
              <a:latin typeface="+mn-lt"/>
              <a:cs typeface="+mn-cs"/>
            </a:endParaRPr>
          </a:p>
        </p:txBody>
      </p:sp>
      <p:pic>
        <p:nvPicPr>
          <p:cNvPr id="7" name="Picture 6" descr="A bunch of white grapes on a vine&#10;&#10;Description automatically generated">
            <a:extLst>
              <a:ext uri="{FF2B5EF4-FFF2-40B4-BE49-F238E27FC236}">
                <a16:creationId xmlns:a16="http://schemas.microsoft.com/office/drawing/2014/main" id="{30605976-D5F0-BB15-45E3-E0EED41E06C2}"/>
              </a:ext>
            </a:extLst>
          </p:cNvPr>
          <p:cNvPicPr>
            <a:picLocks noChangeAspect="1"/>
          </p:cNvPicPr>
          <p:nvPr/>
        </p:nvPicPr>
        <p:blipFill>
          <a:blip r:embed="rId2">
            <a:extLst>
              <a:ext uri="{28A0092B-C50C-407E-A947-70E740481C1C}">
                <a14:useLocalDpi xmlns:a14="http://schemas.microsoft.com/office/drawing/2010/main" val="0"/>
              </a:ext>
            </a:extLst>
          </a:blip>
          <a:srcRect t="4220" r="-1" b="2763"/>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close up of a bunch of grapes&#10;&#10;Description automatically generated">
            <a:extLst>
              <a:ext uri="{FF2B5EF4-FFF2-40B4-BE49-F238E27FC236}">
                <a16:creationId xmlns:a16="http://schemas.microsoft.com/office/drawing/2014/main" id="{E2028A3C-E145-0624-A4D9-BF6D26D9814B}"/>
              </a:ext>
            </a:extLst>
          </p:cNvPr>
          <p:cNvPicPr>
            <a:picLocks noChangeAspect="1"/>
          </p:cNvPicPr>
          <p:nvPr/>
        </p:nvPicPr>
        <p:blipFill>
          <a:blip r:embed="rId3">
            <a:extLst>
              <a:ext uri="{28A0092B-C50C-407E-A947-70E740481C1C}">
                <a14:useLocalDpi xmlns:a14="http://schemas.microsoft.com/office/drawing/2010/main" val="0"/>
              </a:ext>
            </a:extLst>
          </a:blip>
          <a:srcRect t="808" b="411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13628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Grapes of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94818"/>
            <a:ext cx="11416792" cy="3289300"/>
          </a:xfrm>
        </p:spPr>
        <p:txBody>
          <a:bodyPr>
            <a:normAutofit lnSpcReduction="10000"/>
          </a:bodyPr>
          <a:lstStyle/>
          <a:p>
            <a:pPr marL="0" marR="0" algn="l">
              <a:lnSpc>
                <a:spcPct val="115000"/>
              </a:lnSpc>
              <a:spcBef>
                <a:spcPts val="0"/>
              </a:spcBef>
              <a:spcAft>
                <a:spcPts val="800"/>
              </a:spcAft>
            </a:pPr>
            <a:r>
              <a:rPr lang="en-US" sz="2400" b="1" kern="100" dirty="0">
                <a:effectLst/>
                <a:ea typeface="Aptos" panose="020B0004020202020204" pitchFamily="34" charset="0"/>
              </a:rPr>
              <a:t>Saperavi: The Backbone of Georgian Reds</a:t>
            </a:r>
            <a:endParaRPr lang="en-US" sz="2400" kern="100" dirty="0">
              <a:effectLst/>
              <a:ea typeface="Aptos" panose="020B0004020202020204" pitchFamily="34" charset="0"/>
            </a:endParaRPr>
          </a:p>
          <a:p>
            <a:pPr marL="0" marR="0" algn="l">
              <a:lnSpc>
                <a:spcPct val="115000"/>
              </a:lnSpc>
              <a:spcBef>
                <a:spcPts val="0"/>
              </a:spcBef>
              <a:spcAft>
                <a:spcPts val="800"/>
              </a:spcAft>
            </a:pPr>
            <a:r>
              <a:rPr lang="en-US" sz="2400" kern="100" dirty="0">
                <a:effectLst/>
                <a:ea typeface="Aptos" panose="020B0004020202020204" pitchFamily="34" charset="0"/>
              </a:rPr>
              <a:t>Saperavi is Georgia’s most famous red grape and a cornerstone of the country's winemaking. As a </a:t>
            </a:r>
            <a:r>
              <a:rPr lang="en-US" sz="2400" i="1" kern="100" dirty="0" err="1">
                <a:effectLst/>
                <a:ea typeface="Aptos" panose="020B0004020202020204" pitchFamily="34" charset="0"/>
              </a:rPr>
              <a:t>teinturier</a:t>
            </a:r>
            <a:r>
              <a:rPr lang="en-US" sz="2400" kern="100" dirty="0">
                <a:effectLst/>
                <a:ea typeface="Aptos" panose="020B0004020202020204" pitchFamily="34" charset="0"/>
              </a:rPr>
              <a:t> grape, it possesses both dark skin and dark flesh, which results in deeply colored wines. Known for its bold yet balanced profile, Saperavi thrives particularly in the Kakheti region, Georgia’s wine-producing heartland.</a:t>
            </a:r>
          </a:p>
          <a:p>
            <a:pPr marL="0" marR="0" algn="l">
              <a:lnSpc>
                <a:spcPct val="115000"/>
              </a:lnSpc>
              <a:spcBef>
                <a:spcPts val="0"/>
              </a:spcBef>
              <a:spcAft>
                <a:spcPts val="800"/>
              </a:spcAft>
            </a:pPr>
            <a:r>
              <a:rPr lang="en-US" sz="2400" kern="100" dirty="0">
                <a:effectLst/>
                <a:ea typeface="Aptos" panose="020B0004020202020204" pitchFamily="34" charset="0"/>
              </a:rPr>
              <a:t>			Importance: Versatility: Saperavi is used to produce a wide range of 			styles, including dry, semi-sweet, and dessert wines.</a:t>
            </a:r>
          </a:p>
          <a:p>
            <a:pPr algn="l"/>
            <a:endParaRPr lang="en-US" dirty="0"/>
          </a:p>
        </p:txBody>
      </p:sp>
      <p:pic>
        <p:nvPicPr>
          <p:cNvPr id="5" name="Picture 4" descr="A bottle of wine next to a vase&#10;&#10;Description automatically generated">
            <a:extLst>
              <a:ext uri="{FF2B5EF4-FFF2-40B4-BE49-F238E27FC236}">
                <a16:creationId xmlns:a16="http://schemas.microsoft.com/office/drawing/2014/main" id="{1B968DE5-578D-D288-0DC9-F262EEB65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8700"/>
            <a:ext cx="3289300" cy="3289300"/>
          </a:xfrm>
          <a:prstGeom prst="rect">
            <a:avLst/>
          </a:prstGeom>
        </p:spPr>
      </p:pic>
      <p:sp>
        <p:nvSpPr>
          <p:cNvPr id="7" name="TextBox 6">
            <a:extLst>
              <a:ext uri="{FF2B5EF4-FFF2-40B4-BE49-F238E27FC236}">
                <a16:creationId xmlns:a16="http://schemas.microsoft.com/office/drawing/2014/main" id="{A3DABAB5-0AC6-348E-A4F4-15B1A2A1264A}"/>
              </a:ext>
            </a:extLst>
          </p:cNvPr>
          <p:cNvSpPr txBox="1"/>
          <p:nvPr/>
        </p:nvSpPr>
        <p:spPr>
          <a:xfrm>
            <a:off x="3419732" y="4043744"/>
            <a:ext cx="8594468" cy="2746714"/>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Aging Potential: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High in tannins and acidity, Saperavi wines have excellent aging potential.</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Popularity: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While grown in various regions, Saperavi reaches its pinnacle in Kakheti.</a:t>
            </a:r>
          </a:p>
          <a:p>
            <a:pPr marL="342900" marR="0" indent="-342900" algn="l">
              <a:lnSpc>
                <a:spcPct val="115000"/>
              </a:lnSpc>
              <a:spcBef>
                <a:spcPts val="0"/>
              </a:spcBef>
              <a:spcAft>
                <a:spcPts val="800"/>
              </a:spcAft>
              <a:buFont typeface="Arial" panose="020B0604020202020204" pitchFamily="34" charset="0"/>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Tasting Notes: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Profile: Full-bodied with flavors of dark fruits such as blackberries, plums, and cherries. Aged versions often exhibit notes of tobacco, spices, and chocolate. </a:t>
            </a: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Finish</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Long, with robust tannins and a mineral edge.</a:t>
            </a:r>
          </a:p>
        </p:txBody>
      </p:sp>
    </p:spTree>
    <p:extLst>
      <p:ext uri="{BB962C8B-B14F-4D97-AF65-F5344CB8AC3E}">
        <p14:creationId xmlns:p14="http://schemas.microsoft.com/office/powerpoint/2010/main" val="140752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Grapes of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31393"/>
            <a:ext cx="9956292" cy="5626607"/>
          </a:xfrm>
        </p:spPr>
        <p:txBody>
          <a:bodyPr>
            <a:noAutofit/>
          </a:bodyPr>
          <a:lstStyle/>
          <a:p>
            <a:pPr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Rkatsiteli: The Workhorse White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white grape is the most widely planted in Georgia, and for good reason. It’s capable of making everything from dry, crisp table wines to complex, skin-contact amber wines. Rkatsiteli is known for its green apple, quince, and citrus flavors</a:t>
            </a:r>
            <a:r>
              <a:rPr lang="en-US" sz="2400" kern="100" dirty="0">
                <a:ea typeface="Aptos" panose="020B0004020202020204" pitchFamily="34" charset="0"/>
              </a:rPr>
              <a:t>, and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 the most widely planted white grape in Georgia and grown for centuries. It thrives particularly well in the Kakheti region and is often vinified using traditional qvevri methods.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0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Diversity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This grape is used to make everything from crisp, fresh whites to complex, amber-hued skin-contact wines.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 history.</a:t>
            </a:r>
            <a:endParaRPr lang="en-US" sz="2200" kern="100" dirty="0">
              <a:latin typeface="Aptos" panose="020B0004020202020204" pitchFamily="34" charset="0"/>
              <a:ea typeface="Aptos" panose="020B0004020202020204" pitchFamily="34" charset="0"/>
            </a:endParaRPr>
          </a:p>
          <a:p>
            <a:pPr marL="342900" marR="0" lvl="0" indent="-342900" algn="l">
              <a:lnSpc>
                <a:spcPct val="100000"/>
              </a:lnSpc>
              <a:spcBef>
                <a:spcPts val="0"/>
              </a:spcBef>
              <a:spcAft>
                <a:spcPts val="800"/>
              </a:spcAft>
              <a:buSzPts val="1000"/>
              <a:buFont typeface="Symbol" panose="05050102010706020507" pitchFamily="18" charset="2"/>
              <a:buChar char=""/>
              <a:tabLst>
                <a:tab pos="457200" algn="l"/>
              </a:tabLst>
            </a:pPr>
            <a:r>
              <a:rPr lang="en-US" sz="2200" b="1" kern="100" dirty="0">
                <a:ea typeface="Aptos" panose="020B0004020202020204" pitchFamily="34" charset="0"/>
              </a:rPr>
              <a:t>Cultural heritage</a:t>
            </a:r>
            <a:r>
              <a:rPr lang="en-US" sz="2200" kern="100" dirty="0">
                <a:ea typeface="Aptos" panose="020B0004020202020204" pitchFamily="34" charset="0"/>
              </a:rPr>
              <a:t>: It is considered one of the oldest known grape varieties, playing a key role in Georgia’s </a:t>
            </a:r>
          </a:p>
          <a:p>
            <a:pPr marL="342900" marR="0" lvl="0" indent="-342900" algn="l">
              <a:lnSpc>
                <a:spcPct val="100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Tasting Notes: Profile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Crisp and refreshing with flavors of green apple, pear, and quince. In skin-contact wines, expect additional notes of honey, apricot, and spices.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0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Finish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Clean and mineral, with a balanced acidity.</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white label&#10;&#10;Description automatically generated">
            <a:extLst>
              <a:ext uri="{FF2B5EF4-FFF2-40B4-BE49-F238E27FC236}">
                <a16:creationId xmlns:a16="http://schemas.microsoft.com/office/drawing/2014/main" id="{6DF2BB82-1AF0-92AF-5BEE-F13296021244}"/>
              </a:ext>
            </a:extLst>
          </p:cNvPr>
          <p:cNvPicPr>
            <a:picLocks noChangeAspect="1"/>
          </p:cNvPicPr>
          <p:nvPr/>
        </p:nvPicPr>
        <p:blipFill>
          <a:blip r:embed="rId3">
            <a:extLst>
              <a:ext uri="{28A0092B-C50C-407E-A947-70E740481C1C}">
                <a14:useLocalDpi xmlns:a14="http://schemas.microsoft.com/office/drawing/2010/main" val="0"/>
              </a:ext>
            </a:extLst>
          </a:blip>
          <a:srcRect l="21556" r="21111" b="1852"/>
          <a:stretch/>
        </p:blipFill>
        <p:spPr>
          <a:xfrm>
            <a:off x="10553700" y="127000"/>
            <a:ext cx="1638300" cy="6731000"/>
          </a:xfrm>
          <a:prstGeom prst="rect">
            <a:avLst/>
          </a:prstGeom>
        </p:spPr>
      </p:pic>
    </p:spTree>
    <p:extLst>
      <p:ext uri="{BB962C8B-B14F-4D97-AF65-F5344CB8AC3E}">
        <p14:creationId xmlns:p14="http://schemas.microsoft.com/office/powerpoint/2010/main" val="228009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Grapes of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519880" y="1219201"/>
            <a:ext cx="10672119" cy="5638799"/>
          </a:xfrm>
        </p:spPr>
        <p:txBody>
          <a:bodyPr>
            <a:noAutofit/>
          </a:bodyPr>
          <a:lstStyle/>
          <a:p>
            <a:pPr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Mtsvane: Green and Gorgeous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Mtsvane, which means "green" in Georgian, is an aromatic white grape known for its lively and fresh character. It is often blended with Rkatsiteli to add floral and stone fruit notes, but it also shines on its own in single-varietal wines.</a:t>
            </a:r>
            <a:endParaRPr lang="en-US" sz="2400" kern="100" dirty="0">
              <a:latin typeface="Aptos" panose="020B0004020202020204" pitchFamily="34" charset="0"/>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Blending: Mtsvane is frequently used to enhance the aromatic complexity of Rkatsiteli and other whites.</a:t>
            </a:r>
            <a:endParaRPr lang="en-US" sz="2400" kern="100" dirty="0">
              <a:latin typeface="Aptos" panose="020B0004020202020204" pitchFamily="34" charset="0"/>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Terroir Expressive: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Mtsvane’s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character is highly reflective of the region’s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algn="l">
              <a:lnSpc>
                <a:spcPct val="10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endParaRPr lang="en-US" sz="2400" kern="100" dirty="0">
              <a:latin typeface="Aptos" panose="020B0004020202020204" pitchFamily="34" charset="0"/>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Profile: Floral aromas of jasmine and orange blossom, with flavors of lime, lemon, and stone fruits.</a:t>
            </a:r>
            <a:endParaRPr lang="en-US" sz="2400" kern="100" dirty="0">
              <a:latin typeface="Aptos" panose="020B0004020202020204" pitchFamily="34" charset="0"/>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Finish: Zesty and refreshing, with bright acidity.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hite liquid&#10;&#10;Description automatically generated">
            <a:extLst>
              <a:ext uri="{FF2B5EF4-FFF2-40B4-BE49-F238E27FC236}">
                <a16:creationId xmlns:a16="http://schemas.microsoft.com/office/drawing/2014/main" id="{09C06B54-24B3-67D1-72F9-FE9EBC858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58" y="1112108"/>
            <a:ext cx="2001417" cy="5943600"/>
          </a:xfrm>
          <a:prstGeom prst="rect">
            <a:avLst/>
          </a:prstGeom>
        </p:spPr>
      </p:pic>
    </p:spTree>
    <p:extLst>
      <p:ext uri="{BB962C8B-B14F-4D97-AF65-F5344CB8AC3E}">
        <p14:creationId xmlns:p14="http://schemas.microsoft.com/office/powerpoint/2010/main" val="201857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Grapes of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19201"/>
            <a:ext cx="10201478" cy="5638799"/>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Kisi: A Hidden Gem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Kisi is an indigenous white grape that has gained attention for producing both fresh white wines and complex, qvevri-aged amber wines. Though often overshadowed by Rkatsiteli, Kisi is a gem in Georgia’s viticulture.</a:t>
            </a:r>
            <a:endParaRPr lang="en-US" sz="2400" kern="100" dirty="0">
              <a:latin typeface="Aptos" panose="020B0004020202020204" pitchFamily="34" charset="0"/>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Aromatics: Prized for its floral and fruit-forward aromas.</a:t>
            </a:r>
            <a:endParaRPr lang="en-US" sz="2400" kern="100" dirty="0">
              <a:latin typeface="Aptos" panose="020B0004020202020204" pitchFamily="34" charset="0"/>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Amber Wine Production: Kisi excels in qvevri-aged wines, known for their rich texture and depth.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Profile: Tropical fruits like pineapple and mango, with apricot, honey, and nutty undertones in amber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Finish: Long and complex, with a well-balanced structure.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white label&#10;&#10;Description automatically generated">
            <a:extLst>
              <a:ext uri="{FF2B5EF4-FFF2-40B4-BE49-F238E27FC236}">
                <a16:creationId xmlns:a16="http://schemas.microsoft.com/office/drawing/2014/main" id="{F8940B2F-150F-2F99-DD9A-258CDAB38EA5}"/>
              </a:ext>
            </a:extLst>
          </p:cNvPr>
          <p:cNvPicPr>
            <a:picLocks noChangeAspect="1"/>
          </p:cNvPicPr>
          <p:nvPr/>
        </p:nvPicPr>
        <p:blipFill>
          <a:blip r:embed="rId3">
            <a:extLst>
              <a:ext uri="{28A0092B-C50C-407E-A947-70E740481C1C}">
                <a14:useLocalDpi xmlns:a14="http://schemas.microsoft.com/office/drawing/2010/main" val="0"/>
              </a:ext>
            </a:extLst>
          </a:blip>
          <a:srcRect l="21556" t="1853" r="22445" b="3704"/>
          <a:stretch/>
        </p:blipFill>
        <p:spPr>
          <a:xfrm>
            <a:off x="10798886" y="1219200"/>
            <a:ext cx="1393114" cy="5638799"/>
          </a:xfrm>
          <a:prstGeom prst="rect">
            <a:avLst/>
          </a:prstGeom>
        </p:spPr>
      </p:pic>
    </p:spTree>
    <p:extLst>
      <p:ext uri="{BB962C8B-B14F-4D97-AF65-F5344CB8AC3E}">
        <p14:creationId xmlns:p14="http://schemas.microsoft.com/office/powerpoint/2010/main" val="307867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Grapes of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692876" y="1219201"/>
            <a:ext cx="10144897" cy="5638799"/>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Tsolikouri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Western Georgia’s Fresh White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Tsolikouri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prominent white grape from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Imereti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thriving in the cooler, more humid climate of western Georgia. It is known for producing bright, refreshing wines, often used for both still and sparkling styles.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Regional Specialty: It thrives in the western part of Georgia, especially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Imereti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Sparkling Potential: Thanks to its high acidity,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Tsolikouri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often used in sparkling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Profile: Zesty citrus flavors such as lemon and lime, with green apple and subtle floral notes. Finish: Crisp and refreshing, with lively acidity.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black label&#10;&#10;Description automatically generated">
            <a:extLst>
              <a:ext uri="{FF2B5EF4-FFF2-40B4-BE49-F238E27FC236}">
                <a16:creationId xmlns:a16="http://schemas.microsoft.com/office/drawing/2014/main" id="{5E47EED8-D6F3-0100-B02A-049F2F692BE2}"/>
              </a:ext>
            </a:extLst>
          </p:cNvPr>
          <p:cNvPicPr>
            <a:picLocks noChangeAspect="1"/>
          </p:cNvPicPr>
          <p:nvPr/>
        </p:nvPicPr>
        <p:blipFill>
          <a:blip r:embed="rId2">
            <a:extLst>
              <a:ext uri="{28A0092B-C50C-407E-A947-70E740481C1C}">
                <a14:useLocalDpi xmlns:a14="http://schemas.microsoft.com/office/drawing/2010/main" val="0"/>
              </a:ext>
            </a:extLst>
          </a:blip>
          <a:srcRect l="30656" t="7107" r="28089" b="5084"/>
          <a:stretch/>
        </p:blipFill>
        <p:spPr>
          <a:xfrm>
            <a:off x="-1" y="1058696"/>
            <a:ext cx="1816443" cy="5799304"/>
          </a:xfrm>
          <a:prstGeom prst="rect">
            <a:avLst/>
          </a:prstGeom>
        </p:spPr>
      </p:pic>
    </p:spTree>
    <p:extLst>
      <p:ext uri="{BB962C8B-B14F-4D97-AF65-F5344CB8AC3E}">
        <p14:creationId xmlns:p14="http://schemas.microsoft.com/office/powerpoint/2010/main" val="65103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ea typeface="Aptos" panose="020B0004020202020204" pitchFamily="34" charset="0"/>
              </a:rPr>
              <a:t>8,000 Years of Winemaking</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8412480" cy="5687567"/>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Welcome to the world of Georgian wine! If you’re passionate about wine or just curious about unique wine traditions, you’ve come to the right place. As a wine enthusiast, I’ve had the privilege visiting some of the most exciting wine regions, and Georgia, the country—often referred to as the “cradle of wine”—is truly something special.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It’s not just the 8,000 years of winemaking history that’s impressive, but also the diversity of the wines and the unique grape varieties that are found only in this part of the world.</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Let me take you on a journey through Georgia’s wine regions, introduce you to the fascinating varietals, and explain why Georgian wine deserves a spot in your cellar.</a:t>
            </a:r>
          </a:p>
        </p:txBody>
      </p:sp>
      <p:pic>
        <p:nvPicPr>
          <p:cNvPr id="5" name="Picture 4" descr="A close up of a clay object&#10;&#10;Description automatically generated">
            <a:extLst>
              <a:ext uri="{FF2B5EF4-FFF2-40B4-BE49-F238E27FC236}">
                <a16:creationId xmlns:a16="http://schemas.microsoft.com/office/drawing/2014/main" id="{CD11643B-B4A4-344F-5C8C-5B0F80B7C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009" y="1377695"/>
            <a:ext cx="3364991" cy="4486655"/>
          </a:xfrm>
          <a:prstGeom prst="rect">
            <a:avLst/>
          </a:prstGeom>
        </p:spPr>
      </p:pic>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Grapes of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19201"/>
            <a:ext cx="10066473" cy="5638799"/>
          </a:xfrm>
        </p:spPr>
        <p:txBody>
          <a:bodyPr>
            <a:noAutofit/>
          </a:bodyPr>
          <a:lstStyle/>
          <a:p>
            <a:pPr marR="0" algn="l">
              <a:lnSpc>
                <a:spcPct val="100000"/>
              </a:lnSpc>
              <a:spcBef>
                <a:spcPts val="0"/>
              </a:spcBef>
              <a:spcAft>
                <a:spcPts val="800"/>
              </a:spcAft>
            </a:pPr>
            <a:r>
              <a:rPr lang="en-US" sz="2400" b="1" kern="100" dirty="0" err="1">
                <a:effectLst/>
                <a:ea typeface="Aptos" panose="020B0004020202020204" pitchFamily="34" charset="0"/>
              </a:rPr>
              <a:t>Chkhaveri</a:t>
            </a:r>
            <a:r>
              <a:rPr lang="en-US" sz="2400" b="1" kern="100" dirty="0">
                <a:effectLst/>
                <a:ea typeface="Aptos" panose="020B0004020202020204" pitchFamily="34" charset="0"/>
              </a:rPr>
              <a:t>: The Rare Pink-Skinned Grape</a:t>
            </a:r>
            <a:endParaRPr lang="en-US" sz="2400" kern="100" dirty="0">
              <a:effectLst/>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err="1">
                <a:effectLst/>
                <a:ea typeface="Aptos" panose="020B0004020202020204" pitchFamily="34" charset="0"/>
              </a:rPr>
              <a:t>Chkhaveri</a:t>
            </a:r>
            <a:r>
              <a:rPr lang="en-US" sz="2400" kern="100" dirty="0">
                <a:effectLst/>
                <a:ea typeface="Aptos" panose="020B0004020202020204" pitchFamily="34" charset="0"/>
              </a:rPr>
              <a:t> is a rare, pink-skinned grape from the </a:t>
            </a:r>
            <a:r>
              <a:rPr lang="en-US" sz="2400" kern="100" dirty="0" err="1">
                <a:effectLst/>
                <a:ea typeface="Aptos" panose="020B0004020202020204" pitchFamily="34" charset="0"/>
              </a:rPr>
              <a:t>Guria</a:t>
            </a:r>
            <a:r>
              <a:rPr lang="en-US" sz="2400" kern="100" dirty="0">
                <a:effectLst/>
                <a:ea typeface="Aptos" panose="020B0004020202020204" pitchFamily="34" charset="0"/>
              </a:rPr>
              <a:t> region, known for producing both light red and rosé wines. Nearly extinct at one point, this grape is now enjoying a revival, particularly for its rosé production.</a:t>
            </a:r>
          </a:p>
          <a:p>
            <a:pPr marL="342900" marR="0" indent="-342900" algn="l">
              <a:lnSpc>
                <a:spcPct val="100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Rarity</a:t>
            </a:r>
            <a:r>
              <a:rPr lang="en-US" sz="2400" kern="100" dirty="0">
                <a:effectLst/>
                <a:ea typeface="Aptos" panose="020B0004020202020204" pitchFamily="34" charset="0"/>
              </a:rPr>
              <a:t>: </a:t>
            </a:r>
            <a:r>
              <a:rPr lang="en-US" sz="2400" kern="100" dirty="0" err="1">
                <a:effectLst/>
                <a:ea typeface="Aptos" panose="020B0004020202020204" pitchFamily="34" charset="0"/>
              </a:rPr>
              <a:t>Chkhaveri’s</a:t>
            </a:r>
            <a:r>
              <a:rPr lang="en-US" sz="2400" kern="100" dirty="0">
                <a:effectLst/>
                <a:ea typeface="Aptos" panose="020B0004020202020204" pitchFamily="34" charset="0"/>
              </a:rPr>
              <a:t> near-extinction makes its resurgence significant for Georgian wine diversity.</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Rosé Production: One of the few Georgian grapes primarily used to create high-quality rosé wines.</a:t>
            </a:r>
          </a:p>
          <a:p>
            <a:pPr marR="0" algn="l">
              <a:lnSpc>
                <a:spcPct val="100000"/>
              </a:lnSpc>
              <a:spcBef>
                <a:spcPts val="0"/>
              </a:spcBef>
              <a:spcAft>
                <a:spcPts val="800"/>
              </a:spcAft>
            </a:pPr>
            <a:r>
              <a:rPr lang="en-US" sz="2400" b="1" kern="100" dirty="0">
                <a:effectLst/>
                <a:ea typeface="Aptos" panose="020B0004020202020204" pitchFamily="34" charset="0"/>
              </a:rPr>
              <a:t>Tasting Notes</a:t>
            </a:r>
            <a:endParaRPr lang="en-US" sz="2400" kern="100" dirty="0">
              <a:effectLst/>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Profile: </a:t>
            </a:r>
            <a:r>
              <a:rPr lang="en-US" sz="2400" kern="100" dirty="0">
                <a:effectLst/>
                <a:ea typeface="Aptos" panose="020B0004020202020204" pitchFamily="34" charset="0"/>
              </a:rPr>
              <a:t>Delicate red fruits like strawberries and raspberries, with floral notes of rose and violet.</a:t>
            </a:r>
          </a:p>
          <a:p>
            <a:pPr marL="342900" marR="0" indent="-342900" algn="l">
              <a:lnSpc>
                <a:spcPct val="100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Finish: </a:t>
            </a:r>
            <a:r>
              <a:rPr lang="en-US" sz="2400" kern="100" dirty="0">
                <a:effectLst/>
                <a:ea typeface="Aptos" panose="020B0004020202020204" pitchFamily="34" charset="0"/>
              </a:rPr>
              <a:t>Light, refreshing, with bright acidity and a hint of minerality.</a:t>
            </a:r>
          </a:p>
        </p:txBody>
      </p:sp>
      <p:pic>
        <p:nvPicPr>
          <p:cNvPr id="5" name="Picture 4" descr="A bottle of pink liquid&#10;&#10;Description automatically generated">
            <a:extLst>
              <a:ext uri="{FF2B5EF4-FFF2-40B4-BE49-F238E27FC236}">
                <a16:creationId xmlns:a16="http://schemas.microsoft.com/office/drawing/2014/main" id="{8F7CA4B0-B390-2D7E-3A74-79E4DED21057}"/>
              </a:ext>
            </a:extLst>
          </p:cNvPr>
          <p:cNvPicPr>
            <a:picLocks noChangeAspect="1"/>
          </p:cNvPicPr>
          <p:nvPr/>
        </p:nvPicPr>
        <p:blipFill>
          <a:blip r:embed="rId2">
            <a:extLst>
              <a:ext uri="{28A0092B-C50C-407E-A947-70E740481C1C}">
                <a14:useLocalDpi xmlns:a14="http://schemas.microsoft.com/office/drawing/2010/main" val="0"/>
              </a:ext>
            </a:extLst>
          </a:blip>
          <a:srcRect l="28155" t="4875" r="28409" b="3926"/>
          <a:stretch/>
        </p:blipFill>
        <p:spPr>
          <a:xfrm>
            <a:off x="10783329" y="1219200"/>
            <a:ext cx="1408671" cy="5638799"/>
          </a:xfrm>
          <a:prstGeom prst="rect">
            <a:avLst/>
          </a:prstGeom>
        </p:spPr>
      </p:pic>
    </p:spTree>
    <p:extLst>
      <p:ext uri="{BB962C8B-B14F-4D97-AF65-F5344CB8AC3E}">
        <p14:creationId xmlns:p14="http://schemas.microsoft.com/office/powerpoint/2010/main" val="64278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Two chairs in a field&#10;&#10;Description automatically generated">
            <a:extLst>
              <a:ext uri="{FF2B5EF4-FFF2-40B4-BE49-F238E27FC236}">
                <a16:creationId xmlns:a16="http://schemas.microsoft.com/office/drawing/2014/main" id="{6DBCA076-5E45-EE9B-6055-7C3B9A65F6F3}"/>
              </a:ext>
            </a:extLst>
          </p:cNvPr>
          <p:cNvPicPr>
            <a:picLocks noChangeAspect="1"/>
          </p:cNvPicPr>
          <p:nvPr/>
        </p:nvPicPr>
        <p:blipFill>
          <a:blip r:embed="rId2">
            <a:extLst>
              <a:ext uri="{28A0092B-C50C-407E-A947-70E740481C1C}">
                <a14:useLocalDpi xmlns:a14="http://schemas.microsoft.com/office/drawing/2010/main" val="0"/>
              </a:ext>
            </a:extLst>
          </a:blip>
          <a:srcRect b="11734"/>
          <a:stretch/>
        </p:blipFill>
        <p:spPr>
          <a:xfrm>
            <a:off x="0" y="0"/>
            <a:ext cx="12192000" cy="6858000"/>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2974849"/>
          </a:xfrm>
        </p:spPr>
        <p:txBody>
          <a:bodyPr anchor="ctr">
            <a:noAutofit/>
          </a:bodyPr>
          <a:lstStyle/>
          <a:p>
            <a:pPr marL="45720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in Georgia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60832" y="2974849"/>
            <a:ext cx="11509248" cy="5297423"/>
          </a:xfrm>
        </p:spPr>
        <p:txBody>
          <a:bodyPr>
            <a:normAutofit/>
          </a:bodyPr>
          <a:lstStyle/>
          <a:p>
            <a:pPr marR="0" lvl="0" algn="l">
              <a:lnSpc>
                <a:spcPct val="115000"/>
              </a:lnSpc>
              <a:spcBef>
                <a:spcPts val="0"/>
              </a:spcBef>
              <a:spcAft>
                <a:spcPts val="800"/>
              </a:spcAft>
              <a:buSzPct val="100000"/>
              <a:tabLst>
                <a:tab pos="457200" algn="l"/>
              </a:tabLst>
            </a:pP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 Closer Look at the Best Wineries</a:t>
            </a:r>
          </a:p>
          <a:p>
            <a:pPr marL="34290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Georgia’s long-standing winemaking tradition is supported by a number of outstanding wineries, each of which has garnered international recognition for their dedication to quality and innovation. Among the many winemakers in Georgia, four stand out for their contributions to the revival of ancient practices, their international accolades, and the sheer quality of their wines. These are </a:t>
            </a: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Pheasant’s Tears</a:t>
            </a: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Teliani Valley</a:t>
            </a: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Tsinandali Estate</a:t>
            </a: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Shumi Winery</a:t>
            </a: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Below is an in-depth look at these acclaimed wineries and their unique contributions to the world of wine.</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305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fontScale="90000"/>
          </a:bodyPr>
          <a:lstStyle/>
          <a:p>
            <a:pPr marL="45720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Teliani Valley Winery - Innovation Meets Tradition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41375" y="1170433"/>
            <a:ext cx="6848109" cy="4187951"/>
          </a:xfrm>
        </p:spPr>
        <p:txBody>
          <a:bodyPr>
            <a:noAutofit/>
          </a:bodyPr>
          <a:lstStyle/>
          <a:p>
            <a:pPr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Signature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01638" marR="0" lvl="0" indent="-401638"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Mukuzani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Saperavi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full-bodied dry red wine made from Saperavi grapes grown in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Mukuzani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micro-zone, known for its aging potential and complex flavor profile of dark fruits, tobacco, and chocolate.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01638" marR="0" lvl="0" indent="-401638"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Rkatsiteli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Teliani Valley’s interpretation of this ancient white grape is a refreshing, crisp wine with notes of green apple, quince, and pear, making it a popular choice among white wine enthusiasts.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ollage of different types of buildings&#10;&#10;Description automatically generated">
            <a:extLst>
              <a:ext uri="{FF2B5EF4-FFF2-40B4-BE49-F238E27FC236}">
                <a16:creationId xmlns:a16="http://schemas.microsoft.com/office/drawing/2014/main" id="{FC2949E4-6183-F3A7-3AF0-5F5C2E90DDE4}"/>
              </a:ext>
            </a:extLst>
          </p:cNvPr>
          <p:cNvPicPr>
            <a:picLocks noChangeAspect="1"/>
          </p:cNvPicPr>
          <p:nvPr/>
        </p:nvPicPr>
        <p:blipFill>
          <a:blip r:embed="rId2">
            <a:extLst>
              <a:ext uri="{28A0092B-C50C-407E-A947-70E740481C1C}">
                <a14:useLocalDpi xmlns:a14="http://schemas.microsoft.com/office/drawing/2010/main" val="0"/>
              </a:ext>
            </a:extLst>
          </a:blip>
          <a:srcRect l="1230" t="911" r="1398" b="6089"/>
          <a:stretch/>
        </p:blipFill>
        <p:spPr>
          <a:xfrm>
            <a:off x="7189486" y="1563624"/>
            <a:ext cx="5002514" cy="3401568"/>
          </a:xfrm>
          <a:prstGeom prst="rect">
            <a:avLst/>
          </a:prstGeom>
        </p:spPr>
      </p:pic>
      <p:sp>
        <p:nvSpPr>
          <p:cNvPr id="7" name="TextBox 6">
            <a:extLst>
              <a:ext uri="{FF2B5EF4-FFF2-40B4-BE49-F238E27FC236}">
                <a16:creationId xmlns:a16="http://schemas.microsoft.com/office/drawing/2014/main" id="{080A79D2-B9B3-1557-6B95-31971DAE3B00}"/>
              </a:ext>
            </a:extLst>
          </p:cNvPr>
          <p:cNvSpPr txBox="1"/>
          <p:nvPr/>
        </p:nvSpPr>
        <p:spPr>
          <a:xfrm>
            <a:off x="341372" y="5065466"/>
            <a:ext cx="11850627" cy="1785104"/>
          </a:xfrm>
          <a:prstGeom prst="rect">
            <a:avLst/>
          </a:prstGeom>
          <a:noFill/>
        </p:spPr>
        <p:txBody>
          <a:bodyPr wrap="square">
            <a:spAutoFit/>
          </a:bodyPr>
          <a:lstStyle/>
          <a:p>
            <a:pPr marL="401638" marR="0" indent="-401638" algn="l">
              <a:lnSpc>
                <a:spcPct val="100000"/>
              </a:lnSpc>
              <a:spcBef>
                <a:spcPts val="0"/>
              </a:spcBef>
              <a:spcAft>
                <a:spcPts val="800"/>
              </a:spcAft>
              <a:buFont typeface="Arial" panose="020B0604020202020204" pitchFamily="34" charset="0"/>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Accolades and Recognition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Teliani Valley has garnered numerous awards at international wine competitions, including the prestigious Decanter World Wine Awards and the International Wine Challenge. Their focus on both high-quality traditional wines and modern techniques has helped put Georgian wine on the global map. Their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Mukuzani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Saperavi, in particular, has won multiple gold medals and continues to be one of the most sought-after Georgian wines abroad.</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6088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fontScale="90000"/>
          </a:bodyPr>
          <a:lstStyle/>
          <a:p>
            <a:pPr marR="0" lvl="0">
              <a:lnSpc>
                <a:spcPct val="115000"/>
              </a:lnSpc>
              <a:spcBef>
                <a:spcPts val="0"/>
              </a:spcBef>
              <a:spcAft>
                <a:spcPts val="800"/>
              </a:spcAft>
              <a:buSzPct val="100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Pheasant’s Tears: A Pioneer of Natural Winemaking</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11594592" cy="2677667"/>
          </a:xfrm>
        </p:spPr>
        <p:txBody>
          <a:bodyPr>
            <a:noAutofit/>
          </a:bodyPr>
          <a:lstStyle/>
          <a:p>
            <a:pPr marL="401638" marR="0" indent="-401638" algn="l">
              <a:lnSpc>
                <a:spcPct val="100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Pheasant’s Tears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one of the most well-known names in Georgian winemaking, particularly in the natural wine movement. Founded in 2007 by American artist and winemaker John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Wurdeman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collaboration with Georgian farmer Gela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Patalishvili</a:t>
            </a:r>
            <a:r>
              <a:rPr lang="en-US" sz="2400" kern="100" dirty="0">
                <a:ea typeface="Aptos" panose="020B0004020202020204" pitchFamily="34"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401638" marR="0" indent="-401638"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Pheasant’s Tears has become synonymous with traditional winemaking techniques, especially the use of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qvevri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(clay amphorae) to ferment and age wines. The name "Pheasant’s Tears" comes from an ancient Georgian saying that only the finest wines can make a pheasant cry.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room with a brick wall and shelves of wine bottles&#10;&#10;Description automatically generated">
            <a:extLst>
              <a:ext uri="{FF2B5EF4-FFF2-40B4-BE49-F238E27FC236}">
                <a16:creationId xmlns:a16="http://schemas.microsoft.com/office/drawing/2014/main" id="{B30F284F-FEDD-5F8D-8C38-3D52A41B745A}"/>
              </a:ext>
            </a:extLst>
          </p:cNvPr>
          <p:cNvPicPr>
            <a:picLocks noChangeAspect="1"/>
          </p:cNvPicPr>
          <p:nvPr/>
        </p:nvPicPr>
        <p:blipFill>
          <a:blip r:embed="rId2">
            <a:extLst>
              <a:ext uri="{28A0092B-C50C-407E-A947-70E740481C1C}">
                <a14:useLocalDpi xmlns:a14="http://schemas.microsoft.com/office/drawing/2010/main" val="0"/>
              </a:ext>
            </a:extLst>
          </a:blip>
          <a:srcRect r="7646"/>
          <a:stretch/>
        </p:blipFill>
        <p:spPr>
          <a:xfrm>
            <a:off x="0" y="3950208"/>
            <a:ext cx="4169664" cy="2907792"/>
          </a:xfrm>
          <a:prstGeom prst="rect">
            <a:avLst/>
          </a:prstGeom>
        </p:spPr>
      </p:pic>
      <p:sp>
        <p:nvSpPr>
          <p:cNvPr id="7" name="TextBox 6">
            <a:extLst>
              <a:ext uri="{FF2B5EF4-FFF2-40B4-BE49-F238E27FC236}">
                <a16:creationId xmlns:a16="http://schemas.microsoft.com/office/drawing/2014/main" id="{752651EF-2D99-7435-8E57-1F7C057F9D90}"/>
              </a:ext>
            </a:extLst>
          </p:cNvPr>
          <p:cNvSpPr txBox="1"/>
          <p:nvPr/>
        </p:nvSpPr>
        <p:spPr>
          <a:xfrm>
            <a:off x="4169664" y="3750563"/>
            <a:ext cx="8022336" cy="3149580"/>
          </a:xfrm>
          <a:prstGeom prst="rect">
            <a:avLst/>
          </a:prstGeom>
          <a:noFill/>
        </p:spPr>
        <p:txBody>
          <a:bodyPr wrap="square">
            <a:spAutoFit/>
          </a:bodyPr>
          <a:lstStyle/>
          <a:p>
            <a:pPr marL="401638" marR="0" indent="-401638"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Pheasant’s Tears is located in the Kakheti region, the heartland of Georgian wine production. The winery is dedicated to reviving Georgia’s ancient winemaking methods, focusing on indigenous grape varieties such as Saperavi, Kisi, Rkatsiteli, and others. </a:t>
            </a:r>
          </a:p>
          <a:p>
            <a:pPr marL="401638" marR="0" indent="-401638"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 sets this winery apart is its commitment to biodynamic and organic farming, which results in wines that are both expressive and deeply connected to the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07696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fontScale="90000"/>
          </a:bodyPr>
          <a:lstStyle/>
          <a:p>
            <a:pPr marR="0" lvl="0">
              <a:lnSpc>
                <a:spcPct val="115000"/>
              </a:lnSpc>
              <a:spcBef>
                <a:spcPts val="0"/>
              </a:spcBef>
              <a:spcAft>
                <a:spcPts val="800"/>
              </a:spcAft>
              <a:buSzPct val="100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Pheasant’s Tears: A Pioneer of Natural Winemaking</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8607552" cy="3633215"/>
          </a:xfrm>
        </p:spPr>
        <p:txBody>
          <a:bodyPr>
            <a:noAutofit/>
          </a:bodyPr>
          <a:lstStyle/>
          <a:p>
            <a:pPr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Pheasant’s Tears Signature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01638" marR="0" lvl="0" indent="-401638" algn="l">
              <a:lnSpc>
                <a:spcPct val="100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Saperavi Qvevri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This natural red wine is fermented in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qvevri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features intense flavors of dark berries, spices, and earthy undertones, with a long, tannic finish. It has gained significant recognition for its depth and complexity.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01638" marR="0" lvl="0" indent="-401638" algn="l">
              <a:lnSpc>
                <a:spcPct val="100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Kisi Amber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One of Pheasant’s Tears’ standout offerings, this amber wine showcases tropical fruits, apricot, and a rich honeyed texture, thanks to its extended skin contact during fermentation.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houses with red roofs&#10;&#10;Description automatically generated">
            <a:extLst>
              <a:ext uri="{FF2B5EF4-FFF2-40B4-BE49-F238E27FC236}">
                <a16:creationId xmlns:a16="http://schemas.microsoft.com/office/drawing/2014/main" id="{90104AFC-DB4D-BD18-3ED8-CB87F6EC6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362" y="1461488"/>
            <a:ext cx="3259638" cy="3267455"/>
          </a:xfrm>
          <a:prstGeom prst="rect">
            <a:avLst/>
          </a:prstGeom>
        </p:spPr>
      </p:pic>
      <p:sp>
        <p:nvSpPr>
          <p:cNvPr id="7" name="TextBox 6">
            <a:extLst>
              <a:ext uri="{FF2B5EF4-FFF2-40B4-BE49-F238E27FC236}">
                <a16:creationId xmlns:a16="http://schemas.microsoft.com/office/drawing/2014/main" id="{3DC98CC3-31E2-7C92-7BA1-970542845DC9}"/>
              </a:ext>
            </a:extLst>
          </p:cNvPr>
          <p:cNvSpPr txBox="1"/>
          <p:nvPr/>
        </p:nvSpPr>
        <p:spPr>
          <a:xfrm>
            <a:off x="597408" y="4679710"/>
            <a:ext cx="11497056" cy="1938992"/>
          </a:xfrm>
          <a:prstGeom prst="rect">
            <a:avLst/>
          </a:prstGeom>
          <a:noFill/>
        </p:spPr>
        <p:txBody>
          <a:bodyPr wrap="square">
            <a:spAutoFit/>
          </a:bodyPr>
          <a:lstStyle/>
          <a:p>
            <a:pPr marL="401638" marR="0" indent="-401638" algn="l">
              <a:lnSpc>
                <a:spcPct val="100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Accolades and Recognition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Pheasant’s Tears has been a trailblazer in introducing Georgian wines to global markets, particularly in the natural wine scene. It regularly features at international wine exhibitions and has received glowing reviews from leading wine critics. Their wines are distributed worldwide, and their commitment to sustainable practices has earned them respect among connoisseurs and sommeliers alike.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9124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45720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Teliani Valley: Innovation Meets Tradition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11594592" cy="2940909"/>
          </a:xfrm>
        </p:spPr>
        <p:txBody>
          <a:bodyPr>
            <a:noAutofit/>
          </a:bodyPr>
          <a:lstStyle/>
          <a:p>
            <a:pPr marL="401638" marR="0" indent="-401638" algn="l">
              <a:lnSpc>
                <a:spcPct val="100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Teliani Valley Winery Estate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 one of Georgia’s largest and most commercially successful wineries, known for its balance between traditional Georgian winemaking methods and modern production techniques. </a:t>
            </a:r>
          </a:p>
          <a:p>
            <a:pPr marL="401638" marR="0" indent="-401638"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Established in 1997, the winery is located in the Kakheti region, home to some of Georgia’s finest vineyards. Teliani Valley has played a significant role in boosting the international reputation of Georgian wines, producing a wide range of styles, from traditional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qvevri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to more contemporary, international-styled varieties.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rge metal tanks in a factory&#10;&#10;Description automatically generated">
            <a:extLst>
              <a:ext uri="{FF2B5EF4-FFF2-40B4-BE49-F238E27FC236}">
                <a16:creationId xmlns:a16="http://schemas.microsoft.com/office/drawing/2014/main" id="{FA1987DB-E210-53B4-4B94-E6DEDF3F5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7092"/>
            <a:ext cx="4425366" cy="2940908"/>
          </a:xfrm>
          <a:prstGeom prst="rect">
            <a:avLst/>
          </a:prstGeom>
        </p:spPr>
      </p:pic>
      <p:sp>
        <p:nvSpPr>
          <p:cNvPr id="7" name="TextBox 6">
            <a:extLst>
              <a:ext uri="{FF2B5EF4-FFF2-40B4-BE49-F238E27FC236}">
                <a16:creationId xmlns:a16="http://schemas.microsoft.com/office/drawing/2014/main" id="{AFC97E44-82FC-5FA2-AAAA-852F898D7C51}"/>
              </a:ext>
            </a:extLst>
          </p:cNvPr>
          <p:cNvSpPr txBox="1"/>
          <p:nvPr/>
        </p:nvSpPr>
        <p:spPr>
          <a:xfrm>
            <a:off x="4535424" y="3917092"/>
            <a:ext cx="7449312" cy="2677656"/>
          </a:xfrm>
          <a:prstGeom prst="rect">
            <a:avLst/>
          </a:prstGeom>
          <a:noFill/>
        </p:spPr>
        <p:txBody>
          <a:bodyPr wrap="square">
            <a:spAutoFit/>
          </a:bodyPr>
          <a:lstStyle/>
          <a:p>
            <a:pPr marL="401638" marR="0" indent="-401638"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 makes Teliani Valley unique is its ability to cater to both Georgian and global palates. While it remains rooted in Georgia’s rich winemaking tradition, the winery also collaborates with international winemakers to craft wines that appeal to broader audiences. This dual approach has made Teliani Valley Winery one of the most awarded and recognized wineries in Georgia.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39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402079"/>
          </a:xfrm>
        </p:spPr>
        <p:txBody>
          <a:bodyPr anchor="ctr">
            <a:normAutofit fontScale="90000"/>
          </a:bodyPr>
          <a:lstStyle/>
          <a:p>
            <a:pPr marL="60325"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Tsinandali Estate</a:t>
            </a:r>
            <a:br>
              <a:rPr lang="en-US" b="1" kern="100" dirty="0">
                <a:ea typeface="Aptos" panose="020B0004020202020204" pitchFamily="34"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Historical Heart of Georgian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38912" y="1402078"/>
            <a:ext cx="11753088" cy="5455921"/>
          </a:xfrm>
        </p:spPr>
        <p:txBody>
          <a:bodyPr>
            <a:noAutofit/>
          </a:bodyPr>
          <a:lstStyle/>
          <a:p>
            <a:pPr marL="463550" marR="0" indent="-403225" algn="l">
              <a:lnSpc>
                <a:spcPct val="100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Tsinandali Estate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not only one of the most famous wineries in Georgia but also one of the country’s most historically significant. The estate is located in the Kakheti region and dates back to the 19th century. </a:t>
            </a:r>
          </a:p>
          <a:p>
            <a:pPr marL="463550" marR="0" indent="-403225"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was established by Prince Alexander Chavchavadze, a nobleman and poet who played a crucial role in modernizing Georgian winemaking. Chavchavadze introduced European winemaking techniques to Georgia and blended them with traditional methods, effectively creating the first modern winery in the country.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indent="-403225"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Tsinandali Estate remains a symbol of Georgian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winemaking heritage. The estate has been meticulously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restored and continues to produce wines that honor its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legacy while embracing contemporary standards. </a:t>
            </a:r>
          </a:p>
          <a:p>
            <a:pPr marL="463550" marR="0" indent="-403225"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particularly known for its blends of Rkatsiteli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Mtsvane, which are considered some of the finest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examples of Georgian white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uilding with a porch and a walkway in front of trees&#10;&#10;Description automatically generated">
            <a:extLst>
              <a:ext uri="{FF2B5EF4-FFF2-40B4-BE49-F238E27FC236}">
                <a16:creationId xmlns:a16="http://schemas.microsoft.com/office/drawing/2014/main" id="{8CD46C4F-EB95-C881-821E-7A29643BC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0" y="3803904"/>
            <a:ext cx="4328160" cy="3054095"/>
          </a:xfrm>
          <a:prstGeom prst="rect">
            <a:avLst/>
          </a:prstGeom>
        </p:spPr>
      </p:pic>
    </p:spTree>
    <p:extLst>
      <p:ext uri="{BB962C8B-B14F-4D97-AF65-F5344CB8AC3E}">
        <p14:creationId xmlns:p14="http://schemas.microsoft.com/office/powerpoint/2010/main" val="47446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45720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Teliani Meets Tradition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716066" y="1170433"/>
            <a:ext cx="10475934" cy="5687567"/>
          </a:xfrm>
        </p:spPr>
        <p:txBody>
          <a:bodyPr>
            <a:noAutofit/>
          </a:bodyPr>
          <a:lstStyle/>
          <a:p>
            <a:pPr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Tsinandali Estate </a:t>
            </a:r>
            <a:r>
              <a:rPr lang="en-US" sz="2400" b="1" kern="100" dirty="0">
                <a:effectLst/>
                <a:ea typeface="Aptos" panose="020B0004020202020204" pitchFamily="34" charset="0"/>
              </a:rPr>
              <a:t>Signature Wines</a:t>
            </a:r>
            <a:r>
              <a:rPr lang="en-US" sz="2400" kern="100" dirty="0">
                <a:effectLst/>
                <a:ea typeface="Aptos" panose="020B0004020202020204" pitchFamily="34" charset="0"/>
              </a:rPr>
              <a:t>:</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Tsinandali White</a:t>
            </a:r>
            <a:r>
              <a:rPr lang="en-US" sz="2400" kern="100" dirty="0">
                <a:effectLst/>
                <a:ea typeface="Aptos" panose="020B0004020202020204" pitchFamily="34" charset="0"/>
              </a:rPr>
              <a:t>: A classic blend of Rkatsiteli and Mtsvane, this wine is crisp and aromatic, with notes of citrus, green apple, and a hint of floral freshness, showcasing the best qualities of both grapes.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Saperavi Reserve</a:t>
            </a:r>
            <a:r>
              <a:rPr lang="en-US" sz="2400" kern="100" dirty="0">
                <a:effectLst/>
                <a:ea typeface="Aptos" panose="020B0004020202020204" pitchFamily="34" charset="0"/>
              </a:rPr>
              <a:t>: A bold, full-bodied red wine made from carefully selected Saperavi grapes, aged in oak barrels to enhance its complexity and depth.</a:t>
            </a:r>
          </a:p>
          <a:p>
            <a:pPr marR="0" lvl="0" algn="l">
              <a:lnSpc>
                <a:spcPct val="100000"/>
              </a:lnSpc>
              <a:spcBef>
                <a:spcPts val="0"/>
              </a:spcBef>
              <a:spcAft>
                <a:spcPts val="800"/>
              </a:spcAft>
              <a:buSzPct val="100000"/>
              <a:tabLst>
                <a:tab pos="457200" algn="l"/>
              </a:tabLst>
            </a:pPr>
            <a:r>
              <a:rPr lang="en-US" sz="2400" b="1" kern="100" dirty="0">
                <a:effectLst/>
                <a:ea typeface="Aptos" panose="020B0004020202020204" pitchFamily="34" charset="0"/>
              </a:rPr>
              <a:t>Accolades and Recognition</a:t>
            </a:r>
            <a:r>
              <a:rPr lang="en-US" sz="2400" kern="100" dirty="0">
                <a:effectLst/>
                <a:ea typeface="Aptos" panose="020B0004020202020204" pitchFamily="34" charset="0"/>
              </a:rPr>
              <a:t>: Tsinandali Estate has received widespread recognition for its dedication to preserving Georgian winemaking traditions while producing wines of exceptional quality. </a:t>
            </a:r>
          </a:p>
          <a:p>
            <a:pPr marR="0" lvl="0" algn="l">
              <a:lnSpc>
                <a:spcPct val="100000"/>
              </a:lnSpc>
              <a:spcBef>
                <a:spcPts val="0"/>
              </a:spcBef>
              <a:spcAft>
                <a:spcPts val="800"/>
              </a:spcAft>
              <a:buSzPct val="100000"/>
              <a:tabLst>
                <a:tab pos="457200" algn="l"/>
              </a:tabLst>
            </a:pPr>
            <a:r>
              <a:rPr lang="en-US" sz="2400" kern="100" dirty="0">
                <a:effectLst/>
                <a:ea typeface="Aptos" panose="020B0004020202020204" pitchFamily="34" charset="0"/>
              </a:rPr>
              <a:t>The estate’s wines have been awarded medals at numerous international competitions, including the International Wine &amp; Spirit Competition (IWSC). Additionally, Tsinandali Estate is a popular destination for wine tourists and has been featured in international travel and wine publications for its stunning historical setting and exceptional wines.</a:t>
            </a:r>
          </a:p>
        </p:txBody>
      </p:sp>
      <p:pic>
        <p:nvPicPr>
          <p:cNvPr id="5" name="Picture 4" descr="A bottle of wine with a label&#10;&#10;Description automatically generated">
            <a:extLst>
              <a:ext uri="{FF2B5EF4-FFF2-40B4-BE49-F238E27FC236}">
                <a16:creationId xmlns:a16="http://schemas.microsoft.com/office/drawing/2014/main" id="{E024C61A-AF6A-18CE-FB6A-F5BD7389D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83" y="1256930"/>
            <a:ext cx="4550054" cy="5687567"/>
          </a:xfrm>
          <a:prstGeom prst="rect">
            <a:avLst/>
          </a:prstGeom>
        </p:spPr>
      </p:pic>
    </p:spTree>
    <p:extLst>
      <p:ext uri="{BB962C8B-B14F-4D97-AF65-F5344CB8AC3E}">
        <p14:creationId xmlns:p14="http://schemas.microsoft.com/office/powerpoint/2010/main" val="421896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fontScale="90000"/>
          </a:bodyPr>
          <a:lstStyle/>
          <a:p>
            <a:pPr marL="45720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Shumi Winery: A Master of Qvevri Winemaking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8919" y="1170433"/>
            <a:ext cx="7368231" cy="3206495"/>
          </a:xfrm>
        </p:spPr>
        <p:txBody>
          <a:bodyPr>
            <a:noAutofit/>
          </a:bodyPr>
          <a:lstStyle/>
          <a:p>
            <a:pPr marL="463550" marR="0" indent="-463550" algn="l">
              <a:lnSpc>
                <a:spcPct val="100000"/>
              </a:lnSpc>
              <a:spcBef>
                <a:spcPts val="0"/>
              </a:spcBef>
              <a:spcAft>
                <a:spcPts val="800"/>
              </a:spcAft>
              <a:buFont typeface="Arial" panose="020B0604020202020204" pitchFamily="34" charset="0"/>
              <a:buChar char="•"/>
            </a:pPr>
            <a:r>
              <a:rPr lang="en-US" sz="2400" b="1" kern="100">
                <a:effectLst/>
                <a:ea typeface="Aptos" panose="020B0004020202020204" pitchFamily="34" charset="0"/>
              </a:rPr>
              <a:t>Shumi Winery</a:t>
            </a:r>
            <a:r>
              <a:rPr lang="en-US" sz="2400" kern="100">
                <a:effectLst/>
                <a:ea typeface="Aptos" panose="020B0004020202020204" pitchFamily="34" charset="0"/>
              </a:rPr>
              <a:t> is renowned for its mastery of traditional Georgian </a:t>
            </a:r>
            <a:r>
              <a:rPr lang="en-US" sz="2400" i="1" kern="100">
                <a:effectLst/>
                <a:ea typeface="Aptos" panose="020B0004020202020204" pitchFamily="34" charset="0"/>
              </a:rPr>
              <a:t>qvevri</a:t>
            </a:r>
            <a:r>
              <a:rPr lang="en-US" sz="2400" kern="100">
                <a:effectLst/>
                <a:ea typeface="Aptos" panose="020B0004020202020204" pitchFamily="34" charset="0"/>
              </a:rPr>
              <a:t> winemaking, as well as its innovative approach to blending ancient practices with modern techniques. </a:t>
            </a:r>
          </a:p>
          <a:p>
            <a:pPr marL="463550" marR="0" indent="-463550" algn="l">
              <a:lnSpc>
                <a:spcPct val="100000"/>
              </a:lnSpc>
              <a:spcBef>
                <a:spcPts val="0"/>
              </a:spcBef>
              <a:spcAft>
                <a:spcPts val="800"/>
              </a:spcAft>
              <a:buFont typeface="Arial" panose="020B0604020202020204" pitchFamily="34" charset="0"/>
              <a:buChar char="•"/>
            </a:pPr>
            <a:r>
              <a:rPr lang="en-US" sz="2400" kern="100">
                <a:effectLst/>
                <a:ea typeface="Aptos" panose="020B0004020202020204" pitchFamily="34" charset="0"/>
              </a:rPr>
              <a:t>Located in the Tsinandali district of Kakheti, Shumi was founded in 1997 and has since become one of Georgia’s leading producers of both modern and traditional wines. </a:t>
            </a:r>
            <a:endParaRPr lang="en-US" sz="2400" kern="100" dirty="0">
              <a:effectLst/>
              <a:ea typeface="Aptos" panose="020B0004020202020204" pitchFamily="34" charset="0"/>
            </a:endParaRPr>
          </a:p>
        </p:txBody>
      </p:sp>
      <p:pic>
        <p:nvPicPr>
          <p:cNvPr id="5" name="Picture 4" descr="A large garden with a yellow building in the background&#10;&#10;Description automatically generated">
            <a:extLst>
              <a:ext uri="{FF2B5EF4-FFF2-40B4-BE49-F238E27FC236}">
                <a16:creationId xmlns:a16="http://schemas.microsoft.com/office/drawing/2014/main" id="{B25FC6E9-E78D-265A-07C2-DC1EE5A48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170433"/>
            <a:ext cx="4514850" cy="3009900"/>
          </a:xfrm>
          <a:prstGeom prst="rect">
            <a:avLst/>
          </a:prstGeom>
        </p:spPr>
      </p:pic>
      <p:sp>
        <p:nvSpPr>
          <p:cNvPr id="7" name="TextBox 6">
            <a:extLst>
              <a:ext uri="{FF2B5EF4-FFF2-40B4-BE49-F238E27FC236}">
                <a16:creationId xmlns:a16="http://schemas.microsoft.com/office/drawing/2014/main" id="{4F4B47D5-D4F0-5333-A142-FFA1FD236F6A}"/>
              </a:ext>
            </a:extLst>
          </p:cNvPr>
          <p:cNvSpPr txBox="1"/>
          <p:nvPr/>
        </p:nvSpPr>
        <p:spPr>
          <a:xfrm>
            <a:off x="308918" y="4291585"/>
            <a:ext cx="11883081" cy="2410916"/>
          </a:xfrm>
          <a:prstGeom prst="rect">
            <a:avLst/>
          </a:prstGeom>
          <a:noFill/>
        </p:spPr>
        <p:txBody>
          <a:bodyPr wrap="square">
            <a:spAutoFit/>
          </a:bodyPr>
          <a:lstStyle/>
          <a:p>
            <a:pPr marL="463550" marR="0" indent="-4635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Shumi Winery is particularly famous for its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qvevri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where grapes are fermented with their skins, stems, and seeds in large clay amphorae buried underground. This ancient method imparts a unique richness and texture to the wines, especially the whites, which take on an amber hue and complex tannic structure. </a:t>
            </a:r>
          </a:p>
          <a:p>
            <a:pPr marL="463550" marR="0" indent="-4635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is also a steward of Georgian biodiversity, cultivating a large number of indigenous grape varieties in its vineyards.</a:t>
            </a:r>
          </a:p>
        </p:txBody>
      </p:sp>
    </p:spTree>
    <p:extLst>
      <p:ext uri="{BB962C8B-B14F-4D97-AF65-F5344CB8AC3E}">
        <p14:creationId xmlns:p14="http://schemas.microsoft.com/office/powerpoint/2010/main" val="101829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45720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Shumi Winery</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309816" y="1170433"/>
            <a:ext cx="10882184" cy="5687567"/>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Signature Wines</a:t>
            </a:r>
            <a:r>
              <a:rPr lang="en-US" sz="2400" kern="100" dirty="0">
                <a:effectLst/>
                <a:ea typeface="Aptos" panose="020B0004020202020204" pitchFamily="34" charset="0"/>
              </a:rPr>
              <a:t>:</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Rkatsiteli Qvevri</a:t>
            </a:r>
            <a:r>
              <a:rPr lang="en-US" sz="2400" kern="100" dirty="0">
                <a:effectLst/>
                <a:ea typeface="Aptos" panose="020B0004020202020204" pitchFamily="34" charset="0"/>
              </a:rPr>
              <a:t>: A quintessential amber wine, this </a:t>
            </a:r>
            <a:r>
              <a:rPr lang="en-US" sz="2400" i="1" kern="100" dirty="0">
                <a:effectLst/>
                <a:ea typeface="Aptos" panose="020B0004020202020204" pitchFamily="34" charset="0"/>
              </a:rPr>
              <a:t>qvevri</a:t>
            </a:r>
            <a:r>
              <a:rPr lang="en-US" sz="2400" kern="100" dirty="0">
                <a:effectLst/>
                <a:ea typeface="Aptos" panose="020B0004020202020204" pitchFamily="34" charset="0"/>
              </a:rPr>
              <a:t>-aged Rkatsiteli is known for its honeyed notes, dried apricot flavors, and bold tannic structure, making it one of the most celebrated Georgian amber wines.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Saperavi Grand Reserve</a:t>
            </a:r>
            <a:r>
              <a:rPr lang="en-US" sz="2400" kern="100" dirty="0">
                <a:effectLst/>
                <a:ea typeface="Aptos" panose="020B0004020202020204" pitchFamily="34" charset="0"/>
              </a:rPr>
              <a:t>: A premium red wine aged in both </a:t>
            </a:r>
            <a:r>
              <a:rPr lang="en-US" sz="2400" i="1" kern="100" dirty="0">
                <a:effectLst/>
                <a:ea typeface="Aptos" panose="020B0004020202020204" pitchFamily="34" charset="0"/>
              </a:rPr>
              <a:t>qvevri</a:t>
            </a:r>
            <a:r>
              <a:rPr lang="en-US" sz="2400" kern="100" dirty="0">
                <a:effectLst/>
                <a:ea typeface="Aptos" panose="020B0004020202020204" pitchFamily="34" charset="0"/>
              </a:rPr>
              <a:t> and oak barrels, this wine is full-bodied with flavors of dark berries, plum, tobacco, and spices, with an exceptional aging potential.</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Accolades and Recognition</a:t>
            </a:r>
            <a:r>
              <a:rPr lang="en-US" sz="2400" kern="100" dirty="0">
                <a:effectLst/>
                <a:ea typeface="Aptos" panose="020B0004020202020204" pitchFamily="34" charset="0"/>
              </a:rPr>
              <a:t>: Shumi Winery has won numerous awards for its commitment to both tradition and innovation.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It has been recognized at major international wine competitions, including the Mundus Vini and Decanter awards, and its </a:t>
            </a:r>
            <a:r>
              <a:rPr lang="en-US" sz="2400" i="1" kern="100" dirty="0">
                <a:effectLst/>
                <a:ea typeface="Aptos" panose="020B0004020202020204" pitchFamily="34" charset="0"/>
              </a:rPr>
              <a:t>qvevri</a:t>
            </a:r>
            <a:r>
              <a:rPr lang="en-US" sz="2400" kern="100" dirty="0">
                <a:effectLst/>
                <a:ea typeface="Aptos" panose="020B0004020202020204" pitchFamily="34" charset="0"/>
              </a:rPr>
              <a:t> wines have been hailed as some of the finest examples of Georgian natural winemaking. </a:t>
            </a:r>
          </a:p>
        </p:txBody>
      </p:sp>
      <p:pic>
        <p:nvPicPr>
          <p:cNvPr id="5" name="Picture 4" descr="A bottle of wine with a label&#10;&#10;Description automatically generated">
            <a:extLst>
              <a:ext uri="{FF2B5EF4-FFF2-40B4-BE49-F238E27FC236}">
                <a16:creationId xmlns:a16="http://schemas.microsoft.com/office/drawing/2014/main" id="{9B899A03-D89B-0095-B6CD-BED728789797}"/>
              </a:ext>
            </a:extLst>
          </p:cNvPr>
          <p:cNvPicPr>
            <a:picLocks noChangeAspect="1"/>
          </p:cNvPicPr>
          <p:nvPr/>
        </p:nvPicPr>
        <p:blipFill>
          <a:blip r:embed="rId3">
            <a:extLst>
              <a:ext uri="{28A0092B-C50C-407E-A947-70E740481C1C}">
                <a14:useLocalDpi xmlns:a14="http://schemas.microsoft.com/office/drawing/2010/main" val="0"/>
              </a:ext>
            </a:extLst>
          </a:blip>
          <a:srcRect l="25693" t="4432" r="26076" b="4432"/>
          <a:stretch/>
        </p:blipFill>
        <p:spPr>
          <a:xfrm>
            <a:off x="0" y="1157809"/>
            <a:ext cx="1309816" cy="5700190"/>
          </a:xfrm>
          <a:prstGeom prst="rect">
            <a:avLst/>
          </a:prstGeom>
        </p:spPr>
      </p:pic>
    </p:spTree>
    <p:extLst>
      <p:ext uri="{BB962C8B-B14F-4D97-AF65-F5344CB8AC3E}">
        <p14:creationId xmlns:p14="http://schemas.microsoft.com/office/powerpoint/2010/main" val="122268580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Brief Overview</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045951" cy="2389632"/>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Why Georgian Wine?</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Georgia is one of the oldest wine regions in the world. Archaeological evidence shows that winemaking in Georgia dates back </a:t>
            </a:r>
            <a:r>
              <a:rPr lang="en-US" sz="2400" kern="100" dirty="0">
                <a:ea typeface="Aptos" panose="020B0004020202020204" pitchFamily="34" charset="0"/>
              </a:rPr>
              <a:t>to 6</a:t>
            </a:r>
            <a:r>
              <a:rPr lang="en-US" sz="2400" kern="100" dirty="0">
                <a:effectLst/>
                <a:ea typeface="Aptos" panose="020B0004020202020204" pitchFamily="34" charset="0"/>
              </a:rPr>
              <a:t>,000 BC. The ancient tradition of fermenting wine in large clay vessels called </a:t>
            </a:r>
            <a:r>
              <a:rPr lang="en-US" sz="2400" i="1" kern="100" dirty="0">
                <a:effectLst/>
                <a:ea typeface="Aptos" panose="020B0004020202020204" pitchFamily="34" charset="0"/>
              </a:rPr>
              <a:t>qvevri</a:t>
            </a:r>
            <a:r>
              <a:rPr lang="en-US" sz="2400" kern="100" dirty="0">
                <a:effectLst/>
                <a:ea typeface="Aptos" panose="020B0004020202020204" pitchFamily="34" charset="0"/>
              </a:rPr>
              <a:t> is still used today, giving Georgian wines a unique character that’s hard to find anywhere else.</a:t>
            </a:r>
          </a:p>
        </p:txBody>
      </p:sp>
      <p:pic>
        <p:nvPicPr>
          <p:cNvPr id="5" name="Picture 4" descr="A group of men standing on a stone wall&#10;&#10;Description automatically generated">
            <a:extLst>
              <a:ext uri="{FF2B5EF4-FFF2-40B4-BE49-F238E27FC236}">
                <a16:creationId xmlns:a16="http://schemas.microsoft.com/office/drawing/2014/main" id="{1FF6AA6C-EA4B-3F37-B6D0-5CC4CD131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8999"/>
            <a:ext cx="3809999" cy="3428999"/>
          </a:xfrm>
          <a:prstGeom prst="rect">
            <a:avLst/>
          </a:prstGeom>
        </p:spPr>
      </p:pic>
      <p:sp>
        <p:nvSpPr>
          <p:cNvPr id="7" name="TextBox 6">
            <a:extLst>
              <a:ext uri="{FF2B5EF4-FFF2-40B4-BE49-F238E27FC236}">
                <a16:creationId xmlns:a16="http://schemas.microsoft.com/office/drawing/2014/main" id="{161A91C4-F503-684C-9048-A9BDE6CD8825}"/>
              </a:ext>
            </a:extLst>
          </p:cNvPr>
          <p:cNvSpPr txBox="1"/>
          <p:nvPr/>
        </p:nvSpPr>
        <p:spPr>
          <a:xfrm>
            <a:off x="3809998" y="3428998"/>
            <a:ext cx="7808977" cy="3547638"/>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But what makes Georgian wine even more exciting are its indigenous grape varieties.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Unlike many other wine-producing countries that rely heavily on a few popular international varieties (think Cabernet Sauvignon, Merlot, or Chardonnay), Georgia boasts over 500 native grape varieties. It’s a wine lover’s paradise!</a:t>
            </a: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74995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45720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Georgian Wine Ambassadors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7079742" cy="5687567"/>
          </a:xfrm>
        </p:spPr>
        <p:txBody>
          <a:bodyPr>
            <a:noAutofit/>
          </a:bodyPr>
          <a:lstStyle/>
          <a:p>
            <a:pPr marL="463550" marR="0" indent="-4635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four wineries—</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Pheasant’s Tears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Teliani Valley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Tsinandali Estate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Shumi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—are not only leaders in Georgian wine production but also ambassadors for the country’s rich winemaking heritage. </a:t>
            </a:r>
          </a:p>
          <a:p>
            <a:pPr marL="463550" marR="0" indent="-4635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winery brings something unique to the table, whether through innovative natural winemaking, modern production techniques, or the preservation of ancient traditions. Together, they are helping to raise the profile of Georgian wine on the global stage, introducing the world to the incredible diversity and depth of this ancient wine region.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erson and child holding baskets of grapes&#10;&#10;Description automatically generated">
            <a:extLst>
              <a:ext uri="{FF2B5EF4-FFF2-40B4-BE49-F238E27FC236}">
                <a16:creationId xmlns:a16="http://schemas.microsoft.com/office/drawing/2014/main" id="{D47A671D-3B16-C2BC-2529-4114BCC6B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170433"/>
            <a:ext cx="4514850" cy="3009900"/>
          </a:xfrm>
          <a:prstGeom prst="rect">
            <a:avLst/>
          </a:prstGeom>
        </p:spPr>
      </p:pic>
      <p:pic>
        <p:nvPicPr>
          <p:cNvPr id="7" name="Picture 6" descr="Close-up of a bottle of wine&#10;&#10;Description automatically generated">
            <a:extLst>
              <a:ext uri="{FF2B5EF4-FFF2-40B4-BE49-F238E27FC236}">
                <a16:creationId xmlns:a16="http://schemas.microsoft.com/office/drawing/2014/main" id="{B932B1B6-3A77-5104-2E9C-90EED3B61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3845815"/>
            <a:ext cx="4514850" cy="3009900"/>
          </a:xfrm>
          <a:prstGeom prst="rect">
            <a:avLst/>
          </a:prstGeom>
        </p:spPr>
      </p:pic>
    </p:spTree>
    <p:extLst>
      <p:ext uri="{BB962C8B-B14F-4D97-AF65-F5344CB8AC3E}">
        <p14:creationId xmlns:p14="http://schemas.microsoft.com/office/powerpoint/2010/main" val="159705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085088"/>
          </a:xfrm>
        </p:spPr>
        <p:txBody>
          <a:bodyPr anchor="ctr">
            <a:normAutofit/>
          </a:bodyPr>
          <a:lstStyle/>
          <a:p>
            <a:pPr marR="0">
              <a:lnSpc>
                <a:spcPct val="115000"/>
              </a:lnSpc>
              <a:spcBef>
                <a:spcPts val="0"/>
              </a:spcBef>
              <a:spcAft>
                <a:spcPts val="800"/>
              </a:spcAft>
            </a:pPr>
            <a:r>
              <a:rPr lang="en-US" sz="4400" b="1" kern="100" dirty="0">
                <a:effectLst/>
                <a:ea typeface="Aptos" panose="020B0004020202020204" pitchFamily="34" charset="0"/>
              </a:rPr>
              <a:t>Notable Wineries in Georgia</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085089"/>
            <a:ext cx="11594592" cy="5772911"/>
          </a:xfrm>
        </p:spPr>
        <p:txBody>
          <a:bodyPr>
            <a:no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Pheasant’s Tears: Known for its natural qvevri-aged wines, particularly Saperavi and Kisi.</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Teliani Valley: Produces a wide range of Saperavi styles, including dry and semi-sweet versions.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err="1">
                <a:effectLst/>
                <a:ea typeface="Aptos" panose="020B0004020202020204" pitchFamily="34" charset="0"/>
              </a:rPr>
              <a:t>Tbilvino</a:t>
            </a:r>
            <a:r>
              <a:rPr lang="en-US" sz="2000" kern="100" dirty="0">
                <a:effectLst/>
                <a:ea typeface="Aptos" panose="020B0004020202020204" pitchFamily="34" charset="0"/>
              </a:rPr>
              <a:t>: Offers both traditional and modern expressions of Saperavi.</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Tsinandali Estate: Famous for its Rkatsiteli blends, often with Mtsvane.</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Shumi Winery: Specializes in traditional qvevri-aged Rkatsiteli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err="1">
                <a:effectLst/>
                <a:ea typeface="Aptos" panose="020B0004020202020204" pitchFamily="34" charset="0"/>
              </a:rPr>
              <a:t>Badagoni</a:t>
            </a:r>
            <a:r>
              <a:rPr lang="en-US" sz="2000" kern="100" dirty="0">
                <a:effectLst/>
                <a:ea typeface="Aptos" panose="020B0004020202020204" pitchFamily="34" charset="0"/>
              </a:rPr>
              <a:t>: A leading producer of both modern and traditional Rkatsiteli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Kakheti Wine Cellar: Known for single-varietal Mtsvane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err="1">
                <a:effectLst/>
                <a:ea typeface="Aptos" panose="020B0004020202020204" pitchFamily="34" charset="0"/>
              </a:rPr>
              <a:t>Orgo</a:t>
            </a:r>
            <a:r>
              <a:rPr lang="en-US" sz="2000" kern="100" dirty="0">
                <a:effectLst/>
                <a:ea typeface="Aptos" panose="020B0004020202020204" pitchFamily="34" charset="0"/>
              </a:rPr>
              <a:t>: A producer of rich, skin-contact Kisi wines with impressive depth.</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Baia’s Wine: A rising star in </a:t>
            </a:r>
            <a:r>
              <a:rPr lang="en-US" sz="2000" kern="100" dirty="0" err="1">
                <a:effectLst/>
                <a:ea typeface="Aptos" panose="020B0004020202020204" pitchFamily="34" charset="0"/>
              </a:rPr>
              <a:t>Imereti</a:t>
            </a:r>
            <a:r>
              <a:rPr lang="en-US" sz="2000" kern="100" dirty="0">
                <a:effectLst/>
                <a:ea typeface="Aptos" panose="020B0004020202020204" pitchFamily="34" charset="0"/>
              </a:rPr>
              <a:t>, producing excellent </a:t>
            </a:r>
            <a:r>
              <a:rPr lang="en-US" sz="2000" kern="100" dirty="0" err="1">
                <a:effectLst/>
                <a:ea typeface="Aptos" panose="020B0004020202020204" pitchFamily="34" charset="0"/>
              </a:rPr>
              <a:t>Tsolikouri</a:t>
            </a:r>
            <a:r>
              <a:rPr lang="en-US" sz="2000" kern="100" dirty="0">
                <a:effectLst/>
                <a:ea typeface="Aptos" panose="020B0004020202020204" pitchFamily="34" charset="0"/>
              </a:rPr>
              <a:t> wines, including sparkling varieties.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a:effectLst/>
                <a:ea typeface="Aptos" panose="020B0004020202020204" pitchFamily="34" charset="0"/>
              </a:rPr>
              <a:t>Ramaz </a:t>
            </a:r>
            <a:r>
              <a:rPr lang="en-US" sz="2000" kern="100" dirty="0" err="1">
                <a:effectLst/>
                <a:ea typeface="Aptos" panose="020B0004020202020204" pitchFamily="34" charset="0"/>
              </a:rPr>
              <a:t>Nikoladze’s</a:t>
            </a:r>
            <a:r>
              <a:rPr lang="en-US" sz="2000" kern="100" dirty="0">
                <a:effectLst/>
                <a:ea typeface="Aptos" panose="020B0004020202020204" pitchFamily="34" charset="0"/>
              </a:rPr>
              <a:t> Wine Cellar: Specializes in artisanal, natural </a:t>
            </a:r>
            <a:r>
              <a:rPr lang="en-US" sz="2000" kern="100" dirty="0" err="1">
                <a:effectLst/>
                <a:ea typeface="Aptos" panose="020B0004020202020204" pitchFamily="34" charset="0"/>
              </a:rPr>
              <a:t>Tsolikouri</a:t>
            </a:r>
            <a:r>
              <a:rPr lang="en-US" sz="2000" kern="100" dirty="0">
                <a:effectLst/>
                <a:ea typeface="Aptos" panose="020B0004020202020204" pitchFamily="34" charset="0"/>
              </a:rPr>
              <a:t>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000" kern="100" dirty="0" err="1">
                <a:effectLst/>
                <a:ea typeface="Aptos" panose="020B0004020202020204" pitchFamily="34" charset="0"/>
              </a:rPr>
              <a:t>Gvino</a:t>
            </a:r>
            <a:r>
              <a:rPr lang="en-US" sz="2000" kern="100" dirty="0">
                <a:effectLst/>
                <a:ea typeface="Aptos" panose="020B0004020202020204" pitchFamily="34" charset="0"/>
              </a:rPr>
              <a:t> </a:t>
            </a:r>
            <a:r>
              <a:rPr lang="en-US" sz="2000" kern="100" dirty="0" err="1">
                <a:effectLst/>
                <a:ea typeface="Aptos" panose="020B0004020202020204" pitchFamily="34" charset="0"/>
              </a:rPr>
              <a:t>Zedashare</a:t>
            </a:r>
            <a:r>
              <a:rPr lang="en-US" sz="2000" kern="100" dirty="0">
                <a:effectLst/>
                <a:ea typeface="Aptos" panose="020B0004020202020204" pitchFamily="34" charset="0"/>
              </a:rPr>
              <a:t>: Renowned for its high-quality </a:t>
            </a:r>
            <a:r>
              <a:rPr lang="en-US" sz="2000" kern="100" dirty="0" err="1">
                <a:effectLst/>
                <a:ea typeface="Aptos" panose="020B0004020202020204" pitchFamily="34" charset="0"/>
              </a:rPr>
              <a:t>Chkhaveri</a:t>
            </a:r>
            <a:r>
              <a:rPr lang="en-US" sz="2000" kern="100" dirty="0">
                <a:effectLst/>
                <a:ea typeface="Aptos" panose="020B0004020202020204" pitchFamily="34" charset="0"/>
              </a:rPr>
              <a:t> wines.</a:t>
            </a:r>
          </a:p>
          <a:p>
            <a:pPr marL="342900" marR="0" lvl="0" indent="-342900" algn="l">
              <a:lnSpc>
                <a:spcPct val="115000"/>
              </a:lnSpc>
              <a:spcBef>
                <a:spcPts val="0"/>
              </a:spcBef>
              <a:spcAft>
                <a:spcPts val="800"/>
              </a:spcAft>
              <a:buSzPts val="1000"/>
              <a:buFont typeface="Arial" panose="020B0604020202020204" pitchFamily="34" charset="0"/>
              <a:buChar char="•"/>
              <a:tabLst>
                <a:tab pos="457200" algn="l"/>
              </a:tabLst>
            </a:pPr>
            <a:r>
              <a:rPr lang="en-US" sz="2000" kern="100" dirty="0" err="1">
                <a:effectLst/>
                <a:ea typeface="Aptos" panose="020B0004020202020204" pitchFamily="34" charset="0"/>
              </a:rPr>
              <a:t>Guria</a:t>
            </a:r>
            <a:r>
              <a:rPr lang="en-US" sz="2000" kern="100" dirty="0">
                <a:effectLst/>
                <a:ea typeface="Aptos" panose="020B0004020202020204" pitchFamily="34" charset="0"/>
              </a:rPr>
              <a:t> Wine: Focused on reviving and promoting the rare </a:t>
            </a:r>
            <a:r>
              <a:rPr lang="en-US" sz="2000" kern="100" dirty="0" err="1">
                <a:effectLst/>
                <a:ea typeface="Aptos" panose="020B0004020202020204" pitchFamily="34" charset="0"/>
              </a:rPr>
              <a:t>Chkhaveri</a:t>
            </a:r>
            <a:r>
              <a:rPr lang="en-US" sz="2000" kern="100" dirty="0">
                <a:effectLst/>
                <a:ea typeface="Aptos" panose="020B0004020202020204" pitchFamily="34" charset="0"/>
              </a:rPr>
              <a:t> variety.</a:t>
            </a:r>
          </a:p>
        </p:txBody>
      </p:sp>
    </p:spTree>
    <p:extLst>
      <p:ext uri="{BB962C8B-B14F-4D97-AF65-F5344CB8AC3E}">
        <p14:creationId xmlns:p14="http://schemas.microsoft.com/office/powerpoint/2010/main" val="43400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Future of Georgian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11594592" cy="5687567"/>
          </a:xfrm>
        </p:spPr>
        <p:txBody>
          <a:bodyPr>
            <a:noAutofit/>
          </a:bodyPr>
          <a:lstStyle/>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Georgia’s commitment to preserving its indigenous grape varieties, combined with a growing global interest in natural and traditional winemaking methods, is driving renewed interest in the country's wines. Whether you prefer bold reds like Saperavi or crisp whites like Rkatsiteli, Georgian wine offers a rich and diverse experience. For any wine enthusiast, exploring Georgian wines is a journey through 8,000 years of history and innovation.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D7DE3335-8A97-E69A-4337-DBE09811CCEF}"/>
              </a:ext>
            </a:extLst>
          </p:cNvPr>
          <p:cNvPicPr>
            <a:picLocks noChangeAspect="1"/>
          </p:cNvPicPr>
          <p:nvPr/>
        </p:nvPicPr>
        <p:blipFill>
          <a:blip r:embed="rId3">
            <a:extLst>
              <a:ext uri="{28A0092B-C50C-407E-A947-70E740481C1C}">
                <a14:useLocalDpi xmlns:a14="http://schemas.microsoft.com/office/drawing/2010/main" val="0"/>
              </a:ext>
            </a:extLst>
          </a:blip>
          <a:srcRect t="17137" b="4154"/>
          <a:stretch/>
        </p:blipFill>
        <p:spPr>
          <a:xfrm>
            <a:off x="1798320" y="3352343"/>
            <a:ext cx="8595360" cy="3505656"/>
          </a:xfrm>
          <a:prstGeom prst="rect">
            <a:avLst/>
          </a:prstGeom>
        </p:spPr>
      </p:pic>
    </p:spTree>
    <p:extLst>
      <p:ext uri="{BB962C8B-B14F-4D97-AF65-F5344CB8AC3E}">
        <p14:creationId xmlns:p14="http://schemas.microsoft.com/office/powerpoint/2010/main" val="421178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4358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Closing Thoughts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99872" y="1243585"/>
            <a:ext cx="11558016" cy="5614415"/>
          </a:xfrm>
        </p:spPr>
        <p:txBody>
          <a:bodyPr>
            <a:normAutofit/>
          </a:bodyPr>
          <a:lstStyle/>
          <a:p>
            <a:pPr marL="342900" indent="-342900" algn="l">
              <a:lnSpc>
                <a:spcPct val="100000"/>
              </a:lnSpc>
              <a:buFont typeface="Arial" panose="020B0604020202020204" pitchFamily="34" charset="0"/>
              <a:buChar char="•"/>
            </a:pPr>
            <a:r>
              <a:rPr lang="en-US" sz="2400" dirty="0"/>
              <a:t>Georgian wine is a journey through centuries of history, rich tradition, and exceptional flavors. From the robust, tannic Saperavi to the vibrant, aromatic whites like Rkatsiteli and Mtsvane, Georgia’s native grape varieties offer wine lovers a diverse range of experiences. </a:t>
            </a:r>
          </a:p>
          <a:p>
            <a:pPr marL="342900" indent="-342900" algn="l">
              <a:lnSpc>
                <a:spcPct val="100000"/>
              </a:lnSpc>
              <a:buFont typeface="Arial" panose="020B0604020202020204" pitchFamily="34" charset="0"/>
              <a:buChar char="•"/>
            </a:pPr>
            <a:r>
              <a:rPr lang="en-US" sz="2400" dirty="0"/>
              <a:t>The country’s unwavering commitment to preserving ancient winemaking practices, particularly the use of qvevri, gives its wines a distinctive character that sets them apart globally. Whether you’re an experienced wine connoisseur or just beginning to explore, Georgia’s wines showcase a unique blend of culture and craftsmanship.</a:t>
            </a:r>
          </a:p>
          <a:p>
            <a:pPr marL="342900" indent="-342900" algn="l">
              <a:lnSpc>
                <a:spcPct val="100000"/>
              </a:lnSpc>
              <a:buFont typeface="Arial" panose="020B0604020202020204" pitchFamily="34" charset="0"/>
              <a:buChar char="•"/>
            </a:pPr>
            <a:r>
              <a:rPr lang="en-US" sz="2400" dirty="0"/>
              <a:t>These native grapes are the backbone of Georgian winemaking, each bringing something special to the table. Saperavi’s bold structure, Rkatsiteli’s versatility, and the bright, floral Mtsvane reflect the breadth of styles and flavors found in this ancient wine region. </a:t>
            </a:r>
          </a:p>
          <a:p>
            <a:pPr marL="342900" indent="-342900" algn="l">
              <a:lnSpc>
                <a:spcPct val="100000"/>
              </a:lnSpc>
              <a:buFont typeface="Arial" panose="020B0604020202020204" pitchFamily="34" charset="0"/>
              <a:buChar char="•"/>
            </a:pPr>
            <a:r>
              <a:rPr lang="en-US" sz="2400" dirty="0"/>
              <a:t>With a growing global interest in natural and traditional wines, Georgia’s continued dedication to its indigenous varieties will ensure its wines gain more recognition worldwide, securing their place in the modern wine landscape.</a:t>
            </a:r>
          </a:p>
          <a:p>
            <a:pPr algn="l"/>
            <a:endParaRPr lang="en-US" dirty="0"/>
          </a:p>
        </p:txBody>
      </p:sp>
    </p:spTree>
    <p:extLst>
      <p:ext uri="{BB962C8B-B14F-4D97-AF65-F5344CB8AC3E}">
        <p14:creationId xmlns:p14="http://schemas.microsoft.com/office/powerpoint/2010/main" val="190336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1"/>
            <a:ext cx="9144000" cy="1597152"/>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1597154"/>
            <a:ext cx="10196623" cy="4720076"/>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109473"/>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109472"/>
            <a:ext cx="11436096" cy="5748529"/>
          </a:xfrm>
        </p:spPr>
        <p:txBody>
          <a:bodyPr>
            <a:noAutofit/>
          </a:bodyPr>
          <a:lstStyle/>
          <a:p>
            <a:pPr marL="571500" marR="0" indent="-342900" algn="l">
              <a:lnSpc>
                <a:spcPct val="115000"/>
              </a:lnSpc>
              <a:spcBef>
                <a:spcPts val="0"/>
              </a:spcBef>
              <a:spcAft>
                <a:spcPts val="800"/>
              </a:spcAft>
              <a:buFont typeface="Arial" panose="020B0604020202020204" pitchFamily="34" charset="0"/>
              <a:buChar char="•"/>
            </a:pPr>
            <a:r>
              <a:rPr lang="en-US" sz="2000" b="1" kern="100" dirty="0">
                <a:solidFill>
                  <a:srgbClr val="000000"/>
                </a:solidFill>
                <a:effectLst/>
                <a:ea typeface="Aptos" panose="020B0004020202020204" pitchFamily="34" charset="0"/>
              </a:rPr>
              <a:t>Comprehensive Guide to Georgian Wine Regions</a:t>
            </a:r>
            <a:r>
              <a:rPr lang="en-US" sz="2000" kern="100" dirty="0">
                <a:solidFill>
                  <a:srgbClr val="000000"/>
                </a:solidFill>
                <a:effectLst/>
                <a:ea typeface="Aptos" panose="020B0004020202020204" pitchFamily="34" charset="0"/>
              </a:rPr>
              <a:t>​, </a:t>
            </a:r>
            <a:r>
              <a:rPr lang="en-US" sz="2000" kern="0" dirty="0">
                <a:solidFill>
                  <a:srgbClr val="000000"/>
                </a:solidFill>
                <a:effectLst/>
                <a:ea typeface="Times New Roman" panose="02020603050405020304" pitchFamily="18" charset="0"/>
              </a:rPr>
              <a:t>Georgia's 29 wine appellations, detailing specific regions such as Kakheti, </a:t>
            </a:r>
            <a:r>
              <a:rPr lang="en-US" sz="2000" kern="0" dirty="0" err="1">
                <a:solidFill>
                  <a:srgbClr val="000000"/>
                </a:solidFill>
                <a:effectLst/>
                <a:ea typeface="Times New Roman" panose="02020603050405020304" pitchFamily="18" charset="0"/>
              </a:rPr>
              <a:t>Imereti</a:t>
            </a:r>
            <a:r>
              <a:rPr lang="en-US" sz="2000" kern="0" dirty="0">
                <a:solidFill>
                  <a:srgbClr val="000000"/>
                </a:solidFill>
                <a:effectLst/>
                <a:ea typeface="Times New Roman" panose="02020603050405020304" pitchFamily="18" charset="0"/>
              </a:rPr>
              <a:t>, </a:t>
            </a:r>
            <a:r>
              <a:rPr lang="en-US" sz="2000" kern="0" dirty="0" err="1">
                <a:solidFill>
                  <a:srgbClr val="000000"/>
                </a:solidFill>
                <a:effectLst/>
                <a:ea typeface="Times New Roman" panose="02020603050405020304" pitchFamily="18" charset="0"/>
              </a:rPr>
              <a:t>Kartli</a:t>
            </a:r>
            <a:r>
              <a:rPr lang="en-US" sz="2000" kern="0" dirty="0">
                <a:solidFill>
                  <a:srgbClr val="000000"/>
                </a:solidFill>
                <a:effectLst/>
                <a:ea typeface="Times New Roman" panose="02020603050405020304" pitchFamily="18" charset="0"/>
              </a:rPr>
              <a:t>, and others, along with the unique characteristics of wines produced in each area​</a:t>
            </a:r>
            <a:endParaRPr lang="en-US" sz="2000" kern="100" dirty="0">
              <a:effectLst/>
              <a:ea typeface="Aptos" panose="020B0004020202020204" pitchFamily="34" charset="0"/>
            </a:endParaRPr>
          </a:p>
          <a:p>
            <a:pPr marL="571500" marR="0" indent="-342900" algn="l">
              <a:lnSpc>
                <a:spcPct val="115000"/>
              </a:lnSpc>
              <a:spcBef>
                <a:spcPts val="0"/>
              </a:spcBef>
              <a:spcAft>
                <a:spcPts val="800"/>
              </a:spcAft>
              <a:buFont typeface="Arial" panose="020B0604020202020204" pitchFamily="34" charset="0"/>
              <a:buChar char="•"/>
            </a:pPr>
            <a:r>
              <a:rPr lang="en-US" sz="2000" b="1" kern="0" dirty="0">
                <a:solidFill>
                  <a:srgbClr val="000000"/>
                </a:solidFill>
                <a:effectLst/>
                <a:ea typeface="Times New Roman" panose="02020603050405020304" pitchFamily="18" charset="0"/>
              </a:rPr>
              <a:t>National Wine Agency of Georgia</a:t>
            </a:r>
            <a:r>
              <a:rPr lang="en-US" sz="2000" kern="0" dirty="0">
                <a:solidFill>
                  <a:srgbClr val="000000"/>
                </a:solidFill>
                <a:effectLst/>
                <a:ea typeface="Times New Roman" panose="02020603050405020304" pitchFamily="18" charset="0"/>
              </a:rPr>
              <a:t>: This resource was key in understanding the role of Georgian appellations, the preservation of traditional winemaking techniques, and the importance of specific grape varieties native to Georgia. Also invaluable for understanding the key grape varieties like Saperavi, Rkatsiteli, and Mtsvane, and their significance to Georgia’s wine culture.</a:t>
            </a:r>
            <a:endParaRPr lang="en-US" sz="2000" kern="100" dirty="0">
              <a:effectLst/>
              <a:ea typeface="Aptos" panose="020B0004020202020204" pitchFamily="34" charset="0"/>
            </a:endParaRPr>
          </a:p>
          <a:p>
            <a:pPr marL="571500" marR="0" indent="-342900" algn="l">
              <a:lnSpc>
                <a:spcPct val="115000"/>
              </a:lnSpc>
              <a:spcBef>
                <a:spcPts val="0"/>
              </a:spcBef>
              <a:spcAft>
                <a:spcPts val="800"/>
              </a:spcAft>
              <a:buFont typeface="Arial" panose="020B0604020202020204" pitchFamily="34" charset="0"/>
              <a:buChar char="•"/>
            </a:pPr>
            <a:r>
              <a:rPr lang="en-US" sz="2000" b="1" kern="0" dirty="0">
                <a:solidFill>
                  <a:srgbClr val="000000"/>
                </a:solidFill>
                <a:effectLst/>
                <a:ea typeface="Times New Roman" panose="02020603050405020304" pitchFamily="18" charset="0"/>
              </a:rPr>
              <a:t>Georgia.to</a:t>
            </a:r>
            <a:r>
              <a:rPr lang="en-US" sz="2000" kern="0" dirty="0">
                <a:solidFill>
                  <a:srgbClr val="000000"/>
                </a:solidFill>
                <a:effectLst/>
                <a:ea typeface="Times New Roman" panose="02020603050405020304" pitchFamily="18" charset="0"/>
              </a:rPr>
              <a:t>: This site offered detailed descriptions of Georgian grape varieties, their tasting profiles, and the wineries that specialize in them​. </a:t>
            </a:r>
            <a:endParaRPr lang="en-US" sz="2000" kern="100" dirty="0">
              <a:effectLst/>
              <a:ea typeface="Aptos" panose="020B0004020202020204" pitchFamily="34" charset="0"/>
            </a:endParaRPr>
          </a:p>
          <a:p>
            <a:pPr marL="571500" marR="0" indent="-342900" algn="l">
              <a:lnSpc>
                <a:spcPct val="115000"/>
              </a:lnSpc>
              <a:spcBef>
                <a:spcPts val="0"/>
              </a:spcBef>
              <a:spcAft>
                <a:spcPts val="800"/>
              </a:spcAft>
              <a:buFont typeface="Arial" panose="020B0604020202020204" pitchFamily="34" charset="0"/>
              <a:buChar char="•"/>
            </a:pPr>
            <a:r>
              <a:rPr lang="en-US" sz="2000" b="1" kern="0" dirty="0">
                <a:solidFill>
                  <a:srgbClr val="000000"/>
                </a:solidFill>
                <a:effectLst/>
                <a:ea typeface="Times New Roman" panose="02020603050405020304" pitchFamily="18" charset="0"/>
              </a:rPr>
              <a:t>Pheasant’s Tears Winery Website</a:t>
            </a:r>
            <a:r>
              <a:rPr lang="en-US" sz="2000" kern="0" dirty="0">
                <a:solidFill>
                  <a:srgbClr val="000000"/>
                </a:solidFill>
                <a:effectLst/>
                <a:ea typeface="Times New Roman" panose="02020603050405020304" pitchFamily="18" charset="0"/>
              </a:rPr>
              <a:t>: Offered specific insights into the production and character of their natural, qvevri-aged wines, particularly Saperavi and Kisi.</a:t>
            </a:r>
            <a:endParaRPr lang="en-US" sz="2000" kern="100" dirty="0">
              <a:effectLst/>
              <a:ea typeface="Aptos" panose="020B0004020202020204" pitchFamily="34" charset="0"/>
            </a:endParaRPr>
          </a:p>
          <a:p>
            <a:pPr marL="571500" marR="0" indent="-342900" algn="l">
              <a:lnSpc>
                <a:spcPct val="115000"/>
              </a:lnSpc>
              <a:spcBef>
                <a:spcPts val="0"/>
              </a:spcBef>
              <a:spcAft>
                <a:spcPts val="0"/>
              </a:spcAft>
              <a:buFont typeface="Arial" panose="020B0604020202020204" pitchFamily="34" charset="0"/>
              <a:buChar char="•"/>
            </a:pPr>
            <a:r>
              <a:rPr lang="en-US" sz="2000" b="1" kern="0" dirty="0">
                <a:solidFill>
                  <a:srgbClr val="000000"/>
                </a:solidFill>
                <a:effectLst/>
                <a:ea typeface="Times New Roman" panose="02020603050405020304" pitchFamily="18" charset="0"/>
              </a:rPr>
              <a:t>Wine Tours Georgia</a:t>
            </a:r>
            <a:r>
              <a:rPr lang="en-US" sz="2000" kern="0" dirty="0">
                <a:solidFill>
                  <a:srgbClr val="000000"/>
                </a:solidFill>
                <a:effectLst/>
                <a:ea typeface="Times New Roman" panose="02020603050405020304" pitchFamily="18" charset="0"/>
              </a:rPr>
              <a:t>: Provided regional details and insights into specific wineries that are well-known for producing the top Georgian varietals, like Pheasant’s Tears and Shumi Winery​</a:t>
            </a:r>
            <a:endParaRPr lang="en-US" sz="2000" kern="100" dirty="0">
              <a:effectLst/>
              <a:ea typeface="Aptos" panose="020B0004020202020204" pitchFamily="34" charset="0"/>
            </a:endParaRPr>
          </a:p>
          <a:p>
            <a:pPr marL="571500" marR="0" indent="-342900" algn="l">
              <a:lnSpc>
                <a:spcPct val="115000"/>
              </a:lnSpc>
              <a:spcBef>
                <a:spcPts val="0"/>
              </a:spcBef>
              <a:spcAft>
                <a:spcPts val="800"/>
              </a:spcAft>
              <a:buFont typeface="Arial" panose="020B0604020202020204" pitchFamily="34" charset="0"/>
              <a:buChar char="•"/>
            </a:pPr>
            <a:r>
              <a:rPr lang="en-US" sz="2000" b="1" kern="100" dirty="0">
                <a:solidFill>
                  <a:srgbClr val="000000"/>
                </a:solidFill>
                <a:effectLst/>
                <a:ea typeface="Aptos" panose="020B0004020202020204" pitchFamily="34" charset="0"/>
              </a:rPr>
              <a:t>Georgian Wine Heritage </a:t>
            </a:r>
            <a:endParaRPr lang="en-US" sz="2000" kern="100" dirty="0">
              <a:effectLst/>
              <a:ea typeface="Aptos" panose="020B0004020202020204" pitchFamily="34"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r>
              <a:rPr lang="en-US" b="1" dirty="0"/>
              <a:t>The Qvevri: The Soul of Georgian Winemaking</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7278624" cy="3009900"/>
          </a:xfrm>
        </p:spPr>
        <p:txBody>
          <a:bodyPr>
            <a:noAutofit/>
          </a:bodyPr>
          <a:lstStyle/>
          <a:p>
            <a:pPr marL="342900" indent="-342900" algn="l">
              <a:buFont typeface="Arial" panose="020B0604020202020204" pitchFamily="34" charset="0"/>
              <a:buChar char="•"/>
            </a:pPr>
            <a:r>
              <a:rPr lang="en-US" sz="2400" dirty="0"/>
              <a:t>Let’s dive into the fascinating world of qvevri, the heart of Georgian winemaking. </a:t>
            </a:r>
          </a:p>
          <a:p>
            <a:pPr marL="342900" indent="-342900" algn="l">
              <a:buFont typeface="Arial" panose="020B0604020202020204" pitchFamily="34" charset="0"/>
              <a:buChar char="•"/>
            </a:pPr>
            <a:r>
              <a:rPr lang="en-US" sz="2400" dirty="0"/>
              <a:t>A qvevri, also known as </a:t>
            </a:r>
            <a:r>
              <a:rPr lang="en-US" sz="2400" dirty="0" err="1"/>
              <a:t>churi</a:t>
            </a:r>
            <a:r>
              <a:rPr lang="en-US" sz="2400" dirty="0"/>
              <a:t> in western Georgia, is a large, egg-shaped clay vessel with a narrow bottom and a wide mouth. These vessels are a hallmark of Georgia’s ancient wine culture, with a history stretching back thousands of years. </a:t>
            </a:r>
          </a:p>
          <a:p>
            <a:pPr marL="457200" indent="-457200" algn="l">
              <a:buFont typeface="Arial" panose="020B0604020202020204" pitchFamily="34" charset="0"/>
              <a:buChar char="•"/>
            </a:pPr>
            <a:endParaRPr lang="en-US" sz="2400" dirty="0"/>
          </a:p>
        </p:txBody>
      </p:sp>
      <p:pic>
        <p:nvPicPr>
          <p:cNvPr id="5" name="Picture 4" descr="A large stone with a hole in it&#10;&#10;Description automatically generated">
            <a:extLst>
              <a:ext uri="{FF2B5EF4-FFF2-40B4-BE49-F238E27FC236}">
                <a16:creationId xmlns:a16="http://schemas.microsoft.com/office/drawing/2014/main" id="{A7018C33-55B3-0D50-9776-2D086A8D9805}"/>
              </a:ext>
            </a:extLst>
          </p:cNvPr>
          <p:cNvPicPr>
            <a:picLocks noChangeAspect="1"/>
          </p:cNvPicPr>
          <p:nvPr/>
        </p:nvPicPr>
        <p:blipFill>
          <a:blip r:embed="rId2">
            <a:extLst>
              <a:ext uri="{28A0092B-C50C-407E-A947-70E740481C1C}">
                <a14:useLocalDpi xmlns:a14="http://schemas.microsoft.com/office/drawing/2010/main" val="0"/>
              </a:ext>
            </a:extLst>
          </a:blip>
          <a:srcRect l="3865"/>
          <a:stretch/>
        </p:blipFill>
        <p:spPr>
          <a:xfrm>
            <a:off x="7851648" y="1170432"/>
            <a:ext cx="4340352" cy="3009900"/>
          </a:xfrm>
          <a:prstGeom prst="rect">
            <a:avLst/>
          </a:prstGeom>
        </p:spPr>
      </p:pic>
      <p:sp>
        <p:nvSpPr>
          <p:cNvPr id="9" name="TextBox 8">
            <a:extLst>
              <a:ext uri="{FF2B5EF4-FFF2-40B4-BE49-F238E27FC236}">
                <a16:creationId xmlns:a16="http://schemas.microsoft.com/office/drawing/2014/main" id="{48ECE360-0C47-A636-16EA-4F56F4919732}"/>
              </a:ext>
            </a:extLst>
          </p:cNvPr>
          <p:cNvSpPr txBox="1"/>
          <p:nvPr/>
        </p:nvSpPr>
        <p:spPr>
          <a:xfrm>
            <a:off x="573024" y="3609657"/>
            <a:ext cx="11618976" cy="1938992"/>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early qvevri were likely stored above ground,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winemakers have long adopted the practice of burying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them in the earth, leaving only the rim visible.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tradition is rooted in the Georgian word "</a:t>
            </a:r>
            <a:r>
              <a:rPr lang="en-US" sz="2400" dirty="0" err="1">
                <a:latin typeface="Times New Roman" panose="02020603050405020304" pitchFamily="18" charset="0"/>
                <a:cs typeface="Times New Roman" panose="02020603050405020304" pitchFamily="18" charset="0"/>
              </a:rPr>
              <a:t>kveuri</a:t>
            </a:r>
            <a:r>
              <a:rPr lang="en-US" sz="2400" dirty="0">
                <a:latin typeface="Times New Roman" panose="02020603050405020304" pitchFamily="18" charset="0"/>
                <a:cs typeface="Times New Roman" panose="02020603050405020304" pitchFamily="18" charset="0"/>
              </a:rPr>
              <a:t>," meaning "deeply buried in the ground."</a:t>
            </a:r>
          </a:p>
        </p:txBody>
      </p:sp>
    </p:spTree>
    <p:extLst>
      <p:ext uri="{BB962C8B-B14F-4D97-AF65-F5344CB8AC3E}">
        <p14:creationId xmlns:p14="http://schemas.microsoft.com/office/powerpoint/2010/main" val="128093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r>
              <a:rPr lang="en-US" sz="3600" b="1" dirty="0"/>
              <a:t>The Qvevri: A Comparison</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87328" cy="2743200"/>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Qvevri Tradition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sets qvevri apart from the clay amphorae used elsewhere is their unique role in winemaking. They are used not only for fermentation but also for maturing and storing wine, making them one of the oldest known winemaking tools.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Modern qvevri can range from 100 to 3,500 liters (26 to 925 gallons), with some large enough for a person to climb inside for cleaning.</a:t>
            </a:r>
          </a:p>
        </p:txBody>
      </p:sp>
      <p:pic>
        <p:nvPicPr>
          <p:cNvPr id="6" name="Picture 5" descr="Two oval shaped objects with different colored objects inside&#10;&#10;Description automatically generated with medium confidence">
            <a:extLst>
              <a:ext uri="{FF2B5EF4-FFF2-40B4-BE49-F238E27FC236}">
                <a16:creationId xmlns:a16="http://schemas.microsoft.com/office/drawing/2014/main" id="{588C166F-87FE-E01D-0ABA-88FB2BDAA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7920"/>
            <a:ext cx="4815840" cy="3180080"/>
          </a:xfrm>
          <a:prstGeom prst="rect">
            <a:avLst/>
          </a:prstGeom>
        </p:spPr>
      </p:pic>
      <p:sp>
        <p:nvSpPr>
          <p:cNvPr id="8" name="TextBox 7">
            <a:extLst>
              <a:ext uri="{FF2B5EF4-FFF2-40B4-BE49-F238E27FC236}">
                <a16:creationId xmlns:a16="http://schemas.microsoft.com/office/drawing/2014/main" id="{A0B190AF-A447-EAF3-DEC4-5E0163B330A1}"/>
              </a:ext>
            </a:extLst>
          </p:cNvPr>
          <p:cNvSpPr txBox="1"/>
          <p:nvPr/>
        </p:nvSpPr>
        <p:spPr>
          <a:xfrm>
            <a:off x="4901184" y="3677920"/>
            <a:ext cx="6925056" cy="2677656"/>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Recognizing their cultural and historical importance, UNESCO inscribed qvevri winemaking on its list of intangible cultural heritage in 2013.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Further elevating its status, qvevri gained Protected Geographical Indication (PGI) status in 2021, cementing Georgia as the home of this ancient tradition.</a:t>
            </a:r>
            <a:endParaRPr lang="en-US" sz="1800" dirty="0"/>
          </a:p>
        </p:txBody>
      </p:sp>
    </p:spTree>
    <p:extLst>
      <p:ext uri="{BB962C8B-B14F-4D97-AF65-F5344CB8AC3E}">
        <p14:creationId xmlns:p14="http://schemas.microsoft.com/office/powerpoint/2010/main" val="55391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Grape Harvest Festival</a:t>
            </a:r>
            <a:endParaRPr lang="en-US" sz="36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572768"/>
            <a:ext cx="5522976" cy="5285232"/>
          </a:xfrm>
        </p:spPr>
        <p:txBody>
          <a:bodyPr>
            <a:noAutofit/>
          </a:bodyPr>
          <a:lstStyle/>
          <a:p>
            <a:pPr marR="0" algn="l">
              <a:lnSpc>
                <a:spcPct val="115000"/>
              </a:lnSpc>
              <a:spcBef>
                <a:spcPts val="0"/>
              </a:spcBef>
              <a:spcAft>
                <a:spcPts val="800"/>
              </a:spcAft>
            </a:pPr>
            <a:r>
              <a:rPr lang="en-US" sz="2400" b="1" kern="100" dirty="0" err="1">
                <a:effectLst/>
                <a:ea typeface="Aptos" panose="020B0004020202020204" pitchFamily="34" charset="0"/>
              </a:rPr>
              <a:t>Rtveli</a:t>
            </a:r>
            <a:r>
              <a:rPr lang="en-US" sz="2400" b="1" kern="100" dirty="0">
                <a:effectLst/>
                <a:ea typeface="Aptos" panose="020B0004020202020204" pitchFamily="34" charset="0"/>
              </a:rPr>
              <a:t>: The Grape Harvest Festival</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Each autumn, Georgia celebrates </a:t>
            </a:r>
            <a:r>
              <a:rPr lang="en-US" sz="2400" i="1" kern="100" dirty="0" err="1">
                <a:effectLst/>
                <a:ea typeface="Aptos" panose="020B0004020202020204" pitchFamily="34" charset="0"/>
              </a:rPr>
              <a:t>Rtveli</a:t>
            </a:r>
            <a:r>
              <a:rPr lang="en-US" sz="2400" kern="100" dirty="0">
                <a:effectLst/>
                <a:ea typeface="Aptos" panose="020B0004020202020204" pitchFamily="34" charset="0"/>
              </a:rPr>
              <a:t>, the annual grape harvest festival. This time-honored tradition brings together families and communities to pick grapes, stomp them by foot, and enjoy feasts of traditional Georgian food and wine. </a:t>
            </a:r>
          </a:p>
          <a:p>
            <a:pPr marL="342900" marR="0" indent="-342900" algn="l">
              <a:lnSpc>
                <a:spcPct val="115000"/>
              </a:lnSpc>
              <a:spcBef>
                <a:spcPts val="0"/>
              </a:spcBef>
              <a:spcAft>
                <a:spcPts val="800"/>
              </a:spcAft>
              <a:buFont typeface="Arial" panose="020B0604020202020204" pitchFamily="34" charset="0"/>
              <a:buChar char="•"/>
            </a:pPr>
            <a:r>
              <a:rPr lang="en-US" sz="2400" kern="100" dirty="0" err="1">
                <a:effectLst/>
                <a:ea typeface="Aptos" panose="020B0004020202020204" pitchFamily="34" charset="0"/>
              </a:rPr>
              <a:t>Rtveli</a:t>
            </a:r>
            <a:r>
              <a:rPr lang="en-US" sz="2400" kern="100" dirty="0">
                <a:effectLst/>
                <a:ea typeface="Aptos" panose="020B0004020202020204" pitchFamily="34" charset="0"/>
              </a:rPr>
              <a:t> is not just a celebration of the harvest but also a way to honor Georgia’s long-standing wine culture.</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pPr marL="457200" indent="-457200" algn="l">
              <a:buFont typeface="Arial" panose="020B0604020202020204" pitchFamily="34" charset="0"/>
              <a:buChar char="•"/>
            </a:pPr>
            <a:endParaRPr lang="en-US" sz="2400" dirty="0"/>
          </a:p>
        </p:txBody>
      </p:sp>
      <p:pic>
        <p:nvPicPr>
          <p:cNvPr id="5" name="Picture 4" descr="A horse carriage with baskets on it&#10;&#10;Description automatically generated with medium confidence">
            <a:extLst>
              <a:ext uri="{FF2B5EF4-FFF2-40B4-BE49-F238E27FC236}">
                <a16:creationId xmlns:a16="http://schemas.microsoft.com/office/drawing/2014/main" id="{00B5BB56-475D-A2B5-AFF2-E1215D8692CD}"/>
              </a:ext>
            </a:extLst>
          </p:cNvPr>
          <p:cNvPicPr>
            <a:picLocks noChangeAspect="1"/>
          </p:cNvPicPr>
          <p:nvPr/>
        </p:nvPicPr>
        <p:blipFill>
          <a:blip r:embed="rId2">
            <a:extLst>
              <a:ext uri="{28A0092B-C50C-407E-A947-70E740481C1C}">
                <a14:useLocalDpi xmlns:a14="http://schemas.microsoft.com/office/drawing/2010/main" val="0"/>
              </a:ext>
            </a:extLst>
          </a:blip>
          <a:srcRect l="9400"/>
          <a:stretch/>
        </p:blipFill>
        <p:spPr>
          <a:xfrm>
            <a:off x="6096000" y="1572768"/>
            <a:ext cx="6096000" cy="5285232"/>
          </a:xfrm>
          <a:prstGeom prst="rect">
            <a:avLst/>
          </a:prstGeom>
        </p:spPr>
      </p:pic>
    </p:spTree>
    <p:extLst>
      <p:ext uri="{BB962C8B-B14F-4D97-AF65-F5344CB8AC3E}">
        <p14:creationId xmlns:p14="http://schemas.microsoft.com/office/powerpoint/2010/main" val="410072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4570472" y="1170433"/>
            <a:ext cx="7621527" cy="2474976"/>
          </a:xfrm>
        </p:spPr>
        <p:txBody>
          <a:bodyPr>
            <a:noAutofit/>
          </a:bodyPr>
          <a:lstStyle/>
          <a:p>
            <a:pPr marL="342900" indent="-342900" algn="l">
              <a:buFont typeface="Arial" panose="020B0604020202020204" pitchFamily="34" charset="0"/>
              <a:buChar char="•"/>
            </a:pPr>
            <a:r>
              <a:rPr lang="en-US" sz="2400" kern="100" dirty="0">
                <a:effectLst/>
                <a:ea typeface="Aptos" panose="020B0004020202020204" pitchFamily="34" charset="0"/>
              </a:rPr>
              <a:t>Although Georgia is a small country, its varied climate and landscapes give rise to a wide range of wine styles. There are five primary wine regions, each with its own distinct characteristics. </a:t>
            </a:r>
          </a:p>
          <a:p>
            <a:pPr marL="342900" indent="-342900" algn="l">
              <a:buFont typeface="Arial" panose="020B0604020202020204" pitchFamily="34" charset="0"/>
              <a:buChar char="•"/>
            </a:pPr>
            <a:r>
              <a:rPr lang="en-US" sz="2400" dirty="0"/>
              <a:t>Despite its small size, Georgia's varied climate and landscapes produce a remarkable diversity of wine styles. The country has five main wine regions, each offering distinct characteristics:</a:t>
            </a:r>
          </a:p>
          <a:p>
            <a:pPr marL="342900" indent="-342900" algn="l">
              <a:buFont typeface="Arial" panose="020B0604020202020204" pitchFamily="34" charset="0"/>
              <a:buChar char="•"/>
            </a:pPr>
            <a:endParaRPr lang="en-US" sz="2400" dirty="0"/>
          </a:p>
        </p:txBody>
      </p:sp>
      <p:pic>
        <p:nvPicPr>
          <p:cNvPr id="5" name="Picture 4" descr="A map of the wine regions&#10;&#10;Description automatically generated">
            <a:extLst>
              <a:ext uri="{FF2B5EF4-FFF2-40B4-BE49-F238E27FC236}">
                <a16:creationId xmlns:a16="http://schemas.microsoft.com/office/drawing/2014/main" id="{19C932D1-55EB-B54E-5016-41352CA29335}"/>
              </a:ext>
            </a:extLst>
          </p:cNvPr>
          <p:cNvPicPr>
            <a:picLocks noChangeAspect="1"/>
          </p:cNvPicPr>
          <p:nvPr/>
        </p:nvPicPr>
        <p:blipFill>
          <a:blip r:embed="rId2">
            <a:extLst>
              <a:ext uri="{28A0092B-C50C-407E-A947-70E740481C1C}">
                <a14:useLocalDpi xmlns:a14="http://schemas.microsoft.com/office/drawing/2010/main" val="0"/>
              </a:ext>
            </a:extLst>
          </a:blip>
          <a:srcRect l="3773" t="6172" r="2412"/>
          <a:stretch/>
        </p:blipFill>
        <p:spPr>
          <a:xfrm>
            <a:off x="0" y="1170432"/>
            <a:ext cx="4570474" cy="3039762"/>
          </a:xfrm>
          <a:prstGeom prst="rect">
            <a:avLst/>
          </a:prstGeom>
        </p:spPr>
      </p:pic>
      <p:sp>
        <p:nvSpPr>
          <p:cNvPr id="7" name="TextBox 6">
            <a:extLst>
              <a:ext uri="{FF2B5EF4-FFF2-40B4-BE49-F238E27FC236}">
                <a16:creationId xmlns:a16="http://schemas.microsoft.com/office/drawing/2014/main" id="{C6B94359-E0E2-1582-8BFF-73E680185F07}"/>
              </a:ext>
            </a:extLst>
          </p:cNvPr>
          <p:cNvSpPr txBox="1"/>
          <p:nvPr/>
        </p:nvSpPr>
        <p:spPr>
          <a:xfrm>
            <a:off x="642550" y="4180344"/>
            <a:ext cx="10994713" cy="2677656"/>
          </a:xfrm>
          <a:prstGeom prst="rect">
            <a:avLst/>
          </a:prstGeom>
          <a:noFill/>
        </p:spPr>
        <p:txBody>
          <a:bodyPr wrap="square">
            <a:spAutoFit/>
          </a:bodyPr>
          <a:lstStyle/>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Kakheti</a:t>
            </a:r>
            <a:r>
              <a:rPr lang="en-US" sz="2400" dirty="0">
                <a:latin typeface="Times New Roman" panose="02020603050405020304" pitchFamily="18" charset="0"/>
                <a:cs typeface="Times New Roman" panose="02020603050405020304" pitchFamily="18" charset="0"/>
              </a:rPr>
              <a:t> – Famous for traditional qvevri wines and both white and red varieties.</a:t>
            </a:r>
          </a:p>
          <a:p>
            <a:pPr marL="457200" indent="-457200" algn="l">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Kartli</a:t>
            </a:r>
            <a:r>
              <a:rPr lang="en-US" sz="2400" dirty="0">
                <a:latin typeface="Times New Roman" panose="02020603050405020304" pitchFamily="18" charset="0"/>
                <a:cs typeface="Times New Roman" panose="02020603050405020304" pitchFamily="18" charset="0"/>
              </a:rPr>
              <a:t> –Known for lighter wines, including sparkling varieties.</a:t>
            </a:r>
          </a:p>
          <a:p>
            <a:pPr marL="457200" indent="-457200" algn="l">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Imereti</a:t>
            </a:r>
            <a:r>
              <a:rPr lang="en-US" sz="2400" dirty="0">
                <a:latin typeface="Times New Roman" panose="02020603050405020304" pitchFamily="18" charset="0"/>
                <a:cs typeface="Times New Roman" panose="02020603050405020304" pitchFamily="18" charset="0"/>
              </a:rPr>
              <a:t> – Produces balanced wines, blending traditional and modern technique.</a:t>
            </a:r>
          </a:p>
          <a:p>
            <a:pPr marL="457200" indent="-457200" algn="l">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Racha-Lechkhumi</a:t>
            </a:r>
            <a:r>
              <a:rPr lang="en-US" sz="2400" dirty="0">
                <a:latin typeface="Times New Roman" panose="02020603050405020304" pitchFamily="18" charset="0"/>
                <a:cs typeface="Times New Roman" panose="02020603050405020304" pitchFamily="18" charset="0"/>
              </a:rPr>
              <a:t> – Celebrated for semi-sweet red wines like </a:t>
            </a:r>
            <a:r>
              <a:rPr lang="en-US" sz="2400" dirty="0" err="1">
                <a:latin typeface="Times New Roman" panose="02020603050405020304" pitchFamily="18" charset="0"/>
                <a:cs typeface="Times New Roman" panose="02020603050405020304" pitchFamily="18" charset="0"/>
              </a:rPr>
              <a:t>Khvanchkara</a:t>
            </a:r>
            <a:r>
              <a:rPr lang="en-US" sz="2400" dirty="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Adjara</a:t>
            </a:r>
            <a:r>
              <a:rPr lang="en-US" sz="2400" dirty="0">
                <a:latin typeface="Times New Roman" panose="02020603050405020304" pitchFamily="18" charset="0"/>
                <a:cs typeface="Times New Roman" panose="02020603050405020304" pitchFamily="18" charset="0"/>
              </a:rPr>
              <a:t> – Known for fresh, aromatic wines due to its subtropical climate.</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diverse regions showcase Georgia’s deep winemaking heritage and contribute to its wide range of wine styles.</a:t>
            </a:r>
          </a:p>
        </p:txBody>
      </p:sp>
    </p:spTree>
    <p:extLst>
      <p:ext uri="{BB962C8B-B14F-4D97-AF65-F5344CB8AC3E}">
        <p14:creationId xmlns:p14="http://schemas.microsoft.com/office/powerpoint/2010/main" val="362855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560575"/>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511808"/>
            <a:ext cx="7970208" cy="5297424"/>
          </a:xfrm>
        </p:spPr>
        <p:txBody>
          <a:bodyPr vert="horz" lIns="91440" tIns="45720" rIns="91440" bIns="45720" rtlCol="0">
            <a:normAutofit fontScale="92500" lnSpcReduction="20000"/>
          </a:bodyPr>
          <a:lstStyle/>
          <a:p>
            <a:pPr marR="0" algn="l">
              <a:lnSpc>
                <a:spcPct val="120000"/>
              </a:lnSpc>
              <a:spcBef>
                <a:spcPts val="0"/>
              </a:spcBef>
              <a:spcAft>
                <a:spcPts val="800"/>
              </a:spcAf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Kakheti: The Heart of Georgian Winemaking</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20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When people talk about Georgian wine, they’re often referring to Kakheti. Located in the eastern part of the country, Kakheti is the largest and most important wine region, producing around 70% of Georgia’s wine.</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20000"/>
              </a:lnSpc>
              <a:spcBef>
                <a:spcPts val="0"/>
              </a:spcBef>
              <a:spcAft>
                <a:spcPts val="800"/>
              </a:spcAft>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Kakheti’s hot summers and dry autumns make it perfect for cultivating the region’s signature grape, </a:t>
            </a:r>
            <a:r>
              <a:rPr lang="en-US" sz="2600" i="1" kern="100" dirty="0">
                <a:effectLst/>
                <a:latin typeface="Times New Roman" panose="02020603050405020304" pitchFamily="18" charset="0"/>
                <a:ea typeface="Aptos" panose="020B0004020202020204" pitchFamily="34" charset="0"/>
                <a:cs typeface="Times New Roman" panose="02020603050405020304" pitchFamily="18" charset="0"/>
              </a:rPr>
              <a:t>Saperavi</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 robust red that offers dark fruit flavors with bold tannins. You’ll also find white wines like </a:t>
            </a:r>
            <a:r>
              <a:rPr lang="en-US" sz="2600" i="1" kern="100" dirty="0">
                <a:effectLst/>
                <a:latin typeface="Times New Roman" panose="02020603050405020304" pitchFamily="18" charset="0"/>
                <a:ea typeface="Aptos" panose="020B0004020202020204" pitchFamily="34" charset="0"/>
                <a:cs typeface="Times New Roman" panose="02020603050405020304" pitchFamily="18" charset="0"/>
              </a:rPr>
              <a:t>Rkatsiteli</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which are often aged in qvevri for a rich, amber color and complex taste.</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20000"/>
              </a:lnSpc>
              <a:spcBef>
                <a:spcPts val="0"/>
              </a:spcBef>
              <a:spcAft>
                <a:spcPts val="800"/>
              </a:spcAft>
              <a:buFont typeface="Arial" panose="020B0604020202020204" pitchFamily="34" charset="0"/>
              <a:buChar char="•"/>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Notable Wines</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600" i="1" kern="100" dirty="0" err="1">
                <a:effectLst/>
                <a:latin typeface="Times New Roman" panose="02020603050405020304" pitchFamily="18" charset="0"/>
                <a:ea typeface="Aptos" panose="020B0004020202020204" pitchFamily="34" charset="0"/>
                <a:cs typeface="Times New Roman" panose="02020603050405020304" pitchFamily="18" charset="0"/>
              </a:rPr>
              <a:t>Kindzmarauli</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 semi-sweet red made from Saperavi, and </a:t>
            </a:r>
            <a:r>
              <a:rPr lang="en-US" sz="2600" i="1" kern="100" dirty="0">
                <a:effectLst/>
                <a:latin typeface="Times New Roman" panose="02020603050405020304" pitchFamily="18" charset="0"/>
                <a:ea typeface="Aptos" panose="020B0004020202020204" pitchFamily="34" charset="0"/>
                <a:cs typeface="Times New Roman" panose="02020603050405020304" pitchFamily="18" charset="0"/>
              </a:rPr>
              <a:t>Tsinandali</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 dry white blend of Rkatsiteli and Mtsvane.</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5" name="Picture 4" descr="A map of the region&#10;&#10;Description automatically generated">
            <a:extLst>
              <a:ext uri="{FF2B5EF4-FFF2-40B4-BE49-F238E27FC236}">
                <a16:creationId xmlns:a16="http://schemas.microsoft.com/office/drawing/2014/main" id="{AFC32949-FF18-7D87-86A1-16C31C795B2C}"/>
              </a:ext>
            </a:extLst>
          </p:cNvPr>
          <p:cNvPicPr>
            <a:picLocks noChangeAspect="1"/>
          </p:cNvPicPr>
          <p:nvPr/>
        </p:nvPicPr>
        <p:blipFill>
          <a:blip r:embed="rId2">
            <a:extLst>
              <a:ext uri="{28A0092B-C50C-407E-A947-70E740481C1C}">
                <a14:useLocalDpi xmlns:a14="http://schemas.microsoft.com/office/drawing/2010/main" val="0"/>
              </a:ext>
            </a:extLst>
          </a:blip>
          <a:srcRect b="11893"/>
          <a:stretch/>
        </p:blipFill>
        <p:spPr>
          <a:xfrm>
            <a:off x="8573712" y="1566671"/>
            <a:ext cx="3600000" cy="4833939"/>
          </a:xfrm>
          <a:prstGeom prst="rect">
            <a:avLst/>
          </a:prstGeom>
        </p:spPr>
      </p:pic>
    </p:spTree>
    <p:extLst>
      <p:ext uri="{BB962C8B-B14F-4D97-AF65-F5344CB8AC3E}">
        <p14:creationId xmlns:p14="http://schemas.microsoft.com/office/powerpoint/2010/main" val="165362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Georgian Wine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608173" y="1560577"/>
            <a:ext cx="8583826" cy="5297423"/>
          </a:xfrm>
        </p:spPr>
        <p:txBody>
          <a:bodyPr>
            <a:normAutofit/>
          </a:bodyPr>
          <a:lstStyle/>
          <a:p>
            <a:pPr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Imereti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The West’s Hidden Gem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Moving west,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Imereti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offers a cooler, more humid climate. While it’s not as well-known as Kakheti,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Imereti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produces some exceptional wines, particularly whites.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grapes here are often fermented in smaller, shallower qvevri compared to those in Kakheti, resulting in lighter, fresher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Signature Grapes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Tsitska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Tsolikouri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the standout white varietals, offering fresh acidity and citrusy notes. If you’re a fan of crisp, mineral-driven whites, you’ll find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Imereti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quite intriguing.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map of the world&#10;&#10;Description automatically generated">
            <a:extLst>
              <a:ext uri="{FF2B5EF4-FFF2-40B4-BE49-F238E27FC236}">
                <a16:creationId xmlns:a16="http://schemas.microsoft.com/office/drawing/2014/main" id="{D5B373C1-7886-DA65-1AA6-AC4F26A9831B}"/>
              </a:ext>
            </a:extLst>
          </p:cNvPr>
          <p:cNvPicPr>
            <a:picLocks noChangeAspect="1"/>
          </p:cNvPicPr>
          <p:nvPr/>
        </p:nvPicPr>
        <p:blipFill>
          <a:blip r:embed="rId2">
            <a:extLst>
              <a:ext uri="{28A0092B-C50C-407E-A947-70E740481C1C}">
                <a14:useLocalDpi xmlns:a14="http://schemas.microsoft.com/office/drawing/2010/main" val="0"/>
              </a:ext>
            </a:extLst>
          </a:blip>
          <a:srcRect b="10991"/>
          <a:stretch/>
        </p:blipFill>
        <p:spPr>
          <a:xfrm>
            <a:off x="-2" y="1560577"/>
            <a:ext cx="3482793" cy="4724400"/>
          </a:xfrm>
          <a:prstGeom prst="rect">
            <a:avLst/>
          </a:prstGeom>
        </p:spPr>
      </p:pic>
    </p:spTree>
    <p:extLst>
      <p:ext uri="{BB962C8B-B14F-4D97-AF65-F5344CB8AC3E}">
        <p14:creationId xmlns:p14="http://schemas.microsoft.com/office/powerpoint/2010/main" val="3372108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789</TotalTime>
  <Words>4328</Words>
  <Application>Microsoft Office PowerPoint</Application>
  <PresentationFormat>Widescreen</PresentationFormat>
  <Paragraphs>195</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Aptos Display</vt:lpstr>
      <vt:lpstr>Arial</vt:lpstr>
      <vt:lpstr>Symbol</vt:lpstr>
      <vt:lpstr>Times New Roman</vt:lpstr>
      <vt:lpstr>Times New Roman, serif</vt:lpstr>
      <vt:lpstr>Office Theme</vt:lpstr>
      <vt:lpstr>A Journey Through  Georgian Wines  Presented by Marc Silver</vt:lpstr>
      <vt:lpstr>8,000 Years of Winemaking</vt:lpstr>
      <vt:lpstr>A Brief Overview</vt:lpstr>
      <vt:lpstr>The Qvevri: The Soul of Georgian Winemaking</vt:lpstr>
      <vt:lpstr>The Qvevri: A Comparison</vt:lpstr>
      <vt:lpstr>The Grape Harvest Festival</vt:lpstr>
      <vt:lpstr>Georgian Wine Regions</vt:lpstr>
      <vt:lpstr>Georgian Wine Regions</vt:lpstr>
      <vt:lpstr>Georgian Wine Regions</vt:lpstr>
      <vt:lpstr>Georgian Wine Regions</vt:lpstr>
      <vt:lpstr>Georgian Wine Regions</vt:lpstr>
      <vt:lpstr>Georgian Wine Regions</vt:lpstr>
      <vt:lpstr>Georgian Wine Regions</vt:lpstr>
      <vt:lpstr>The Grapes of Georgia</vt:lpstr>
      <vt:lpstr>The Grapes of Georgia</vt:lpstr>
      <vt:lpstr>The Grapes of Georgia</vt:lpstr>
      <vt:lpstr>The Grapes of Georgia</vt:lpstr>
      <vt:lpstr>The Grapes of Georgia</vt:lpstr>
      <vt:lpstr>The Grapes of Georgia</vt:lpstr>
      <vt:lpstr>The Grapes of Georgia</vt:lpstr>
      <vt:lpstr>Notable Wineries in Georgia</vt:lpstr>
      <vt:lpstr>Teliani Valley Winery - Innovation Meets Tradition</vt:lpstr>
      <vt:lpstr>Pheasant’s Tears: A Pioneer of Natural Winemaking</vt:lpstr>
      <vt:lpstr>Pheasant’s Tears: A Pioneer of Natural Winemaking</vt:lpstr>
      <vt:lpstr>Teliani Valley: Innovation Meets Tradition</vt:lpstr>
      <vt:lpstr>Tsinandali Estate The Historical Heart of Georgian Wine</vt:lpstr>
      <vt:lpstr>Teliani Meets Tradition</vt:lpstr>
      <vt:lpstr>Shumi Winery: A Master of Qvevri Winemaking</vt:lpstr>
      <vt:lpstr>Shumi Winery</vt:lpstr>
      <vt:lpstr>Georgian Wine Ambassadors</vt:lpstr>
      <vt:lpstr>Notable Wineries in Georgia</vt:lpstr>
      <vt:lpstr>The Future of Georgian Wine</vt:lpstr>
      <vt:lpstr>Closing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49</cp:revision>
  <dcterms:created xsi:type="dcterms:W3CDTF">2024-07-15T00:09:41Z</dcterms:created>
  <dcterms:modified xsi:type="dcterms:W3CDTF">2024-10-16T20:44:22Z</dcterms:modified>
</cp:coreProperties>
</file>