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handoutMasterIdLst>
    <p:handoutMasterId r:id="rId18"/>
  </p:handoutMasterIdLst>
  <p:sldIdLst>
    <p:sldId id="256" r:id="rId2"/>
    <p:sldId id="282" r:id="rId3"/>
    <p:sldId id="257" r:id="rId4"/>
    <p:sldId id="274" r:id="rId5"/>
    <p:sldId id="258" r:id="rId6"/>
    <p:sldId id="279" r:id="rId7"/>
    <p:sldId id="276" r:id="rId8"/>
    <p:sldId id="283" r:id="rId9"/>
    <p:sldId id="260" r:id="rId10"/>
    <p:sldId id="261" r:id="rId11"/>
    <p:sldId id="280" r:id="rId12"/>
    <p:sldId id="265" r:id="rId13"/>
    <p:sldId id="275" r:id="rId14"/>
    <p:sldId id="271" r:id="rId15"/>
    <p:sldId id="272" r:id="rId16"/>
  </p:sldIdLst>
  <p:sldSz cx="10080625" cy="5670550"/>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24" autoAdjust="0"/>
    <p:restoredTop sz="94660"/>
  </p:normalViewPr>
  <p:slideViewPr>
    <p:cSldViewPr snapToGrid="0">
      <p:cViewPr varScale="1">
        <p:scale>
          <a:sx n="98" d="100"/>
          <a:sy n="98" d="100"/>
        </p:scale>
        <p:origin x="20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12</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13</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14</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15</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6</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875754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4C2CB-EB5D-380E-9538-599EB031B635}"/>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1AD1890-D9FF-E9CA-051A-9877F95F5EA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8</a:t>
            </a:fld>
            <a:endParaRPr lang="en-US"/>
          </a:p>
        </p:txBody>
      </p:sp>
      <p:sp>
        <p:nvSpPr>
          <p:cNvPr id="2" name="Slide Image Placeholder 1">
            <a:extLst>
              <a:ext uri="{FF2B5EF4-FFF2-40B4-BE49-F238E27FC236}">
                <a16:creationId xmlns:a16="http://schemas.microsoft.com/office/drawing/2014/main" id="{19AB37AB-71AF-EF72-9995-809429BD66F1}"/>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E004945C-F79C-5B3F-6DCE-73CC8E4872BC}"/>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356450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9</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10</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11</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692038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endParaRPr lang="en-US" dirty="0"/>
          </a:p>
        </p:txBody>
      </p:sp>
      <p:sp>
        <p:nvSpPr>
          <p:cNvPr id="3" name="Subtitle 2"/>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329718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18415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4101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69688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4961"/>
            </a:lvl1pPr>
          </a:lstStyle>
          <a:p>
            <a:r>
              <a:rPr lang="en-US"/>
              <a:t>Click to edit Master title style</a:t>
            </a:r>
            <a:endParaRPr lang="en-US" dirty="0"/>
          </a:p>
        </p:txBody>
      </p:sp>
      <p:sp>
        <p:nvSpPr>
          <p:cNvPr id="3" name="Text Placeholder 2"/>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59029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2337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9350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301894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1659887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Content Placeholder 2"/>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11929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15838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9637814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webp"/><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161786"/>
            <a:ext cx="10080625" cy="2308324"/>
          </a:xfrm>
        </p:spPr>
        <p:txBody>
          <a:bodyPr vert="horz" wrap="square">
            <a:spAutoFit/>
          </a:bodyPr>
          <a:lstStyle/>
          <a:p>
            <a:pPr algn="ctr"/>
            <a:r>
              <a:rPr lang="en-US" sz="4400" b="1" dirty="0">
                <a:latin typeface="Times New Roman" panose="02020603050405020304" pitchFamily="18" charset="0"/>
                <a:cs typeface="Times New Roman" panose="02020603050405020304" pitchFamily="18" charset="0"/>
              </a:rPr>
              <a:t>Gaspe, Quebec  Canada</a:t>
            </a:r>
            <a:br>
              <a:rPr lang="en-US" sz="4400" b="1" dirty="0">
                <a:latin typeface="Times New Roman" panose="02020603050405020304" pitchFamily="18" charset="0"/>
                <a:cs typeface="Times New Roman" panose="02020603050405020304" pitchFamily="18" charset="0"/>
              </a:rPr>
            </a:b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Port Guide</a:t>
            </a:r>
            <a:b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3200" dirty="0">
                <a:solidFill>
                  <a:srgbClr val="000000"/>
                </a:solidFill>
                <a:latin typeface="Times New Roman" panose="02020603050405020304" pitchFamily="18" charset="0"/>
                <a:cs typeface="Times New Roman" panose="02020603050405020304" pitchFamily="18" charset="0"/>
              </a:rPr>
              <a:t>Presented by</a:t>
            </a:r>
            <a:br>
              <a:rPr lang="en-US" sz="4000" dirty="0">
                <a:solidFill>
                  <a:srgbClr val="000000"/>
                </a:solidFill>
                <a:latin typeface="Times New Roman" panose="02020603050405020304" pitchFamily="18" charset="0"/>
                <a:cs typeface="Times New Roman" panose="02020603050405020304" pitchFamily="18" charset="0"/>
              </a:rPr>
            </a:br>
            <a:r>
              <a:rPr lang="en-US" sz="4000" dirty="0">
                <a:solidFill>
                  <a:srgbClr val="000000"/>
                </a:solidFill>
                <a:latin typeface="Times New Roman" panose="02020603050405020304" pitchFamily="18" charset="0"/>
                <a:cs typeface="Times New Roman" panose="02020603050405020304" pitchFamily="18" charset="0"/>
              </a:rPr>
              <a:t>Marc Silver</a:t>
            </a:r>
            <a:endParaRPr lang="en-US" sz="4400" dirty="0">
              <a:solidFill>
                <a:srgbClr val="000000"/>
              </a:solidFill>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FFAC2EAC-DE7B-39BC-6384-736755F49B9F}"/>
              </a:ext>
            </a:extLst>
          </p:cNvPr>
          <p:cNvGraphicFramePr>
            <a:graphicFrameLocks noGrp="1"/>
          </p:cNvGraphicFramePr>
          <p:nvPr>
            <p:extLst>
              <p:ext uri="{D42A27DB-BD31-4B8C-83A1-F6EECF244321}">
                <p14:modId xmlns:p14="http://schemas.microsoft.com/office/powerpoint/2010/main" val="1434193341"/>
              </p:ext>
            </p:extLst>
          </p:nvPr>
        </p:nvGraphicFramePr>
        <p:xfrm>
          <a:off x="693738" y="3149251"/>
          <a:ext cx="8693150" cy="318199"/>
        </p:xfrm>
        <a:graphic>
          <a:graphicData uri="http://schemas.openxmlformats.org/drawingml/2006/table">
            <a:tbl>
              <a:tblPr/>
              <a:tblGrid>
                <a:gridCol w="4346575">
                  <a:extLst>
                    <a:ext uri="{9D8B030D-6E8A-4147-A177-3AD203B41FA5}">
                      <a16:colId xmlns:a16="http://schemas.microsoft.com/office/drawing/2014/main" val="1280729695"/>
                    </a:ext>
                  </a:extLst>
                </a:gridCol>
                <a:gridCol w="4346575">
                  <a:extLst>
                    <a:ext uri="{9D8B030D-6E8A-4147-A177-3AD203B41FA5}">
                      <a16:colId xmlns:a16="http://schemas.microsoft.com/office/drawing/2014/main" val="2055603056"/>
                    </a:ext>
                  </a:extLst>
                </a:gridCol>
              </a:tblGrid>
              <a:tr h="0">
                <a:tc>
                  <a:txBody>
                    <a:bodyPr/>
                    <a:lstStyle/>
                    <a:p>
                      <a:endParaRPr lang="en-US"/>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3025778799"/>
                  </a:ext>
                </a:extLst>
              </a:tr>
            </a:tbl>
          </a:graphicData>
        </a:graphic>
      </p:graphicFrame>
      <p:graphicFrame>
        <p:nvGraphicFramePr>
          <p:cNvPr id="5" name="Table 4">
            <a:extLst>
              <a:ext uri="{FF2B5EF4-FFF2-40B4-BE49-F238E27FC236}">
                <a16:creationId xmlns:a16="http://schemas.microsoft.com/office/drawing/2014/main" id="{024BE3CD-B965-B47A-1EDF-6713F73E3BD1}"/>
              </a:ext>
            </a:extLst>
          </p:cNvPr>
          <p:cNvGraphicFramePr>
            <a:graphicFrameLocks noGrp="1"/>
          </p:cNvGraphicFramePr>
          <p:nvPr>
            <p:extLst>
              <p:ext uri="{D42A27DB-BD31-4B8C-83A1-F6EECF244321}">
                <p14:modId xmlns:p14="http://schemas.microsoft.com/office/powerpoint/2010/main" val="4148987612"/>
              </p:ext>
            </p:extLst>
          </p:nvPr>
        </p:nvGraphicFramePr>
        <p:xfrm>
          <a:off x="693738" y="3149251"/>
          <a:ext cx="8693150" cy="318199"/>
        </p:xfrm>
        <a:graphic>
          <a:graphicData uri="http://schemas.openxmlformats.org/drawingml/2006/table">
            <a:tbl>
              <a:tblPr/>
              <a:tblGrid>
                <a:gridCol w="4346575">
                  <a:extLst>
                    <a:ext uri="{9D8B030D-6E8A-4147-A177-3AD203B41FA5}">
                      <a16:colId xmlns:a16="http://schemas.microsoft.com/office/drawing/2014/main" val="719307773"/>
                    </a:ext>
                  </a:extLst>
                </a:gridCol>
                <a:gridCol w="4346575">
                  <a:extLst>
                    <a:ext uri="{9D8B030D-6E8A-4147-A177-3AD203B41FA5}">
                      <a16:colId xmlns:a16="http://schemas.microsoft.com/office/drawing/2014/main" val="2667503281"/>
                    </a:ext>
                  </a:extLst>
                </a:gridCol>
              </a:tblGrid>
              <a:tr h="0">
                <a:tc>
                  <a:txBody>
                    <a:bodyPr/>
                    <a:lstStyle/>
                    <a:p>
                      <a:endParaRPr lang="en-US"/>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180338613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10</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284677" cy="461665"/>
          </a:xfrm>
          <a:prstGeom prst="rect">
            <a:avLst/>
          </a:prstGeom>
          <a:noFill/>
        </p:spPr>
        <p:txBody>
          <a:bodyPr wrap="square">
            <a:spAutoFit/>
          </a:bodyPr>
          <a:lstStyle/>
          <a:p>
            <a:pPr>
              <a:spcAft>
                <a:spcPts val="800"/>
              </a:spcAft>
            </a:pPr>
            <a:r>
              <a:rPr lang="en-US" sz="2400" b="1" kern="100" dirty="0">
                <a:latin typeface="Times New Roman" panose="02020603050405020304" pitchFamily="18" charset="0"/>
                <a:ea typeface="Aptos" panose="020B0004020202020204" pitchFamily="34" charset="0"/>
                <a:cs typeface="Times New Roman" panose="02020603050405020304" pitchFamily="18" charset="0"/>
              </a:rPr>
              <a:t>Transportation Options for Tourists</a:t>
            </a:r>
            <a:endParaRPr lang="en-US" sz="2400" kern="100" dirty="0">
              <a:latin typeface="Times New Roman" panose="02020603050405020304" pitchFamily="18" charset="0"/>
              <a:ea typeface="Aptos" panose="020B000402020202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4901FC14-0072-E1D1-ECC0-D9ADED931A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241550"/>
            <a:ext cx="6096000" cy="3429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11</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435403" cy="461665"/>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Taxi Service:</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37941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10">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12"/>
          </p:nvPr>
        </p:nvSpPr>
        <p:spPr/>
        <p:txBody>
          <a:bodyPr/>
          <a:lstStyle/>
          <a:p>
            <a:pPr lvl="0"/>
            <a:fld id="{06F87E9A-0C7A-408B-83BF-C200F674FBCC}" type="slidenum">
              <a:rPr/>
              <a:t>12</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EEB130B1-052C-D4DB-43B1-B60EB5CB8D3C}"/>
              </a:ext>
            </a:extLst>
          </p:cNvPr>
          <p:cNvSpPr txBox="1"/>
          <p:nvPr/>
        </p:nvSpPr>
        <p:spPr>
          <a:xfrm>
            <a:off x="331595" y="1034979"/>
            <a:ext cx="9375113" cy="1774845"/>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The Colosseum</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Hill</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Combo tickets with the Colosseum cost 16€</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Piazza Navona and the Pantheon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Both are free to visit and offer a fantastic glimpse of Rome’s Baroque architecture.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0" y="-43088"/>
            <a:ext cx="10080625" cy="808619"/>
          </a:xfrm>
          <a:prstGeom prst="rect">
            <a:avLst/>
          </a:prstGeom>
          <a:noFill/>
        </p:spPr>
        <p:txBody>
          <a:bodyPr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783A8789-1D93-8D55-F10E-66BD6C5F5D9D}"/>
              </a:ext>
            </a:extLst>
          </p:cNvPr>
          <p:cNvSpPr txBox="1"/>
          <p:nvPr/>
        </p:nvSpPr>
        <p:spPr>
          <a:xfrm>
            <a:off x="462223" y="904352"/>
            <a:ext cx="9618401" cy="4298613"/>
          </a:xfrm>
          <a:prstGeom prst="rect">
            <a:avLst/>
          </a:prstGeom>
          <a:noFill/>
        </p:spPr>
        <p:txBody>
          <a:bodyPr wrap="square">
            <a:spAutoFit/>
          </a:bodyPr>
          <a:lstStyle/>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Must-try dishes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Start with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Cacio</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 e Pepe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(pasta with cheese and pepper) or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Carbonara</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Don't forget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supplì</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(fried rice balls) for a quick snack.</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Where to eat</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Trastevere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Great for authentic Roman food in a lively neighborhood.</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Campo de' Fiori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 bit touristy but with several excellent spots if you explore beyond the square.</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Avoid restaurants near major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often overcharge tourists for subpar meals.</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Tipping culture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It’s not mandatory, but rounding up the bill or leaving a couple of euros for good service is appreciated.</a:t>
            </a:r>
          </a:p>
        </p:txBody>
      </p:sp>
    </p:spTree>
    <p:extLst>
      <p:ext uri="{BB962C8B-B14F-4D97-AF65-F5344CB8AC3E}">
        <p14:creationId xmlns:p14="http://schemas.microsoft.com/office/powerpoint/2010/main" val="2783441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10"/>
          </p:nvPr>
        </p:nvSpPr>
        <p:spPr/>
        <p:txBody>
          <a:bodyPr/>
          <a:lstStyle/>
          <a:p>
            <a:pPr lvl="0"/>
            <a:fld id="{641B0343-2E76-4D1F-9B73-45E83B39D474}" type="datetimeFigureOut">
              <a:rPr lang="en-US"/>
              <a:t>6/27/2025</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14</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0"/>
            <a:ext cx="10080625" cy="1014884"/>
          </a:xfrm>
        </p:spPr>
        <p:txBody>
          <a:bodyPr vert="horz">
            <a:normAutofit/>
          </a:bodyPr>
          <a:lstStyle/>
          <a:p>
            <a:pPr marL="0" marR="0" algn="ctr">
              <a:lnSpc>
                <a:spcPct val="115000"/>
              </a:lnSpc>
              <a:spcBef>
                <a:spcPts val="0"/>
              </a:spcBef>
              <a:spcAft>
                <a:spcPts val="80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31B7142-8BEB-8C2F-DD26-4F1059456D47}"/>
              </a:ext>
            </a:extLst>
          </p:cNvPr>
          <p:cNvSpPr txBox="1"/>
          <p:nvPr/>
        </p:nvSpPr>
        <p:spPr>
          <a:xfrm>
            <a:off x="291401" y="1014884"/>
            <a:ext cx="9525839" cy="3339184"/>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Time to visit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Most of the major sites can be visited in 1-2 hours, but plan for 3-4 hours at the Vatican if you want to see it all.</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Booking excursions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Cruise lines offer packages, but you’ll find better value booking independently through reputable tour companies.</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Safety</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Rome is generally safe, but watch out for pickpockets in crowded tourist areas. Stick to tap water—it's safe to drink and widely available.</a:t>
            </a:r>
          </a:p>
          <a:p>
            <a:pPr marR="0" lvl="0">
              <a:lnSpc>
                <a:spcPct val="115000"/>
              </a:lnSpc>
              <a:spcBef>
                <a:spcPts val="0"/>
              </a:spcBef>
              <a:spcAft>
                <a:spcPts val="800"/>
              </a:spcAft>
              <a:buSzPts val="1000"/>
              <a:tabLst>
                <a:tab pos="457200" algn="l"/>
              </a:tabLst>
            </a:pP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7">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0" y="503238"/>
            <a:ext cx="8566150" cy="944562"/>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8566150"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a:t>
            </a:r>
            <a:r>
              <a:rPr lang="en-US" sz="2000" dirty="0"/>
              <a:t>Le Havre</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 y="-1"/>
            <a:ext cx="10080624" cy="1276141"/>
          </a:xfrm>
        </p:spPr>
        <p:txBody>
          <a:bodyPr anchor="ct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507253" y="1276140"/>
            <a:ext cx="8368266" cy="4290647"/>
          </a:xfrm>
        </p:spPr>
        <p:txBody>
          <a:bodyPr/>
          <a:lstStyle/>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My Port Philosophy</a:t>
            </a:r>
            <a:endParaRPr lang="en-US" altLang="en-US" sz="20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Exchanging Money</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Civitavecchia</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sz="2000" b="1" dirty="0">
                <a:solidFill>
                  <a:schemeClr val="tx1"/>
                </a:solidFill>
                <a:latin typeface="Times New Roman" panose="02020603050405020304" pitchFamily="18" charset="0"/>
                <a:cs typeface="Times New Roman" panose="02020603050405020304" pitchFamily="18" charset="0"/>
              </a:rPr>
              <a:t>Transportation </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000" b="1" kern="100" dirty="0">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204199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512763"/>
            <a:ext cx="10080625" cy="757237"/>
          </a:xfr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3434" y="1304821"/>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not like that. </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4581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Italy uses the Euro (€) as its official currency.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As of October 2024, the exchange rate between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the Euro and the U.S. Dollar (USD) is about</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		</a:t>
            </a:r>
            <a:r>
              <a:rPr lang="en-US" sz="2200" b="1" kern="100" dirty="0">
                <a:latin typeface="Times New Roman" panose="02020603050405020304" pitchFamily="18" charset="0"/>
                <a:ea typeface="Aptos" panose="020B0004020202020204" pitchFamily="34" charset="0"/>
                <a:cs typeface="Times New Roman" panose="02020603050405020304" pitchFamily="18" charset="0"/>
              </a:rPr>
              <a:t>1 EUR = 1.05 USD.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This means U.S. travelers should anticipate slightly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higher prices in terms of conversion, but Spain remains a relatively affordable destination compared to many other Western European countries.</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so at the port  exchange kiosks, as they tend to have higher fees and less favorable rates.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directly, as they often offer better rates. Additionally, credit and debit cards are widely accepted throughout Alicante, though having some cash on hand is always a good idea for smaller purchases or tips.</a:t>
            </a: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57" b="11160"/>
          <a:stretch/>
        </p:blipFill>
        <p:spPr bwMode="auto">
          <a:xfrm>
            <a:off x="6361889" y="-1"/>
            <a:ext cx="3718736" cy="253960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Exchanging 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394871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so at the port  exchange kiosks, as they tend to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have higher fees and less favorable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directly, as they often offer better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Additionally, credit and debit cards are widely accepted throughout Italy, though having some cash on hand is always a good idea for smaller purchases.</a:t>
            </a: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160"/>
          <a:stretch/>
        </p:blipFill>
        <p:spPr bwMode="auto">
          <a:xfrm>
            <a:off x="6666651" y="1090514"/>
            <a:ext cx="3302137" cy="21590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4666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0"/>
            <a:ext cx="10080625" cy="1587294"/>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a:t>
            </a:r>
            <a:r>
              <a:rPr lang="en-US" sz="4400" b="1" dirty="0">
                <a:latin typeface="Times New Roman" panose="02020603050405020304" pitchFamily="18" charset="0"/>
                <a:cs typeface="Times New Roman" panose="02020603050405020304" pitchFamily="18" charset="0"/>
              </a:rPr>
              <a:t>Gaspe, </a:t>
            </a:r>
            <a:br>
              <a:rPr lang="en-US" sz="44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Quebec  Canada</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557C497-F093-3CA4-3228-5F1EAADE2BCF}"/>
              </a:ext>
            </a:extLst>
          </p:cNvPr>
          <p:cNvSpPr txBox="1">
            <a:spLocks noGrp="1"/>
          </p:cNvSpPr>
          <p:nvPr>
            <p:ph type="body" idx="4294967295"/>
          </p:nvPr>
        </p:nvSpPr>
        <p:spPr>
          <a:xfrm>
            <a:off x="0" y="1587293"/>
            <a:ext cx="10080624" cy="4083257"/>
          </a:xfrm>
        </p:spPr>
        <p:txBody>
          <a:bodyPr vert="horz">
            <a:normAutofit fontScale="92500"/>
          </a:bodyPr>
          <a:lstStyle/>
          <a:p>
            <a:r>
              <a:rPr lang="en-US" sz="2400" dirty="0">
                <a:latin typeface="Times New Roman" panose="02020603050405020304" pitchFamily="18" charset="0"/>
                <a:cs typeface="Times New Roman" panose="02020603050405020304" pitchFamily="18" charset="0"/>
              </a:rPr>
              <a:t>The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Peninsula, known as the "Birthplace of Canada," has a rich history spanning centuries. The Mi'kmaq people were the original inhabitants, skilled hunter-gatherers who may have had contact with Vikings as early as the 11th century.</a:t>
            </a:r>
          </a:p>
          <a:p>
            <a:r>
              <a:rPr lang="en-US" sz="2400" dirty="0">
                <a:latin typeface="Times New Roman" panose="02020603050405020304" pitchFamily="18" charset="0"/>
                <a:cs typeface="Times New Roman" panose="02020603050405020304" pitchFamily="18" charset="0"/>
              </a:rPr>
              <a:t>European colonization began in 1534 when Jacques Cartier erected a cross in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Bay, claiming the land for France. The British gained control in 1758 under General James Wolfe, winning the decisive Battle of the Restigouche in 1760. The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officially became part of the Province of Quebec in 1763.</a:t>
            </a:r>
          </a:p>
          <a:p>
            <a:r>
              <a:rPr lang="en-US" sz="2400" dirty="0">
                <a:latin typeface="Times New Roman" panose="02020603050405020304" pitchFamily="18" charset="0"/>
                <a:cs typeface="Times New Roman" panose="02020603050405020304" pitchFamily="18" charset="0"/>
              </a:rPr>
              <a:t>The peninsula attracted diverse immigrant groups over the following decades. Channel Island immigrants arrived in the 1750s, followed by Acadian refugees, Newfoundland fishermen, and Irish settlers. Scottish settlers came in waves, particularly after the Great </a:t>
            </a:r>
            <a:r>
              <a:rPr lang="en-US" sz="2400" dirty="0" err="1">
                <a:latin typeface="Times New Roman" panose="02020603050405020304" pitchFamily="18" charset="0"/>
                <a:cs typeface="Times New Roman" panose="02020603050405020304" pitchFamily="18" charset="0"/>
              </a:rPr>
              <a:t>Miramichi</a:t>
            </a:r>
            <a:r>
              <a:rPr lang="en-US" sz="2400" dirty="0">
                <a:latin typeface="Times New Roman" panose="02020603050405020304" pitchFamily="18" charset="0"/>
                <a:cs typeface="Times New Roman" panose="02020603050405020304" pitchFamily="18" charset="0"/>
              </a:rPr>
              <a:t> Fire of 1825. By 1850, the population reached 20,000, split evenly between English and French speakers.</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212610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a:extLst>
            <a:ext uri="{FF2B5EF4-FFF2-40B4-BE49-F238E27FC236}">
              <a16:creationId xmlns:a16="http://schemas.microsoft.com/office/drawing/2014/main" id="{9604E84D-5E58-DC14-0811-BF117B8BF53D}"/>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EB927AAD-998C-0D5C-613D-08D8A38DED84}"/>
              </a:ext>
            </a:extLst>
          </p:cNvPr>
          <p:cNvSpPr>
            <a:spLocks noGrp="1"/>
          </p:cNvSpPr>
          <p:nvPr>
            <p:ph type="sldNum" sz="quarter" idx="12"/>
          </p:nvPr>
        </p:nvSpPr>
        <p:spPr/>
        <p:txBody>
          <a:bodyPr/>
          <a:lstStyle/>
          <a:p>
            <a:pPr lvl="0"/>
            <a:fld id="{76B031AB-4808-4E5A-B41A-FC677859455F}" type="slidenum">
              <a:rPr/>
              <a:t>8</a:t>
            </a:fld>
            <a:endParaRPr lang="en-US"/>
          </a:p>
        </p:txBody>
      </p:sp>
      <p:sp>
        <p:nvSpPr>
          <p:cNvPr id="2" name="Title 1">
            <a:extLst>
              <a:ext uri="{FF2B5EF4-FFF2-40B4-BE49-F238E27FC236}">
                <a16:creationId xmlns:a16="http://schemas.microsoft.com/office/drawing/2014/main" id="{881C227D-3DF7-BE7C-C03D-C9E87EB6E77F}"/>
              </a:ext>
            </a:extLst>
          </p:cNvPr>
          <p:cNvSpPr txBox="1">
            <a:spLocks noGrp="1"/>
          </p:cNvSpPr>
          <p:nvPr>
            <p:ph type="title" idx="4294967295"/>
          </p:nvPr>
        </p:nvSpPr>
        <p:spPr>
          <a:xfrm>
            <a:off x="-1" y="0"/>
            <a:ext cx="10080625" cy="1587294"/>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a:t>
            </a:r>
            <a:r>
              <a:rPr lang="en-US" sz="4400" b="1" dirty="0">
                <a:latin typeface="Times New Roman" panose="02020603050405020304" pitchFamily="18" charset="0"/>
                <a:cs typeface="Times New Roman" panose="02020603050405020304" pitchFamily="18" charset="0"/>
              </a:rPr>
              <a:t>Gaspe, </a:t>
            </a:r>
            <a:br>
              <a:rPr lang="en-US" sz="44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Quebec  Canada</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D0C63143-DD33-861A-BF22-2FEE31943E9A}"/>
              </a:ext>
            </a:extLst>
          </p:cNvPr>
          <p:cNvSpPr txBox="1">
            <a:spLocks noGrp="1"/>
          </p:cNvSpPr>
          <p:nvPr>
            <p:ph type="body" idx="4294967295"/>
          </p:nvPr>
        </p:nvSpPr>
        <p:spPr>
          <a:xfrm>
            <a:off x="0" y="1587293"/>
            <a:ext cx="10080624" cy="4083257"/>
          </a:xfrm>
        </p:spPr>
        <p:txBody>
          <a:bodyPr vert="horz">
            <a:normAutofit lnSpcReduction="10000"/>
          </a:bodyPr>
          <a:lstStyle/>
          <a:p>
            <a:r>
              <a:rPr lang="en-US" sz="2400" dirty="0">
                <a:latin typeface="Times New Roman" panose="02020603050405020304" pitchFamily="18" charset="0"/>
                <a:cs typeface="Times New Roman" panose="02020603050405020304" pitchFamily="18" charset="0"/>
              </a:rPr>
              <a:t>Economic development centered on fishing and shipbuilding. Charles Robin established a fishing monopoly in </a:t>
            </a:r>
            <a:r>
              <a:rPr lang="en-US" sz="2400" dirty="0" err="1">
                <a:latin typeface="Times New Roman" panose="02020603050405020304" pitchFamily="18" charset="0"/>
                <a:cs typeface="Times New Roman" panose="02020603050405020304" pitchFamily="18" charset="0"/>
              </a:rPr>
              <a:t>Paspébiac</a:t>
            </a:r>
            <a:r>
              <a:rPr lang="en-US" sz="2400" dirty="0">
                <a:latin typeface="Times New Roman" panose="02020603050405020304" pitchFamily="18" charset="0"/>
                <a:cs typeface="Times New Roman" panose="02020603050405020304" pitchFamily="18" charset="0"/>
              </a:rPr>
              <a:t> in 1767, while local shipyards produced over 600 vessels between 1777 and 1925. The railway reached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in 1911, and Highway 132 was completed around the peninsula in the 1920s.</a:t>
            </a:r>
          </a:p>
          <a:p>
            <a:r>
              <a:rPr lang="en-US" sz="2400" dirty="0">
                <a:latin typeface="Times New Roman" panose="02020603050405020304" pitchFamily="18" charset="0"/>
                <a:cs typeface="Times New Roman" panose="02020603050405020304" pitchFamily="18" charset="0"/>
              </a:rPr>
              <a:t>The region played strategic roles in both World Wars. In 1914, the largest convoy ever to leave Canadian waters departed from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Harbour</a:t>
            </a:r>
            <a:r>
              <a:rPr lang="en-US" sz="2400" dirty="0">
                <a:latin typeface="Times New Roman" panose="02020603050405020304" pitchFamily="18" charset="0"/>
                <a:cs typeface="Times New Roman" panose="02020603050405020304" pitchFamily="18" charset="0"/>
              </a:rPr>
              <a:t> with over 30,000 troops. During WWII, </a:t>
            </a:r>
            <a:r>
              <a:rPr lang="en-US" sz="2400" dirty="0" err="1">
                <a:latin typeface="Times New Roman" panose="02020603050405020304" pitchFamily="18" charset="0"/>
                <a:cs typeface="Times New Roman" panose="02020603050405020304" pitchFamily="18" charset="0"/>
              </a:rPr>
              <a:t>Gaspé</a:t>
            </a:r>
            <a:r>
              <a:rPr lang="en-US" sz="2400" dirty="0">
                <a:latin typeface="Times New Roman" panose="02020603050405020304" pitchFamily="18" charset="0"/>
                <a:cs typeface="Times New Roman" panose="02020603050405020304" pitchFamily="18" charset="0"/>
              </a:rPr>
              <a:t> Bay served as a naval base during the Battle of the Gulf of St. Lawrence, when German U-boats sank 23 ships.</a:t>
            </a:r>
          </a:p>
          <a:p>
            <a:r>
              <a:rPr lang="en-US" sz="2400" dirty="0">
                <a:latin typeface="Times New Roman" panose="02020603050405020304" pitchFamily="18" charset="0"/>
                <a:cs typeface="Times New Roman" panose="02020603050405020304" pitchFamily="18" charset="0"/>
              </a:rPr>
              <a:t>Modern developments include the creation of </a:t>
            </a:r>
            <a:r>
              <a:rPr lang="en-US" sz="2400" dirty="0" err="1">
                <a:latin typeface="Times New Roman" panose="02020603050405020304" pitchFamily="18" charset="0"/>
                <a:cs typeface="Times New Roman" panose="02020603050405020304" pitchFamily="18" charset="0"/>
              </a:rPr>
              <a:t>Forillon</a:t>
            </a:r>
            <a:r>
              <a:rPr lang="en-US" sz="2400" dirty="0">
                <a:latin typeface="Times New Roman" panose="02020603050405020304" pitchFamily="18" charset="0"/>
                <a:cs typeface="Times New Roman" panose="02020603050405020304" pitchFamily="18" charset="0"/>
              </a:rPr>
              <a:t> National Park in 1970 and Bonaventure Island bird sanctuary in 1985, both requiring family expropriations. Mining operations began in </a:t>
            </a:r>
            <a:r>
              <a:rPr lang="en-US" sz="2400" dirty="0" err="1">
                <a:latin typeface="Times New Roman" panose="02020603050405020304" pitchFamily="18" charset="0"/>
                <a:cs typeface="Times New Roman" panose="02020603050405020304" pitchFamily="18" charset="0"/>
              </a:rPr>
              <a:t>Murdochville</a:t>
            </a:r>
            <a:r>
              <a:rPr lang="en-US" sz="2400" dirty="0">
                <a:latin typeface="Times New Roman" panose="02020603050405020304" pitchFamily="18" charset="0"/>
                <a:cs typeface="Times New Roman" panose="02020603050405020304" pitchFamily="18" charset="0"/>
              </a:rPr>
              <a:t> in 1955, bringing new economic opportunities to the peninsula.</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832195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5">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9</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p:spPr>
        <p:txBody>
          <a:bodyPr vert="horz">
            <a:normAutofit fontScale="90000"/>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Area Map</a:t>
            </a:r>
          </a:p>
        </p:txBody>
      </p:sp>
      <p:pic>
        <p:nvPicPr>
          <p:cNvPr id="4" name="Picture 3">
            <a:extLst>
              <a:ext uri="{FF2B5EF4-FFF2-40B4-BE49-F238E27FC236}">
                <a16:creationId xmlns:a16="http://schemas.microsoft.com/office/drawing/2014/main" id="{57C89BC9-3046-6490-571A-66D3322994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0080625" cy="5670549"/>
          </a:xfrm>
          <a:prstGeom prst="rect">
            <a:avLst/>
          </a:prstGeom>
        </p:spPr>
      </p:pic>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829</TotalTime>
  <Words>1199</Words>
  <Application>Microsoft Office PowerPoint</Application>
  <PresentationFormat>Custom</PresentationFormat>
  <Paragraphs>95</Paragraphs>
  <Slides>15</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Alef</vt:lpstr>
      <vt:lpstr>Arial</vt:lpstr>
      <vt:lpstr>Calibri</vt:lpstr>
      <vt:lpstr>Calibri Light</vt:lpstr>
      <vt:lpstr>Courier New</vt:lpstr>
      <vt:lpstr>Liberation Sans</vt:lpstr>
      <vt:lpstr>Symbol</vt:lpstr>
      <vt:lpstr>Times New Roman</vt:lpstr>
      <vt:lpstr>Wingdings</vt:lpstr>
      <vt:lpstr>Office 2013 - 2022 Theme</vt:lpstr>
      <vt:lpstr>Gaspe, Quebec  Canada Port Guide Presented by Marc Silver</vt:lpstr>
      <vt:lpstr>What I Will Cover</vt:lpstr>
      <vt:lpstr>My Port Philosophy</vt:lpstr>
      <vt:lpstr>PowerPoint Presentation</vt:lpstr>
      <vt:lpstr>PowerPoint Presentation</vt:lpstr>
      <vt:lpstr>PowerPoint Presentation</vt:lpstr>
      <vt:lpstr>A Brief History of Gaspe,  Quebec  Canada</vt:lpstr>
      <vt:lpstr>A Brief History of Gaspe,  Quebec  Canada</vt:lpstr>
      <vt:lpstr>Area Map</vt:lpstr>
      <vt:lpstr>Transportation </vt:lpstr>
      <vt:lpstr>Transportation </vt:lpstr>
      <vt:lpstr> Top Attractions &amp; Points of Interest </vt:lpstr>
      <vt:lpstr>PowerPoint Presentation</vt:lpstr>
      <vt:lpstr>Important Tips &amp; Practical Advice</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120</cp:revision>
  <dcterms:created xsi:type="dcterms:W3CDTF">2023-03-25T21:24:27Z</dcterms:created>
  <dcterms:modified xsi:type="dcterms:W3CDTF">2025-06-28T00:59:56Z</dcterms:modified>
</cp:coreProperties>
</file>