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82" r:id="rId2"/>
    <p:sldId id="257" r:id="rId3"/>
    <p:sldId id="258" r:id="rId4"/>
    <p:sldId id="277" r:id="rId5"/>
    <p:sldId id="259" r:id="rId6"/>
    <p:sldId id="260" r:id="rId7"/>
    <p:sldId id="285" r:id="rId8"/>
    <p:sldId id="289" r:id="rId9"/>
    <p:sldId id="288" r:id="rId10"/>
    <p:sldId id="283" r:id="rId11"/>
    <p:sldId id="261" r:id="rId12"/>
    <p:sldId id="286" r:id="rId13"/>
    <p:sldId id="262" r:id="rId14"/>
    <p:sldId id="287" r:id="rId15"/>
    <p:sldId id="281" r:id="rId16"/>
    <p:sldId id="284" r:id="rId17"/>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8" d="100"/>
          <a:sy n="78" d="100"/>
        </p:scale>
        <p:origin x="1134" y="96"/>
      </p:cViewPr>
      <p:guideLst>
        <p:guide orient="horz" pos="1728"/>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2248C27B-30AC-5914-2851-099FB3807531}"/>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4E4F5100-1AA0-19E5-9B5A-9A58B9656C0D}"/>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BC997FE9-51F4-BAC6-2BBD-D2702D7D897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4134E905-5C8D-088F-B4A8-360228DD232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51583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E24B2593-0568-77BE-64B2-DBDF0ACA2EF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3415E4D7-4C5F-C90B-D401-71FF341EEE6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F730430-5FED-D02F-FA5D-95917E20DFDF}"/>
            </a:ext>
          </a:extLst>
        </p:cNvPr>
        <p:cNvGrpSpPr/>
        <p:nvPr/>
      </p:nvGrpSpPr>
      <p:grpSpPr>
        <a:xfrm>
          <a:off x="0" y="0"/>
          <a:ext cx="0" cy="0"/>
          <a:chOff x="0" y="0"/>
          <a:chExt cx="0" cy="0"/>
        </a:xfrm>
      </p:grpSpPr>
      <p:sp>
        <p:nvSpPr>
          <p:cNvPr id="29697" name="Rectangle 1">
            <a:extLst>
              <a:ext uri="{FF2B5EF4-FFF2-40B4-BE49-F238E27FC236}">
                <a16:creationId xmlns:a16="http://schemas.microsoft.com/office/drawing/2014/main" id="{E54565EC-C7C4-B9C5-478B-6D0D5543853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9780763C-20F8-3EE3-71EA-A1FB6018F89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2749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B1028D14-F306-43E9-3E98-2E9C7C4E325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DB985751-2D3B-9165-569F-612E4002E1D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BB9D46DF-9A6E-2779-487D-7AFE81C09A0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0044DC8A-C0DE-9597-FC7D-CA5E9FC1C1E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23D56217-1F67-0E63-4355-73385C3611BA}"/>
              </a:ext>
            </a:extLst>
          </p:cNvPr>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7E2886CC-4826-3D5A-DA85-B0B9C7C0E24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7FDB55D6-2AE8-283E-9B38-408F87B71048}"/>
              </a:ext>
            </a:extLst>
          </p:cNvPr>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E19EAEF0-33A0-3E44-90F8-B0AAD9FAF5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D99AF66D-A9E1-D9C3-6C35-4A677E169C23}"/>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DDB0AF5B-7288-CE67-E2F2-2421138C7E4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FC3E5CD-5B72-7768-22A1-A8A713ED6A3F}"/>
            </a:ext>
          </a:extLst>
        </p:cNvPr>
        <p:cNvGrpSpPr/>
        <p:nvPr/>
      </p:nvGrpSpPr>
      <p:grpSpPr>
        <a:xfrm>
          <a:off x="0" y="0"/>
          <a:ext cx="0" cy="0"/>
          <a:chOff x="0" y="0"/>
          <a:chExt cx="0" cy="0"/>
        </a:xfrm>
      </p:grpSpPr>
      <p:sp>
        <p:nvSpPr>
          <p:cNvPr id="28673" name="Rectangle 1">
            <a:extLst>
              <a:ext uri="{FF2B5EF4-FFF2-40B4-BE49-F238E27FC236}">
                <a16:creationId xmlns:a16="http://schemas.microsoft.com/office/drawing/2014/main" id="{719F82D3-FA8C-58EA-AFC8-5D94AA0F8E3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46F13A2C-B7BD-7C8A-3CD4-CFD29DBC818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20686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1395B40-246A-4174-F0B1-2FBF8DEB10AD}"/>
            </a:ext>
          </a:extLst>
        </p:cNvPr>
        <p:cNvGrpSpPr/>
        <p:nvPr/>
      </p:nvGrpSpPr>
      <p:grpSpPr>
        <a:xfrm>
          <a:off x="0" y="0"/>
          <a:ext cx="0" cy="0"/>
          <a:chOff x="0" y="0"/>
          <a:chExt cx="0" cy="0"/>
        </a:xfrm>
      </p:grpSpPr>
      <p:sp>
        <p:nvSpPr>
          <p:cNvPr id="28673" name="Rectangle 1">
            <a:extLst>
              <a:ext uri="{FF2B5EF4-FFF2-40B4-BE49-F238E27FC236}">
                <a16:creationId xmlns:a16="http://schemas.microsoft.com/office/drawing/2014/main" id="{5C42E8DD-AD1C-A0DE-049C-00814FD5850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0E38F1CA-3662-B720-C425-3DFAB1B5B60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88848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B9AF747-AA06-8F78-3D4E-FAC8D67C5182}"/>
            </a:ext>
          </a:extLst>
        </p:cNvPr>
        <p:cNvGrpSpPr/>
        <p:nvPr/>
      </p:nvGrpSpPr>
      <p:grpSpPr>
        <a:xfrm>
          <a:off x="0" y="0"/>
          <a:ext cx="0" cy="0"/>
          <a:chOff x="0" y="0"/>
          <a:chExt cx="0" cy="0"/>
        </a:xfrm>
      </p:grpSpPr>
      <p:sp>
        <p:nvSpPr>
          <p:cNvPr id="28673" name="Rectangle 1">
            <a:extLst>
              <a:ext uri="{FF2B5EF4-FFF2-40B4-BE49-F238E27FC236}">
                <a16:creationId xmlns:a16="http://schemas.microsoft.com/office/drawing/2014/main" id="{877D8505-92FA-7F30-2C86-24CAA4846B4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8E8B1514-DFA9-8E29-D564-F5D0B019958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1412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4C56EB9-9BF7-73FB-2B83-98C3563C841F}"/>
            </a:ext>
          </a:extLst>
        </p:cNvPr>
        <p:cNvGrpSpPr/>
        <p:nvPr/>
      </p:nvGrpSpPr>
      <p:grpSpPr>
        <a:xfrm>
          <a:off x="0" y="0"/>
          <a:ext cx="0" cy="0"/>
          <a:chOff x="0" y="0"/>
          <a:chExt cx="0" cy="0"/>
        </a:xfrm>
      </p:grpSpPr>
      <p:sp>
        <p:nvSpPr>
          <p:cNvPr id="28673" name="Rectangle 1">
            <a:extLst>
              <a:ext uri="{FF2B5EF4-FFF2-40B4-BE49-F238E27FC236}">
                <a16:creationId xmlns:a16="http://schemas.microsoft.com/office/drawing/2014/main" id="{69F94021-B854-10C5-A6C8-257A3EBA95E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673D9D9A-1B11-8C39-B294-5752E1012D1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7287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3BE1-AF70-8DDE-CCC0-AFC302A9666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DC89DA-7359-BD55-5B45-65B61990FA2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99617-D25B-BF80-9DE3-BA67ED3DAF52}"/>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D08FC8-833E-8629-897F-38ACB97CE62A}"/>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FD8183-CC9D-E35C-A36A-BBD7BC95BAC7}"/>
              </a:ext>
            </a:extLst>
          </p:cNvPr>
          <p:cNvSpPr>
            <a:spLocks noGrp="1"/>
          </p:cNvSpPr>
          <p:nvPr>
            <p:ph type="sldNum" idx="12"/>
          </p:nvPr>
        </p:nvSpPr>
        <p:spPr/>
        <p:txBody>
          <a:bodyPr/>
          <a:lstStyle>
            <a:lvl1pPr>
              <a:defRPr/>
            </a:lvl1pPr>
          </a:lstStyle>
          <a:p>
            <a:fld id="{4A119EB4-F065-474E-9935-F2E58C871C6E}" type="slidenum">
              <a:rPr lang="en-US" altLang="en-US"/>
              <a:pPr/>
              <a:t>‹#›</a:t>
            </a:fld>
            <a:endParaRPr lang="en-US" altLang="en-US"/>
          </a:p>
        </p:txBody>
      </p:sp>
    </p:spTree>
    <p:extLst>
      <p:ext uri="{BB962C8B-B14F-4D97-AF65-F5344CB8AC3E}">
        <p14:creationId xmlns:p14="http://schemas.microsoft.com/office/powerpoint/2010/main" val="427530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D273-379A-43A8-9D91-1D3890D8DC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791FDF-8CEE-B89B-6EF7-E44A4D09F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0669B-4D61-5A95-5D76-6575D92DD33D}"/>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2B7533D-6FA8-0A35-3879-5DB62B90B80C}"/>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A1A0158-47B0-E684-73A6-87785CD05D63}"/>
              </a:ext>
            </a:extLst>
          </p:cNvPr>
          <p:cNvSpPr>
            <a:spLocks noGrp="1"/>
          </p:cNvSpPr>
          <p:nvPr>
            <p:ph type="sldNum" idx="12"/>
          </p:nvPr>
        </p:nvSpPr>
        <p:spPr/>
        <p:txBody>
          <a:bodyPr/>
          <a:lstStyle>
            <a:lvl1pPr>
              <a:defRPr/>
            </a:lvl1pPr>
          </a:lstStyle>
          <a:p>
            <a:fld id="{174C9B5C-AC45-479D-84A5-1736BEE74745}" type="slidenum">
              <a:rPr lang="en-US" altLang="en-US"/>
              <a:pPr/>
              <a:t>‹#›</a:t>
            </a:fld>
            <a:endParaRPr lang="en-US" altLang="en-US"/>
          </a:p>
        </p:txBody>
      </p:sp>
    </p:spTree>
    <p:extLst>
      <p:ext uri="{BB962C8B-B14F-4D97-AF65-F5344CB8AC3E}">
        <p14:creationId xmlns:p14="http://schemas.microsoft.com/office/powerpoint/2010/main" val="163691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7FF490-5B02-ACFC-0C74-CF1A4D62E727}"/>
              </a:ext>
            </a:extLst>
          </p:cNvPr>
          <p:cNvSpPr>
            <a:spLocks noGrp="1"/>
          </p:cNvSpPr>
          <p:nvPr>
            <p:ph type="title" orient="vert"/>
          </p:nvPr>
        </p:nvSpPr>
        <p:spPr>
          <a:xfrm>
            <a:off x="6515100" y="609600"/>
            <a:ext cx="1941513" cy="5484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6BEC5-F7BD-2794-4CE4-F826E25DE423}"/>
              </a:ext>
            </a:extLst>
          </p:cNvPr>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17C2A-D698-8710-6D29-E57808617AD1}"/>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393A059-E615-1AD1-0239-7F6776C267F7}"/>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FF802E5-8D5E-0669-EB0F-D7B873C35669}"/>
              </a:ext>
            </a:extLst>
          </p:cNvPr>
          <p:cNvSpPr>
            <a:spLocks noGrp="1"/>
          </p:cNvSpPr>
          <p:nvPr>
            <p:ph type="sldNum" idx="12"/>
          </p:nvPr>
        </p:nvSpPr>
        <p:spPr/>
        <p:txBody>
          <a:bodyPr/>
          <a:lstStyle>
            <a:lvl1pPr>
              <a:defRPr/>
            </a:lvl1pPr>
          </a:lstStyle>
          <a:p>
            <a:fld id="{F4487434-9AF7-44DF-A437-C59F34147092}" type="slidenum">
              <a:rPr lang="en-US" altLang="en-US"/>
              <a:pPr/>
              <a:t>‹#›</a:t>
            </a:fld>
            <a:endParaRPr lang="en-US" altLang="en-US"/>
          </a:p>
        </p:txBody>
      </p:sp>
    </p:spTree>
    <p:extLst>
      <p:ext uri="{BB962C8B-B14F-4D97-AF65-F5344CB8AC3E}">
        <p14:creationId xmlns:p14="http://schemas.microsoft.com/office/powerpoint/2010/main" val="93960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8BC6-4C9C-411A-DCA3-ECB01E2DC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837658-DB74-4C9F-966C-2FA529428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2BA61-AD23-AD2B-026B-0F0FE0251C30}"/>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B4DB09-264D-E1F4-DE1B-92A9E7B58313}"/>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43EFCA6-A0F5-E294-B655-F0D12B8FE787}"/>
              </a:ext>
            </a:extLst>
          </p:cNvPr>
          <p:cNvSpPr>
            <a:spLocks noGrp="1"/>
          </p:cNvSpPr>
          <p:nvPr>
            <p:ph type="sldNum" idx="12"/>
          </p:nvPr>
        </p:nvSpPr>
        <p:spPr/>
        <p:txBody>
          <a:bodyPr/>
          <a:lstStyle>
            <a:lvl1pPr>
              <a:defRPr/>
            </a:lvl1pPr>
          </a:lstStyle>
          <a:p>
            <a:fld id="{D580B12D-7120-4910-8938-CD475FC627DE}" type="slidenum">
              <a:rPr lang="en-US" altLang="en-US"/>
              <a:pPr/>
              <a:t>‹#›</a:t>
            </a:fld>
            <a:endParaRPr lang="en-US" altLang="en-US"/>
          </a:p>
        </p:txBody>
      </p:sp>
    </p:spTree>
    <p:extLst>
      <p:ext uri="{BB962C8B-B14F-4D97-AF65-F5344CB8AC3E}">
        <p14:creationId xmlns:p14="http://schemas.microsoft.com/office/powerpoint/2010/main" val="245307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FFA8-7C71-BCC5-3CB7-2F5FFCB8C79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64416-48F1-F31A-1C8C-BFC6962DC28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AD33380-15B0-BC63-C091-9D5FE67CDBA2}"/>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1DF36D6-B27E-CD62-0960-02CB5EFB6EE9}"/>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94F9EE6-0D02-57BA-47DB-B6F6A7BBFB11}"/>
              </a:ext>
            </a:extLst>
          </p:cNvPr>
          <p:cNvSpPr>
            <a:spLocks noGrp="1"/>
          </p:cNvSpPr>
          <p:nvPr>
            <p:ph type="sldNum" idx="12"/>
          </p:nvPr>
        </p:nvSpPr>
        <p:spPr/>
        <p:txBody>
          <a:bodyPr/>
          <a:lstStyle>
            <a:lvl1pPr>
              <a:defRPr/>
            </a:lvl1pPr>
          </a:lstStyle>
          <a:p>
            <a:fld id="{752C1338-E15C-4965-9575-9883A18CCCDA}" type="slidenum">
              <a:rPr lang="en-US" altLang="en-US"/>
              <a:pPr/>
              <a:t>‹#›</a:t>
            </a:fld>
            <a:endParaRPr lang="en-US" altLang="en-US"/>
          </a:p>
        </p:txBody>
      </p:sp>
    </p:spTree>
    <p:extLst>
      <p:ext uri="{BB962C8B-B14F-4D97-AF65-F5344CB8AC3E}">
        <p14:creationId xmlns:p14="http://schemas.microsoft.com/office/powerpoint/2010/main" val="175102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05E8-AB7F-A403-8307-03E594301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FE7348-878D-B948-384E-5CF5638A8140}"/>
              </a:ext>
            </a:extLst>
          </p:cNvPr>
          <p:cNvSpPr>
            <a:spLocks noGrp="1"/>
          </p:cNvSpPr>
          <p:nvPr>
            <p:ph sz="half" idx="1"/>
          </p:nvPr>
        </p:nvSpPr>
        <p:spPr>
          <a:xfrm>
            <a:off x="685800" y="1981200"/>
            <a:ext cx="3808413"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4A4482-B299-E343-52EE-7B04C5923CF7}"/>
              </a:ext>
            </a:extLst>
          </p:cNvPr>
          <p:cNvSpPr>
            <a:spLocks noGrp="1"/>
          </p:cNvSpPr>
          <p:nvPr>
            <p:ph sz="half" idx="2"/>
          </p:nvPr>
        </p:nvSpPr>
        <p:spPr>
          <a:xfrm>
            <a:off x="4646613" y="1981200"/>
            <a:ext cx="3810000"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F5D113-38ED-F3DD-3128-BB6A3F21EE7C}"/>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A0C10F4-FAF6-6999-6AE4-1127BFA86377}"/>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B25C722-CDD0-AC78-8356-9C4EEFEC3433}"/>
              </a:ext>
            </a:extLst>
          </p:cNvPr>
          <p:cNvSpPr>
            <a:spLocks noGrp="1"/>
          </p:cNvSpPr>
          <p:nvPr>
            <p:ph type="sldNum" idx="12"/>
          </p:nvPr>
        </p:nvSpPr>
        <p:spPr/>
        <p:txBody>
          <a:bodyPr/>
          <a:lstStyle>
            <a:lvl1pPr>
              <a:defRPr/>
            </a:lvl1pPr>
          </a:lstStyle>
          <a:p>
            <a:fld id="{43BB182A-64BD-430E-AF51-0A2E38790623}" type="slidenum">
              <a:rPr lang="en-US" altLang="en-US"/>
              <a:pPr/>
              <a:t>‹#›</a:t>
            </a:fld>
            <a:endParaRPr lang="en-US" altLang="en-US"/>
          </a:p>
        </p:txBody>
      </p:sp>
    </p:spTree>
    <p:extLst>
      <p:ext uri="{BB962C8B-B14F-4D97-AF65-F5344CB8AC3E}">
        <p14:creationId xmlns:p14="http://schemas.microsoft.com/office/powerpoint/2010/main" val="200229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F49C-EE89-09F8-4BD0-6FD13C6F978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07E6BD-7B85-5544-F7CE-8953E77C17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DC911C-4BFC-61FF-CD17-C3AF2930ED2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775C39-EE46-DFAB-5A9E-30FA5432922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C116E-4966-05F4-4BE1-D59A8A673CE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C13609-3BD5-E1A7-3418-94D151CD3FE2}"/>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664A3A6-C160-4AF9-5567-0BCE22C97C7E}"/>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DC7B69C-C890-0EB2-C12D-72359C79C1FA}"/>
              </a:ext>
            </a:extLst>
          </p:cNvPr>
          <p:cNvSpPr>
            <a:spLocks noGrp="1"/>
          </p:cNvSpPr>
          <p:nvPr>
            <p:ph type="sldNum" idx="12"/>
          </p:nvPr>
        </p:nvSpPr>
        <p:spPr/>
        <p:txBody>
          <a:bodyPr/>
          <a:lstStyle>
            <a:lvl1pPr>
              <a:defRPr/>
            </a:lvl1pPr>
          </a:lstStyle>
          <a:p>
            <a:fld id="{06C4DCE8-9DB9-4777-9248-156F520D7D51}" type="slidenum">
              <a:rPr lang="en-US" altLang="en-US"/>
              <a:pPr/>
              <a:t>‹#›</a:t>
            </a:fld>
            <a:endParaRPr lang="en-US" altLang="en-US"/>
          </a:p>
        </p:txBody>
      </p:sp>
    </p:spTree>
    <p:extLst>
      <p:ext uri="{BB962C8B-B14F-4D97-AF65-F5344CB8AC3E}">
        <p14:creationId xmlns:p14="http://schemas.microsoft.com/office/powerpoint/2010/main" val="123518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1B52-643E-4EE3-ABE7-E7BC98F78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30C19B-EB65-9A09-CAE9-07DCA99E672F}"/>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1679811-0DD4-D3B7-0FC7-18285C367F55}"/>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7C046EE-7DC8-E93A-3DAD-9EBD3E134F70}"/>
              </a:ext>
            </a:extLst>
          </p:cNvPr>
          <p:cNvSpPr>
            <a:spLocks noGrp="1"/>
          </p:cNvSpPr>
          <p:nvPr>
            <p:ph type="sldNum" idx="12"/>
          </p:nvPr>
        </p:nvSpPr>
        <p:spPr/>
        <p:txBody>
          <a:bodyPr/>
          <a:lstStyle>
            <a:lvl1pPr>
              <a:defRPr/>
            </a:lvl1pPr>
          </a:lstStyle>
          <a:p>
            <a:fld id="{FEB401A4-67D3-40A3-B420-69CA092C9DE6}" type="slidenum">
              <a:rPr lang="en-US" altLang="en-US"/>
              <a:pPr/>
              <a:t>‹#›</a:t>
            </a:fld>
            <a:endParaRPr lang="en-US" altLang="en-US"/>
          </a:p>
        </p:txBody>
      </p:sp>
    </p:spTree>
    <p:extLst>
      <p:ext uri="{BB962C8B-B14F-4D97-AF65-F5344CB8AC3E}">
        <p14:creationId xmlns:p14="http://schemas.microsoft.com/office/powerpoint/2010/main" val="287113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572A5-1B78-524E-7C97-6A21A3D3177A}"/>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4699CE8-932B-B511-F703-680FF0BA6B19}"/>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2096407-1A9A-2F87-F997-C83E8A3A9935}"/>
              </a:ext>
            </a:extLst>
          </p:cNvPr>
          <p:cNvSpPr>
            <a:spLocks noGrp="1"/>
          </p:cNvSpPr>
          <p:nvPr>
            <p:ph type="sldNum" idx="12"/>
          </p:nvPr>
        </p:nvSpPr>
        <p:spPr/>
        <p:txBody>
          <a:bodyPr/>
          <a:lstStyle>
            <a:lvl1pPr>
              <a:defRPr/>
            </a:lvl1pPr>
          </a:lstStyle>
          <a:p>
            <a:fld id="{DCE4A174-918D-4A74-95AD-EE875E1676CC}" type="slidenum">
              <a:rPr lang="en-US" altLang="en-US"/>
              <a:pPr/>
              <a:t>‹#›</a:t>
            </a:fld>
            <a:endParaRPr lang="en-US" altLang="en-US"/>
          </a:p>
        </p:txBody>
      </p:sp>
    </p:spTree>
    <p:extLst>
      <p:ext uri="{BB962C8B-B14F-4D97-AF65-F5344CB8AC3E}">
        <p14:creationId xmlns:p14="http://schemas.microsoft.com/office/powerpoint/2010/main" val="269719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C978-951E-8EA1-A9AF-CC8D1B0D4B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8CAD82-5582-0DB2-3D33-35A6309FE4F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26CB4B-D487-849E-3DD4-61551F5F255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CCDE7-2483-7CE5-D9E7-FE547A5AD3DD}"/>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DFD19AD-BA5C-3770-2A87-84E32976B6CF}"/>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C787F1B-6289-029A-1592-869A443005D3}"/>
              </a:ext>
            </a:extLst>
          </p:cNvPr>
          <p:cNvSpPr>
            <a:spLocks noGrp="1"/>
          </p:cNvSpPr>
          <p:nvPr>
            <p:ph type="sldNum" idx="12"/>
          </p:nvPr>
        </p:nvSpPr>
        <p:spPr/>
        <p:txBody>
          <a:bodyPr/>
          <a:lstStyle>
            <a:lvl1pPr>
              <a:defRPr/>
            </a:lvl1pPr>
          </a:lstStyle>
          <a:p>
            <a:fld id="{72F54695-2A4C-4628-971F-3F88E3D56EDB}" type="slidenum">
              <a:rPr lang="en-US" altLang="en-US"/>
              <a:pPr/>
              <a:t>‹#›</a:t>
            </a:fld>
            <a:endParaRPr lang="en-US" altLang="en-US"/>
          </a:p>
        </p:txBody>
      </p:sp>
    </p:spTree>
    <p:extLst>
      <p:ext uri="{BB962C8B-B14F-4D97-AF65-F5344CB8AC3E}">
        <p14:creationId xmlns:p14="http://schemas.microsoft.com/office/powerpoint/2010/main" val="12717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E0EA-50CF-2FA8-7343-3BC5625C35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B258F0-243B-70CE-C0DB-92AB1F0FDE7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C18BCC-3C40-3A39-8EFE-08880DDB93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DFE1F-9C09-D4E0-90CB-ACF710037474}"/>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B4148A3-6B18-1144-84CF-63F56B156FBD}"/>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CDB532-0E7F-DF06-09B9-8308FB2D71E5}"/>
              </a:ext>
            </a:extLst>
          </p:cNvPr>
          <p:cNvSpPr>
            <a:spLocks noGrp="1"/>
          </p:cNvSpPr>
          <p:nvPr>
            <p:ph type="sldNum" idx="12"/>
          </p:nvPr>
        </p:nvSpPr>
        <p:spPr/>
        <p:txBody>
          <a:bodyPr/>
          <a:lstStyle>
            <a:lvl1pPr>
              <a:defRPr/>
            </a:lvl1pPr>
          </a:lstStyle>
          <a:p>
            <a:fld id="{4E0FE143-6A26-4D94-A96B-62D901E0818B}" type="slidenum">
              <a:rPr lang="en-US" altLang="en-US"/>
              <a:pPr/>
              <a:t>‹#›</a:t>
            </a:fld>
            <a:endParaRPr lang="en-US" altLang="en-US"/>
          </a:p>
        </p:txBody>
      </p:sp>
    </p:spTree>
    <p:extLst>
      <p:ext uri="{BB962C8B-B14F-4D97-AF65-F5344CB8AC3E}">
        <p14:creationId xmlns:p14="http://schemas.microsoft.com/office/powerpoint/2010/main" val="30163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45CB5EE9-B200-1561-0D83-005E45B923BB}"/>
              </a:ext>
            </a:extLst>
          </p:cNvPr>
          <p:cNvSpPr>
            <a:spLocks noGrp="1" noChangeArrowheads="1"/>
          </p:cNvSpPr>
          <p:nvPr>
            <p:ph type="title"/>
          </p:nvPr>
        </p:nvSpPr>
        <p:spPr bwMode="auto">
          <a:xfrm>
            <a:off x="685800" y="60960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370F7579-AA9B-4F5C-962F-ECC73835FDDB}"/>
              </a:ext>
            </a:extLst>
          </p:cNvPr>
          <p:cNvSpPr>
            <a:spLocks noGrp="1" noChangeArrowheads="1"/>
          </p:cNvSpPr>
          <p:nvPr>
            <p:ph type="body" idx="1"/>
          </p:nvPr>
        </p:nvSpPr>
        <p:spPr bwMode="auto">
          <a:xfrm>
            <a:off x="685800" y="1981200"/>
            <a:ext cx="7770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a:extLst>
              <a:ext uri="{FF2B5EF4-FFF2-40B4-BE49-F238E27FC236}">
                <a16:creationId xmlns:a16="http://schemas.microsoft.com/office/drawing/2014/main" id="{EF59580E-62A9-47F8-7159-A2F66B130EC6}"/>
              </a:ext>
            </a:extLst>
          </p:cNvPr>
          <p:cNvSpPr>
            <a:spLocks noGrp="1" noChangeArrowheads="1"/>
          </p:cNvSpPr>
          <p:nvPr>
            <p:ph type="dt"/>
          </p:nvPr>
        </p:nvSpPr>
        <p:spPr bwMode="auto">
          <a:xfrm>
            <a:off x="6858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4B04D812-D39A-2FF1-5281-46F3E5A83B52}"/>
              </a:ext>
            </a:extLst>
          </p:cNvPr>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C66DDE99-19B5-DABF-91AB-BE1603ABBB22}"/>
              </a:ext>
            </a:extLst>
          </p:cNvPr>
          <p:cNvSpPr>
            <a:spLocks noGrp="1" noChangeArrowheads="1"/>
          </p:cNvSpPr>
          <p:nvPr>
            <p:ph type="sldNum"/>
          </p:nvPr>
        </p:nvSpPr>
        <p:spPr bwMode="auto">
          <a:xfrm>
            <a:off x="65532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A2153E3D-22C8-4983-A499-6DD4E0095F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times.co.uk/article/eight-reasons-to-make-madeira-your-last-minute-spring-break-x67kzncr5?utm_source=chatgpt.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71293EE2-534C-8900-74CF-21106094880E}"/>
              </a:ext>
            </a:extLst>
          </p:cNvPr>
          <p:cNvSpPr>
            <a:spLocks noGrp="1" noChangeArrowheads="1"/>
          </p:cNvSpPr>
          <p:nvPr>
            <p:ph type="title"/>
          </p:nvPr>
        </p:nvSpPr>
        <p:spPr>
          <a:xfrm>
            <a:off x="0" y="381000"/>
            <a:ext cx="9144000" cy="1219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Funchal, Madeira Portugal </a:t>
            </a:r>
          </a:p>
        </p:txBody>
      </p:sp>
      <p:sp>
        <p:nvSpPr>
          <p:cNvPr id="3074" name="Rectangle 2">
            <a:extLst>
              <a:ext uri="{FF2B5EF4-FFF2-40B4-BE49-F238E27FC236}">
                <a16:creationId xmlns:a16="http://schemas.microsoft.com/office/drawing/2014/main" id="{CC2BE57F-0D32-6955-A554-DA8756EFB2E3}"/>
              </a:ext>
            </a:extLst>
          </p:cNvPr>
          <p:cNvSpPr>
            <a:spLocks noChangeArrowheads="1"/>
          </p:cNvSpPr>
          <p:nvPr/>
        </p:nvSpPr>
        <p:spPr bwMode="auto">
          <a:xfrm>
            <a:off x="0" y="1600200"/>
            <a:ext cx="9144000" cy="1510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2800" b="1" dirty="0"/>
              <a:t>Port Presentation</a:t>
            </a:r>
          </a:p>
          <a:p>
            <a:pPr algn="ctr">
              <a:buClrTx/>
              <a:buFontTx/>
              <a:buNone/>
            </a:pPr>
            <a:r>
              <a:rPr lang="en-US" altLang="en-US" sz="2800" b="1" dirty="0"/>
              <a:t>Presented by</a:t>
            </a:r>
          </a:p>
          <a:p>
            <a:pPr algn="ctr">
              <a:buClrTx/>
              <a:buFontTx/>
              <a:buNone/>
            </a:pPr>
            <a:r>
              <a:rPr lang="en-US" altLang="en-US" sz="3600" b="1" dirty="0"/>
              <a:t>Marc Silver</a:t>
            </a:r>
            <a:endParaRPr lang="en-US" altLang="en-US" sz="3600" dirty="0"/>
          </a:p>
        </p:txBody>
      </p:sp>
      <p:pic>
        <p:nvPicPr>
          <p:cNvPr id="2" name="Picture 2">
            <a:extLst>
              <a:ext uri="{FF2B5EF4-FFF2-40B4-BE49-F238E27FC236}">
                <a16:creationId xmlns:a16="http://schemas.microsoft.com/office/drawing/2014/main" id="{5A91511F-105B-B607-DF66-61955B103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804" y="3190102"/>
            <a:ext cx="5177996" cy="345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4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F402CDB0-A660-68FA-5E02-C54C164979C6}"/>
            </a:ext>
          </a:extLst>
        </p:cNvPr>
        <p:cNvGrpSpPr/>
        <p:nvPr/>
      </p:nvGrpSpPr>
      <p:grpSpPr>
        <a:xfrm>
          <a:off x="0" y="0"/>
          <a:ext cx="0" cy="0"/>
          <a:chOff x="0" y="0"/>
          <a:chExt cx="0" cy="0"/>
        </a:xfrm>
      </p:grpSpPr>
      <p:sp>
        <p:nvSpPr>
          <p:cNvPr id="7169" name="Rectangle 1">
            <a:extLst>
              <a:ext uri="{FF2B5EF4-FFF2-40B4-BE49-F238E27FC236}">
                <a16:creationId xmlns:a16="http://schemas.microsoft.com/office/drawing/2014/main" id="{7DF071E6-8E14-7631-695C-AD196ADEB281}"/>
              </a:ext>
            </a:extLst>
          </p:cNvPr>
          <p:cNvSpPr>
            <a:spLocks noGrp="1" noChangeArrowheads="1"/>
          </p:cNvSpPr>
          <p:nvPr>
            <p:ph type="title"/>
          </p:nvPr>
        </p:nvSpPr>
        <p:spPr>
          <a:xfrm>
            <a:off x="0" y="0"/>
            <a:ext cx="9144000" cy="914400"/>
          </a:xfrm>
          <a:ln/>
        </p:spPr>
        <p:txBody>
          <a:bodyPr/>
          <a:lstStyle/>
          <a:p>
            <a:r>
              <a:rPr lang="en-US" sz="4000" b="1" dirty="0"/>
              <a:t>Walking Tour</a:t>
            </a:r>
            <a:endParaRPr lang="en-US" sz="4000" dirty="0"/>
          </a:p>
        </p:txBody>
      </p:sp>
      <p:sp>
        <p:nvSpPr>
          <p:cNvPr id="7170" name="Rectangle 2">
            <a:extLst>
              <a:ext uri="{FF2B5EF4-FFF2-40B4-BE49-F238E27FC236}">
                <a16:creationId xmlns:a16="http://schemas.microsoft.com/office/drawing/2014/main" id="{15D2FA96-1411-43C8-EAEC-F654E1FBFE78}"/>
              </a:ext>
            </a:extLst>
          </p:cNvPr>
          <p:cNvSpPr>
            <a:spLocks noChangeArrowheads="1"/>
          </p:cNvSpPr>
          <p:nvPr/>
        </p:nvSpPr>
        <p:spPr bwMode="auto">
          <a:xfrm>
            <a:off x="152400" y="1008064"/>
            <a:ext cx="9010135"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sz="2200" dirty="0"/>
              <a:t>This is a relaxed loop that gives you a solid feel for Funchal in about two hours, longer if you linger.</a:t>
            </a:r>
          </a:p>
          <a:p>
            <a:pPr marL="342900" indent="-342900">
              <a:buFont typeface="Arial" panose="020B0604020202020204" pitchFamily="34" charset="0"/>
              <a:buChar char="•"/>
            </a:pPr>
            <a:r>
              <a:rPr lang="en-US" sz="2200" b="1" dirty="0"/>
              <a:t>Port Terminal → Avenida do Mar</a:t>
            </a:r>
            <a:br>
              <a:rPr lang="en-US" sz="2200" dirty="0"/>
            </a:br>
            <a:r>
              <a:rPr lang="en-US" sz="2200" dirty="0"/>
              <a:t>A flat, scenic seaside walk past the marina and gardens.</a:t>
            </a:r>
          </a:p>
          <a:p>
            <a:pPr marL="342900" indent="-342900">
              <a:buFont typeface="Arial" panose="020B0604020202020204" pitchFamily="34" charset="0"/>
              <a:buChar char="•"/>
            </a:pPr>
            <a:r>
              <a:rPr lang="en-US" sz="2200" b="1" dirty="0"/>
              <a:t>Cristiano Ronaldo Statue &amp; CR7 Museum</a:t>
            </a:r>
            <a:br>
              <a:rPr lang="en-US" sz="2200" dirty="0"/>
            </a:br>
            <a:r>
              <a:rPr lang="en-US" sz="2200" dirty="0"/>
              <a:t>A popular photo stop near the harbor. Museum entry is optional.</a:t>
            </a:r>
          </a:p>
          <a:p>
            <a:pPr marL="342900" indent="-342900">
              <a:buFont typeface="Arial" panose="020B0604020202020204" pitchFamily="34" charset="0"/>
              <a:buChar char="•"/>
            </a:pPr>
            <a:r>
              <a:rPr lang="en-US" sz="2200" b="1" dirty="0"/>
              <a:t>Avenida Arriaga → </a:t>
            </a:r>
            <a:r>
              <a:rPr lang="en-US" sz="2200" b="1" dirty="0" err="1"/>
              <a:t>Sé</a:t>
            </a:r>
            <a:r>
              <a:rPr lang="en-US" sz="2200" b="1" dirty="0"/>
              <a:t> Cathedral</a:t>
            </a:r>
            <a:br>
              <a:rPr lang="en-US" sz="2200" dirty="0"/>
            </a:br>
            <a:r>
              <a:rPr lang="en-US" sz="2200" dirty="0"/>
              <a:t>Built in 1514, this Gothic-Manueline cathedral is free to enter and worth a brief visit.</a:t>
            </a:r>
          </a:p>
          <a:p>
            <a:pPr marL="342900" indent="-342900">
              <a:buFont typeface="Arial" panose="020B0604020202020204" pitchFamily="34" charset="0"/>
              <a:buChar char="•"/>
            </a:pPr>
            <a:r>
              <a:rPr lang="en-US" sz="2200" b="1" dirty="0"/>
              <a:t>Mercado dos </a:t>
            </a:r>
            <a:r>
              <a:rPr lang="en-US" sz="2200" b="1" dirty="0" err="1"/>
              <a:t>Lavradores</a:t>
            </a:r>
            <a:br>
              <a:rPr lang="en-US" sz="2200" dirty="0"/>
            </a:br>
            <a:r>
              <a:rPr lang="en-US" sz="2200" dirty="0"/>
              <a:t>An Art Deco market with produce, flowers, and fish. Colorful, lively, and centrally located.</a:t>
            </a:r>
          </a:p>
          <a:p>
            <a:pPr marL="342900" indent="-342900">
              <a:buFont typeface="Arial" panose="020B0604020202020204" pitchFamily="34" charset="0"/>
              <a:buChar char="•"/>
            </a:pPr>
            <a:r>
              <a:rPr lang="en-US" sz="2200" b="1" dirty="0"/>
              <a:t>Santa Catarina Park</a:t>
            </a:r>
            <a:br>
              <a:rPr lang="en-US" sz="2200" dirty="0"/>
            </a:br>
            <a:r>
              <a:rPr lang="en-US" sz="2200" dirty="0"/>
              <a:t>A peaceful green space with views over the harbor. Free and easy to access.</a:t>
            </a:r>
          </a:p>
          <a:p>
            <a:pPr marL="342900" indent="-342900">
              <a:buFont typeface="Arial" panose="020B0604020202020204" pitchFamily="34" charset="0"/>
              <a:buChar char="•"/>
            </a:pPr>
            <a:r>
              <a:rPr lang="en-US" sz="2200" b="1" dirty="0"/>
              <a:t>Fort of São Tiago</a:t>
            </a:r>
            <a:br>
              <a:rPr lang="en-US" sz="2200" dirty="0"/>
            </a:br>
            <a:r>
              <a:rPr lang="en-US" sz="2200" dirty="0"/>
              <a:t>A 17th-century fort along the waterfront, excellent for photos. Free to explore.</a:t>
            </a:r>
          </a:p>
        </p:txBody>
      </p:sp>
    </p:spTree>
    <p:extLst>
      <p:ext uri="{BB962C8B-B14F-4D97-AF65-F5344CB8AC3E}">
        <p14:creationId xmlns:p14="http://schemas.microsoft.com/office/powerpoint/2010/main" val="20692149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84FEF5D9-9EFF-84AA-0142-9DA1D9889177}"/>
              </a:ext>
            </a:extLst>
          </p:cNvPr>
          <p:cNvSpPr>
            <a:spLocks noGrp="1" noChangeArrowheads="1"/>
          </p:cNvSpPr>
          <p:nvPr>
            <p:ph type="title"/>
          </p:nvPr>
        </p:nvSpPr>
        <p:spPr>
          <a:xfrm>
            <a:off x="685800" y="8238"/>
            <a:ext cx="7772400" cy="1287162"/>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t>Points of Interest</a:t>
            </a:r>
            <a:endParaRPr lang="en-US" altLang="en-US" sz="4000" dirty="0"/>
          </a:p>
        </p:txBody>
      </p:sp>
      <p:sp>
        <p:nvSpPr>
          <p:cNvPr id="6" name="TextBox 5">
            <a:extLst>
              <a:ext uri="{FF2B5EF4-FFF2-40B4-BE49-F238E27FC236}">
                <a16:creationId xmlns:a16="http://schemas.microsoft.com/office/drawing/2014/main" id="{AF4DDBDF-36A1-5839-34F6-C4286C35F317}"/>
              </a:ext>
            </a:extLst>
          </p:cNvPr>
          <p:cNvSpPr txBox="1"/>
          <p:nvPr/>
        </p:nvSpPr>
        <p:spPr>
          <a:xfrm>
            <a:off x="457200" y="1309816"/>
            <a:ext cx="8229600" cy="4832092"/>
          </a:xfrm>
          <a:prstGeom prst="rect">
            <a:avLst/>
          </a:prstGeom>
          <a:noFill/>
        </p:spPr>
        <p:txBody>
          <a:bodyPr wrap="square">
            <a:spAutoFit/>
          </a:bodyPr>
          <a:lstStyle/>
          <a:p>
            <a:pPr marL="342900" indent="-342900">
              <a:buFont typeface="Wingdings" panose="05000000000000000000" pitchFamily="2" charset="2"/>
              <a:buChar char="§"/>
            </a:pPr>
            <a:r>
              <a:rPr lang="en-US" sz="2800" b="1" dirty="0">
                <a:solidFill>
                  <a:schemeClr val="tx1"/>
                </a:solidFill>
              </a:rPr>
              <a:t>Funchal Cable Car</a:t>
            </a:r>
            <a:br>
              <a:rPr lang="en-US" sz="2800" dirty="0">
                <a:solidFill>
                  <a:schemeClr val="tx1"/>
                </a:solidFill>
              </a:rPr>
            </a:br>
            <a:r>
              <a:rPr lang="en-US" sz="2800" dirty="0">
                <a:solidFill>
                  <a:schemeClr val="tx1"/>
                </a:solidFill>
              </a:rPr>
              <a:t>Connects the city to </a:t>
            </a:r>
            <a:br>
              <a:rPr lang="en-US" sz="2800" dirty="0">
                <a:solidFill>
                  <a:schemeClr val="tx1"/>
                </a:solidFill>
              </a:rPr>
            </a:br>
            <a:r>
              <a:rPr lang="en-US" sz="2800" dirty="0">
                <a:solidFill>
                  <a:schemeClr val="tx1"/>
                </a:solidFill>
              </a:rPr>
              <a:t>Monte with sweeping </a:t>
            </a:r>
            <a:br>
              <a:rPr lang="en-US" sz="2800" dirty="0">
                <a:solidFill>
                  <a:schemeClr val="tx1"/>
                </a:solidFill>
              </a:rPr>
            </a:br>
            <a:r>
              <a:rPr lang="en-US" sz="2800" dirty="0">
                <a:solidFill>
                  <a:schemeClr val="tx1"/>
                </a:solidFill>
              </a:rPr>
              <a:t>harbor views.</a:t>
            </a:r>
          </a:p>
          <a:p>
            <a:pPr marL="342900" indent="-342900">
              <a:buFont typeface="Wingdings" panose="05000000000000000000" pitchFamily="2" charset="2"/>
              <a:buChar char="§"/>
            </a:pPr>
            <a:r>
              <a:rPr lang="en-US" sz="2800" b="1" dirty="0">
                <a:solidFill>
                  <a:schemeClr val="tx1"/>
                </a:solidFill>
              </a:rPr>
              <a:t>Monte Palace Tropical </a:t>
            </a:r>
            <a:br>
              <a:rPr lang="en-US" sz="2800" b="1" dirty="0">
                <a:solidFill>
                  <a:schemeClr val="tx1"/>
                </a:solidFill>
              </a:rPr>
            </a:br>
            <a:r>
              <a:rPr lang="en-US" sz="2800" b="1" dirty="0">
                <a:solidFill>
                  <a:schemeClr val="tx1"/>
                </a:solidFill>
              </a:rPr>
              <a:t>Garden</a:t>
            </a:r>
            <a:br>
              <a:rPr lang="en-US" sz="2800" dirty="0">
                <a:solidFill>
                  <a:schemeClr val="tx1"/>
                </a:solidFill>
              </a:rPr>
            </a:br>
            <a:r>
              <a:rPr lang="en-US" sz="2800" dirty="0">
                <a:solidFill>
                  <a:schemeClr val="tx1"/>
                </a:solidFill>
              </a:rPr>
              <a:t>Lush gardens, tile art, </a:t>
            </a:r>
            <a:br>
              <a:rPr lang="en-US" sz="2800" dirty="0">
                <a:solidFill>
                  <a:schemeClr val="tx1"/>
                </a:solidFill>
              </a:rPr>
            </a:br>
            <a:r>
              <a:rPr lang="en-US" sz="2800" dirty="0">
                <a:solidFill>
                  <a:schemeClr val="tx1"/>
                </a:solidFill>
              </a:rPr>
              <a:t>and panoramic viewpoints.</a:t>
            </a:r>
          </a:p>
          <a:p>
            <a:pPr marL="342900" indent="-342900">
              <a:buFont typeface="Wingdings" panose="05000000000000000000" pitchFamily="2" charset="2"/>
              <a:buChar char="§"/>
            </a:pPr>
            <a:r>
              <a:rPr lang="en-US" sz="2800" b="1" dirty="0">
                <a:solidFill>
                  <a:schemeClr val="tx1"/>
                </a:solidFill>
              </a:rPr>
              <a:t>Madeira Botanical Garden</a:t>
            </a:r>
            <a:br>
              <a:rPr lang="en-US" sz="2800" dirty="0">
                <a:solidFill>
                  <a:schemeClr val="tx1"/>
                </a:solidFill>
              </a:rPr>
            </a:br>
            <a:r>
              <a:rPr lang="en-US" sz="2800" dirty="0">
                <a:solidFill>
                  <a:schemeClr val="tx1"/>
                </a:solidFill>
              </a:rPr>
              <a:t>A quieter alternative with excellent plant collections and views</a:t>
            </a:r>
            <a:r>
              <a:rPr lang="en-US" sz="2800" dirty="0"/>
              <a:t>.</a:t>
            </a:r>
          </a:p>
        </p:txBody>
      </p:sp>
      <p:pic>
        <p:nvPicPr>
          <p:cNvPr id="1027" name="Picture 3">
            <a:extLst>
              <a:ext uri="{FF2B5EF4-FFF2-40B4-BE49-F238E27FC236}">
                <a16:creationId xmlns:a16="http://schemas.microsoft.com/office/drawing/2014/main" id="{D9F26A39-0C31-0F22-23A7-4ED60AB22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1333500"/>
            <a:ext cx="462915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6656CA1C-943B-DF5E-ED8D-D2247CF58E23}"/>
            </a:ext>
          </a:extLst>
        </p:cNvPr>
        <p:cNvGrpSpPr/>
        <p:nvPr/>
      </p:nvGrpSpPr>
      <p:grpSpPr>
        <a:xfrm>
          <a:off x="0" y="0"/>
          <a:ext cx="0" cy="0"/>
          <a:chOff x="0" y="0"/>
          <a:chExt cx="0" cy="0"/>
        </a:xfrm>
      </p:grpSpPr>
      <p:sp>
        <p:nvSpPr>
          <p:cNvPr id="8193" name="Rectangle 1">
            <a:extLst>
              <a:ext uri="{FF2B5EF4-FFF2-40B4-BE49-F238E27FC236}">
                <a16:creationId xmlns:a16="http://schemas.microsoft.com/office/drawing/2014/main" id="{B983921D-CC3F-4D75-CCE6-0FFBFC8BF462}"/>
              </a:ext>
            </a:extLst>
          </p:cNvPr>
          <p:cNvSpPr>
            <a:spLocks noGrp="1" noChangeArrowheads="1"/>
          </p:cNvSpPr>
          <p:nvPr>
            <p:ph type="title"/>
          </p:nvPr>
        </p:nvSpPr>
        <p:spPr>
          <a:xfrm>
            <a:off x="685800" y="8238"/>
            <a:ext cx="7772400" cy="1287162"/>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t>Points of Interest</a:t>
            </a:r>
            <a:endParaRPr lang="en-US" altLang="en-US" sz="4000" dirty="0"/>
          </a:p>
        </p:txBody>
      </p:sp>
      <p:graphicFrame>
        <p:nvGraphicFramePr>
          <p:cNvPr id="4" name="Table 3">
            <a:extLst>
              <a:ext uri="{FF2B5EF4-FFF2-40B4-BE49-F238E27FC236}">
                <a16:creationId xmlns:a16="http://schemas.microsoft.com/office/drawing/2014/main" id="{98EACC36-9BBE-FEDC-734D-9DE025DE5B0D}"/>
              </a:ext>
            </a:extLst>
          </p:cNvPr>
          <p:cNvGraphicFramePr>
            <a:graphicFrameLocks noGrp="1"/>
          </p:cNvGraphicFramePr>
          <p:nvPr/>
        </p:nvGraphicFramePr>
        <p:xfrm>
          <a:off x="419100" y="1295400"/>
          <a:ext cx="8305800" cy="5257799"/>
        </p:xfrm>
        <a:graphic>
          <a:graphicData uri="http://schemas.openxmlformats.org/drawingml/2006/table">
            <a:tbl>
              <a:tblPr firstRow="1" firstCol="1" bandRow="1">
                <a:tableStyleId>{5C22544A-7EE6-4342-B048-85BDC9FD1C3A}</a:tableStyleId>
              </a:tblPr>
              <a:tblGrid>
                <a:gridCol w="2768600">
                  <a:extLst>
                    <a:ext uri="{9D8B030D-6E8A-4147-A177-3AD203B41FA5}">
                      <a16:colId xmlns:a16="http://schemas.microsoft.com/office/drawing/2014/main" val="483639584"/>
                    </a:ext>
                  </a:extLst>
                </a:gridCol>
                <a:gridCol w="2768600">
                  <a:extLst>
                    <a:ext uri="{9D8B030D-6E8A-4147-A177-3AD203B41FA5}">
                      <a16:colId xmlns:a16="http://schemas.microsoft.com/office/drawing/2014/main" val="1143128077"/>
                    </a:ext>
                  </a:extLst>
                </a:gridCol>
                <a:gridCol w="2768600">
                  <a:extLst>
                    <a:ext uri="{9D8B030D-6E8A-4147-A177-3AD203B41FA5}">
                      <a16:colId xmlns:a16="http://schemas.microsoft.com/office/drawing/2014/main" val="1938344057"/>
                    </a:ext>
                  </a:extLst>
                </a:gridCol>
              </a:tblGrid>
              <a:tr h="374869">
                <a:tc>
                  <a:txBody>
                    <a:bodyPr/>
                    <a:lstStyle/>
                    <a:p>
                      <a:pPr marL="511810" marR="0" indent="-283210">
                        <a:lnSpc>
                          <a:spcPct val="115000"/>
                        </a:lnSpc>
                        <a:spcAft>
                          <a:spcPts val="800"/>
                        </a:spcAft>
                        <a:buNone/>
                      </a:pPr>
                      <a:r>
                        <a:rPr lang="en-US" sz="1700" kern="100">
                          <a:effectLst/>
                        </a:rPr>
                        <a:t>Site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a:effectLst/>
                        </a:rPr>
                        <a:t>Details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a:effectLst/>
                        </a:rPr>
                        <a:t>Admission</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extLst>
                  <a:ext uri="{0D108BD9-81ED-4DB2-BD59-A6C34878D82A}">
                    <a16:rowId xmlns:a16="http://schemas.microsoft.com/office/drawing/2014/main" val="548724037"/>
                  </a:ext>
                </a:extLst>
              </a:tr>
              <a:tr h="1127360">
                <a:tc>
                  <a:txBody>
                    <a:bodyPr/>
                    <a:lstStyle/>
                    <a:p>
                      <a:pPr marL="511810" marR="0" indent="-283210">
                        <a:lnSpc>
                          <a:spcPct val="115000"/>
                        </a:lnSpc>
                        <a:spcAft>
                          <a:spcPts val="800"/>
                        </a:spcAft>
                        <a:buNone/>
                      </a:pPr>
                      <a:r>
                        <a:rPr lang="en-US" sz="1700" kern="100">
                          <a:effectLst/>
                        </a:rPr>
                        <a:t>CR7 Museum</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a:effectLst/>
                        </a:rPr>
                        <a:t>Ronaldo’s trophies &amp; wax figure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dirty="0">
                          <a:effectLst/>
                        </a:rPr>
                        <a:t>€4.25 </a:t>
                      </a:r>
                      <a:r>
                        <a:rPr lang="en-US" sz="1700" u="sng" kern="100" dirty="0">
                          <a:effectLst/>
                          <a:hlinkClick r:id="rId3"/>
                        </a:rPr>
                        <a:t>thetimes.co.uk+1thesun.co.uk+1</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extLst>
                  <a:ext uri="{0D108BD9-81ED-4DB2-BD59-A6C34878D82A}">
                    <a16:rowId xmlns:a16="http://schemas.microsoft.com/office/drawing/2014/main" val="858809748"/>
                  </a:ext>
                </a:extLst>
              </a:tr>
              <a:tr h="751114">
                <a:tc>
                  <a:txBody>
                    <a:bodyPr/>
                    <a:lstStyle/>
                    <a:p>
                      <a:pPr marL="511810" marR="0" indent="-283210">
                        <a:lnSpc>
                          <a:spcPct val="115000"/>
                        </a:lnSpc>
                        <a:spcAft>
                          <a:spcPts val="800"/>
                        </a:spcAft>
                        <a:buNone/>
                      </a:pPr>
                      <a:r>
                        <a:rPr lang="en-US" sz="1700" kern="100">
                          <a:effectLst/>
                        </a:rPr>
                        <a:t>Sé Cathedral</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a:effectLst/>
                        </a:rPr>
                        <a:t>Gothic-Manueline architecture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a:effectLst/>
                        </a:rPr>
                        <a:t>Free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extLst>
                  <a:ext uri="{0D108BD9-81ED-4DB2-BD59-A6C34878D82A}">
                    <a16:rowId xmlns:a16="http://schemas.microsoft.com/office/drawing/2014/main" val="2386520170"/>
                  </a:ext>
                </a:extLst>
              </a:tr>
              <a:tr h="751114">
                <a:tc>
                  <a:txBody>
                    <a:bodyPr/>
                    <a:lstStyle/>
                    <a:p>
                      <a:pPr marL="511810" marR="0" indent="-283210">
                        <a:lnSpc>
                          <a:spcPct val="115000"/>
                        </a:lnSpc>
                        <a:spcAft>
                          <a:spcPts val="800"/>
                        </a:spcAft>
                        <a:buNone/>
                      </a:pPr>
                      <a:r>
                        <a:rPr lang="en-US" sz="1700" kern="100">
                          <a:effectLst/>
                        </a:rPr>
                        <a:t>Mercado dos Lavradores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a:effectLst/>
                        </a:rPr>
                        <a:t>Market stalls &amp; azulejo tiles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a:effectLst/>
                        </a:rPr>
                        <a:t>Free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extLst>
                  <a:ext uri="{0D108BD9-81ED-4DB2-BD59-A6C34878D82A}">
                    <a16:rowId xmlns:a16="http://schemas.microsoft.com/office/drawing/2014/main" val="1432352994"/>
                  </a:ext>
                </a:extLst>
              </a:tr>
              <a:tr h="751114">
                <a:tc>
                  <a:txBody>
                    <a:bodyPr/>
                    <a:lstStyle/>
                    <a:p>
                      <a:pPr marL="511810" marR="0" indent="-283210">
                        <a:lnSpc>
                          <a:spcPct val="115000"/>
                        </a:lnSpc>
                        <a:spcAft>
                          <a:spcPts val="800"/>
                        </a:spcAft>
                        <a:buNone/>
                      </a:pPr>
                      <a:r>
                        <a:rPr lang="en-US" sz="1700" kern="100">
                          <a:effectLst/>
                        </a:rPr>
                        <a:t>Sant’Art Museum</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a:effectLst/>
                        </a:rPr>
                        <a:t>15th–19th c. religious art</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a:effectLst/>
                        </a:rPr>
                        <a:t>Free? Small fee likely (confirm locally)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extLst>
                  <a:ext uri="{0D108BD9-81ED-4DB2-BD59-A6C34878D82A}">
                    <a16:rowId xmlns:a16="http://schemas.microsoft.com/office/drawing/2014/main" val="229744094"/>
                  </a:ext>
                </a:extLst>
              </a:tr>
              <a:tr h="751114">
                <a:tc>
                  <a:txBody>
                    <a:bodyPr/>
                    <a:lstStyle/>
                    <a:p>
                      <a:pPr marL="511810" marR="0" indent="-283210">
                        <a:lnSpc>
                          <a:spcPct val="115000"/>
                        </a:lnSpc>
                        <a:spcAft>
                          <a:spcPts val="800"/>
                        </a:spcAft>
                        <a:buNone/>
                      </a:pPr>
                      <a:r>
                        <a:rPr lang="en-US" sz="1700" kern="100" dirty="0">
                          <a:effectLst/>
                        </a:rPr>
                        <a:t>Madeira Botanical Garden</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a:effectLst/>
                        </a:rPr>
                        <a:t>8 ha of gardens plus bird park</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a:effectLst/>
                        </a:rPr>
                        <a:t>Adult €9–12 (typical)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extLst>
                  <a:ext uri="{0D108BD9-81ED-4DB2-BD59-A6C34878D82A}">
                    <a16:rowId xmlns:a16="http://schemas.microsoft.com/office/drawing/2014/main" val="1362534541"/>
                  </a:ext>
                </a:extLst>
              </a:tr>
              <a:tr h="751114">
                <a:tc>
                  <a:txBody>
                    <a:bodyPr/>
                    <a:lstStyle/>
                    <a:p>
                      <a:pPr marL="511810" marR="0" indent="-283210">
                        <a:lnSpc>
                          <a:spcPct val="115000"/>
                        </a:lnSpc>
                        <a:spcAft>
                          <a:spcPts val="800"/>
                        </a:spcAft>
                        <a:buNone/>
                      </a:pPr>
                      <a:r>
                        <a:rPr lang="en-US" sz="1700" kern="100" dirty="0">
                          <a:effectLst/>
                        </a:rPr>
                        <a:t>Fort of São Tiago</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a:effectLst/>
                        </a:rPr>
                        <a:t>Fort, battlements, ocean views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tc>
                  <a:txBody>
                    <a:bodyPr/>
                    <a:lstStyle/>
                    <a:p>
                      <a:pPr marL="511810" marR="0" indent="-283210">
                        <a:lnSpc>
                          <a:spcPct val="115000"/>
                        </a:lnSpc>
                        <a:spcAft>
                          <a:spcPts val="800"/>
                        </a:spcAft>
                        <a:buNone/>
                      </a:pPr>
                      <a:r>
                        <a:rPr lang="en-US" sz="1700" kern="100" dirty="0">
                          <a:effectLst/>
                        </a:rPr>
                        <a:t>Free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8884" marR="8884" marT="8884" marB="8884" anchor="ctr"/>
                </a:tc>
                <a:extLst>
                  <a:ext uri="{0D108BD9-81ED-4DB2-BD59-A6C34878D82A}">
                    <a16:rowId xmlns:a16="http://schemas.microsoft.com/office/drawing/2014/main" val="232749393"/>
                  </a:ext>
                </a:extLst>
              </a:tr>
            </a:tbl>
          </a:graphicData>
        </a:graphic>
      </p:graphicFrame>
    </p:spTree>
    <p:extLst>
      <p:ext uri="{BB962C8B-B14F-4D97-AF65-F5344CB8AC3E}">
        <p14:creationId xmlns:p14="http://schemas.microsoft.com/office/powerpoint/2010/main" val="1873822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24A70A6E-3BD1-BCE2-4C11-916B3C2AED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0" r="5159"/>
          <a:stretch>
            <a:fillRect/>
          </a:stretch>
        </p:blipFill>
        <p:spPr bwMode="auto">
          <a:xfrm>
            <a:off x="5029200" y="3886200"/>
            <a:ext cx="4114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9217" name="Rectangle 1">
            <a:extLst>
              <a:ext uri="{FF2B5EF4-FFF2-40B4-BE49-F238E27FC236}">
                <a16:creationId xmlns:a16="http://schemas.microsoft.com/office/drawing/2014/main" id="{125DD68F-7233-74DB-941C-276953E8A106}"/>
              </a:ext>
            </a:extLst>
          </p:cNvPr>
          <p:cNvSpPr>
            <a:spLocks noGrp="1" noChangeArrowheads="1"/>
          </p:cNvSpPr>
          <p:nvPr>
            <p:ph type="title"/>
          </p:nvPr>
        </p:nvSpPr>
        <p:spPr>
          <a:xfrm>
            <a:off x="0" y="0"/>
            <a:ext cx="9144000" cy="1219200"/>
          </a:xfrm>
          <a:ln/>
        </p:spPr>
        <p:txBody>
          <a:bodyPr/>
          <a:lstStyle/>
          <a:p>
            <a:pPr lvl="0" defTabSz="914400" eaLnBrk="0" hangingPunct="0">
              <a:buClrTx/>
              <a:buSzTx/>
              <a:tabLst/>
            </a:pPr>
            <a:r>
              <a:rPr lang="en-US" altLang="en-US" b="1" dirty="0">
                <a:solidFill>
                  <a:schemeClr val="tx1"/>
                </a:solidFill>
                <a:ea typeface="Calibri" panose="020F0502020204030204" pitchFamily="34" charset="0"/>
              </a:rPr>
              <a:t>Off the Beaten Path</a:t>
            </a:r>
            <a:endParaRPr lang="en-US" altLang="en-US" sz="1200" dirty="0">
              <a:solidFill>
                <a:schemeClr val="tx1"/>
              </a:solidFill>
            </a:endParaRPr>
          </a:p>
        </p:txBody>
      </p:sp>
      <p:sp>
        <p:nvSpPr>
          <p:cNvPr id="9218" name="Rectangle 2">
            <a:extLst>
              <a:ext uri="{FF2B5EF4-FFF2-40B4-BE49-F238E27FC236}">
                <a16:creationId xmlns:a16="http://schemas.microsoft.com/office/drawing/2014/main" id="{6C59FCEC-CFA0-C812-A349-DF98DD53E8B6}"/>
              </a:ext>
            </a:extLst>
          </p:cNvPr>
          <p:cNvSpPr>
            <a:spLocks noChangeArrowheads="1"/>
          </p:cNvSpPr>
          <p:nvPr/>
        </p:nvSpPr>
        <p:spPr bwMode="auto">
          <a:xfrm>
            <a:off x="457200" y="1219200"/>
            <a:ext cx="8458200" cy="5265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marL="342900" lvl="0" indent="-342900" defTabSz="914400" eaLnBrk="0" hangingPunct="0">
              <a:buClrTx/>
              <a:buSzTx/>
              <a:buFont typeface="Arial" panose="020B0604020202020204" pitchFamily="34" charset="0"/>
              <a:buChar char="•"/>
              <a:tabLst/>
            </a:pPr>
            <a:r>
              <a:rPr lang="en-US" altLang="en-US" sz="2800" b="1" dirty="0">
                <a:solidFill>
                  <a:schemeClr val="tx1"/>
                </a:solidFill>
                <a:ea typeface="Calibri" panose="020F0502020204030204" pitchFamily="34" charset="0"/>
              </a:rPr>
              <a:t>Cable Car + Monte Toboggan</a:t>
            </a:r>
            <a:r>
              <a:rPr lang="en-US" altLang="en-US" sz="2800" dirty="0">
                <a:solidFill>
                  <a:schemeClr val="tx1"/>
                </a:solidFill>
                <a:ea typeface="Calibri" panose="020F0502020204030204" pitchFamily="34" charset="0"/>
              </a:rPr>
              <a:t>: Ride up in the cable car for scenic views (</a:t>
            </a:r>
            <a:r>
              <a:rPr lang="en-US" altLang="en-US" sz="2800" dirty="0">
                <a:solidFill>
                  <a:srgbClr val="FF0000"/>
                </a:solidFill>
                <a:latin typeface="Calibri" panose="020F0502020204030204" pitchFamily="34" charset="0"/>
                <a:ea typeface="Calibri" panose="020F0502020204030204" pitchFamily="34" charset="0"/>
              </a:rPr>
              <a:t>€</a:t>
            </a:r>
            <a:r>
              <a:rPr lang="en-US" altLang="en-US" sz="2800" dirty="0">
                <a:solidFill>
                  <a:srgbClr val="FF0000"/>
                </a:solidFill>
                <a:ea typeface="Calibri" panose="020F0502020204030204" pitchFamily="34" charset="0"/>
              </a:rPr>
              <a:t>15 round‑trip), then glide down in a wicker toboggan (</a:t>
            </a:r>
            <a:r>
              <a:rPr lang="en-US" altLang="en-US" sz="2800" dirty="0">
                <a:solidFill>
                  <a:srgbClr val="FF0000"/>
                </a:solidFill>
                <a:latin typeface="Calibri" panose="020F0502020204030204" pitchFamily="34" charset="0"/>
                <a:ea typeface="Calibri" panose="020F0502020204030204" pitchFamily="34" charset="0"/>
              </a:rPr>
              <a:t>€</a:t>
            </a:r>
            <a:r>
              <a:rPr lang="en-US" altLang="en-US" sz="2800" dirty="0">
                <a:solidFill>
                  <a:srgbClr val="FF0000"/>
                </a:solidFill>
                <a:ea typeface="Calibri" panose="020F0502020204030204" pitchFamily="34" charset="0"/>
              </a:rPr>
              <a:t>30 per ride)</a:t>
            </a:r>
          </a:p>
          <a:p>
            <a:pPr marL="342900" lvl="0" indent="-342900" defTabSz="914400" eaLnBrk="0" hangingPunct="0">
              <a:buClrTx/>
              <a:buSzTx/>
              <a:buFont typeface="Arial" panose="020B0604020202020204" pitchFamily="34" charset="0"/>
              <a:buChar char="•"/>
              <a:tabLst/>
            </a:pPr>
            <a:r>
              <a:rPr lang="en-US" altLang="en-US" sz="2800" b="1" dirty="0">
                <a:solidFill>
                  <a:schemeClr val="tx1"/>
                </a:solidFill>
                <a:ea typeface="Calibri" panose="020F0502020204030204" pitchFamily="34" charset="0"/>
              </a:rPr>
              <a:t>Levada Walks</a:t>
            </a:r>
            <a:r>
              <a:rPr lang="en-US" altLang="en-US" sz="2800" dirty="0">
                <a:solidFill>
                  <a:schemeClr val="tx1"/>
                </a:solidFill>
                <a:ea typeface="Calibri" panose="020F0502020204030204" pitchFamily="34" charset="0"/>
              </a:rPr>
              <a:t>: Easy canal-side trails in the hills some charge </a:t>
            </a:r>
            <a:r>
              <a:rPr lang="en-US" altLang="en-US" sz="2800" dirty="0">
                <a:solidFill>
                  <a:srgbClr val="FF0000"/>
                </a:solidFill>
                <a:latin typeface="Calibri" panose="020F0502020204030204" pitchFamily="34" charset="0"/>
                <a:ea typeface="Calibri" panose="020F0502020204030204" pitchFamily="34" charset="0"/>
              </a:rPr>
              <a:t>€</a:t>
            </a:r>
            <a:r>
              <a:rPr lang="en-US" altLang="en-US" sz="2800" dirty="0">
                <a:solidFill>
                  <a:srgbClr val="FF0000"/>
                </a:solidFill>
                <a:ea typeface="Calibri" panose="020F0502020204030204" pitchFamily="34" charset="0"/>
              </a:rPr>
              <a:t>3 per trail </a:t>
            </a:r>
            <a:r>
              <a:rPr lang="en-US" altLang="en-US" sz="2800" dirty="0">
                <a:solidFill>
                  <a:schemeClr val="tx1"/>
                </a:solidFill>
                <a:ea typeface="Calibri" panose="020F0502020204030204" pitchFamily="34" charset="0"/>
              </a:rPr>
              <a:t>(starting January 2025). </a:t>
            </a:r>
          </a:p>
          <a:p>
            <a:pPr marL="342900" lvl="0" indent="-342900" defTabSz="914400" eaLnBrk="0" hangingPunct="0">
              <a:buClrTx/>
              <a:buSzTx/>
              <a:buFont typeface="Arial" panose="020B0604020202020204" pitchFamily="34" charset="0"/>
              <a:buChar char="•"/>
              <a:tabLst/>
            </a:pPr>
            <a:r>
              <a:rPr lang="en-US" altLang="en-US" sz="2800" b="1" dirty="0">
                <a:solidFill>
                  <a:schemeClr val="tx1"/>
                </a:solidFill>
                <a:ea typeface="Calibri" panose="020F0502020204030204" pitchFamily="34" charset="0"/>
              </a:rPr>
              <a:t>Whale &amp; Dolphin Tours</a:t>
            </a:r>
            <a:r>
              <a:rPr lang="en-US" altLang="en-US" sz="2800" dirty="0">
                <a:solidFill>
                  <a:schemeClr val="tx1"/>
                </a:solidFill>
                <a:ea typeface="Calibri" panose="020F0502020204030204" pitchFamily="34" charset="0"/>
              </a:rPr>
              <a:t>: From the marina</a:t>
            </a:r>
            <a:r>
              <a:rPr lang="en-US" altLang="en-US" sz="2800" dirty="0">
                <a:solidFill>
                  <a:schemeClr val="tx1"/>
                </a:solidFill>
                <a:latin typeface="Calibri" panose="020F0502020204030204" pitchFamily="34" charset="0"/>
                <a:ea typeface="Calibri" panose="020F0502020204030204" pitchFamily="34" charset="0"/>
              </a:rPr>
              <a:t>, </a:t>
            </a:r>
            <a:r>
              <a:rPr lang="en-US" altLang="en-US" sz="2800" dirty="0">
                <a:solidFill>
                  <a:schemeClr val="tx1"/>
                </a:solidFill>
                <a:ea typeface="Calibri" panose="020F0502020204030204" pitchFamily="34" charset="0"/>
              </a:rPr>
              <a:t>expect </a:t>
            </a:r>
            <a:r>
              <a:rPr lang="en-US" altLang="en-US" sz="2800" dirty="0">
                <a:solidFill>
                  <a:srgbClr val="FF0000"/>
                </a:solidFill>
                <a:ea typeface="Calibri" panose="020F0502020204030204" pitchFamily="34" charset="0"/>
              </a:rPr>
              <a:t>~</a:t>
            </a:r>
            <a:r>
              <a:rPr lang="en-US" altLang="en-US" sz="2800" dirty="0">
                <a:solidFill>
                  <a:srgbClr val="FF0000"/>
                </a:solidFill>
                <a:latin typeface="Calibri" panose="020F0502020204030204" pitchFamily="34" charset="0"/>
                <a:ea typeface="Calibri" panose="020F0502020204030204" pitchFamily="34" charset="0"/>
              </a:rPr>
              <a:t>€</a:t>
            </a:r>
            <a:r>
              <a:rPr lang="en-US" altLang="en-US" sz="2800" dirty="0">
                <a:solidFill>
                  <a:srgbClr val="FF0000"/>
                </a:solidFill>
                <a:ea typeface="Calibri" panose="020F0502020204030204" pitchFamily="34" charset="0"/>
              </a:rPr>
              <a:t>35 </a:t>
            </a:r>
            <a:r>
              <a:rPr lang="en-US" altLang="en-US" sz="2800" dirty="0">
                <a:solidFill>
                  <a:schemeClr val="tx1"/>
                </a:solidFill>
                <a:ea typeface="Calibri" panose="020F0502020204030204" pitchFamily="34" charset="0"/>
              </a:rPr>
              <a:t>for a 3‑hour trip. </a:t>
            </a:r>
            <a:endParaRPr lang="en-US" altLang="en-US" sz="28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342900" lvl="0" indent="-342900" defTabSz="914400" eaLnBrk="0" hangingPunct="0">
              <a:buClrTx/>
              <a:buSzTx/>
              <a:buFont typeface="Arial" panose="020B0604020202020204" pitchFamily="34" charset="0"/>
              <a:buChar char="•"/>
              <a:tabLst/>
            </a:pPr>
            <a:r>
              <a:rPr lang="en-US" altLang="en-US" sz="2800" b="1" dirty="0">
                <a:solidFill>
                  <a:schemeClr val="tx1"/>
                </a:solidFill>
                <a:ea typeface="Calibri" panose="020F0502020204030204" pitchFamily="34" charset="0"/>
              </a:rPr>
              <a:t>Blandy</a:t>
            </a:r>
            <a:r>
              <a:rPr lang="en-US" altLang="en-US" sz="2800" b="1" dirty="0">
                <a:solidFill>
                  <a:schemeClr val="tx1"/>
                </a:solidFill>
                <a:latin typeface="Calibri" panose="020F0502020204030204" pitchFamily="34" charset="0"/>
                <a:ea typeface="Calibri" panose="020F0502020204030204" pitchFamily="34" charset="0"/>
              </a:rPr>
              <a:t>’</a:t>
            </a:r>
            <a:r>
              <a:rPr lang="en-US" altLang="en-US" sz="2800" b="1" dirty="0">
                <a:solidFill>
                  <a:schemeClr val="tx1"/>
                </a:solidFill>
                <a:ea typeface="Calibri" panose="020F0502020204030204" pitchFamily="34" charset="0"/>
              </a:rPr>
              <a:t>s Wine Lodge</a:t>
            </a:r>
            <a:r>
              <a:rPr lang="en-US" altLang="en-US" sz="2800" dirty="0">
                <a:solidFill>
                  <a:schemeClr val="tx1"/>
                </a:solidFill>
                <a:ea typeface="Calibri" panose="020F0502020204030204" pitchFamily="34" charset="0"/>
              </a:rPr>
              <a:t>: </a:t>
            </a:r>
            <a:br>
              <a:rPr lang="en-US" altLang="en-US" sz="2800" dirty="0">
                <a:solidFill>
                  <a:schemeClr val="tx1"/>
                </a:solidFill>
                <a:ea typeface="Calibri" panose="020F0502020204030204" pitchFamily="34" charset="0"/>
              </a:rPr>
            </a:br>
            <a:r>
              <a:rPr lang="en-US" altLang="en-US" sz="2800" dirty="0">
                <a:solidFill>
                  <a:schemeClr val="tx1"/>
                </a:solidFill>
                <a:ea typeface="Calibri" panose="020F0502020204030204" pitchFamily="34" charset="0"/>
              </a:rPr>
              <a:t>Short tasting for free in their </a:t>
            </a:r>
            <a:br>
              <a:rPr lang="en-US" altLang="en-US" sz="2800" dirty="0">
                <a:solidFill>
                  <a:schemeClr val="tx1"/>
                </a:solidFill>
                <a:ea typeface="Calibri" panose="020F0502020204030204" pitchFamily="34" charset="0"/>
              </a:rPr>
            </a:br>
            <a:r>
              <a:rPr lang="en-US" altLang="en-US" sz="2800" dirty="0">
                <a:solidFill>
                  <a:schemeClr val="tx1"/>
                </a:solidFill>
                <a:ea typeface="Calibri" panose="020F0502020204030204" pitchFamily="34" charset="0"/>
              </a:rPr>
              <a:t>shop</a:t>
            </a:r>
            <a:r>
              <a:rPr lang="en-US" altLang="en-US" sz="2800" dirty="0">
                <a:solidFill>
                  <a:schemeClr val="tx1"/>
                </a:solidFill>
                <a:latin typeface="Calibri" panose="020F0502020204030204" pitchFamily="34" charset="0"/>
                <a:ea typeface="Calibri" panose="020F0502020204030204" pitchFamily="34" charset="0"/>
              </a:rPr>
              <a:t>, </a:t>
            </a:r>
            <a:r>
              <a:rPr lang="en-US" altLang="en-US" sz="2800" dirty="0">
                <a:solidFill>
                  <a:schemeClr val="tx1"/>
                </a:solidFill>
                <a:ea typeface="Calibri" panose="020F0502020204030204" pitchFamily="34" charset="0"/>
              </a:rPr>
              <a:t>longer vintage </a:t>
            </a:r>
            <a:br>
              <a:rPr lang="en-US" altLang="en-US" sz="2800" dirty="0">
                <a:solidFill>
                  <a:schemeClr val="tx1"/>
                </a:solidFill>
                <a:ea typeface="Calibri" panose="020F0502020204030204" pitchFamily="34" charset="0"/>
              </a:rPr>
            </a:br>
            <a:r>
              <a:rPr lang="en-US" altLang="en-US" sz="2800" dirty="0">
                <a:solidFill>
                  <a:schemeClr val="tx1"/>
                </a:solidFill>
                <a:ea typeface="Calibri" panose="020F0502020204030204" pitchFamily="34" charset="0"/>
              </a:rPr>
              <a:t>tours with tastings available </a:t>
            </a:r>
            <a:br>
              <a:rPr lang="en-US" altLang="en-US" sz="2800" dirty="0">
                <a:solidFill>
                  <a:schemeClr val="tx1"/>
                </a:solidFill>
                <a:ea typeface="Calibri" panose="020F0502020204030204" pitchFamily="34" charset="0"/>
              </a:rPr>
            </a:br>
            <a:r>
              <a:rPr lang="en-US" altLang="en-US" sz="2800" dirty="0">
                <a:solidFill>
                  <a:srgbClr val="FF0000"/>
                </a:solidFill>
                <a:ea typeface="Calibri" panose="020F0502020204030204" pitchFamily="34" charset="0"/>
              </a:rPr>
              <a:t>(</a:t>
            </a:r>
            <a:r>
              <a:rPr lang="en-US" altLang="en-US" sz="2800" dirty="0">
                <a:solidFill>
                  <a:srgbClr val="FF0000"/>
                </a:solidFill>
                <a:latin typeface="Calibri" panose="020F0502020204030204" pitchFamily="34" charset="0"/>
                <a:ea typeface="Calibri" panose="020F0502020204030204" pitchFamily="34" charset="0"/>
              </a:rPr>
              <a:t>€</a:t>
            </a:r>
            <a:r>
              <a:rPr lang="en-US" altLang="en-US" sz="2800" dirty="0">
                <a:solidFill>
                  <a:srgbClr val="FF0000"/>
                </a:solidFill>
                <a:ea typeface="Calibri" panose="020F0502020204030204" pitchFamily="34" charset="0"/>
              </a:rPr>
              <a:t>10</a:t>
            </a:r>
            <a:r>
              <a:rPr lang="en-US" altLang="en-US" sz="2800" dirty="0">
                <a:solidFill>
                  <a:srgbClr val="FF0000"/>
                </a:solidFill>
                <a:latin typeface="Calibri" panose="020F0502020204030204" pitchFamily="34" charset="0"/>
                <a:ea typeface="Calibri" panose="020F0502020204030204" pitchFamily="34" charset="0"/>
              </a:rPr>
              <a:t>–</a:t>
            </a:r>
            <a:r>
              <a:rPr lang="en-US" altLang="en-US" sz="2800" dirty="0">
                <a:solidFill>
                  <a:srgbClr val="FF0000"/>
                </a:solidFill>
                <a:ea typeface="Calibri" panose="020F0502020204030204" pitchFamily="34" charset="0"/>
              </a:rPr>
              <a:t>15 typical). </a:t>
            </a:r>
            <a:endParaRPr lang="en-US" altLang="en-US" sz="2800" dirty="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62C2-2188-EC8D-B0E3-B78C39FD6EDD}"/>
              </a:ext>
            </a:extLst>
          </p:cNvPr>
          <p:cNvSpPr>
            <a:spLocks noGrp="1"/>
          </p:cNvSpPr>
          <p:nvPr>
            <p:ph type="title"/>
          </p:nvPr>
        </p:nvSpPr>
        <p:spPr>
          <a:xfrm>
            <a:off x="686593" y="228600"/>
            <a:ext cx="7770813" cy="1141413"/>
          </a:xfrm>
        </p:spPr>
        <p:txBody>
          <a:bodyPr/>
          <a:lstStyle/>
          <a:p>
            <a:r>
              <a:rPr lang="en-US" dirty="0"/>
              <a:t>Local Food &amp; Wine</a:t>
            </a:r>
          </a:p>
        </p:txBody>
      </p:sp>
      <p:sp>
        <p:nvSpPr>
          <p:cNvPr id="4" name="TextBox 3">
            <a:extLst>
              <a:ext uri="{FF2B5EF4-FFF2-40B4-BE49-F238E27FC236}">
                <a16:creationId xmlns:a16="http://schemas.microsoft.com/office/drawing/2014/main" id="{41346EDF-0B65-EB0A-1147-D308F37399CB}"/>
              </a:ext>
            </a:extLst>
          </p:cNvPr>
          <p:cNvSpPr txBox="1"/>
          <p:nvPr/>
        </p:nvSpPr>
        <p:spPr>
          <a:xfrm>
            <a:off x="700216" y="1295400"/>
            <a:ext cx="8138984" cy="4154984"/>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tx1"/>
                </a:solidFill>
              </a:rPr>
              <a:t>Madeiran cuisine is simple, fresh, </a:t>
            </a:r>
            <a:r>
              <a:rPr lang="en-US" b="1" dirty="0">
                <a:solidFill>
                  <a:schemeClr val="tx1"/>
                </a:solidFill>
              </a:rPr>
              <a:t>Local Food &amp; Wine</a:t>
            </a:r>
          </a:p>
          <a:p>
            <a:pPr marL="342900" indent="-342900">
              <a:buFont typeface="Arial" panose="020B0604020202020204" pitchFamily="34" charset="0"/>
              <a:buChar char="•"/>
            </a:pPr>
            <a:r>
              <a:rPr lang="en-US" dirty="0">
                <a:solidFill>
                  <a:schemeClr val="tx1"/>
                </a:solidFill>
              </a:rPr>
              <a:t>Madeiran cuisine is simple, fresh, and satisfying.</a:t>
            </a:r>
          </a:p>
          <a:p>
            <a:pPr marL="342900" indent="-342900">
              <a:buFont typeface="Arial" panose="020B0604020202020204" pitchFamily="34" charset="0"/>
              <a:buChar char="•"/>
            </a:pPr>
            <a:r>
              <a:rPr lang="en-US" dirty="0">
                <a:solidFill>
                  <a:schemeClr val="tx1"/>
                </a:solidFill>
              </a:rPr>
              <a:t>Look for </a:t>
            </a:r>
            <a:r>
              <a:rPr lang="en-US" b="1" dirty="0">
                <a:solidFill>
                  <a:schemeClr val="tx1"/>
                </a:solidFill>
              </a:rPr>
              <a:t>espada com banana</a:t>
            </a:r>
            <a:r>
              <a:rPr lang="en-US" dirty="0">
                <a:solidFill>
                  <a:schemeClr val="tx1"/>
                </a:solidFill>
              </a:rPr>
              <a:t> </a:t>
            </a:r>
            <a:br>
              <a:rPr lang="en-US" dirty="0">
                <a:solidFill>
                  <a:schemeClr val="tx1"/>
                </a:solidFill>
              </a:rPr>
            </a:br>
            <a:r>
              <a:rPr lang="en-US" dirty="0">
                <a:solidFill>
                  <a:schemeClr val="tx1"/>
                </a:solidFill>
              </a:rPr>
              <a:t>(black scabbardfish), seafood </a:t>
            </a:r>
            <a:br>
              <a:rPr lang="en-US" dirty="0">
                <a:solidFill>
                  <a:schemeClr val="tx1"/>
                </a:solidFill>
              </a:rPr>
            </a:br>
            <a:r>
              <a:rPr lang="en-US" dirty="0">
                <a:solidFill>
                  <a:schemeClr val="tx1"/>
                </a:solidFill>
              </a:rPr>
              <a:t>stews, and bolo do </a:t>
            </a:r>
            <a:r>
              <a:rPr lang="en-US" dirty="0" err="1">
                <a:solidFill>
                  <a:schemeClr val="tx1"/>
                </a:solidFill>
              </a:rPr>
              <a:t>caco</a:t>
            </a:r>
            <a:r>
              <a:rPr lang="en-US" dirty="0">
                <a:solidFill>
                  <a:schemeClr val="tx1"/>
                </a:solidFill>
              </a:rPr>
              <a:t> garlic </a:t>
            </a:r>
            <a:br>
              <a:rPr lang="en-US" dirty="0">
                <a:solidFill>
                  <a:schemeClr val="tx1"/>
                </a:solidFill>
              </a:rPr>
            </a:br>
            <a:r>
              <a:rPr lang="en-US" dirty="0">
                <a:solidFill>
                  <a:schemeClr val="tx1"/>
                </a:solidFill>
              </a:rPr>
              <a:t>bread.</a:t>
            </a:r>
          </a:p>
          <a:p>
            <a:pPr marL="342900" indent="-342900">
              <a:buFont typeface="Arial" panose="020B0604020202020204" pitchFamily="34" charset="0"/>
              <a:buChar char="•"/>
            </a:pPr>
            <a:r>
              <a:rPr lang="en-US" dirty="0">
                <a:solidFill>
                  <a:schemeClr val="tx1"/>
                </a:solidFill>
              </a:rPr>
              <a:t>Madeira wine ranges from dry </a:t>
            </a:r>
            <a:br>
              <a:rPr lang="en-US" dirty="0">
                <a:solidFill>
                  <a:schemeClr val="tx1"/>
                </a:solidFill>
              </a:rPr>
            </a:br>
            <a:r>
              <a:rPr lang="en-US" dirty="0">
                <a:solidFill>
                  <a:schemeClr val="tx1"/>
                </a:solidFill>
              </a:rPr>
              <a:t>to rich and sweet, and tastings </a:t>
            </a:r>
            <a:br>
              <a:rPr lang="en-US" dirty="0">
                <a:solidFill>
                  <a:schemeClr val="tx1"/>
                </a:solidFill>
              </a:rPr>
            </a:br>
            <a:r>
              <a:rPr lang="en-US" dirty="0">
                <a:solidFill>
                  <a:schemeClr val="tx1"/>
                </a:solidFill>
              </a:rPr>
              <a:t>are easy to find throughout the city.</a:t>
            </a:r>
          </a:p>
          <a:p>
            <a:pPr marL="342900" indent="-342900">
              <a:buFont typeface="Arial" panose="020B0604020202020204" pitchFamily="34" charset="0"/>
              <a:buChar char="•"/>
            </a:pPr>
            <a:r>
              <a:rPr lang="en-US" dirty="0">
                <a:solidFill>
                  <a:schemeClr val="tx1"/>
                </a:solidFill>
              </a:rPr>
              <a:t>You can eat well almost anywhere in Funchal, from casual cafés to fine dining.</a:t>
            </a:r>
          </a:p>
        </p:txBody>
      </p:sp>
      <p:pic>
        <p:nvPicPr>
          <p:cNvPr id="4098" name="Picture 2">
            <a:extLst>
              <a:ext uri="{FF2B5EF4-FFF2-40B4-BE49-F238E27FC236}">
                <a16:creationId xmlns:a16="http://schemas.microsoft.com/office/drawing/2014/main" id="{E2EBA9D0-B35A-EAC9-E4C8-5CBBAFA6D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000" y="2133600"/>
            <a:ext cx="4209011"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40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1949-8FB1-6508-27A2-00CCA8216F04}"/>
              </a:ext>
            </a:extLst>
          </p:cNvPr>
          <p:cNvSpPr>
            <a:spLocks noGrp="1"/>
          </p:cNvSpPr>
          <p:nvPr>
            <p:ph type="title"/>
          </p:nvPr>
        </p:nvSpPr>
        <p:spPr/>
        <p:txBody>
          <a:bodyPr/>
          <a:lstStyle/>
          <a:p>
            <a:r>
              <a:rPr lang="en-US" dirty="0"/>
              <a:t>Final Thoughts</a:t>
            </a:r>
          </a:p>
        </p:txBody>
      </p:sp>
      <p:sp>
        <p:nvSpPr>
          <p:cNvPr id="4" name="TextBox 3">
            <a:extLst>
              <a:ext uri="{FF2B5EF4-FFF2-40B4-BE49-F238E27FC236}">
                <a16:creationId xmlns:a16="http://schemas.microsoft.com/office/drawing/2014/main" id="{DC25BDDA-CE27-EFF5-7F04-C4C5224DC058}"/>
              </a:ext>
            </a:extLst>
          </p:cNvPr>
          <p:cNvSpPr txBox="1"/>
          <p:nvPr/>
        </p:nvSpPr>
        <p:spPr>
          <a:xfrm>
            <a:off x="685800" y="2120951"/>
            <a:ext cx="7770812" cy="3539430"/>
          </a:xfrm>
          <a:prstGeom prst="rect">
            <a:avLst/>
          </a:prstGeom>
          <a:noFill/>
        </p:spPr>
        <p:txBody>
          <a:bodyPr wrap="square">
            <a:spAutoFit/>
          </a:bodyPr>
          <a:lstStyle/>
          <a:p>
            <a:pPr marL="342900" indent="-342900">
              <a:buFont typeface="Arial" panose="020B0604020202020204" pitchFamily="34" charset="0"/>
              <a:buChar char="•"/>
            </a:pPr>
            <a:r>
              <a:rPr lang="en-US" sz="2800" dirty="0">
                <a:solidFill>
                  <a:schemeClr val="tx1"/>
                </a:solidFill>
              </a:rPr>
              <a:t>Funchal is the ideal blend of city, sea, and scenery. You can wander through markets and cathedrals, ride a cable car, zoom down in a toboggan, and taste world-class Madeira wine, all in one day. It’s rich, relaxed, and rewarding.</a:t>
            </a:r>
          </a:p>
          <a:p>
            <a:pPr marL="342900" indent="-342900">
              <a:buFont typeface="Arial" panose="020B0604020202020204" pitchFamily="34" charset="0"/>
              <a:buChar char="•"/>
            </a:pPr>
            <a:r>
              <a:rPr lang="en-US" sz="2800" dirty="0">
                <a:solidFill>
                  <a:schemeClr val="tx1"/>
                </a:solidFill>
              </a:rPr>
              <a:t>Let me know if you’d like me to sketch a map slide or create annotated PowerPoint graphics to go with this.</a:t>
            </a:r>
          </a:p>
        </p:txBody>
      </p:sp>
    </p:spTree>
    <p:extLst>
      <p:ext uri="{BB962C8B-B14F-4D97-AF65-F5344CB8AC3E}">
        <p14:creationId xmlns:p14="http://schemas.microsoft.com/office/powerpoint/2010/main" val="16391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A66E4561-BCF1-52EC-4674-25763A6F1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3265D-BE2F-3350-261F-54E3F88950B1}"/>
              </a:ext>
            </a:extLst>
          </p:cNvPr>
          <p:cNvSpPr>
            <a:spLocks noGrp="1"/>
          </p:cNvSpPr>
          <p:nvPr>
            <p:ph type="title"/>
          </p:nvPr>
        </p:nvSpPr>
        <p:spPr/>
        <p:txBody>
          <a:bodyPr/>
          <a:lstStyle/>
          <a:p>
            <a:r>
              <a:rPr lang="en-US" dirty="0"/>
              <a:t>Thanks for Coming</a:t>
            </a:r>
          </a:p>
        </p:txBody>
      </p:sp>
      <p:sp>
        <p:nvSpPr>
          <p:cNvPr id="4" name="TextBox 3">
            <a:extLst>
              <a:ext uri="{FF2B5EF4-FFF2-40B4-BE49-F238E27FC236}">
                <a16:creationId xmlns:a16="http://schemas.microsoft.com/office/drawing/2014/main" id="{E7E5FD90-2F0C-6107-731E-A14E1F1161C1}"/>
              </a:ext>
            </a:extLst>
          </p:cNvPr>
          <p:cNvSpPr txBox="1"/>
          <p:nvPr/>
        </p:nvSpPr>
        <p:spPr>
          <a:xfrm>
            <a:off x="685800" y="2120951"/>
            <a:ext cx="7770812" cy="2123658"/>
          </a:xfrm>
          <a:prstGeom prst="rect">
            <a:avLst/>
          </a:prstGeom>
          <a:noFill/>
        </p:spPr>
        <p:txBody>
          <a:bodyPr wrap="square">
            <a:spAutoFit/>
          </a:bodyPr>
          <a:lstStyle/>
          <a:p>
            <a:pPr algn="ctr">
              <a:spcBef>
                <a:spcPts val="813"/>
              </a:spcBef>
              <a:spcAft>
                <a:spcPts val="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chemeClr val="tx1"/>
                </a:solidFill>
              </a:rPr>
              <a:t>If you have any more questions, please ask.</a:t>
            </a:r>
          </a:p>
          <a:p>
            <a:pPr algn="ctr">
              <a:spcBef>
                <a:spcPts val="813"/>
              </a:spcBef>
              <a:spcAft>
                <a:spcPts val="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chemeClr val="tx1"/>
                </a:solidFill>
              </a:rPr>
              <a:t>I will do my best to answer them for you.</a:t>
            </a:r>
          </a:p>
          <a:p>
            <a:pPr algn="ctr">
              <a:spcBef>
                <a:spcPts val="813"/>
              </a:spcBef>
              <a:spcAft>
                <a:spcPts val="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800" dirty="0">
              <a:solidFill>
                <a:schemeClr val="tx1"/>
              </a:solidFill>
            </a:endParaRPr>
          </a:p>
          <a:p>
            <a:pPr algn="ctr">
              <a:spcBef>
                <a:spcPts val="813"/>
              </a:spcBef>
              <a:spcAft>
                <a:spcPts val="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b="1" dirty="0">
                <a:solidFill>
                  <a:schemeClr val="tx1"/>
                </a:solidFill>
              </a:rPr>
              <a:t>Have a great visit in Funchal, Madeira</a:t>
            </a:r>
          </a:p>
        </p:txBody>
      </p:sp>
    </p:spTree>
    <p:extLst>
      <p:ext uri="{BB962C8B-B14F-4D97-AF65-F5344CB8AC3E}">
        <p14:creationId xmlns:p14="http://schemas.microsoft.com/office/powerpoint/2010/main" val="311723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AE24B00-6BF6-96E7-0081-88438EB05BDC}"/>
              </a:ext>
            </a:extLst>
          </p:cNvPr>
          <p:cNvSpPr>
            <a:spLocks noGrp="1" noChangeArrowheads="1"/>
          </p:cNvSpPr>
          <p:nvPr>
            <p:ph type="title"/>
          </p:nvPr>
        </p:nvSpPr>
        <p:spPr>
          <a:xfrm>
            <a:off x="685800" y="304800"/>
            <a:ext cx="7772400" cy="1447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What I Will Cover</a:t>
            </a:r>
          </a:p>
        </p:txBody>
      </p:sp>
      <p:sp>
        <p:nvSpPr>
          <p:cNvPr id="4098" name="Rectangle 2">
            <a:extLst>
              <a:ext uri="{FF2B5EF4-FFF2-40B4-BE49-F238E27FC236}">
                <a16:creationId xmlns:a16="http://schemas.microsoft.com/office/drawing/2014/main" id="{61455BA8-89D2-9DAF-C3ED-FC9C8E65A9AB}"/>
              </a:ext>
            </a:extLst>
          </p:cNvPr>
          <p:cNvSpPr>
            <a:spLocks noChangeArrowheads="1"/>
          </p:cNvSpPr>
          <p:nvPr/>
        </p:nvSpPr>
        <p:spPr bwMode="auto">
          <a:xfrm>
            <a:off x="1371600" y="1676400"/>
            <a:ext cx="7315200" cy="4403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marL="342900" lvl="0" indent="-342900">
              <a:buFont typeface="Wingdings" panose="05000000000000000000" pitchFamily="2" charset="2"/>
              <a:buChar char="Ø"/>
            </a:pPr>
            <a:r>
              <a:rPr lang="en-US" sz="2800" dirty="0"/>
              <a:t>My Port Philosophy</a:t>
            </a:r>
          </a:p>
          <a:p>
            <a:pPr marL="342900" lvl="0" indent="-342900">
              <a:buFont typeface="Wingdings" panose="05000000000000000000" pitchFamily="2" charset="2"/>
              <a:buChar char="Ø"/>
            </a:pPr>
            <a:r>
              <a:rPr lang="en-US" sz="2800" dirty="0"/>
              <a:t>Don’t Miss the Ship</a:t>
            </a:r>
          </a:p>
          <a:p>
            <a:pPr marL="342900" indent="-342900">
              <a:buFont typeface="Wingdings" panose="05000000000000000000" pitchFamily="2" charset="2"/>
              <a:buChar char="Ø"/>
            </a:pPr>
            <a:r>
              <a:rPr lang="en-US" sz="2800" dirty="0"/>
              <a:t>Money</a:t>
            </a:r>
          </a:p>
          <a:p>
            <a:pPr marL="342900" indent="-342900">
              <a:buFont typeface="Wingdings" panose="05000000000000000000" pitchFamily="2" charset="2"/>
              <a:buChar char="Ø"/>
            </a:pPr>
            <a:r>
              <a:rPr lang="en-US" sz="2800" dirty="0"/>
              <a:t>Maps</a:t>
            </a:r>
          </a:p>
          <a:p>
            <a:pPr marL="342900" lvl="0" indent="-342900">
              <a:buFont typeface="Wingdings" panose="05000000000000000000" pitchFamily="2" charset="2"/>
              <a:buChar char="Ø"/>
            </a:pPr>
            <a:r>
              <a:rPr lang="en-US" sz="2800" dirty="0"/>
              <a:t>Things You Should Know</a:t>
            </a:r>
          </a:p>
          <a:p>
            <a:pPr marL="342900" lvl="0" indent="-342900">
              <a:buFont typeface="Wingdings" panose="05000000000000000000" pitchFamily="2" charset="2"/>
              <a:buChar char="Ø"/>
            </a:pPr>
            <a:r>
              <a:rPr lang="en-US" sz="2800" dirty="0"/>
              <a:t>Climate</a:t>
            </a:r>
          </a:p>
          <a:p>
            <a:pPr marL="342900" lvl="0" indent="-342900">
              <a:buFont typeface="Wingdings" panose="05000000000000000000" pitchFamily="2" charset="2"/>
              <a:buChar char="Ø"/>
            </a:pPr>
            <a:r>
              <a:rPr lang="en-US" sz="2800" dirty="0"/>
              <a:t>Walking Tour</a:t>
            </a:r>
          </a:p>
          <a:p>
            <a:pPr marL="342900" lvl="0" indent="-342900">
              <a:buFont typeface="Wingdings" panose="05000000000000000000" pitchFamily="2" charset="2"/>
              <a:buChar char="Ø"/>
            </a:pPr>
            <a:r>
              <a:rPr lang="en-US" sz="2800" dirty="0"/>
              <a:t>Points of Interest </a:t>
            </a:r>
          </a:p>
          <a:p>
            <a:pPr marL="342900" lvl="0" indent="-342900">
              <a:buFont typeface="Wingdings" panose="05000000000000000000" pitchFamily="2" charset="2"/>
              <a:buChar char="Ø"/>
            </a:pPr>
            <a:r>
              <a:rPr lang="en-US" sz="2800" dirty="0"/>
              <a:t>Off the Beaten Path</a:t>
            </a:r>
          </a:p>
          <a:p>
            <a:pPr marL="342900" lvl="0" indent="-342900">
              <a:buFont typeface="Wingdings" panose="05000000000000000000" pitchFamily="2" charset="2"/>
              <a:buChar char="Ø"/>
            </a:pPr>
            <a:r>
              <a:rPr lang="en-US" sz="2800" dirty="0"/>
              <a:t>Conclusion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010EEC9D-565E-C9B9-8C70-637926953C3E}"/>
              </a:ext>
            </a:extLst>
          </p:cNvPr>
          <p:cNvSpPr txBox="1">
            <a:spLocks noChangeArrowheads="1"/>
          </p:cNvSpPr>
          <p:nvPr/>
        </p:nvSpPr>
        <p:spPr bwMode="auto">
          <a:xfrm>
            <a:off x="0" y="381000"/>
            <a:ext cx="91440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hangingPunct="0">
              <a:lnSpc>
                <a:spcPct val="113000"/>
              </a:lnSpc>
              <a:spcBef>
                <a:spcPts val="38"/>
              </a:spcBef>
              <a:spcAft>
                <a:spcPts val="38"/>
              </a:spcAft>
              <a:buClrTx/>
              <a:buFontTx/>
              <a:buNone/>
            </a:pPr>
            <a:r>
              <a:rPr lang="en-US" altLang="en-US" sz="4000"/>
              <a:t>My Port Philosophy</a:t>
            </a:r>
          </a:p>
        </p:txBody>
      </p:sp>
      <p:sp>
        <p:nvSpPr>
          <p:cNvPr id="5122" name="Text Box 2">
            <a:extLst>
              <a:ext uri="{FF2B5EF4-FFF2-40B4-BE49-F238E27FC236}">
                <a16:creationId xmlns:a16="http://schemas.microsoft.com/office/drawing/2014/main" id="{9E1137B7-0364-2183-58DF-E50D8BE11DCF}"/>
              </a:ext>
            </a:extLst>
          </p:cNvPr>
          <p:cNvSpPr txBox="1">
            <a:spLocks noChangeArrowheads="1"/>
          </p:cNvSpPr>
          <p:nvPr/>
        </p:nvSpPr>
        <p:spPr bwMode="auto">
          <a:xfrm>
            <a:off x="549275" y="1447800"/>
            <a:ext cx="8047038" cy="347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0213" indent="-322263">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1pPr>
            <a:lvl2pPr>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2pPr>
            <a:lvl3pPr>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3pPr>
            <a:lvl4pPr>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4pPr>
            <a:lvl5pPr>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9p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48A4430-69AB-C779-7FE1-6B99C9BB55F4}"/>
              </a:ext>
            </a:extLst>
          </p:cNvPr>
          <p:cNvSpPr>
            <a:spLocks noGrp="1" noChangeArrowheads="1"/>
          </p:cNvSpPr>
          <p:nvPr>
            <p:ph type="title"/>
          </p:nvPr>
        </p:nvSpPr>
        <p:spPr>
          <a:xfrm>
            <a:off x="685800" y="457200"/>
            <a:ext cx="7770813" cy="762000"/>
          </a:xfrm>
        </p:spPr>
        <p:txBody>
          <a:bodyPr/>
          <a:lstStyle/>
          <a:p>
            <a:r>
              <a:rPr lang="en-US" altLang="en-US" sz="4800" dirty="0"/>
              <a:t>Don’t Miss the Ship</a:t>
            </a:r>
          </a:p>
        </p:txBody>
      </p:sp>
      <p:sp>
        <p:nvSpPr>
          <p:cNvPr id="46083" name="Rectangle 3">
            <a:extLst>
              <a:ext uri="{FF2B5EF4-FFF2-40B4-BE49-F238E27FC236}">
                <a16:creationId xmlns:a16="http://schemas.microsoft.com/office/drawing/2014/main" id="{93A82970-8BD7-29BA-31AC-9790DB10B116}"/>
              </a:ext>
            </a:extLst>
          </p:cNvPr>
          <p:cNvSpPr>
            <a:spLocks noGrp="1" noChangeArrowheads="1"/>
          </p:cNvSpPr>
          <p:nvPr>
            <p:ph type="body" idx="1"/>
          </p:nvPr>
        </p:nvSpPr>
        <p:spPr>
          <a:xfrm>
            <a:off x="685800" y="1296987"/>
            <a:ext cx="7770813" cy="4875213"/>
          </a:xfrm>
        </p:spPr>
        <p:txBody>
          <a:bodyPr/>
          <a:lstStyle/>
          <a:p>
            <a:pPr hangingPunct="0">
              <a:lnSpc>
                <a:spcPct val="93000"/>
              </a:lnSpc>
              <a:spcBef>
                <a:spcPts val="50"/>
              </a:spcBef>
              <a:spcAft>
                <a:spcPts val="50"/>
              </a:spcAft>
              <a:buClrTx/>
              <a:buFontTx/>
              <a:buNone/>
            </a:pPr>
            <a:r>
              <a:rPr lang="en-US" altLang="en-US" sz="2000" b="1" dirty="0"/>
              <a:t>How to Avoid Missing Your Ship:</a:t>
            </a:r>
          </a:p>
          <a:p>
            <a:pPr hangingPunct="0">
              <a:lnSpc>
                <a:spcPct val="93000"/>
              </a:lnSpc>
              <a:spcBef>
                <a:spcPts val="50"/>
              </a:spcBef>
              <a:spcAft>
                <a:spcPts val="50"/>
              </a:spcAft>
              <a:buClrTx/>
              <a:buFontTx/>
              <a:buNone/>
            </a:pPr>
            <a:r>
              <a:rPr lang="en-US" altLang="en-US" sz="2000" dirty="0"/>
              <a:t>Pay attention to the time. - Ship time and local time are often different.</a:t>
            </a:r>
          </a:p>
          <a:p>
            <a:pPr hangingPunct="0">
              <a:lnSpc>
                <a:spcPct val="93000"/>
              </a:lnSpc>
              <a:spcBef>
                <a:spcPts val="50"/>
              </a:spcBef>
              <a:spcAft>
                <a:spcPts val="50"/>
              </a:spcAft>
              <a:buClrTx/>
              <a:buFontTx/>
              <a:buNone/>
            </a:pPr>
            <a:r>
              <a:rPr lang="en-US" altLang="en-US" sz="2000" dirty="0"/>
              <a:t>Put a return-to-ship reminder on your phone.</a:t>
            </a:r>
          </a:p>
          <a:p>
            <a:pPr hangingPunct="0">
              <a:lnSpc>
                <a:spcPct val="93000"/>
              </a:lnSpc>
              <a:spcBef>
                <a:spcPts val="50"/>
              </a:spcBef>
              <a:spcAft>
                <a:spcPts val="50"/>
              </a:spcAft>
              <a:buClrTx/>
              <a:buFontTx/>
              <a:buNone/>
            </a:pPr>
            <a:r>
              <a:rPr lang="en-US" altLang="en-US" sz="2000" b="1" dirty="0"/>
              <a:t>Choose excursions wisely:</a:t>
            </a:r>
          </a:p>
          <a:p>
            <a:pPr hangingPunct="0">
              <a:lnSpc>
                <a:spcPct val="93000"/>
              </a:lnSpc>
              <a:spcBef>
                <a:spcPts val="50"/>
              </a:spcBef>
              <a:spcAft>
                <a:spcPts val="50"/>
              </a:spcAft>
              <a:buClrTx/>
              <a:buFontTx/>
              <a:buNone/>
            </a:pPr>
            <a:r>
              <a:rPr lang="en-US" altLang="en-US" sz="2000" b="1" dirty="0"/>
              <a:t>	</a:t>
            </a:r>
            <a:r>
              <a:rPr lang="en-US" altLang="en-US" sz="2000" dirty="0"/>
              <a:t>If a ship-sponsored excursion is late returning to port, the ship will wait, but not for excursions taken on your own.</a:t>
            </a:r>
          </a:p>
          <a:p>
            <a:pPr hangingPunct="0">
              <a:lnSpc>
                <a:spcPct val="93000"/>
              </a:lnSpc>
              <a:spcBef>
                <a:spcPts val="50"/>
              </a:spcBef>
              <a:spcAft>
                <a:spcPts val="50"/>
              </a:spcAft>
              <a:buClrTx/>
              <a:buFontTx/>
              <a:buNone/>
            </a:pPr>
            <a:r>
              <a:rPr lang="en-US" altLang="en-US" sz="2000" b="1" dirty="0"/>
              <a:t>Be Prepared:</a:t>
            </a:r>
          </a:p>
          <a:p>
            <a:pPr hangingPunct="0">
              <a:lnSpc>
                <a:spcPct val="93000"/>
              </a:lnSpc>
              <a:spcBef>
                <a:spcPts val="50"/>
              </a:spcBef>
              <a:spcAft>
                <a:spcPts val="50"/>
              </a:spcAft>
              <a:buClrTx/>
              <a:buFontTx/>
              <a:buNone/>
            </a:pPr>
            <a:r>
              <a:rPr lang="en-US" altLang="en-US" sz="2000" b="1" dirty="0"/>
              <a:t>	</a:t>
            </a:r>
            <a:r>
              <a:rPr lang="en-US" altLang="en-US" sz="2000" dirty="0"/>
              <a:t>Have your Passport, Credit Card, and phone numbers for the ship port agent. </a:t>
            </a:r>
          </a:p>
          <a:p>
            <a:pPr hangingPunct="0">
              <a:lnSpc>
                <a:spcPct val="93000"/>
              </a:lnSpc>
              <a:spcBef>
                <a:spcPts val="50"/>
              </a:spcBef>
              <a:spcAft>
                <a:spcPts val="50"/>
              </a:spcAft>
              <a:buClrTx/>
              <a:buFontTx/>
              <a:buNone/>
            </a:pPr>
            <a:r>
              <a:rPr lang="en-US" altLang="en-US" sz="2000" b="1" dirty="0"/>
              <a:t>What to Do If You Miss the Ship:</a:t>
            </a:r>
            <a:br>
              <a:rPr lang="en-US" altLang="en-US" sz="2000" b="1" dirty="0"/>
            </a:br>
            <a:r>
              <a:rPr lang="en-US" altLang="en-US" sz="2000" dirty="0"/>
              <a:t>Most cruise lines have port agents stationed in the port area to assist if your ship has left without you. Sometimes, when cruisers are late returning to the vessel, the ship's crew may remove the passengers' essential items -- passports, cell phones, and medication -- from the ship to leave with the port agents. </a:t>
            </a:r>
            <a:br>
              <a:rPr lang="en-US" altLang="en-US" sz="2000" dirty="0"/>
            </a:br>
            <a:endParaRPr lang="en-US" altLang="en-US" sz="2000" dirty="0"/>
          </a:p>
          <a:p>
            <a:pPr algn="ctr" hangingPunct="0">
              <a:lnSpc>
                <a:spcPct val="93000"/>
              </a:lnSpc>
              <a:spcBef>
                <a:spcPts val="50"/>
              </a:spcBef>
              <a:spcAft>
                <a:spcPts val="50"/>
              </a:spcAft>
              <a:buClrTx/>
              <a:buFontTx/>
              <a:buNone/>
            </a:pPr>
            <a:r>
              <a:rPr lang="en-US" altLang="en-US" sz="2000" b="1" i="1" dirty="0"/>
              <a:t>The Port Officials can help you with contacting your ship </a:t>
            </a:r>
            <a:br>
              <a:rPr lang="en-US" altLang="en-US" sz="2000" b="1" i="1" dirty="0"/>
            </a:br>
            <a:r>
              <a:rPr lang="en-US" altLang="en-US" sz="2000" b="1" i="1" dirty="0"/>
              <a:t>and making necessary travel arrangements.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40572639-3A59-1888-C442-E04A7B0E64E9}"/>
              </a:ext>
            </a:extLst>
          </p:cNvPr>
          <p:cNvSpPr>
            <a:spLocks noChangeArrowheads="1"/>
          </p:cNvSpPr>
          <p:nvPr/>
        </p:nvSpPr>
        <p:spPr bwMode="auto">
          <a:xfrm>
            <a:off x="781050" y="333375"/>
            <a:ext cx="7772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4000"/>
              <a:t>Money</a:t>
            </a:r>
          </a:p>
        </p:txBody>
      </p:sp>
      <p:sp>
        <p:nvSpPr>
          <p:cNvPr id="6146" name="Rectangle 2">
            <a:extLst>
              <a:ext uri="{FF2B5EF4-FFF2-40B4-BE49-F238E27FC236}">
                <a16:creationId xmlns:a16="http://schemas.microsoft.com/office/drawing/2014/main" id="{9CDEEAC6-A0D4-6F16-146B-0B2104CABDE5}"/>
              </a:ext>
            </a:extLst>
          </p:cNvPr>
          <p:cNvSpPr>
            <a:spLocks noChangeArrowheads="1"/>
          </p:cNvSpPr>
          <p:nvPr/>
        </p:nvSpPr>
        <p:spPr bwMode="auto">
          <a:xfrm>
            <a:off x="552450" y="1552575"/>
            <a:ext cx="8229600" cy="214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13"/>
              </a:spcBef>
              <a:spcAft>
                <a:spcPts val="13"/>
              </a:spcAft>
              <a:buClrTx/>
              <a:buFontTx/>
              <a:buNone/>
            </a:pPr>
            <a:r>
              <a:rPr lang="en-US" altLang="en-US" b="1">
                <a:cs typeface="Arial" panose="020B0604020202020204" pitchFamily="34" charset="0"/>
              </a:rPr>
              <a:t>The euro is the official currency of 20 European Union countries which collectively make up the euro area, also known as the euro zone.</a:t>
            </a:r>
          </a:p>
          <a:p>
            <a:pPr hangingPunct="0">
              <a:lnSpc>
                <a:spcPct val="93000"/>
              </a:lnSpc>
              <a:spcBef>
                <a:spcPts val="13"/>
              </a:spcBef>
              <a:spcAft>
                <a:spcPts val="13"/>
              </a:spcAft>
              <a:buClrTx/>
              <a:buFontTx/>
              <a:buNone/>
            </a:pPr>
            <a:endParaRPr lang="en-US" altLang="en-US" b="1">
              <a:cs typeface="Arial" panose="020B0604020202020204" pitchFamily="34" charset="0"/>
            </a:endParaRPr>
          </a:p>
          <a:p>
            <a:pPr hangingPunct="0">
              <a:lnSpc>
                <a:spcPct val="93000"/>
              </a:lnSpc>
              <a:spcBef>
                <a:spcPts val="13"/>
              </a:spcBef>
              <a:spcAft>
                <a:spcPts val="13"/>
              </a:spcAft>
              <a:buClrTx/>
              <a:buFontTx/>
              <a:buNone/>
            </a:pPr>
            <a:r>
              <a:rPr lang="en-US" altLang="en-US">
                <a:cs typeface="Segoe UI" panose="020B0502040204020203" pitchFamily="34" charset="0"/>
              </a:rPr>
              <a:t>Official Exchange is $1 to $1.079 US </a:t>
            </a:r>
          </a:p>
          <a:p>
            <a:pPr hangingPunct="0">
              <a:lnSpc>
                <a:spcPct val="93000"/>
              </a:lnSpc>
              <a:spcBef>
                <a:spcPts val="13"/>
              </a:spcBef>
              <a:spcAft>
                <a:spcPts val="13"/>
              </a:spcAft>
              <a:buClrTx/>
              <a:buFontTx/>
              <a:buNone/>
            </a:pPr>
            <a:endParaRPr lang="en-US" altLang="en-US">
              <a:cs typeface="Segoe UI" panose="020B0502040204020203" pitchFamily="34" charset="0"/>
            </a:endParaRPr>
          </a:p>
        </p:txBody>
      </p:sp>
      <p:pic>
        <p:nvPicPr>
          <p:cNvPr id="6147" name="Picture 3">
            <a:extLst>
              <a:ext uri="{FF2B5EF4-FFF2-40B4-BE49-F238E27FC236}">
                <a16:creationId xmlns:a16="http://schemas.microsoft.com/office/drawing/2014/main" id="{EA2FADA0-F701-DF97-E3DC-1A39BAC941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27"/>
          <a:stretch>
            <a:fillRect/>
          </a:stretch>
        </p:blipFill>
        <p:spPr bwMode="auto">
          <a:xfrm>
            <a:off x="1954550" y="3386678"/>
            <a:ext cx="5234899" cy="3485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4068F98E-B752-FC4E-EC8C-2BD3A2EA2964}"/>
              </a:ext>
            </a:extLst>
          </p:cNvPr>
          <p:cNvSpPr>
            <a:spLocks noGrp="1" noChangeArrowheads="1"/>
          </p:cNvSpPr>
          <p:nvPr>
            <p:ph type="title"/>
          </p:nvPr>
        </p:nvSpPr>
        <p:spPr>
          <a:xfrm>
            <a:off x="685800" y="304800"/>
            <a:ext cx="7772400" cy="1219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Funchal, Madeira </a:t>
            </a:r>
            <a:endParaRPr lang="en-US" altLang="en-US" sz="4000" dirty="0"/>
          </a:p>
        </p:txBody>
      </p:sp>
      <p:sp>
        <p:nvSpPr>
          <p:cNvPr id="7170" name="Rectangle 2">
            <a:extLst>
              <a:ext uri="{FF2B5EF4-FFF2-40B4-BE49-F238E27FC236}">
                <a16:creationId xmlns:a16="http://schemas.microsoft.com/office/drawing/2014/main" id="{378A95E7-DE6B-0862-13A5-B9EDB144BEB5}"/>
              </a:ext>
            </a:extLst>
          </p:cNvPr>
          <p:cNvSpPr>
            <a:spLocks noChangeArrowheads="1"/>
          </p:cNvSpPr>
          <p:nvPr/>
        </p:nvSpPr>
        <p:spPr bwMode="auto">
          <a:xfrm>
            <a:off x="457200" y="1676400"/>
            <a:ext cx="8229600" cy="4895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lvl="0"/>
            <a:r>
              <a:rPr lang="en-US" dirty="0"/>
              <a:t>Funchal is the </a:t>
            </a:r>
            <a:r>
              <a:rPr lang="en-US" b="1" dirty="0"/>
              <a:t>capital of Madeira</a:t>
            </a:r>
            <a:r>
              <a:rPr lang="en-US" dirty="0"/>
              <a:t>, an autonomous Portuguese region.</a:t>
            </a:r>
          </a:p>
          <a:p>
            <a:pPr lvl="0"/>
            <a:r>
              <a:rPr lang="en-US" dirty="0"/>
              <a:t>It’s built into a steep hillside above the bay, expect ups and downs if exploring by foot.</a:t>
            </a:r>
          </a:p>
          <a:p>
            <a:pPr lvl="0"/>
            <a:r>
              <a:rPr lang="en-US" dirty="0"/>
              <a:t>Famous as Cristiano Ronaldo’s birthplace. You’ll spot statues and themed boutiques. </a:t>
            </a:r>
          </a:p>
          <a:p>
            <a:pPr lvl="0"/>
            <a:r>
              <a:rPr lang="en-US" dirty="0"/>
              <a:t>Expect </a:t>
            </a:r>
            <a:r>
              <a:rPr lang="en-US" b="1" dirty="0"/>
              <a:t>subtropical vibes</a:t>
            </a:r>
            <a:r>
              <a:rPr lang="en-US" dirty="0"/>
              <a:t>, dense forests, and dramatic scale on the island, Madeira is often called “Europe’s Hawaii.”</a:t>
            </a:r>
          </a:p>
          <a:p>
            <a:r>
              <a:rPr lang="en-US" b="1" dirty="0"/>
              <a:t>Climate</a:t>
            </a:r>
            <a:endParaRPr lang="en-US" dirty="0"/>
          </a:p>
          <a:p>
            <a:pPr lvl="0"/>
            <a:r>
              <a:rPr lang="en-US" b="1" dirty="0"/>
              <a:t>Mild year-round</a:t>
            </a:r>
            <a:r>
              <a:rPr lang="en-US" dirty="0"/>
              <a:t>, with summer highs near 75°F and winter around 60°F.</a:t>
            </a:r>
          </a:p>
          <a:p>
            <a:r>
              <a:rPr lang="en-US" dirty="0"/>
              <a:t>Afternoon breezes and occasional showers are common, carry a light rain jacket just in case.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4B22D9A5-C297-021B-FB1A-F3083BD5858D}"/>
            </a:ext>
          </a:extLst>
        </p:cNvPr>
        <p:cNvGrpSpPr/>
        <p:nvPr/>
      </p:nvGrpSpPr>
      <p:grpSpPr>
        <a:xfrm>
          <a:off x="0" y="0"/>
          <a:ext cx="0" cy="0"/>
          <a:chOff x="0" y="0"/>
          <a:chExt cx="0" cy="0"/>
        </a:xfrm>
      </p:grpSpPr>
      <p:sp>
        <p:nvSpPr>
          <p:cNvPr id="7169" name="Rectangle 1">
            <a:extLst>
              <a:ext uri="{FF2B5EF4-FFF2-40B4-BE49-F238E27FC236}">
                <a16:creationId xmlns:a16="http://schemas.microsoft.com/office/drawing/2014/main" id="{DB601B00-C894-75D8-1EAC-3451B8261C45}"/>
              </a:ext>
            </a:extLst>
          </p:cNvPr>
          <p:cNvSpPr>
            <a:spLocks noGrp="1" noChangeArrowheads="1"/>
          </p:cNvSpPr>
          <p:nvPr>
            <p:ph type="title"/>
          </p:nvPr>
        </p:nvSpPr>
        <p:spPr>
          <a:xfrm>
            <a:off x="685800" y="304800"/>
            <a:ext cx="7772400" cy="1219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Madeira</a:t>
            </a:r>
          </a:p>
        </p:txBody>
      </p:sp>
      <p:pic>
        <p:nvPicPr>
          <p:cNvPr id="3" name="Picture 2">
            <a:extLst>
              <a:ext uri="{FF2B5EF4-FFF2-40B4-BE49-F238E27FC236}">
                <a16:creationId xmlns:a16="http://schemas.microsoft.com/office/drawing/2014/main" id="{4F77F9BE-6E4E-1F02-E639-FFB8F833BCA9}"/>
              </a:ext>
            </a:extLst>
          </p:cNvPr>
          <p:cNvPicPr>
            <a:picLocks noChangeAspect="1"/>
          </p:cNvPicPr>
          <p:nvPr/>
        </p:nvPicPr>
        <p:blipFill>
          <a:blip r:embed="rId3">
            <a:extLst>
              <a:ext uri="{28A0092B-C50C-407E-A947-70E740481C1C}">
                <a14:useLocalDpi xmlns:a14="http://schemas.microsoft.com/office/drawing/2010/main" val="0"/>
              </a:ext>
            </a:extLst>
          </a:blip>
          <a:srcRect l="18590" r="7051"/>
          <a:stretch>
            <a:fillRect/>
          </a:stretch>
        </p:blipFill>
        <p:spPr>
          <a:xfrm>
            <a:off x="0" y="25399"/>
            <a:ext cx="9144000" cy="6939643"/>
          </a:xfrm>
          <a:prstGeom prst="rect">
            <a:avLst/>
          </a:prstGeom>
        </p:spPr>
      </p:pic>
    </p:spTree>
    <p:extLst>
      <p:ext uri="{BB962C8B-B14F-4D97-AF65-F5344CB8AC3E}">
        <p14:creationId xmlns:p14="http://schemas.microsoft.com/office/powerpoint/2010/main" val="2075319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86CDA066-064A-EC9D-D966-70A8CE56157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628244-C129-DA06-E4D9-A88DE1BBC5B6}"/>
              </a:ext>
            </a:extLst>
          </p:cNvPr>
          <p:cNvPicPr>
            <a:picLocks noChangeAspect="1"/>
          </p:cNvPicPr>
          <p:nvPr/>
        </p:nvPicPr>
        <p:blipFill>
          <a:blip r:embed="rId3">
            <a:extLst>
              <a:ext uri="{28A0092B-C50C-407E-A947-70E740481C1C}">
                <a14:useLocalDpi xmlns:a14="http://schemas.microsoft.com/office/drawing/2010/main" val="0"/>
              </a:ext>
            </a:extLst>
          </a:blip>
          <a:srcRect l="16759" r="14029"/>
          <a:stretch>
            <a:fillRect/>
          </a:stretch>
        </p:blipFill>
        <p:spPr>
          <a:xfrm>
            <a:off x="-90557" y="0"/>
            <a:ext cx="9234557" cy="6858000"/>
          </a:xfrm>
          <a:prstGeom prst="rect">
            <a:avLst/>
          </a:prstGeom>
        </p:spPr>
      </p:pic>
      <p:sp>
        <p:nvSpPr>
          <p:cNvPr id="7169" name="Rectangle 1">
            <a:extLst>
              <a:ext uri="{FF2B5EF4-FFF2-40B4-BE49-F238E27FC236}">
                <a16:creationId xmlns:a16="http://schemas.microsoft.com/office/drawing/2014/main" id="{A6560651-A6C1-D169-A7B0-F393A2802AA6}"/>
              </a:ext>
            </a:extLst>
          </p:cNvPr>
          <p:cNvSpPr>
            <a:spLocks noGrp="1" noChangeArrowheads="1"/>
          </p:cNvSpPr>
          <p:nvPr>
            <p:ph type="title"/>
          </p:nvPr>
        </p:nvSpPr>
        <p:spPr>
          <a:xfrm>
            <a:off x="0" y="914400"/>
            <a:ext cx="5410200" cy="12954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a:t>Funchal</a:t>
            </a:r>
            <a:endParaRPr lang="en-US" altLang="en-US" sz="4000" b="1" dirty="0"/>
          </a:p>
        </p:txBody>
      </p:sp>
    </p:spTree>
    <p:extLst>
      <p:ext uri="{BB962C8B-B14F-4D97-AF65-F5344CB8AC3E}">
        <p14:creationId xmlns:p14="http://schemas.microsoft.com/office/powerpoint/2010/main" val="28671000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DA1510D9-1A70-7CAF-A9A5-D99B29F92E22}"/>
            </a:ext>
          </a:extLst>
        </p:cNvPr>
        <p:cNvGrpSpPr/>
        <p:nvPr/>
      </p:nvGrpSpPr>
      <p:grpSpPr>
        <a:xfrm>
          <a:off x="0" y="0"/>
          <a:ext cx="0" cy="0"/>
          <a:chOff x="0" y="0"/>
          <a:chExt cx="0" cy="0"/>
        </a:xfrm>
      </p:grpSpPr>
      <p:sp>
        <p:nvSpPr>
          <p:cNvPr id="7169" name="Rectangle 1">
            <a:extLst>
              <a:ext uri="{FF2B5EF4-FFF2-40B4-BE49-F238E27FC236}">
                <a16:creationId xmlns:a16="http://schemas.microsoft.com/office/drawing/2014/main" id="{77EAC07D-6922-B4CB-3552-2C2D107CD51F}"/>
              </a:ext>
            </a:extLst>
          </p:cNvPr>
          <p:cNvSpPr>
            <a:spLocks noGrp="1" noChangeArrowheads="1"/>
          </p:cNvSpPr>
          <p:nvPr>
            <p:ph type="title"/>
          </p:nvPr>
        </p:nvSpPr>
        <p:spPr>
          <a:xfrm>
            <a:off x="685800" y="304800"/>
            <a:ext cx="7772400" cy="1219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a:t>Getting Around Funchal</a:t>
            </a:r>
            <a:endParaRPr lang="en-US" altLang="en-US" sz="4000" b="1" dirty="0"/>
          </a:p>
        </p:txBody>
      </p:sp>
      <p:sp>
        <p:nvSpPr>
          <p:cNvPr id="7170" name="Rectangle 2">
            <a:extLst>
              <a:ext uri="{FF2B5EF4-FFF2-40B4-BE49-F238E27FC236}">
                <a16:creationId xmlns:a16="http://schemas.microsoft.com/office/drawing/2014/main" id="{4A9DA5AA-50F9-3C73-A604-B8CFC9F951C5}"/>
              </a:ext>
            </a:extLst>
          </p:cNvPr>
          <p:cNvSpPr>
            <a:spLocks noChangeArrowheads="1"/>
          </p:cNvSpPr>
          <p:nvPr/>
        </p:nvSpPr>
        <p:spPr bwMode="auto">
          <a:xfrm>
            <a:off x="457200" y="1676400"/>
            <a:ext cx="8229600"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dirty="0"/>
              <a:t>Funchal is easy to navigate using a mix of walking, taxis, and cable cars.</a:t>
            </a:r>
          </a:p>
          <a:p>
            <a:pPr marL="342900" indent="-342900">
              <a:buFont typeface="Arial" panose="020B0604020202020204" pitchFamily="34" charset="0"/>
              <a:buChar char="•"/>
            </a:pPr>
            <a:r>
              <a:rPr lang="en-US" dirty="0"/>
              <a:t>Taxis are plentiful and reasonably priced, especially for short distances or uphill trips.</a:t>
            </a:r>
          </a:p>
          <a:p>
            <a:pPr marL="342900" indent="-342900">
              <a:buFont typeface="Arial" panose="020B0604020202020204" pitchFamily="34" charset="0"/>
              <a:buChar char="•"/>
            </a:pPr>
            <a:r>
              <a:rPr lang="en-US" dirty="0"/>
              <a:t>Local buses are available but are less intuitive for short port visits. Most visitors find walking and taxis sufficient.</a:t>
            </a:r>
          </a:p>
        </p:txBody>
      </p:sp>
    </p:spTree>
    <p:extLst>
      <p:ext uri="{BB962C8B-B14F-4D97-AF65-F5344CB8AC3E}">
        <p14:creationId xmlns:p14="http://schemas.microsoft.com/office/powerpoint/2010/main" val="1117488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1099</Words>
  <Application>Microsoft Office PowerPoint</Application>
  <PresentationFormat>On-screen Show (4:3)</PresentationFormat>
  <Paragraphs>104</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Segoe UI</vt:lpstr>
      <vt:lpstr>Times New Roman</vt:lpstr>
      <vt:lpstr>Wingdings</vt:lpstr>
      <vt:lpstr>Office Theme</vt:lpstr>
      <vt:lpstr>Funchal, Madeira Portugal </vt:lpstr>
      <vt:lpstr>What I Will Cover</vt:lpstr>
      <vt:lpstr>PowerPoint Presentation</vt:lpstr>
      <vt:lpstr>Don’t Miss the Ship</vt:lpstr>
      <vt:lpstr>PowerPoint Presentation</vt:lpstr>
      <vt:lpstr>Funchal, Madeira </vt:lpstr>
      <vt:lpstr>Madeira</vt:lpstr>
      <vt:lpstr>Funchal</vt:lpstr>
      <vt:lpstr>Getting Around Funchal</vt:lpstr>
      <vt:lpstr>Walking Tour</vt:lpstr>
      <vt:lpstr>Points of Interest</vt:lpstr>
      <vt:lpstr>Points of Interest</vt:lpstr>
      <vt:lpstr>Off the Beaten Path</vt:lpstr>
      <vt:lpstr>Local Food &amp; Wine</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Lisbon Portugal</dc:title>
  <dc:creator>Windows User</dc:creator>
  <cp:lastModifiedBy>Marc Silver</cp:lastModifiedBy>
  <cp:revision>39</cp:revision>
  <cp:lastPrinted>1601-01-01T00:00:00Z</cp:lastPrinted>
  <dcterms:created xsi:type="dcterms:W3CDTF">2023-03-26T18:16:00Z</dcterms:created>
  <dcterms:modified xsi:type="dcterms:W3CDTF">2025-12-28T23:46:07Z</dcterms:modified>
</cp:coreProperties>
</file>