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0"/>
  </p:notesMasterIdLst>
  <p:sldIdLst>
    <p:sldId id="256" r:id="rId2"/>
    <p:sldId id="262" r:id="rId3"/>
    <p:sldId id="261" r:id="rId4"/>
    <p:sldId id="263" r:id="rId5"/>
    <p:sldId id="305" r:id="rId6"/>
    <p:sldId id="258" r:id="rId7"/>
    <p:sldId id="259" r:id="rId8"/>
    <p:sldId id="293" r:id="rId9"/>
    <p:sldId id="294" r:id="rId10"/>
    <p:sldId id="266" r:id="rId11"/>
    <p:sldId id="301" r:id="rId12"/>
    <p:sldId id="306" r:id="rId13"/>
    <p:sldId id="312" r:id="rId14"/>
    <p:sldId id="313" r:id="rId15"/>
    <p:sldId id="314" r:id="rId16"/>
    <p:sldId id="316" r:id="rId17"/>
    <p:sldId id="311" r:id="rId18"/>
    <p:sldId id="307" r:id="rId19"/>
    <p:sldId id="308" r:id="rId20"/>
    <p:sldId id="310" r:id="rId21"/>
    <p:sldId id="319" r:id="rId22"/>
    <p:sldId id="320" r:id="rId23"/>
    <p:sldId id="322" r:id="rId24"/>
    <p:sldId id="321" r:id="rId25"/>
    <p:sldId id="323" r:id="rId26"/>
    <p:sldId id="327" r:id="rId27"/>
    <p:sldId id="328" r:id="rId28"/>
    <p:sldId id="324" r:id="rId29"/>
    <p:sldId id="326" r:id="rId30"/>
    <p:sldId id="272" r:id="rId31"/>
    <p:sldId id="297" r:id="rId32"/>
    <p:sldId id="289" r:id="rId33"/>
    <p:sldId id="288" r:id="rId34"/>
    <p:sldId id="304" r:id="rId35"/>
    <p:sldId id="290" r:id="rId36"/>
    <p:sldId id="291" r:id="rId37"/>
    <p:sldId id="257" r:id="rId38"/>
    <p:sldId id="29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901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12" autoAdjust="0"/>
    <p:restoredTop sz="94660"/>
  </p:normalViewPr>
  <p:slideViewPr>
    <p:cSldViewPr snapToGrid="0" showGuides="1">
      <p:cViewPr varScale="1">
        <p:scale>
          <a:sx n="70" d="100"/>
          <a:sy n="70" d="100"/>
        </p:scale>
        <p:origin x="78" y="270"/>
      </p:cViewPr>
      <p:guideLst>
        <p:guide orient="horz" pos="139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CAA1FC-B8DD-4E55-A955-61B0B10EE902}" type="datetimeFigureOut">
              <a:rPr lang="en-US" smtClean="0"/>
              <a:t>9/9/2024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A884FB-B209-42A2-95AB-96EFEBAFCFBA}" type="slidenum">
              <a:rPr lang="en-US" smtClean="0"/>
              <a:t>‹#›</a:t>
            </a:fld>
            <a:endParaRPr lang="en-US"/>
          </a:p>
        </p:txBody>
      </p:sp>
    </p:spTree>
    <p:extLst>
      <p:ext uri="{BB962C8B-B14F-4D97-AF65-F5344CB8AC3E}">
        <p14:creationId xmlns:p14="http://schemas.microsoft.com/office/powerpoint/2010/main" val="2469168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A884FB-B209-42A2-95AB-96EFEBAFCFBA}" type="slidenum">
              <a:rPr lang="en-US" smtClean="0"/>
              <a:t>1</a:t>
            </a:fld>
            <a:endParaRPr lang="en-US"/>
          </a:p>
        </p:txBody>
      </p:sp>
    </p:spTree>
    <p:extLst>
      <p:ext uri="{BB962C8B-B14F-4D97-AF65-F5344CB8AC3E}">
        <p14:creationId xmlns:p14="http://schemas.microsoft.com/office/powerpoint/2010/main" val="1505124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A884FB-B209-42A2-95AB-96EFEBAFCFBA}" type="slidenum">
              <a:rPr lang="en-US" smtClean="0"/>
              <a:t>20</a:t>
            </a:fld>
            <a:endParaRPr lang="en-US"/>
          </a:p>
        </p:txBody>
      </p:sp>
    </p:spTree>
    <p:extLst>
      <p:ext uri="{BB962C8B-B14F-4D97-AF65-F5344CB8AC3E}">
        <p14:creationId xmlns:p14="http://schemas.microsoft.com/office/powerpoint/2010/main" val="2713458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A884FB-B209-42A2-95AB-96EFEBAFCFBA}" type="slidenum">
              <a:rPr lang="en-US" smtClean="0"/>
              <a:t>21</a:t>
            </a:fld>
            <a:endParaRPr lang="en-US"/>
          </a:p>
        </p:txBody>
      </p:sp>
    </p:spTree>
    <p:extLst>
      <p:ext uri="{BB962C8B-B14F-4D97-AF65-F5344CB8AC3E}">
        <p14:creationId xmlns:p14="http://schemas.microsoft.com/office/powerpoint/2010/main" val="966894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A884FB-B209-42A2-95AB-96EFEBAFCFBA}" type="slidenum">
              <a:rPr lang="en-US" smtClean="0"/>
              <a:t>22</a:t>
            </a:fld>
            <a:endParaRPr lang="en-US"/>
          </a:p>
        </p:txBody>
      </p:sp>
    </p:spTree>
    <p:extLst>
      <p:ext uri="{BB962C8B-B14F-4D97-AF65-F5344CB8AC3E}">
        <p14:creationId xmlns:p14="http://schemas.microsoft.com/office/powerpoint/2010/main" val="2208454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A884FB-B209-42A2-95AB-96EFEBAFCFBA}" type="slidenum">
              <a:rPr lang="en-US" smtClean="0"/>
              <a:t>23</a:t>
            </a:fld>
            <a:endParaRPr lang="en-US"/>
          </a:p>
        </p:txBody>
      </p:sp>
    </p:spTree>
    <p:extLst>
      <p:ext uri="{BB962C8B-B14F-4D97-AF65-F5344CB8AC3E}">
        <p14:creationId xmlns:p14="http://schemas.microsoft.com/office/powerpoint/2010/main" val="855675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A884FB-B209-42A2-95AB-96EFEBAFCFBA}" type="slidenum">
              <a:rPr lang="en-US" smtClean="0"/>
              <a:t>24</a:t>
            </a:fld>
            <a:endParaRPr lang="en-US"/>
          </a:p>
        </p:txBody>
      </p:sp>
    </p:spTree>
    <p:extLst>
      <p:ext uri="{BB962C8B-B14F-4D97-AF65-F5344CB8AC3E}">
        <p14:creationId xmlns:p14="http://schemas.microsoft.com/office/powerpoint/2010/main" val="3856511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A884FB-B209-42A2-95AB-96EFEBAFCFBA}" type="slidenum">
              <a:rPr lang="en-US" smtClean="0"/>
              <a:t>25</a:t>
            </a:fld>
            <a:endParaRPr lang="en-US"/>
          </a:p>
        </p:txBody>
      </p:sp>
    </p:spTree>
    <p:extLst>
      <p:ext uri="{BB962C8B-B14F-4D97-AF65-F5344CB8AC3E}">
        <p14:creationId xmlns:p14="http://schemas.microsoft.com/office/powerpoint/2010/main" val="2339571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A884FB-B209-42A2-95AB-96EFEBAFCFBA}" type="slidenum">
              <a:rPr lang="en-US" smtClean="0"/>
              <a:t>26</a:t>
            </a:fld>
            <a:endParaRPr lang="en-US"/>
          </a:p>
        </p:txBody>
      </p:sp>
    </p:spTree>
    <p:extLst>
      <p:ext uri="{BB962C8B-B14F-4D97-AF65-F5344CB8AC3E}">
        <p14:creationId xmlns:p14="http://schemas.microsoft.com/office/powerpoint/2010/main" val="4071203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A884FB-B209-42A2-95AB-96EFEBAFCFBA}" type="slidenum">
              <a:rPr lang="en-US" smtClean="0"/>
              <a:t>27</a:t>
            </a:fld>
            <a:endParaRPr lang="en-US"/>
          </a:p>
        </p:txBody>
      </p:sp>
    </p:spTree>
    <p:extLst>
      <p:ext uri="{BB962C8B-B14F-4D97-AF65-F5344CB8AC3E}">
        <p14:creationId xmlns:p14="http://schemas.microsoft.com/office/powerpoint/2010/main" val="742850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A884FB-B209-42A2-95AB-96EFEBAFCFBA}" type="slidenum">
              <a:rPr lang="en-US" smtClean="0"/>
              <a:t>28</a:t>
            </a:fld>
            <a:endParaRPr lang="en-US"/>
          </a:p>
        </p:txBody>
      </p:sp>
    </p:spTree>
    <p:extLst>
      <p:ext uri="{BB962C8B-B14F-4D97-AF65-F5344CB8AC3E}">
        <p14:creationId xmlns:p14="http://schemas.microsoft.com/office/powerpoint/2010/main" val="1631245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A884FB-B209-42A2-95AB-96EFEBAFCFBA}" type="slidenum">
              <a:rPr lang="en-US" smtClean="0"/>
              <a:t>29</a:t>
            </a:fld>
            <a:endParaRPr lang="en-US"/>
          </a:p>
        </p:txBody>
      </p:sp>
    </p:spTree>
    <p:extLst>
      <p:ext uri="{BB962C8B-B14F-4D97-AF65-F5344CB8AC3E}">
        <p14:creationId xmlns:p14="http://schemas.microsoft.com/office/powerpoint/2010/main" val="2144609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A884FB-B209-42A2-95AB-96EFEBAFCFBA}" type="slidenum">
              <a:rPr lang="en-US" smtClean="0"/>
              <a:t>2</a:t>
            </a:fld>
            <a:endParaRPr lang="en-US"/>
          </a:p>
        </p:txBody>
      </p:sp>
    </p:spTree>
    <p:extLst>
      <p:ext uri="{BB962C8B-B14F-4D97-AF65-F5344CB8AC3E}">
        <p14:creationId xmlns:p14="http://schemas.microsoft.com/office/powerpoint/2010/main" val="2150451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A884FB-B209-42A2-95AB-96EFEBAFCFBA}" type="slidenum">
              <a:rPr lang="en-US" smtClean="0"/>
              <a:t>33</a:t>
            </a:fld>
            <a:endParaRPr lang="en-US"/>
          </a:p>
        </p:txBody>
      </p:sp>
    </p:spTree>
    <p:extLst>
      <p:ext uri="{BB962C8B-B14F-4D97-AF65-F5344CB8AC3E}">
        <p14:creationId xmlns:p14="http://schemas.microsoft.com/office/powerpoint/2010/main" val="3045212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A884FB-B209-42A2-95AB-96EFEBAFCFBA}" type="slidenum">
              <a:rPr lang="en-US" smtClean="0"/>
              <a:t>34</a:t>
            </a:fld>
            <a:endParaRPr lang="en-US"/>
          </a:p>
        </p:txBody>
      </p:sp>
    </p:spTree>
    <p:extLst>
      <p:ext uri="{BB962C8B-B14F-4D97-AF65-F5344CB8AC3E}">
        <p14:creationId xmlns:p14="http://schemas.microsoft.com/office/powerpoint/2010/main" val="1359511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D87E49-3BF5-468C-94CD-AD0776A81355}" type="slidenum">
              <a:rPr lang="en-US" smtClean="0"/>
              <a:t>37</a:t>
            </a:fld>
            <a:endParaRPr lang="en-US"/>
          </a:p>
        </p:txBody>
      </p:sp>
    </p:spTree>
    <p:extLst>
      <p:ext uri="{BB962C8B-B14F-4D97-AF65-F5344CB8AC3E}">
        <p14:creationId xmlns:p14="http://schemas.microsoft.com/office/powerpoint/2010/main" val="2815124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A884FB-B209-42A2-95AB-96EFEBAFCFBA}" type="slidenum">
              <a:rPr lang="en-US" smtClean="0"/>
              <a:t>4</a:t>
            </a:fld>
            <a:endParaRPr lang="en-US"/>
          </a:p>
        </p:txBody>
      </p:sp>
    </p:spTree>
    <p:extLst>
      <p:ext uri="{BB962C8B-B14F-4D97-AF65-F5344CB8AC3E}">
        <p14:creationId xmlns:p14="http://schemas.microsoft.com/office/powerpoint/2010/main" val="240136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A884FB-B209-42A2-95AB-96EFEBAFCFBA}" type="slidenum">
              <a:rPr lang="en-US" smtClean="0"/>
              <a:t>5</a:t>
            </a:fld>
            <a:endParaRPr lang="en-US"/>
          </a:p>
        </p:txBody>
      </p:sp>
    </p:spTree>
    <p:extLst>
      <p:ext uri="{BB962C8B-B14F-4D97-AF65-F5344CB8AC3E}">
        <p14:creationId xmlns:p14="http://schemas.microsoft.com/office/powerpoint/2010/main" val="1627263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A884FB-B209-42A2-95AB-96EFEBAFCFBA}" type="slidenum">
              <a:rPr lang="en-US" smtClean="0"/>
              <a:t>6</a:t>
            </a:fld>
            <a:endParaRPr lang="en-US"/>
          </a:p>
        </p:txBody>
      </p:sp>
    </p:spTree>
    <p:extLst>
      <p:ext uri="{BB962C8B-B14F-4D97-AF65-F5344CB8AC3E}">
        <p14:creationId xmlns:p14="http://schemas.microsoft.com/office/powerpoint/2010/main" val="3965267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A884FB-B209-42A2-95AB-96EFEBAFCFBA}" type="slidenum">
              <a:rPr lang="en-US" smtClean="0"/>
              <a:t>8</a:t>
            </a:fld>
            <a:endParaRPr lang="en-US"/>
          </a:p>
        </p:txBody>
      </p:sp>
    </p:spTree>
    <p:extLst>
      <p:ext uri="{BB962C8B-B14F-4D97-AF65-F5344CB8AC3E}">
        <p14:creationId xmlns:p14="http://schemas.microsoft.com/office/powerpoint/2010/main" val="357233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A884FB-B209-42A2-95AB-96EFEBAFCFBA}" type="slidenum">
              <a:rPr lang="en-US" smtClean="0"/>
              <a:t>10</a:t>
            </a:fld>
            <a:endParaRPr lang="en-US"/>
          </a:p>
        </p:txBody>
      </p:sp>
    </p:spTree>
    <p:extLst>
      <p:ext uri="{BB962C8B-B14F-4D97-AF65-F5344CB8AC3E}">
        <p14:creationId xmlns:p14="http://schemas.microsoft.com/office/powerpoint/2010/main" val="3072281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A884FB-B209-42A2-95AB-96EFEBAFCFBA}" type="slidenum">
              <a:rPr lang="en-US" smtClean="0"/>
              <a:t>11</a:t>
            </a:fld>
            <a:endParaRPr lang="en-US"/>
          </a:p>
        </p:txBody>
      </p:sp>
    </p:spTree>
    <p:extLst>
      <p:ext uri="{BB962C8B-B14F-4D97-AF65-F5344CB8AC3E}">
        <p14:creationId xmlns:p14="http://schemas.microsoft.com/office/powerpoint/2010/main" val="1883445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A884FB-B209-42A2-95AB-96EFEBAFCFBA}" type="slidenum">
              <a:rPr lang="en-US" smtClean="0"/>
              <a:t>14</a:t>
            </a:fld>
            <a:endParaRPr lang="en-US"/>
          </a:p>
        </p:txBody>
      </p:sp>
    </p:spTree>
    <p:extLst>
      <p:ext uri="{BB962C8B-B14F-4D97-AF65-F5344CB8AC3E}">
        <p14:creationId xmlns:p14="http://schemas.microsoft.com/office/powerpoint/2010/main" val="3141178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F4973-A01B-AAD7-B626-D70709D213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663737-7874-200B-26D8-ACF5660726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E526EC-983F-B8C6-302C-D9F6D3954ED4}"/>
              </a:ext>
            </a:extLst>
          </p:cNvPr>
          <p:cNvSpPr>
            <a:spLocks noGrp="1"/>
          </p:cNvSpPr>
          <p:nvPr>
            <p:ph type="dt" sz="half" idx="10"/>
          </p:nvPr>
        </p:nvSpPr>
        <p:spPr/>
        <p:txBody>
          <a:bodyPr/>
          <a:lstStyle/>
          <a:p>
            <a:fld id="{3F398FCF-7BF3-46A9-9AC8-80C36578A121}" type="datetimeFigureOut">
              <a:rPr lang="en-US" smtClean="0"/>
              <a:t>9/9/2024</a:t>
            </a:fld>
            <a:endParaRPr lang="en-US"/>
          </a:p>
        </p:txBody>
      </p:sp>
      <p:sp>
        <p:nvSpPr>
          <p:cNvPr id="5" name="Footer Placeholder 4">
            <a:extLst>
              <a:ext uri="{FF2B5EF4-FFF2-40B4-BE49-F238E27FC236}">
                <a16:creationId xmlns:a16="http://schemas.microsoft.com/office/drawing/2014/main" id="{81E87E14-3AFB-5A10-2FCA-8A5152DDC6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DB190C-C9D2-9DAB-BB10-C6CDB7A5C30A}"/>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15320689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DA8C-6A27-AA29-13FC-62778AECF0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73A472-960F-6238-DD07-D8E1C46E9D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85CCEF-8235-B87B-4D05-7944F46C34AE}"/>
              </a:ext>
            </a:extLst>
          </p:cNvPr>
          <p:cNvSpPr>
            <a:spLocks noGrp="1"/>
          </p:cNvSpPr>
          <p:nvPr>
            <p:ph type="dt" sz="half" idx="10"/>
          </p:nvPr>
        </p:nvSpPr>
        <p:spPr/>
        <p:txBody>
          <a:bodyPr/>
          <a:lstStyle/>
          <a:p>
            <a:fld id="{3F398FCF-7BF3-46A9-9AC8-80C36578A121}" type="datetimeFigureOut">
              <a:rPr lang="en-US" smtClean="0"/>
              <a:t>9/9/2024</a:t>
            </a:fld>
            <a:endParaRPr lang="en-US"/>
          </a:p>
        </p:txBody>
      </p:sp>
      <p:sp>
        <p:nvSpPr>
          <p:cNvPr id="5" name="Footer Placeholder 4">
            <a:extLst>
              <a:ext uri="{FF2B5EF4-FFF2-40B4-BE49-F238E27FC236}">
                <a16:creationId xmlns:a16="http://schemas.microsoft.com/office/drawing/2014/main" id="{132FBD39-9E14-0623-7B3B-949E9EA25C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EC9703-C6C6-83CF-3BDD-ED9DD059BFA9}"/>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3464084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BE2E38-ADD0-4B98-398E-6B32E8A5A6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70E872-56D3-43E4-8909-40DA697D7B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A382B2-7859-F062-4B19-6F8C64D80BEC}"/>
              </a:ext>
            </a:extLst>
          </p:cNvPr>
          <p:cNvSpPr>
            <a:spLocks noGrp="1"/>
          </p:cNvSpPr>
          <p:nvPr>
            <p:ph type="dt" sz="half" idx="10"/>
          </p:nvPr>
        </p:nvSpPr>
        <p:spPr/>
        <p:txBody>
          <a:bodyPr/>
          <a:lstStyle/>
          <a:p>
            <a:fld id="{3F398FCF-7BF3-46A9-9AC8-80C36578A121}" type="datetimeFigureOut">
              <a:rPr lang="en-US" smtClean="0"/>
              <a:t>9/9/2024</a:t>
            </a:fld>
            <a:endParaRPr lang="en-US"/>
          </a:p>
        </p:txBody>
      </p:sp>
      <p:sp>
        <p:nvSpPr>
          <p:cNvPr id="5" name="Footer Placeholder 4">
            <a:extLst>
              <a:ext uri="{FF2B5EF4-FFF2-40B4-BE49-F238E27FC236}">
                <a16:creationId xmlns:a16="http://schemas.microsoft.com/office/drawing/2014/main" id="{3E06DD1D-542C-8270-D3D7-49FFBA8F5E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124B61-AD82-46AE-1852-392C0615D081}"/>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2435927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CB9D9-C9A5-285B-5A82-F5580628DD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8B8404-74AD-AD32-5A68-5473359453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80C09B-1783-21F5-AB26-CC67C3870101}"/>
              </a:ext>
            </a:extLst>
          </p:cNvPr>
          <p:cNvSpPr>
            <a:spLocks noGrp="1"/>
          </p:cNvSpPr>
          <p:nvPr>
            <p:ph type="dt" sz="half" idx="10"/>
          </p:nvPr>
        </p:nvSpPr>
        <p:spPr/>
        <p:txBody>
          <a:bodyPr/>
          <a:lstStyle/>
          <a:p>
            <a:fld id="{3F398FCF-7BF3-46A9-9AC8-80C36578A121}" type="datetimeFigureOut">
              <a:rPr lang="en-US" smtClean="0"/>
              <a:t>9/9/2024</a:t>
            </a:fld>
            <a:endParaRPr lang="en-US"/>
          </a:p>
        </p:txBody>
      </p:sp>
      <p:sp>
        <p:nvSpPr>
          <p:cNvPr id="5" name="Footer Placeholder 4">
            <a:extLst>
              <a:ext uri="{FF2B5EF4-FFF2-40B4-BE49-F238E27FC236}">
                <a16:creationId xmlns:a16="http://schemas.microsoft.com/office/drawing/2014/main" id="{6D3A9AD0-2477-3F83-BE0C-BBF50367D2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67DFC1-35BC-4185-A697-F0C6CD502106}"/>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1510261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1FF3F-223E-D8A2-EA21-5F9ACC8501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9D14C7-B0FB-6933-613C-9FF1CEE1124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86FD94-8558-1703-1045-F08B024C11A1}"/>
              </a:ext>
            </a:extLst>
          </p:cNvPr>
          <p:cNvSpPr>
            <a:spLocks noGrp="1"/>
          </p:cNvSpPr>
          <p:nvPr>
            <p:ph type="dt" sz="half" idx="10"/>
          </p:nvPr>
        </p:nvSpPr>
        <p:spPr/>
        <p:txBody>
          <a:bodyPr/>
          <a:lstStyle/>
          <a:p>
            <a:fld id="{3F398FCF-7BF3-46A9-9AC8-80C36578A121}" type="datetimeFigureOut">
              <a:rPr lang="en-US" smtClean="0"/>
              <a:t>9/9/2024</a:t>
            </a:fld>
            <a:endParaRPr lang="en-US"/>
          </a:p>
        </p:txBody>
      </p:sp>
      <p:sp>
        <p:nvSpPr>
          <p:cNvPr id="5" name="Footer Placeholder 4">
            <a:extLst>
              <a:ext uri="{FF2B5EF4-FFF2-40B4-BE49-F238E27FC236}">
                <a16:creationId xmlns:a16="http://schemas.microsoft.com/office/drawing/2014/main" id="{6DB9A1BD-052F-4FA6-F0DD-816FF3B792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921FAA-6377-CEB5-30D9-C9D3179DBADE}"/>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3297730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9925B-0ED0-E151-712F-F94A919415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E85F4A-2373-1EEC-BB61-C21AA4A6EA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E4D79C-E9B0-5B55-A01F-9C6F40A1FC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1ED227-0128-6C12-EEFD-2ECAFEF40D3C}"/>
              </a:ext>
            </a:extLst>
          </p:cNvPr>
          <p:cNvSpPr>
            <a:spLocks noGrp="1"/>
          </p:cNvSpPr>
          <p:nvPr>
            <p:ph type="dt" sz="half" idx="10"/>
          </p:nvPr>
        </p:nvSpPr>
        <p:spPr/>
        <p:txBody>
          <a:bodyPr/>
          <a:lstStyle/>
          <a:p>
            <a:fld id="{3F398FCF-7BF3-46A9-9AC8-80C36578A121}" type="datetimeFigureOut">
              <a:rPr lang="en-US" smtClean="0"/>
              <a:t>9/9/2024</a:t>
            </a:fld>
            <a:endParaRPr lang="en-US"/>
          </a:p>
        </p:txBody>
      </p:sp>
      <p:sp>
        <p:nvSpPr>
          <p:cNvPr id="6" name="Footer Placeholder 5">
            <a:extLst>
              <a:ext uri="{FF2B5EF4-FFF2-40B4-BE49-F238E27FC236}">
                <a16:creationId xmlns:a16="http://schemas.microsoft.com/office/drawing/2014/main" id="{A9810B6D-20D3-2415-4264-AE92594412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A0994E-8309-0823-D5E6-4B15CE6BCE3E}"/>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1657169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A91ED-793B-1779-9099-4E535607C8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CF53F2-8219-86C5-1EC0-5947617AB5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0970C7-2210-1036-43B9-F4CD19FB1A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DE0210-0A0D-2761-6CFF-195BBBDF53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04AC3D-1E5B-B63D-AE19-216E5DA127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D0CF59-5A81-888C-E0F0-82BDFBF253C0}"/>
              </a:ext>
            </a:extLst>
          </p:cNvPr>
          <p:cNvSpPr>
            <a:spLocks noGrp="1"/>
          </p:cNvSpPr>
          <p:nvPr>
            <p:ph type="dt" sz="half" idx="10"/>
          </p:nvPr>
        </p:nvSpPr>
        <p:spPr/>
        <p:txBody>
          <a:bodyPr/>
          <a:lstStyle/>
          <a:p>
            <a:fld id="{3F398FCF-7BF3-46A9-9AC8-80C36578A121}" type="datetimeFigureOut">
              <a:rPr lang="en-US" smtClean="0"/>
              <a:t>9/9/2024</a:t>
            </a:fld>
            <a:endParaRPr lang="en-US"/>
          </a:p>
        </p:txBody>
      </p:sp>
      <p:sp>
        <p:nvSpPr>
          <p:cNvPr id="8" name="Footer Placeholder 7">
            <a:extLst>
              <a:ext uri="{FF2B5EF4-FFF2-40B4-BE49-F238E27FC236}">
                <a16:creationId xmlns:a16="http://schemas.microsoft.com/office/drawing/2014/main" id="{E9CF9EA0-25A7-BBD5-0B74-E78032C5D5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6C1CB8-D0CA-461F-0318-3A81E1E3DAD0}"/>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109316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1C1FE-945F-029F-AB8E-9CA960321C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B469F8-108D-4067-390F-49C826BA2D6B}"/>
              </a:ext>
            </a:extLst>
          </p:cNvPr>
          <p:cNvSpPr>
            <a:spLocks noGrp="1"/>
          </p:cNvSpPr>
          <p:nvPr>
            <p:ph type="dt" sz="half" idx="10"/>
          </p:nvPr>
        </p:nvSpPr>
        <p:spPr/>
        <p:txBody>
          <a:bodyPr/>
          <a:lstStyle/>
          <a:p>
            <a:fld id="{3F398FCF-7BF3-46A9-9AC8-80C36578A121}" type="datetimeFigureOut">
              <a:rPr lang="en-US" smtClean="0"/>
              <a:t>9/9/2024</a:t>
            </a:fld>
            <a:endParaRPr lang="en-US"/>
          </a:p>
        </p:txBody>
      </p:sp>
      <p:sp>
        <p:nvSpPr>
          <p:cNvPr id="4" name="Footer Placeholder 3">
            <a:extLst>
              <a:ext uri="{FF2B5EF4-FFF2-40B4-BE49-F238E27FC236}">
                <a16:creationId xmlns:a16="http://schemas.microsoft.com/office/drawing/2014/main" id="{94307B5F-A73A-CAB0-9685-E2751C6CBC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42AF8E-FFBF-2761-9AFD-0BCA1A047487}"/>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1003745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095579-2C75-D92D-1921-D3EF153CCA01}"/>
              </a:ext>
            </a:extLst>
          </p:cNvPr>
          <p:cNvSpPr>
            <a:spLocks noGrp="1"/>
          </p:cNvSpPr>
          <p:nvPr>
            <p:ph type="dt" sz="half" idx="10"/>
          </p:nvPr>
        </p:nvSpPr>
        <p:spPr/>
        <p:txBody>
          <a:bodyPr/>
          <a:lstStyle/>
          <a:p>
            <a:fld id="{3F398FCF-7BF3-46A9-9AC8-80C36578A121}" type="datetimeFigureOut">
              <a:rPr lang="en-US" smtClean="0"/>
              <a:t>9/9/2024</a:t>
            </a:fld>
            <a:endParaRPr lang="en-US"/>
          </a:p>
        </p:txBody>
      </p:sp>
      <p:sp>
        <p:nvSpPr>
          <p:cNvPr id="3" name="Footer Placeholder 2">
            <a:extLst>
              <a:ext uri="{FF2B5EF4-FFF2-40B4-BE49-F238E27FC236}">
                <a16:creationId xmlns:a16="http://schemas.microsoft.com/office/drawing/2014/main" id="{5D1409CF-E0F5-28DD-1C10-3FA3E38FCE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1F6495-121B-F6D8-1D31-D82067D6BFD1}"/>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682434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34E94-C21F-7B5C-D468-65E5B42663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9D080E-BC50-1DB9-84E3-5DF4F42F2C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54EAB1-9FC5-0DE4-EB90-0C285A69D0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9C042E-2DB8-5163-C680-3C2C6A4AF1F6}"/>
              </a:ext>
            </a:extLst>
          </p:cNvPr>
          <p:cNvSpPr>
            <a:spLocks noGrp="1"/>
          </p:cNvSpPr>
          <p:nvPr>
            <p:ph type="dt" sz="half" idx="10"/>
          </p:nvPr>
        </p:nvSpPr>
        <p:spPr/>
        <p:txBody>
          <a:bodyPr/>
          <a:lstStyle/>
          <a:p>
            <a:fld id="{3F398FCF-7BF3-46A9-9AC8-80C36578A121}" type="datetimeFigureOut">
              <a:rPr lang="en-US" smtClean="0"/>
              <a:t>9/9/2024</a:t>
            </a:fld>
            <a:endParaRPr lang="en-US"/>
          </a:p>
        </p:txBody>
      </p:sp>
      <p:sp>
        <p:nvSpPr>
          <p:cNvPr id="6" name="Footer Placeholder 5">
            <a:extLst>
              <a:ext uri="{FF2B5EF4-FFF2-40B4-BE49-F238E27FC236}">
                <a16:creationId xmlns:a16="http://schemas.microsoft.com/office/drawing/2014/main" id="{69203B58-36A3-2DAF-E7F3-A0D0AA68CF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AC7B44-D7C0-7C08-80B1-CB7A545ACB3D}"/>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2678743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F752-206A-1654-7E95-A139812BDE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E835C0-FA37-4068-B997-DD41155B2B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7434EE-0D61-C230-D7AA-5C0B0C97DD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AC70C4-564D-465F-B281-B95E85F05591}"/>
              </a:ext>
            </a:extLst>
          </p:cNvPr>
          <p:cNvSpPr>
            <a:spLocks noGrp="1"/>
          </p:cNvSpPr>
          <p:nvPr>
            <p:ph type="dt" sz="half" idx="10"/>
          </p:nvPr>
        </p:nvSpPr>
        <p:spPr/>
        <p:txBody>
          <a:bodyPr/>
          <a:lstStyle/>
          <a:p>
            <a:fld id="{3F398FCF-7BF3-46A9-9AC8-80C36578A121}" type="datetimeFigureOut">
              <a:rPr lang="en-US" smtClean="0"/>
              <a:t>9/9/2024</a:t>
            </a:fld>
            <a:endParaRPr lang="en-US"/>
          </a:p>
        </p:txBody>
      </p:sp>
      <p:sp>
        <p:nvSpPr>
          <p:cNvPr id="6" name="Footer Placeholder 5">
            <a:extLst>
              <a:ext uri="{FF2B5EF4-FFF2-40B4-BE49-F238E27FC236}">
                <a16:creationId xmlns:a16="http://schemas.microsoft.com/office/drawing/2014/main" id="{641F76D8-70C2-8FCD-180A-BB67297B2E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7403FB-5995-3B6A-DA36-217C02842177}"/>
              </a:ext>
            </a:extLst>
          </p:cNvPr>
          <p:cNvSpPr>
            <a:spLocks noGrp="1"/>
          </p:cNvSpPr>
          <p:nvPr>
            <p:ph type="sldNum" sz="quarter" idx="12"/>
          </p:nvPr>
        </p:nvSpPr>
        <p:spPr/>
        <p:txBody>
          <a:bodyPr/>
          <a:lstStyle/>
          <a:p>
            <a:fld id="{B30B3E97-1D21-48A6-A757-C45A40CBBC18}" type="slidenum">
              <a:rPr lang="en-US" smtClean="0"/>
              <a:t>‹#›</a:t>
            </a:fld>
            <a:endParaRPr lang="en-US"/>
          </a:p>
        </p:txBody>
      </p:sp>
    </p:spTree>
    <p:extLst>
      <p:ext uri="{BB962C8B-B14F-4D97-AF65-F5344CB8AC3E}">
        <p14:creationId xmlns:p14="http://schemas.microsoft.com/office/powerpoint/2010/main" val="3008677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6F8B3A-7A73-AB3D-F6DE-0BA462446C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C4B13C-0532-EE1B-80C5-7614BEAFFE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BA6027-36AF-6DE6-D7FC-6210684001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398FCF-7BF3-46A9-9AC8-80C36578A121}" type="datetimeFigureOut">
              <a:rPr lang="en-US" smtClean="0"/>
              <a:t>9/9/2024</a:t>
            </a:fld>
            <a:endParaRPr lang="en-US"/>
          </a:p>
        </p:txBody>
      </p:sp>
      <p:sp>
        <p:nvSpPr>
          <p:cNvPr id="5" name="Footer Placeholder 4">
            <a:extLst>
              <a:ext uri="{FF2B5EF4-FFF2-40B4-BE49-F238E27FC236}">
                <a16:creationId xmlns:a16="http://schemas.microsoft.com/office/drawing/2014/main" id="{6634A048-F413-19F1-10A9-FBC2F094A4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5CB2AF1-7430-FFA9-08AA-A5BD944740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30B3E97-1D21-48A6-A757-C45A40CBBC18}" type="slidenum">
              <a:rPr lang="en-US" smtClean="0"/>
              <a:t>‹#›</a:t>
            </a:fld>
            <a:endParaRPr lang="en-US"/>
          </a:p>
        </p:txBody>
      </p:sp>
    </p:spTree>
    <p:extLst>
      <p:ext uri="{BB962C8B-B14F-4D97-AF65-F5344CB8AC3E}">
        <p14:creationId xmlns:p14="http://schemas.microsoft.com/office/powerpoint/2010/main" val="2953474367"/>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www.gettyimages.com/detail/illustration/james-mayer-de-rothschild-or-baron-de-royalty-free-illustration/1365898025"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descr="A wine glass and grapes on a stone ledge&#10;&#10;Description automatically generated">
            <a:extLst>
              <a:ext uri="{FF2B5EF4-FFF2-40B4-BE49-F238E27FC236}">
                <a16:creationId xmlns:a16="http://schemas.microsoft.com/office/drawing/2014/main" id="{24051425-6CD4-4CEE-3151-E9C3C21982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786"/>
            <a:ext cx="12192000" cy="8097520"/>
          </a:xfrm>
          <a:prstGeom prst="rect">
            <a:avLst/>
          </a:prstGeom>
        </p:spPr>
      </p:pic>
      <p:sp>
        <p:nvSpPr>
          <p:cNvPr id="2" name="Title 1">
            <a:extLst>
              <a:ext uri="{FF2B5EF4-FFF2-40B4-BE49-F238E27FC236}">
                <a16:creationId xmlns:a16="http://schemas.microsoft.com/office/drawing/2014/main" id="{F45F63AB-7200-CA97-49F5-38ABA50FC785}"/>
              </a:ext>
            </a:extLst>
          </p:cNvPr>
          <p:cNvSpPr>
            <a:spLocks noGrp="1"/>
          </p:cNvSpPr>
          <p:nvPr>
            <p:ph type="ctrTitle"/>
          </p:nvPr>
        </p:nvSpPr>
        <p:spPr>
          <a:xfrm>
            <a:off x="0" y="0"/>
            <a:ext cx="12192000" cy="3175000"/>
          </a:xfrm>
        </p:spPr>
        <p:txBody>
          <a:bodyPr anchor="ctr">
            <a:noAutofit/>
          </a:bodyPr>
          <a:lstStyle/>
          <a:p>
            <a:r>
              <a:rPr lang="en-US" sz="4400" kern="100" dirty="0">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t>France’s Most Prominent Wineries</a:t>
            </a:r>
            <a:br>
              <a:rPr lang="en-US" sz="6000" kern="100" dirty="0">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br>
            <a:r>
              <a:rPr lang="en-US" sz="4000" kern="100" dirty="0">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t>The Big Four </a:t>
            </a:r>
            <a:br>
              <a:rPr lang="en-US" sz="3000" kern="100" dirty="0">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br>
            <a:r>
              <a:rPr lang="en-US" sz="3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Presented by</a:t>
            </a:r>
            <a:br>
              <a:rPr lang="en-US" sz="1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5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Marc Silver</a:t>
            </a:r>
            <a:endParaRPr lang="en-US" sz="3000"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40889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CE594-D167-23FF-F558-CF128E8774B0}"/>
              </a:ext>
            </a:extLst>
          </p:cNvPr>
          <p:cNvSpPr>
            <a:spLocks noGrp="1"/>
          </p:cNvSpPr>
          <p:nvPr>
            <p:ph type="ctrTitle"/>
          </p:nvPr>
        </p:nvSpPr>
        <p:spPr>
          <a:xfrm>
            <a:off x="0" y="1"/>
            <a:ext cx="12192000" cy="1600200"/>
          </a:xfrm>
        </p:spPr>
        <p:txBody>
          <a:bodyPr anchor="ctr">
            <a:normAutofit/>
          </a:bodyPr>
          <a:lstStyle/>
          <a:p>
            <a:r>
              <a:rPr lang="en-US" altLang="en-US" sz="4400" b="1" dirty="0">
                <a:latin typeface="Times New Roman" panose="02020603050405020304" pitchFamily="18" charset="0"/>
                <a:ea typeface="Aptos" panose="020B0004020202020204" pitchFamily="34" charset="0"/>
                <a:cs typeface="Times New Roman" panose="02020603050405020304" pitchFamily="18" charset="0"/>
              </a:rPr>
              <a:t>Château  Margaux</a:t>
            </a:r>
            <a:endParaRPr lang="en-US" sz="44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7B29BD4E-77FF-D09B-DC52-C7B1491ADBE0}"/>
              </a:ext>
            </a:extLst>
          </p:cNvPr>
          <p:cNvSpPr>
            <a:spLocks noGrp="1"/>
          </p:cNvSpPr>
          <p:nvPr>
            <p:ph type="subTitle" idx="1"/>
          </p:nvPr>
        </p:nvSpPr>
        <p:spPr>
          <a:xfrm>
            <a:off x="4267200" y="1600200"/>
            <a:ext cx="7339584" cy="4934711"/>
          </a:xfrm>
        </p:spPr>
        <p:txBody>
          <a:bodyPr>
            <a:normAutofit/>
          </a:bodyPr>
          <a:lstStyle/>
          <a:p>
            <a:pPr algn="l"/>
            <a:r>
              <a:rPr lang="en-US" b="1" dirty="0">
                <a:latin typeface="Times New Roman" panose="02020603050405020304" pitchFamily="18" charset="0"/>
                <a:cs typeface="Times New Roman" panose="02020603050405020304" pitchFamily="18" charset="0"/>
              </a:rPr>
              <a:t>Recent History and Ownership</a:t>
            </a:r>
            <a:endParaRPr lang="en-US"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1977, the estate was purchased by </a:t>
            </a:r>
            <a:r>
              <a:rPr lang="en-US" b="1" dirty="0">
                <a:latin typeface="Times New Roman" panose="02020603050405020304" pitchFamily="18" charset="0"/>
                <a:cs typeface="Times New Roman" panose="02020603050405020304" pitchFamily="18" charset="0"/>
              </a:rPr>
              <a:t>André </a:t>
            </a:r>
            <a:r>
              <a:rPr lang="en-US" b="1" dirty="0" err="1">
                <a:latin typeface="Times New Roman" panose="02020603050405020304" pitchFamily="18" charset="0"/>
                <a:cs typeface="Times New Roman" panose="02020603050405020304" pitchFamily="18" charset="0"/>
              </a:rPr>
              <a:t>Mentzelopoulos</a:t>
            </a:r>
            <a:r>
              <a:rPr lang="en-US" dirty="0">
                <a:latin typeface="Times New Roman" panose="02020603050405020304" pitchFamily="18" charset="0"/>
                <a:cs typeface="Times New Roman" panose="02020603050405020304" pitchFamily="18" charset="0"/>
              </a:rPr>
              <a:t>, a Greek-French businessman, who revitalized Château Margaux with major investments in both the vineyards and winery. </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Today, it is still owned by the </a:t>
            </a:r>
            <a:r>
              <a:rPr lang="en-US" dirty="0" err="1">
                <a:latin typeface="Times New Roman" panose="02020603050405020304" pitchFamily="18" charset="0"/>
                <a:cs typeface="Times New Roman" panose="02020603050405020304" pitchFamily="18" charset="0"/>
              </a:rPr>
              <a:t>Mentzelopoulos</a:t>
            </a:r>
            <a:r>
              <a:rPr lang="en-US" dirty="0">
                <a:latin typeface="Times New Roman" panose="02020603050405020304" pitchFamily="18" charset="0"/>
                <a:cs typeface="Times New Roman" panose="02020603050405020304" pitchFamily="18" charset="0"/>
              </a:rPr>
              <a:t> family, with his daughter, </a:t>
            </a:r>
            <a:r>
              <a:rPr lang="en-US" b="1" dirty="0">
                <a:latin typeface="Times New Roman" panose="02020603050405020304" pitchFamily="18" charset="0"/>
                <a:cs typeface="Times New Roman" panose="02020603050405020304" pitchFamily="18" charset="0"/>
              </a:rPr>
              <a:t>Corinne </a:t>
            </a:r>
            <a:r>
              <a:rPr lang="en-US" b="1" dirty="0" err="1">
                <a:latin typeface="Times New Roman" panose="02020603050405020304" pitchFamily="18" charset="0"/>
                <a:cs typeface="Times New Roman" panose="02020603050405020304" pitchFamily="18" charset="0"/>
              </a:rPr>
              <a:t>Mentzelopoulos</a:t>
            </a:r>
            <a:r>
              <a:rPr lang="en-US" dirty="0">
                <a:latin typeface="Times New Roman" panose="02020603050405020304" pitchFamily="18" charset="0"/>
                <a:cs typeface="Times New Roman" panose="02020603050405020304" pitchFamily="18" charset="0"/>
              </a:rPr>
              <a:t>, overseeing operations. </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Under her leadership, Château Margaux has continued to innovate while maintaining its traditional focus on producing world-class wines.</a:t>
            </a:r>
          </a:p>
          <a:p>
            <a:pPr marL="342900" indent="-3429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endParaRPr lang="en-US" dirty="0"/>
          </a:p>
        </p:txBody>
      </p:sp>
      <p:pic>
        <p:nvPicPr>
          <p:cNvPr id="14" name="Picture 13" descr="A person smiling at the camera&#10;&#10;Description automatically generated">
            <a:extLst>
              <a:ext uri="{FF2B5EF4-FFF2-40B4-BE49-F238E27FC236}">
                <a16:creationId xmlns:a16="http://schemas.microsoft.com/office/drawing/2014/main" id="{0FA0FFDD-0244-D7D8-A0C4-8DE2DEB5B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08636"/>
            <a:ext cx="3803904" cy="5649363"/>
          </a:xfrm>
          <a:prstGeom prst="rect">
            <a:avLst/>
          </a:prstGeom>
        </p:spPr>
      </p:pic>
    </p:spTree>
    <p:extLst>
      <p:ext uri="{BB962C8B-B14F-4D97-AF65-F5344CB8AC3E}">
        <p14:creationId xmlns:p14="http://schemas.microsoft.com/office/powerpoint/2010/main" val="152163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1472-672D-71AD-6C1C-7B364B57F197}"/>
              </a:ext>
            </a:extLst>
          </p:cNvPr>
          <p:cNvSpPr>
            <a:spLocks noGrp="1"/>
          </p:cNvSpPr>
          <p:nvPr>
            <p:ph type="ctrTitle"/>
          </p:nvPr>
        </p:nvSpPr>
        <p:spPr>
          <a:xfrm>
            <a:off x="0" y="1"/>
            <a:ext cx="12192000" cy="1600200"/>
          </a:xfrm>
        </p:spPr>
        <p:txBody>
          <a:bodyPr anchor="ctr">
            <a:normAutofit/>
          </a:bodyPr>
          <a:lstStyle/>
          <a:p>
            <a:r>
              <a:rPr lang="en-US" altLang="en-US" sz="4400" b="1" dirty="0">
                <a:latin typeface="Times New Roman" panose="02020603050405020304" pitchFamily="18" charset="0"/>
                <a:ea typeface="Aptos" panose="020B0004020202020204" pitchFamily="34" charset="0"/>
                <a:cs typeface="Times New Roman" panose="02020603050405020304" pitchFamily="18" charset="0"/>
              </a:rPr>
              <a:t>Château  Margaux</a:t>
            </a:r>
            <a:endParaRPr lang="en-US" sz="44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471ACC6D-AE85-6666-673E-1C8AD1373D3F}"/>
              </a:ext>
            </a:extLst>
          </p:cNvPr>
          <p:cNvSpPr>
            <a:spLocks noGrp="1"/>
          </p:cNvSpPr>
          <p:nvPr>
            <p:ph type="subTitle" idx="1"/>
          </p:nvPr>
        </p:nvSpPr>
        <p:spPr>
          <a:xfrm>
            <a:off x="605917" y="1353313"/>
            <a:ext cx="6441059" cy="5504686"/>
          </a:xfrm>
        </p:spPr>
        <p:txBody>
          <a:bodyPr>
            <a:normAutofit fontScale="92500"/>
          </a:bodyPr>
          <a:lstStyle/>
          <a:p>
            <a:pPr algn="l"/>
            <a:r>
              <a:rPr lang="en-US" b="1" dirty="0">
                <a:latin typeface="Times New Roman" panose="02020603050405020304" pitchFamily="18" charset="0"/>
                <a:cs typeface="Times New Roman" panose="02020603050405020304" pitchFamily="18" charset="0"/>
              </a:rPr>
              <a:t>Architectural and Cultural Significance</a:t>
            </a:r>
            <a:endParaRPr lang="en-US"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château itself is a stunning example of neoclassical architecture, designed by architect Louis Combes in the early 19th century. </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estate’s wine cellars, designed by renowned architect </a:t>
            </a:r>
            <a:r>
              <a:rPr lang="en-US" b="1" dirty="0">
                <a:latin typeface="Times New Roman" panose="02020603050405020304" pitchFamily="18" charset="0"/>
                <a:cs typeface="Times New Roman" panose="02020603050405020304" pitchFamily="18" charset="0"/>
              </a:rPr>
              <a:t>Norman Foster</a:t>
            </a:r>
            <a:r>
              <a:rPr lang="en-US" dirty="0">
                <a:latin typeface="Times New Roman" panose="02020603050405020304" pitchFamily="18" charset="0"/>
                <a:cs typeface="Times New Roman" panose="02020603050405020304" pitchFamily="18" charset="0"/>
              </a:rPr>
              <a:t>, combine cutting-edge technology with a reverence for tradition, ensuring the wines are produced in optimal conditions.</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Château Margaux stands as a symbol of French winemaking heritage, combining centuries-old traditions with a forward-thinking approach to vineyard management and winemaking. </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Its wines are cherished by collectors and connoisseurs around the globe for their unparalleled elegance, structure, and aging potential.</a:t>
            </a:r>
          </a:p>
        </p:txBody>
      </p:sp>
      <p:pic>
        <p:nvPicPr>
          <p:cNvPr id="5" name="Picture 4" descr="A large white house with columns&#10;&#10;Description automatically generated">
            <a:extLst>
              <a:ext uri="{FF2B5EF4-FFF2-40B4-BE49-F238E27FC236}">
                <a16:creationId xmlns:a16="http://schemas.microsoft.com/office/drawing/2014/main" id="{1DFB2334-4077-CAB2-2820-E5EAE8CC2162}"/>
              </a:ext>
            </a:extLst>
          </p:cNvPr>
          <p:cNvPicPr>
            <a:picLocks noChangeAspect="1"/>
          </p:cNvPicPr>
          <p:nvPr/>
        </p:nvPicPr>
        <p:blipFill>
          <a:blip r:embed="rId3">
            <a:extLst>
              <a:ext uri="{28A0092B-C50C-407E-A947-70E740481C1C}">
                <a14:useLocalDpi xmlns:a14="http://schemas.microsoft.com/office/drawing/2010/main" val="0"/>
              </a:ext>
            </a:extLst>
          </a:blip>
          <a:srcRect l="14624" r="9960"/>
          <a:stretch/>
        </p:blipFill>
        <p:spPr>
          <a:xfrm>
            <a:off x="7036339" y="1353313"/>
            <a:ext cx="5155661" cy="4827505"/>
          </a:xfrm>
          <a:prstGeom prst="rect">
            <a:avLst/>
          </a:prstGeom>
        </p:spPr>
      </p:pic>
      <p:sp>
        <p:nvSpPr>
          <p:cNvPr id="8" name="TextBox 7">
            <a:extLst>
              <a:ext uri="{FF2B5EF4-FFF2-40B4-BE49-F238E27FC236}">
                <a16:creationId xmlns:a16="http://schemas.microsoft.com/office/drawing/2014/main" id="{59FDB851-EFB7-5960-CBA4-551B29E56DB1}"/>
              </a:ext>
            </a:extLst>
          </p:cNvPr>
          <p:cNvSpPr txBox="1"/>
          <p:nvPr/>
        </p:nvSpPr>
        <p:spPr>
          <a:xfrm>
            <a:off x="7046976" y="6327122"/>
            <a:ext cx="5155661" cy="369332"/>
          </a:xfrm>
          <a:prstGeom prst="rect">
            <a:avLst/>
          </a:prstGeom>
          <a:noFill/>
        </p:spPr>
        <p:txBody>
          <a:bodyPr wrap="square">
            <a:spAutoFit/>
          </a:bodyPr>
          <a:lstStyle/>
          <a:p>
            <a:r>
              <a:rPr lang="fr-FR" b="1" dirty="0"/>
              <a:t>Château Margaux - Achat grand vin et grand cru</a:t>
            </a:r>
          </a:p>
        </p:txBody>
      </p:sp>
    </p:spTree>
    <p:extLst>
      <p:ext uri="{BB962C8B-B14F-4D97-AF65-F5344CB8AC3E}">
        <p14:creationId xmlns:p14="http://schemas.microsoft.com/office/powerpoint/2010/main" val="319073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7B1472-672D-71AD-6C1C-7B364B57F197}"/>
              </a:ext>
            </a:extLst>
          </p:cNvPr>
          <p:cNvSpPr>
            <a:spLocks noGrp="1"/>
          </p:cNvSpPr>
          <p:nvPr>
            <p:ph type="ctrTitle"/>
          </p:nvPr>
        </p:nvSpPr>
        <p:spPr>
          <a:xfrm>
            <a:off x="0" y="1"/>
            <a:ext cx="6096000" cy="1536191"/>
          </a:xfrm>
        </p:spPr>
        <p:txBody>
          <a:bodyPr>
            <a:normAutofit/>
          </a:bodyPr>
          <a:lstStyle/>
          <a:p>
            <a:r>
              <a:rPr lang="en-US" sz="4400" b="1" dirty="0">
                <a:latin typeface="Times New Roman" panose="02020603050405020304" pitchFamily="18" charset="0"/>
                <a:cs typeface="Times New Roman" panose="02020603050405020304" pitchFamily="18" charset="0"/>
              </a:rPr>
              <a:t>Domaine de la </a:t>
            </a:r>
            <a:r>
              <a:rPr lang="en-US" sz="4400" b="1" dirty="0" err="1">
                <a:latin typeface="Times New Roman" panose="02020603050405020304" pitchFamily="18" charset="0"/>
                <a:cs typeface="Times New Roman" panose="02020603050405020304" pitchFamily="18" charset="0"/>
              </a:rPr>
              <a:t>Romanée</a:t>
            </a:r>
            <a:r>
              <a:rPr lang="en-US" sz="4400" b="1" dirty="0">
                <a:latin typeface="Times New Roman" panose="02020603050405020304" pitchFamily="18" charset="0"/>
                <a:cs typeface="Times New Roman" panose="02020603050405020304" pitchFamily="18" charset="0"/>
              </a:rPr>
              <a:t>-Conti</a:t>
            </a:r>
            <a:endParaRPr lang="en-US" sz="4400" dirty="0"/>
          </a:p>
        </p:txBody>
      </p:sp>
      <p:sp>
        <p:nvSpPr>
          <p:cNvPr id="3" name="Subtitle 2">
            <a:extLst>
              <a:ext uri="{FF2B5EF4-FFF2-40B4-BE49-F238E27FC236}">
                <a16:creationId xmlns:a16="http://schemas.microsoft.com/office/drawing/2014/main" id="{471ACC6D-AE85-6666-673E-1C8AD1373D3F}"/>
              </a:ext>
            </a:extLst>
          </p:cNvPr>
          <p:cNvSpPr>
            <a:spLocks noGrp="1"/>
          </p:cNvSpPr>
          <p:nvPr>
            <p:ph type="subTitle" idx="1"/>
          </p:nvPr>
        </p:nvSpPr>
        <p:spPr>
          <a:xfrm>
            <a:off x="316992" y="1682496"/>
            <a:ext cx="5779008" cy="5059498"/>
          </a:xfrm>
        </p:spPr>
        <p:txBody>
          <a:bodyPr>
            <a:normAutofit fontScale="92500"/>
          </a:bodyPr>
          <a:lstStyle/>
          <a:p>
            <a:pPr marL="342900" indent="-342900" algn="l">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Domaine de la </a:t>
            </a:r>
            <a:r>
              <a:rPr lang="en-US" b="1" dirty="0" err="1">
                <a:latin typeface="Times New Roman" panose="02020603050405020304" pitchFamily="18" charset="0"/>
                <a:cs typeface="Times New Roman" panose="02020603050405020304" pitchFamily="18" charset="0"/>
              </a:rPr>
              <a:t>Romanée</a:t>
            </a:r>
            <a:r>
              <a:rPr lang="en-US" b="1" dirty="0">
                <a:latin typeface="Times New Roman" panose="02020603050405020304" pitchFamily="18" charset="0"/>
                <a:cs typeface="Times New Roman" panose="02020603050405020304" pitchFamily="18" charset="0"/>
              </a:rPr>
              <a:t>-Conti</a:t>
            </a:r>
            <a:r>
              <a:rPr lang="en-US" dirty="0">
                <a:latin typeface="Times New Roman" panose="02020603050405020304" pitchFamily="18" charset="0"/>
                <a:cs typeface="Times New Roman" panose="02020603050405020304" pitchFamily="18" charset="0"/>
              </a:rPr>
              <a:t> (DRC) is one of the most revered and prestigious wineries in the world, located in the heart of the Burgundy region in France. </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 is best known for producing some of the finest and most sought-after Pinot Noir wines, particularly from its eponymous vineyard, </a:t>
            </a:r>
            <a:r>
              <a:rPr lang="en-US" b="1" dirty="0" err="1">
                <a:latin typeface="Times New Roman" panose="02020603050405020304" pitchFamily="18" charset="0"/>
                <a:cs typeface="Times New Roman" panose="02020603050405020304" pitchFamily="18" charset="0"/>
              </a:rPr>
              <a:t>Romanée</a:t>
            </a:r>
            <a:r>
              <a:rPr lang="en-US" b="1" dirty="0">
                <a:latin typeface="Times New Roman" panose="02020603050405020304" pitchFamily="18" charset="0"/>
                <a:cs typeface="Times New Roman" panose="02020603050405020304" pitchFamily="18" charset="0"/>
              </a:rPr>
              <a:t>-Conti</a:t>
            </a:r>
            <a:r>
              <a:rPr lang="en-US" dirty="0">
                <a:latin typeface="Times New Roman" panose="02020603050405020304" pitchFamily="18" charset="0"/>
                <a:cs typeface="Times New Roman" panose="02020603050405020304" pitchFamily="18" charset="0"/>
              </a:rPr>
              <a:t>. </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DRC's wines are not only considered among the best in Burgundy but are also some of the most coveted wines globally, commanding extraordinary prices and exclusivity.</a:t>
            </a:r>
          </a:p>
          <a:p>
            <a:pPr marL="342900" indent="-342900" algn="l">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The 1945 </a:t>
            </a:r>
            <a:r>
              <a:rPr lang="en-US" b="1" dirty="0" err="1">
                <a:latin typeface="Times New Roman" panose="02020603050405020304" pitchFamily="18" charset="0"/>
                <a:cs typeface="Times New Roman" panose="02020603050405020304" pitchFamily="18" charset="0"/>
              </a:rPr>
              <a:t>Romanée</a:t>
            </a:r>
            <a:r>
              <a:rPr lang="en-US" b="1" dirty="0">
                <a:latin typeface="Times New Roman" panose="02020603050405020304" pitchFamily="18" charset="0"/>
                <a:cs typeface="Times New Roman" panose="02020603050405020304" pitchFamily="18" charset="0"/>
              </a:rPr>
              <a:t>-Conti sold for $585K — Made it the most expensive bottle of wine ever sold.</a:t>
            </a:r>
          </a:p>
          <a:p>
            <a:pPr marL="342900" indent="-342900" algn="l">
              <a:buFont typeface="Arial" panose="020B0604020202020204" pitchFamily="34" charset="0"/>
              <a:buChar char="•"/>
            </a:pPr>
            <a:endParaRPr lang="en-US" sz="600" dirty="0">
              <a:latin typeface="Times New Roman" panose="02020603050405020304" pitchFamily="18" charset="0"/>
              <a:cs typeface="Times New Roman" panose="02020603050405020304" pitchFamily="18" charset="0"/>
            </a:endParaRPr>
          </a:p>
          <a:p>
            <a:pPr marL="0" marR="0" algn="l">
              <a:spcBef>
                <a:spcPts val="0"/>
              </a:spcBef>
              <a:spcAft>
                <a:spcPts val="800"/>
              </a:spcAft>
            </a:pPr>
            <a:endParaRPr lang="en-US" sz="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l">
              <a:spcBef>
                <a:spcPts val="0"/>
              </a:spcBef>
              <a:spcAft>
                <a:spcPts val="800"/>
              </a:spcAft>
              <a:buSzPct val="100000"/>
              <a:buFont typeface="Arial" panose="020B0604020202020204" pitchFamily="34" charset="0"/>
              <a:buChar char="•"/>
              <a:tabLst>
                <a:tab pos="457200" algn="l"/>
              </a:tabLst>
            </a:pPr>
            <a:endParaRPr lang="en-US" sz="600" dirty="0"/>
          </a:p>
        </p:txBody>
      </p:sp>
      <p:pic>
        <p:nvPicPr>
          <p:cNvPr id="6" name="Picture 5" descr="A person holding a bottle of wine&#10;&#10;Description automatically generated">
            <a:extLst>
              <a:ext uri="{FF2B5EF4-FFF2-40B4-BE49-F238E27FC236}">
                <a16:creationId xmlns:a16="http://schemas.microsoft.com/office/drawing/2014/main" id="{21E18C0F-A296-88AD-FA6A-A5E364102D48}"/>
              </a:ext>
            </a:extLst>
          </p:cNvPr>
          <p:cNvPicPr>
            <a:picLocks noChangeAspect="1"/>
          </p:cNvPicPr>
          <p:nvPr/>
        </p:nvPicPr>
        <p:blipFill>
          <a:blip r:embed="rId2">
            <a:extLst>
              <a:ext uri="{28A0092B-C50C-407E-A947-70E740481C1C}">
                <a14:useLocalDpi xmlns:a14="http://schemas.microsoft.com/office/drawing/2010/main" val="0"/>
              </a:ext>
            </a:extLst>
          </a:blip>
          <a:srcRect l="1743" r="3696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25119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1472-672D-71AD-6C1C-7B364B57F197}"/>
              </a:ext>
            </a:extLst>
          </p:cNvPr>
          <p:cNvSpPr>
            <a:spLocks noGrp="1"/>
          </p:cNvSpPr>
          <p:nvPr>
            <p:ph type="ctrTitle"/>
          </p:nvPr>
        </p:nvSpPr>
        <p:spPr>
          <a:xfrm>
            <a:off x="0" y="1"/>
            <a:ext cx="12192000" cy="1267967"/>
          </a:xfrm>
        </p:spPr>
        <p:txBody>
          <a:bodyPr anchor="ctr">
            <a:normAutofit/>
          </a:bodyPr>
          <a:lstStyle/>
          <a:p>
            <a:r>
              <a:rPr lang="en-US" sz="4400" b="1" dirty="0">
                <a:latin typeface="Times New Roman" panose="02020603050405020304" pitchFamily="18" charset="0"/>
                <a:cs typeface="Times New Roman" panose="02020603050405020304" pitchFamily="18" charset="0"/>
              </a:rPr>
              <a:t>Domaine de la </a:t>
            </a:r>
            <a:r>
              <a:rPr lang="en-US" sz="4400" b="1" dirty="0" err="1">
                <a:latin typeface="Times New Roman" panose="02020603050405020304" pitchFamily="18" charset="0"/>
                <a:cs typeface="Times New Roman" panose="02020603050405020304" pitchFamily="18" charset="0"/>
              </a:rPr>
              <a:t>Romanée</a:t>
            </a:r>
            <a:r>
              <a:rPr lang="en-US" sz="4400" b="1" dirty="0">
                <a:latin typeface="Times New Roman" panose="02020603050405020304" pitchFamily="18" charset="0"/>
                <a:cs typeface="Times New Roman" panose="02020603050405020304" pitchFamily="18" charset="0"/>
              </a:rPr>
              <a:t>-Conti</a:t>
            </a:r>
            <a:endParaRPr lang="en-US" dirty="0"/>
          </a:p>
        </p:txBody>
      </p:sp>
      <p:sp>
        <p:nvSpPr>
          <p:cNvPr id="3" name="Subtitle 2">
            <a:extLst>
              <a:ext uri="{FF2B5EF4-FFF2-40B4-BE49-F238E27FC236}">
                <a16:creationId xmlns:a16="http://schemas.microsoft.com/office/drawing/2014/main" id="{471ACC6D-AE85-6666-673E-1C8AD1373D3F}"/>
              </a:ext>
            </a:extLst>
          </p:cNvPr>
          <p:cNvSpPr>
            <a:spLocks noGrp="1"/>
          </p:cNvSpPr>
          <p:nvPr>
            <p:ph type="subTitle" idx="1"/>
          </p:nvPr>
        </p:nvSpPr>
        <p:spPr>
          <a:xfrm>
            <a:off x="609600" y="1158240"/>
            <a:ext cx="10960608" cy="5751575"/>
          </a:xfrm>
        </p:spPr>
        <p:txBody>
          <a:bodyPr>
            <a:normAutofit/>
          </a:bodyPr>
          <a:lstStyle/>
          <a:p>
            <a:pPr marL="0" marR="0" algn="l">
              <a:lnSpc>
                <a:spcPct val="107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Domaine de la </a:t>
            </a:r>
            <a:r>
              <a:rPr lang="en-US" b="1" kern="100" dirty="0" err="1">
                <a:effectLst/>
                <a:latin typeface="Times New Roman" panose="02020603050405020304" pitchFamily="18" charset="0"/>
                <a:ea typeface="Aptos" panose="020B0004020202020204" pitchFamily="34" charset="0"/>
                <a:cs typeface="Times New Roman" panose="02020603050405020304" pitchFamily="18" charset="0"/>
              </a:rPr>
              <a:t>Romanée</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-Conti (Burgundy)</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lgn="l">
              <a:lnSpc>
                <a:spcPct val="107000"/>
              </a:lnSpc>
              <a:spcBef>
                <a:spcPts val="0"/>
              </a:spcBef>
              <a:spcAft>
                <a:spcPts val="800"/>
              </a:spcAft>
              <a:buFont typeface="Arial" panose="020B0604020202020204" pitchFamily="34" charset="0"/>
              <a:buChar char="•"/>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The origins of the estate date back to the Middle Ages, but it </a:t>
            </a:r>
            <a:br>
              <a:rPr lang="en-US"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kern="100" dirty="0">
                <a:effectLst/>
                <a:latin typeface="Times New Roman" panose="02020603050405020304" pitchFamily="18" charset="0"/>
                <a:ea typeface="Aptos" panose="020B0004020202020204" pitchFamily="34" charset="0"/>
                <a:cs typeface="Times New Roman" panose="02020603050405020304" pitchFamily="18" charset="0"/>
              </a:rPr>
              <a:t>became world-renowned in the 18th century. </a:t>
            </a:r>
          </a:p>
          <a:p>
            <a:pPr marL="342900" indent="-342900" algn="l">
              <a:lnSpc>
                <a:spcPct val="107000"/>
              </a:lnSpc>
              <a:spcBef>
                <a:spcPts val="0"/>
              </a:spcBef>
              <a:spcAft>
                <a:spcPts val="800"/>
              </a:spcAft>
              <a:buFont typeface="Arial" panose="020B0604020202020204" pitchFamily="34" charset="0"/>
              <a:buChar char="•"/>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In 1760, the vineyard was acquired by </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Prince Louis-François </a:t>
            </a:r>
            <a:br>
              <a:rPr lang="en-US"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de Bourbon</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who gave the estate its name after successfully </a:t>
            </a:r>
            <a:br>
              <a:rPr lang="en-US"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kern="100" dirty="0">
                <a:effectLst/>
                <a:latin typeface="Times New Roman" panose="02020603050405020304" pitchFamily="18" charset="0"/>
                <a:ea typeface="Aptos" panose="020B0004020202020204" pitchFamily="34" charset="0"/>
                <a:cs typeface="Times New Roman" panose="02020603050405020304" pitchFamily="18" charset="0"/>
              </a:rPr>
              <a:t>outbidding Madame de Pompadour, the mistress of King Louis </a:t>
            </a:r>
            <a:br>
              <a:rPr lang="en-US"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kern="100" dirty="0">
                <a:effectLst/>
                <a:latin typeface="Times New Roman" panose="02020603050405020304" pitchFamily="18" charset="0"/>
                <a:ea typeface="Aptos" panose="020B0004020202020204" pitchFamily="34" charset="0"/>
                <a:cs typeface="Times New Roman" panose="02020603050405020304" pitchFamily="18" charset="0"/>
              </a:rPr>
              <a:t>XV, for the property. </a:t>
            </a:r>
          </a:p>
          <a:p>
            <a:pPr marL="342900" indent="-342900" algn="l">
              <a:lnSpc>
                <a:spcPct val="107000"/>
              </a:lnSpc>
              <a:spcBef>
                <a:spcPts val="0"/>
              </a:spcBef>
              <a:spcAft>
                <a:spcPts val="800"/>
              </a:spcAft>
              <a:buFont typeface="Arial" panose="020B0604020202020204" pitchFamily="34" charset="0"/>
              <a:buChar char="•"/>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The vineyard was later passed through various ownerships until </a:t>
            </a:r>
            <a:br>
              <a:rPr lang="en-US"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kern="100" dirty="0">
                <a:effectLst/>
                <a:latin typeface="Times New Roman" panose="02020603050405020304" pitchFamily="18" charset="0"/>
                <a:ea typeface="Aptos" panose="020B0004020202020204" pitchFamily="34" charset="0"/>
                <a:cs typeface="Times New Roman" panose="02020603050405020304" pitchFamily="18" charset="0"/>
              </a:rPr>
              <a:t>it came under the control of two families, the de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Villaine</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 and the Leroy families, who jointly manage it today.</a:t>
            </a:r>
          </a:p>
          <a:p>
            <a:pPr marL="342900" indent="-342900" algn="l">
              <a:lnSpc>
                <a:spcPct val="107000"/>
              </a:lnSpc>
              <a:spcBef>
                <a:spcPts val="0"/>
              </a:spcBef>
              <a:spcAft>
                <a:spcPts val="800"/>
              </a:spcAft>
              <a:buFont typeface="Arial" panose="020B0604020202020204" pitchFamily="34" charset="0"/>
              <a:buChar char="•"/>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Domaine de la </a:t>
            </a:r>
            <a:r>
              <a:rPr lang="en-US" kern="100" dirty="0" err="1">
                <a:effectLst/>
                <a:latin typeface="Times New Roman" panose="02020603050405020304" pitchFamily="18" charset="0"/>
                <a:ea typeface="Aptos" panose="020B0004020202020204" pitchFamily="34" charset="0"/>
                <a:cs typeface="Times New Roman" panose="02020603050405020304" pitchFamily="18" charset="0"/>
              </a:rPr>
              <a:t>Romanée</a:t>
            </a:r>
            <a:r>
              <a:rPr lang="en-US" kern="100" dirty="0">
                <a:effectLst/>
                <a:latin typeface="Times New Roman" panose="02020603050405020304" pitchFamily="18" charset="0"/>
                <a:ea typeface="Aptos" panose="020B0004020202020204" pitchFamily="34" charset="0"/>
                <a:cs typeface="Times New Roman" panose="02020603050405020304" pitchFamily="18" charset="0"/>
              </a:rPr>
              <a:t>-Conti (DRC) is synonymous with prestige in Burgundy. Located in the heart of the Côte de Nuits, DRC produces some of the most sought-after and expensive Pinot Noir wines in the world. </a:t>
            </a:r>
          </a:p>
        </p:txBody>
      </p:sp>
      <p:pic>
        <p:nvPicPr>
          <p:cNvPr id="5" name="Picture 4" descr="A portrait of a person&#10;&#10;Description automatically generated">
            <a:extLst>
              <a:ext uri="{FF2B5EF4-FFF2-40B4-BE49-F238E27FC236}">
                <a16:creationId xmlns:a16="http://schemas.microsoft.com/office/drawing/2014/main" id="{4F212C40-EF24-761F-3CC3-45217F920E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3040" y="1158241"/>
            <a:ext cx="3108960" cy="3394841"/>
          </a:xfrm>
          <a:prstGeom prst="rect">
            <a:avLst/>
          </a:prstGeom>
        </p:spPr>
      </p:pic>
    </p:spTree>
    <p:extLst>
      <p:ext uri="{BB962C8B-B14F-4D97-AF65-F5344CB8AC3E}">
        <p14:creationId xmlns:p14="http://schemas.microsoft.com/office/powerpoint/2010/main" val="250572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descr="A stone post with a sign on it&#10;&#10;Description automatically generated">
            <a:extLst>
              <a:ext uri="{FF2B5EF4-FFF2-40B4-BE49-F238E27FC236}">
                <a16:creationId xmlns:a16="http://schemas.microsoft.com/office/drawing/2014/main" id="{73CEAE67-28D8-31D6-0AFD-9BD29422AF9F}"/>
              </a:ext>
            </a:extLst>
          </p:cNvPr>
          <p:cNvPicPr>
            <a:picLocks noChangeAspect="1"/>
          </p:cNvPicPr>
          <p:nvPr/>
        </p:nvPicPr>
        <p:blipFill>
          <a:blip r:embed="rId3">
            <a:extLst>
              <a:ext uri="{28A0092B-C50C-407E-A947-70E740481C1C}">
                <a14:useLocalDpi xmlns:a14="http://schemas.microsoft.com/office/drawing/2010/main" val="0"/>
              </a:ext>
            </a:extLst>
          </a:blip>
          <a:srcRect l="6751"/>
          <a:stretch/>
        </p:blipFill>
        <p:spPr>
          <a:xfrm>
            <a:off x="-25400" y="4389120"/>
            <a:ext cx="4540250" cy="2468879"/>
          </a:xfrm>
          <a:prstGeom prst="rect">
            <a:avLst/>
          </a:prstGeom>
        </p:spPr>
      </p:pic>
      <p:sp>
        <p:nvSpPr>
          <p:cNvPr id="2" name="Title 1">
            <a:extLst>
              <a:ext uri="{FF2B5EF4-FFF2-40B4-BE49-F238E27FC236}">
                <a16:creationId xmlns:a16="http://schemas.microsoft.com/office/drawing/2014/main" id="{E47B1472-672D-71AD-6C1C-7B364B57F197}"/>
              </a:ext>
            </a:extLst>
          </p:cNvPr>
          <p:cNvSpPr>
            <a:spLocks noGrp="1"/>
          </p:cNvSpPr>
          <p:nvPr>
            <p:ph type="ctrTitle"/>
          </p:nvPr>
        </p:nvSpPr>
        <p:spPr>
          <a:xfrm>
            <a:off x="0" y="1"/>
            <a:ext cx="12192000" cy="1121663"/>
          </a:xfrm>
        </p:spPr>
        <p:txBody>
          <a:bodyPr anchor="ctr">
            <a:normAutofit/>
          </a:bodyPr>
          <a:lstStyle/>
          <a:p>
            <a:r>
              <a:rPr lang="en-US" sz="4400" b="1" dirty="0">
                <a:latin typeface="Times New Roman" panose="02020603050405020304" pitchFamily="18" charset="0"/>
                <a:cs typeface="Times New Roman" panose="02020603050405020304" pitchFamily="18" charset="0"/>
              </a:rPr>
              <a:t>Domaine de la </a:t>
            </a:r>
            <a:r>
              <a:rPr lang="en-US" sz="4400" b="1" dirty="0" err="1">
                <a:latin typeface="Times New Roman" panose="02020603050405020304" pitchFamily="18" charset="0"/>
                <a:cs typeface="Times New Roman" panose="02020603050405020304" pitchFamily="18" charset="0"/>
              </a:rPr>
              <a:t>Romanée</a:t>
            </a:r>
            <a:r>
              <a:rPr lang="en-US" sz="4400" b="1" dirty="0">
                <a:latin typeface="Times New Roman" panose="02020603050405020304" pitchFamily="18" charset="0"/>
                <a:cs typeface="Times New Roman" panose="02020603050405020304" pitchFamily="18" charset="0"/>
              </a:rPr>
              <a:t>-Conti</a:t>
            </a:r>
            <a:endParaRPr lang="en-US" dirty="0"/>
          </a:p>
        </p:txBody>
      </p:sp>
      <p:sp>
        <p:nvSpPr>
          <p:cNvPr id="3" name="Subtitle 2">
            <a:extLst>
              <a:ext uri="{FF2B5EF4-FFF2-40B4-BE49-F238E27FC236}">
                <a16:creationId xmlns:a16="http://schemas.microsoft.com/office/drawing/2014/main" id="{471ACC6D-AE85-6666-673E-1C8AD1373D3F}"/>
              </a:ext>
            </a:extLst>
          </p:cNvPr>
          <p:cNvSpPr>
            <a:spLocks noGrp="1"/>
          </p:cNvSpPr>
          <p:nvPr>
            <p:ph type="subTitle" idx="1"/>
          </p:nvPr>
        </p:nvSpPr>
        <p:spPr>
          <a:xfrm>
            <a:off x="304800" y="896113"/>
            <a:ext cx="11765280" cy="4206240"/>
          </a:xfrm>
        </p:spPr>
        <p:txBody>
          <a:bodyPr>
            <a:normAutofit/>
          </a:bodyPr>
          <a:lstStyle/>
          <a:p>
            <a:pPr algn="l"/>
            <a:r>
              <a:rPr lang="en-US" b="1" dirty="0">
                <a:latin typeface="Times New Roman" panose="02020603050405020304" pitchFamily="18" charset="0"/>
                <a:cs typeface="Times New Roman" panose="02020603050405020304" pitchFamily="18" charset="0"/>
              </a:rPr>
              <a:t>Terroir and Viticulture</a:t>
            </a:r>
            <a:endParaRPr lang="en-US"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Domaine de la </a:t>
            </a:r>
            <a:r>
              <a:rPr lang="en-US" dirty="0" err="1">
                <a:latin typeface="Times New Roman" panose="02020603050405020304" pitchFamily="18" charset="0"/>
                <a:cs typeface="Times New Roman" panose="02020603050405020304" pitchFamily="18" charset="0"/>
              </a:rPr>
              <a:t>Romanée</a:t>
            </a:r>
            <a:r>
              <a:rPr lang="en-US" dirty="0">
                <a:latin typeface="Times New Roman" panose="02020603050405020304" pitchFamily="18" charset="0"/>
                <a:cs typeface="Times New Roman" panose="02020603050405020304" pitchFamily="18" charset="0"/>
              </a:rPr>
              <a:t>-Conti is located in the village of </a:t>
            </a:r>
            <a:r>
              <a:rPr lang="en-US" dirty="0" err="1">
                <a:latin typeface="Times New Roman" panose="02020603050405020304" pitchFamily="18" charset="0"/>
                <a:cs typeface="Times New Roman" panose="02020603050405020304" pitchFamily="18" charset="0"/>
              </a:rPr>
              <a:t>Vosne-Romanée</a:t>
            </a:r>
            <a:r>
              <a:rPr lang="en-US" dirty="0">
                <a:latin typeface="Times New Roman" panose="02020603050405020304" pitchFamily="18" charset="0"/>
                <a:cs typeface="Times New Roman" panose="02020603050405020304" pitchFamily="18" charset="0"/>
              </a:rPr>
              <a:t> in the Côte de Nuits sub-region of Burgundy. </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estate owns eight Grand Cru vineyards, including some of the most famous in the region: </a:t>
            </a:r>
            <a:r>
              <a:rPr lang="en-US" dirty="0" err="1">
                <a:latin typeface="Times New Roman" panose="02020603050405020304" pitchFamily="18" charset="0"/>
                <a:cs typeface="Times New Roman" panose="02020603050405020304" pitchFamily="18" charset="0"/>
              </a:rPr>
              <a:t>Romanée</a:t>
            </a:r>
            <a:r>
              <a:rPr lang="en-US" dirty="0">
                <a:latin typeface="Times New Roman" panose="02020603050405020304" pitchFamily="18" charset="0"/>
                <a:cs typeface="Times New Roman" panose="02020603050405020304" pitchFamily="18" charset="0"/>
              </a:rPr>
              <a:t>-Conti, La </a:t>
            </a:r>
            <a:r>
              <a:rPr lang="en-US" dirty="0" err="1">
                <a:latin typeface="Times New Roman" panose="02020603050405020304" pitchFamily="18" charset="0"/>
                <a:cs typeface="Times New Roman" panose="02020603050405020304" pitchFamily="18" charset="0"/>
              </a:rPr>
              <a:t>Tâche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Richebourg</a:t>
            </a:r>
            <a:r>
              <a:rPr lang="en-US" dirty="0">
                <a:latin typeface="Times New Roman" panose="02020603050405020304" pitchFamily="18" charset="0"/>
                <a:cs typeface="Times New Roman" panose="02020603050405020304" pitchFamily="18" charset="0"/>
              </a:rPr>
              <a:t>, Grands </a:t>
            </a:r>
            <a:r>
              <a:rPr lang="en-US" dirty="0" err="1">
                <a:latin typeface="Times New Roman" panose="02020603050405020304" pitchFamily="18" charset="0"/>
                <a:cs typeface="Times New Roman" panose="02020603050405020304" pitchFamily="18" charset="0"/>
              </a:rPr>
              <a:t>Échézeaux</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Échézeaux</a:t>
            </a:r>
            <a:r>
              <a:rPr lang="en-US" dirty="0">
                <a:latin typeface="Times New Roman" panose="02020603050405020304" pitchFamily="18" charset="0"/>
                <a:cs typeface="Times New Roman" panose="02020603050405020304" pitchFamily="18" charset="0"/>
              </a:rPr>
              <a:t>, and Montrachet. Each vineyard has a unique terroir, which includes specific soil types, microclimates, and orientations that contribute to the distinctive character of the wines.</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estate’s wines are made using biodynamic farming practices, reflecting a deep commitment to sustainability and respect for the land. DRC’s approach to viticulture is 				        meticulous, with a focus on low yields, manual harvesting, 				        and precise vineyard management. </a:t>
            </a:r>
            <a:endParaRPr lang="en-US" sz="2400" kern="100" dirty="0">
              <a:latin typeface="Times New Roman" panose="02020603050405020304" pitchFamily="18" charset="0"/>
              <a:ea typeface="Aptos" panose="020B0004020202020204" pitchFamily="34"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E5EE5A1-9447-4BBD-1CD7-995B100AD24D}"/>
              </a:ext>
            </a:extLst>
          </p:cNvPr>
          <p:cNvSpPr txBox="1"/>
          <p:nvPr/>
        </p:nvSpPr>
        <p:spPr>
          <a:xfrm>
            <a:off x="4608576" y="4965191"/>
            <a:ext cx="7461504" cy="1938992"/>
          </a:xfrm>
          <a:prstGeom prst="rect">
            <a:avLst/>
          </a:prstGeom>
          <a:noFill/>
        </p:spPr>
        <p:txBody>
          <a:bodyPr wrap="square">
            <a:spAutoFit/>
          </a:bodyPr>
          <a:lstStyle/>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vineyards are planted with old vines, and grapes are handpicked to ensure only the best fruit is used.</a:t>
            </a:r>
          </a:p>
          <a:p>
            <a:pPr marL="342900" indent="-342900" algn="l">
              <a:buFont typeface="Arial" panose="020B0604020202020204" pitchFamily="34" charset="0"/>
              <a:buChar char="•"/>
            </a:pPr>
            <a:r>
              <a:rPr lang="en-US" sz="2400" kern="100" dirty="0">
                <a:latin typeface="Times New Roman" panose="02020603050405020304" pitchFamily="18" charset="0"/>
                <a:ea typeface="Aptos" panose="020B0004020202020204" pitchFamily="34" charset="0"/>
                <a:cs typeface="Times New Roman" panose="02020603050405020304" pitchFamily="18" charset="0"/>
              </a:rPr>
              <a:t> </a:t>
            </a:r>
            <a:r>
              <a:rPr lang="en-US" sz="2400" kern="100" dirty="0" err="1">
                <a:latin typeface="Times New Roman" panose="02020603050405020304" pitchFamily="18" charset="0"/>
                <a:ea typeface="Aptos" panose="020B0004020202020204" pitchFamily="34" charset="0"/>
                <a:cs typeface="Times New Roman" panose="02020603050405020304" pitchFamily="18" charset="0"/>
              </a:rPr>
              <a:t>Romanée</a:t>
            </a:r>
            <a:r>
              <a:rPr lang="en-US" sz="2400" kern="100" dirty="0">
                <a:latin typeface="Times New Roman" panose="02020603050405020304" pitchFamily="18" charset="0"/>
                <a:ea typeface="Aptos" panose="020B0004020202020204" pitchFamily="34" charset="0"/>
                <a:cs typeface="Times New Roman" panose="02020603050405020304" pitchFamily="18" charset="0"/>
              </a:rPr>
              <a:t>-Conti’s flagship wine, comes from a small vineyard with a unique terroir, yielding wines of exceptional purity and depth.</a:t>
            </a:r>
            <a:endParaRPr lang="en-US" sz="2400" dirty="0"/>
          </a:p>
        </p:txBody>
      </p:sp>
    </p:spTree>
    <p:extLst>
      <p:ext uri="{BB962C8B-B14F-4D97-AF65-F5344CB8AC3E}">
        <p14:creationId xmlns:p14="http://schemas.microsoft.com/office/powerpoint/2010/main" val="268594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1472-672D-71AD-6C1C-7B364B57F197}"/>
              </a:ext>
            </a:extLst>
          </p:cNvPr>
          <p:cNvSpPr>
            <a:spLocks noGrp="1"/>
          </p:cNvSpPr>
          <p:nvPr>
            <p:ph type="ctrTitle"/>
          </p:nvPr>
        </p:nvSpPr>
        <p:spPr>
          <a:xfrm>
            <a:off x="0" y="1"/>
            <a:ext cx="12192000" cy="1600200"/>
          </a:xfrm>
        </p:spPr>
        <p:txBody>
          <a:bodyPr anchor="ctr">
            <a:normAutofit/>
          </a:bodyPr>
          <a:lstStyle/>
          <a:p>
            <a:r>
              <a:rPr lang="en-US" sz="4400" b="1" dirty="0">
                <a:latin typeface="Times New Roman" panose="02020603050405020304" pitchFamily="18" charset="0"/>
                <a:cs typeface="Times New Roman" panose="02020603050405020304" pitchFamily="18" charset="0"/>
              </a:rPr>
              <a:t>Domaine de la </a:t>
            </a:r>
            <a:r>
              <a:rPr lang="en-US" sz="4400" b="1" dirty="0" err="1">
                <a:latin typeface="Times New Roman" panose="02020603050405020304" pitchFamily="18" charset="0"/>
                <a:cs typeface="Times New Roman" panose="02020603050405020304" pitchFamily="18" charset="0"/>
              </a:rPr>
              <a:t>Romanée</a:t>
            </a:r>
            <a:r>
              <a:rPr lang="en-US" sz="4400" b="1" dirty="0">
                <a:latin typeface="Times New Roman" panose="02020603050405020304" pitchFamily="18" charset="0"/>
                <a:cs typeface="Times New Roman" panose="02020603050405020304" pitchFamily="18" charset="0"/>
              </a:rPr>
              <a:t>-Conti</a:t>
            </a:r>
            <a:endParaRPr lang="en-US" dirty="0"/>
          </a:p>
        </p:txBody>
      </p:sp>
      <p:sp>
        <p:nvSpPr>
          <p:cNvPr id="3" name="Subtitle 2">
            <a:extLst>
              <a:ext uri="{FF2B5EF4-FFF2-40B4-BE49-F238E27FC236}">
                <a16:creationId xmlns:a16="http://schemas.microsoft.com/office/drawing/2014/main" id="{471ACC6D-AE85-6666-673E-1C8AD1373D3F}"/>
              </a:ext>
            </a:extLst>
          </p:cNvPr>
          <p:cNvSpPr>
            <a:spLocks noGrp="1"/>
          </p:cNvSpPr>
          <p:nvPr>
            <p:ph type="subTitle" idx="1"/>
          </p:nvPr>
        </p:nvSpPr>
        <p:spPr>
          <a:xfrm>
            <a:off x="280416" y="1243584"/>
            <a:ext cx="11782951" cy="5788151"/>
          </a:xfrm>
        </p:spPr>
        <p:txBody>
          <a:bodyPr>
            <a:normAutofit fontScale="92500" lnSpcReduction="10000"/>
          </a:bodyPr>
          <a:lstStyle/>
          <a:p>
            <a:pPr algn="l"/>
            <a:r>
              <a:rPr lang="en-US" b="1" dirty="0">
                <a:latin typeface="Times New Roman" panose="02020603050405020304" pitchFamily="18" charset="0"/>
                <a:cs typeface="Times New Roman" panose="02020603050405020304" pitchFamily="18" charset="0"/>
              </a:rPr>
              <a:t>Notable Wines</a:t>
            </a:r>
            <a:endParaRPr lang="en-US" dirty="0">
              <a:latin typeface="Times New Roman" panose="02020603050405020304" pitchFamily="18" charset="0"/>
              <a:cs typeface="Times New Roman" panose="02020603050405020304" pitchFamily="18" charset="0"/>
            </a:endParaRPr>
          </a:p>
          <a:p>
            <a:pPr marL="342900" indent="-342900" algn="l">
              <a:lnSpc>
                <a:spcPct val="110000"/>
              </a:lnSpc>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Romanée</a:t>
            </a:r>
            <a:r>
              <a:rPr lang="en-US" b="1" dirty="0">
                <a:latin typeface="Times New Roman" panose="02020603050405020304" pitchFamily="18" charset="0"/>
                <a:cs typeface="Times New Roman" panose="02020603050405020304" pitchFamily="18" charset="0"/>
              </a:rPr>
              <a:t>-Conti</a:t>
            </a:r>
            <a:r>
              <a:rPr lang="en-US" dirty="0">
                <a:latin typeface="Times New Roman" panose="02020603050405020304" pitchFamily="18" charset="0"/>
                <a:cs typeface="Times New Roman" panose="02020603050405020304" pitchFamily="18" charset="0"/>
              </a:rPr>
              <a:t>: The estate’s most famous and prized wine comes from its namesake vineyard, </a:t>
            </a:r>
            <a:r>
              <a:rPr lang="en-US" dirty="0" err="1">
                <a:latin typeface="Times New Roman" panose="02020603050405020304" pitchFamily="18" charset="0"/>
                <a:cs typeface="Times New Roman" panose="02020603050405020304" pitchFamily="18" charset="0"/>
              </a:rPr>
              <a:t>Romanée</a:t>
            </a:r>
            <a:r>
              <a:rPr lang="en-US" dirty="0">
                <a:latin typeface="Times New Roman" panose="02020603050405020304" pitchFamily="18" charset="0"/>
                <a:cs typeface="Times New Roman" panose="02020603050405020304" pitchFamily="18" charset="0"/>
              </a:rPr>
              <a:t>-Conti. This Pinot Noir wine is known for its extraordinary complexity, purity, and elegance. The production is extremely limited, often fewer than 6,000 bottles per vintage, making it one of the most expensive wines in the world. </a:t>
            </a:r>
            <a:r>
              <a:rPr lang="en-US" dirty="0" err="1">
                <a:latin typeface="Times New Roman" panose="02020603050405020304" pitchFamily="18" charset="0"/>
                <a:cs typeface="Times New Roman" panose="02020603050405020304" pitchFamily="18" charset="0"/>
              </a:rPr>
              <a:t>Romanée</a:t>
            </a:r>
            <a:r>
              <a:rPr lang="en-US" dirty="0">
                <a:latin typeface="Times New Roman" panose="02020603050405020304" pitchFamily="18" charset="0"/>
                <a:cs typeface="Times New Roman" panose="02020603050405020304" pitchFamily="18" charset="0"/>
              </a:rPr>
              <a:t>-Conti is famed for its rich aromas, fine tannins, and unparalleled ability to age for decades.</a:t>
            </a:r>
          </a:p>
          <a:p>
            <a:pPr marL="342900" indent="-342900" algn="l">
              <a:lnSpc>
                <a:spcPct val="11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La </a:t>
            </a:r>
            <a:r>
              <a:rPr lang="en-US" b="1" dirty="0" err="1">
                <a:latin typeface="Times New Roman" panose="02020603050405020304" pitchFamily="18" charset="0"/>
                <a:cs typeface="Times New Roman" panose="02020603050405020304" pitchFamily="18" charset="0"/>
              </a:rPr>
              <a:t>Tâche</a:t>
            </a:r>
            <a:r>
              <a:rPr lang="en-US" dirty="0">
                <a:latin typeface="Times New Roman" panose="02020603050405020304" pitchFamily="18" charset="0"/>
                <a:cs typeface="Times New Roman" panose="02020603050405020304" pitchFamily="18" charset="0"/>
              </a:rPr>
              <a:t>: Another celebrated Grand Cru, La </a:t>
            </a:r>
            <a:r>
              <a:rPr lang="en-US" dirty="0" err="1">
                <a:latin typeface="Times New Roman" panose="02020603050405020304" pitchFamily="18" charset="0"/>
                <a:cs typeface="Times New Roman" panose="02020603050405020304" pitchFamily="18" charset="0"/>
              </a:rPr>
              <a:t>Tâche</a:t>
            </a:r>
            <a:r>
              <a:rPr lang="en-US" dirty="0">
                <a:latin typeface="Times New Roman" panose="02020603050405020304" pitchFamily="18" charset="0"/>
                <a:cs typeface="Times New Roman" panose="02020603050405020304" pitchFamily="18" charset="0"/>
              </a:rPr>
              <a:t> is a monopole (solely owned vineyard) of DRC, and is known for producing fuller-bodied, more robust Pinot Noir than </a:t>
            </a:r>
            <a:r>
              <a:rPr lang="en-US" dirty="0" err="1">
                <a:latin typeface="Times New Roman" panose="02020603050405020304" pitchFamily="18" charset="0"/>
                <a:cs typeface="Times New Roman" panose="02020603050405020304" pitchFamily="18" charset="0"/>
              </a:rPr>
              <a:t>Romanée</a:t>
            </a:r>
            <a:r>
              <a:rPr lang="en-US" dirty="0">
                <a:latin typeface="Times New Roman" panose="02020603050405020304" pitchFamily="18" charset="0"/>
                <a:cs typeface="Times New Roman" panose="02020603050405020304" pitchFamily="18" charset="0"/>
              </a:rPr>
              <a:t>-Conti. Like all of the estate’s wines, La </a:t>
            </a:r>
            <a:r>
              <a:rPr lang="en-US" dirty="0" err="1">
                <a:latin typeface="Times New Roman" panose="02020603050405020304" pitchFamily="18" charset="0"/>
                <a:cs typeface="Times New Roman" panose="02020603050405020304" pitchFamily="18" charset="0"/>
              </a:rPr>
              <a:t>Tâche</a:t>
            </a:r>
            <a:r>
              <a:rPr lang="en-US" dirty="0">
                <a:latin typeface="Times New Roman" panose="02020603050405020304" pitchFamily="18" charset="0"/>
                <a:cs typeface="Times New Roman" panose="02020603050405020304" pitchFamily="18" charset="0"/>
              </a:rPr>
              <a:t> is known for its exceptional balance and longevity. </a:t>
            </a:r>
          </a:p>
          <a:p>
            <a:pPr marL="342900" indent="-342900" algn="l">
              <a:lnSpc>
                <a:spcPct val="110000"/>
              </a:lnSpc>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Richebourg</a:t>
            </a:r>
            <a:r>
              <a:rPr lang="en-US" dirty="0">
                <a:latin typeface="Times New Roman" panose="02020603050405020304" pitchFamily="18" charset="0"/>
                <a:cs typeface="Times New Roman" panose="02020603050405020304" pitchFamily="18" charset="0"/>
              </a:rPr>
              <a:t>: This vineyard produces powerful and structured wines, with a richer, more concentrated style. </a:t>
            </a:r>
            <a:r>
              <a:rPr lang="en-US" dirty="0" err="1">
                <a:latin typeface="Times New Roman" panose="02020603050405020304" pitchFamily="18" charset="0"/>
                <a:cs typeface="Times New Roman" panose="02020603050405020304" pitchFamily="18" charset="0"/>
              </a:rPr>
              <a:t>Richebourg</a:t>
            </a:r>
            <a:r>
              <a:rPr lang="en-US" dirty="0">
                <a:latin typeface="Times New Roman" panose="02020603050405020304" pitchFamily="18" charset="0"/>
                <a:cs typeface="Times New Roman" panose="02020603050405020304" pitchFamily="18" charset="0"/>
              </a:rPr>
              <a:t> wines are often described as being more muscular than </a:t>
            </a:r>
            <a:r>
              <a:rPr lang="en-US" dirty="0" err="1">
                <a:latin typeface="Times New Roman" panose="02020603050405020304" pitchFamily="18" charset="0"/>
                <a:cs typeface="Times New Roman" panose="02020603050405020304" pitchFamily="18" charset="0"/>
              </a:rPr>
              <a:t>Romanée</a:t>
            </a:r>
            <a:r>
              <a:rPr lang="en-US" dirty="0">
                <a:latin typeface="Times New Roman" panose="02020603050405020304" pitchFamily="18" charset="0"/>
                <a:cs typeface="Times New Roman" panose="02020603050405020304" pitchFamily="18" charset="0"/>
              </a:rPr>
              <a:t>-Conti, but they still maintain the finesse and elegance characteristic of DRC. </a:t>
            </a:r>
          </a:p>
          <a:p>
            <a:pPr marL="342900" indent="-342900" algn="l">
              <a:lnSpc>
                <a:spcPct val="110000"/>
              </a:lnSpc>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Montrachet</a:t>
            </a:r>
            <a:r>
              <a:rPr lang="en-US" dirty="0">
                <a:latin typeface="Times New Roman" panose="02020603050405020304" pitchFamily="18" charset="0"/>
                <a:cs typeface="Times New Roman" panose="02020603050405020304" pitchFamily="18" charset="0"/>
              </a:rPr>
              <a:t>: While DRC is known primarily for its red wines, it also produces a highly regarded white wine from the Montrachet vineyard, made from </a:t>
            </a:r>
            <a:r>
              <a:rPr lang="en-US" b="1" dirty="0">
                <a:latin typeface="Times New Roman" panose="02020603050405020304" pitchFamily="18" charset="0"/>
                <a:cs typeface="Times New Roman" panose="02020603050405020304" pitchFamily="18" charset="0"/>
              </a:rPr>
              <a:t>Chardonnay</a:t>
            </a:r>
            <a:r>
              <a:rPr lang="en-US" dirty="0">
                <a:latin typeface="Times New Roman" panose="02020603050405020304" pitchFamily="18" charset="0"/>
                <a:cs typeface="Times New Roman" panose="02020603050405020304" pitchFamily="18" charset="0"/>
              </a:rPr>
              <a:t>. Montrachet from DRC is considered one of the finest white wines in the world, with incredible depth, richness, and balance.</a:t>
            </a:r>
          </a:p>
        </p:txBody>
      </p:sp>
    </p:spTree>
    <p:extLst>
      <p:ext uri="{BB962C8B-B14F-4D97-AF65-F5344CB8AC3E}">
        <p14:creationId xmlns:p14="http://schemas.microsoft.com/office/powerpoint/2010/main" val="308253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7B1472-672D-71AD-6C1C-7B364B57F197}"/>
              </a:ext>
            </a:extLst>
          </p:cNvPr>
          <p:cNvSpPr>
            <a:spLocks noGrp="1"/>
          </p:cNvSpPr>
          <p:nvPr>
            <p:ph type="ctrTitle"/>
          </p:nvPr>
        </p:nvSpPr>
        <p:spPr>
          <a:xfrm>
            <a:off x="-1" y="1"/>
            <a:ext cx="7839457" cy="1280159"/>
          </a:xfrm>
        </p:spPr>
        <p:txBody>
          <a:bodyPr anchor="ctr">
            <a:normAutofit/>
          </a:bodyPr>
          <a:lstStyle/>
          <a:p>
            <a:r>
              <a:rPr lang="en-US" sz="3800" b="1" dirty="0">
                <a:latin typeface="Times New Roman" panose="02020603050405020304" pitchFamily="18" charset="0"/>
                <a:cs typeface="Times New Roman" panose="02020603050405020304" pitchFamily="18" charset="0"/>
              </a:rPr>
              <a:t>Domaine de la </a:t>
            </a:r>
            <a:r>
              <a:rPr lang="en-US" sz="3800" b="1" dirty="0" err="1">
                <a:latin typeface="Times New Roman" panose="02020603050405020304" pitchFamily="18" charset="0"/>
                <a:cs typeface="Times New Roman" panose="02020603050405020304" pitchFamily="18" charset="0"/>
              </a:rPr>
              <a:t>Romanée</a:t>
            </a:r>
            <a:r>
              <a:rPr lang="en-US" sz="3800" b="1" dirty="0">
                <a:latin typeface="Times New Roman" panose="02020603050405020304" pitchFamily="18" charset="0"/>
                <a:cs typeface="Times New Roman" panose="02020603050405020304" pitchFamily="18" charset="0"/>
              </a:rPr>
              <a:t>-Conti</a:t>
            </a:r>
            <a:endParaRPr lang="en-US" sz="3800" dirty="0"/>
          </a:p>
        </p:txBody>
      </p:sp>
      <p:sp>
        <p:nvSpPr>
          <p:cNvPr id="3" name="Subtitle 2">
            <a:extLst>
              <a:ext uri="{FF2B5EF4-FFF2-40B4-BE49-F238E27FC236}">
                <a16:creationId xmlns:a16="http://schemas.microsoft.com/office/drawing/2014/main" id="{471ACC6D-AE85-6666-673E-1C8AD1373D3F}"/>
              </a:ext>
            </a:extLst>
          </p:cNvPr>
          <p:cNvSpPr>
            <a:spLocks noGrp="1"/>
          </p:cNvSpPr>
          <p:nvPr>
            <p:ph type="subTitle" idx="1"/>
          </p:nvPr>
        </p:nvSpPr>
        <p:spPr>
          <a:xfrm>
            <a:off x="329184" y="1133856"/>
            <a:ext cx="7644384" cy="5724134"/>
          </a:xfrm>
        </p:spPr>
        <p:txBody>
          <a:bodyPr>
            <a:noAutofit/>
          </a:bodyPr>
          <a:lstStyle/>
          <a:p>
            <a:pPr algn="l"/>
            <a:r>
              <a:rPr lang="en-US" b="1" dirty="0">
                <a:latin typeface="Times New Roman" panose="02020603050405020304" pitchFamily="18" charset="0"/>
                <a:cs typeface="Times New Roman" panose="02020603050405020304" pitchFamily="18" charset="0"/>
              </a:rPr>
              <a:t>Winemaking Philosophy</a:t>
            </a:r>
            <a:endParaRPr lang="en-US"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DRC’s winemaking process emphasizes minimal intervention, allowing the unique terroir of each vineyard to shine through. </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fermentation process is traditional, using indigenous yeasts and aging the wines in new oak barrels for up to 18 months. </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estate produces very limited quantities, and its wines are released in small allocations, contributing to their rarity and high value on the market. </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wines are known for their remarkable aging potential. </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bottle of </a:t>
            </a:r>
            <a:r>
              <a:rPr lang="en-US" dirty="0" err="1">
                <a:latin typeface="Times New Roman" panose="02020603050405020304" pitchFamily="18" charset="0"/>
                <a:cs typeface="Times New Roman" panose="02020603050405020304" pitchFamily="18" charset="0"/>
              </a:rPr>
              <a:t>Romanée</a:t>
            </a:r>
            <a:r>
              <a:rPr lang="en-US" dirty="0">
                <a:latin typeface="Times New Roman" panose="02020603050405020304" pitchFamily="18" charset="0"/>
                <a:cs typeface="Times New Roman" panose="02020603050405020304" pitchFamily="18" charset="0"/>
              </a:rPr>
              <a:t>-Conti or La </a:t>
            </a:r>
            <a:r>
              <a:rPr lang="en-US" dirty="0" err="1">
                <a:latin typeface="Times New Roman" panose="02020603050405020304" pitchFamily="18" charset="0"/>
                <a:cs typeface="Times New Roman" panose="02020603050405020304" pitchFamily="18" charset="0"/>
              </a:rPr>
              <a:t>Tâche</a:t>
            </a:r>
            <a:r>
              <a:rPr lang="en-US" dirty="0">
                <a:latin typeface="Times New Roman" panose="02020603050405020304" pitchFamily="18" charset="0"/>
                <a:cs typeface="Times New Roman" panose="02020603050405020304" pitchFamily="18" charset="0"/>
              </a:rPr>
              <a:t> can develop over several decades, evolving into something extraordinary with time. This makes the wines not only a symbol of luxury but also a long-term investment for collectors.</a:t>
            </a:r>
            <a:endParaRPr lang="en-US"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6" name="Picture 5" descr="A room with barrels in it&#10;&#10;Description automatically generated with medium confidence">
            <a:extLst>
              <a:ext uri="{FF2B5EF4-FFF2-40B4-BE49-F238E27FC236}">
                <a16:creationId xmlns:a16="http://schemas.microsoft.com/office/drawing/2014/main" id="{84E175BA-EE2C-9C1F-2229-EC6FE2EC5DB7}"/>
              </a:ext>
            </a:extLst>
          </p:cNvPr>
          <p:cNvPicPr>
            <a:picLocks noChangeAspect="1"/>
          </p:cNvPicPr>
          <p:nvPr/>
        </p:nvPicPr>
        <p:blipFill>
          <a:blip r:embed="rId2">
            <a:extLst>
              <a:ext uri="{28A0092B-C50C-407E-A947-70E740481C1C}">
                <a14:useLocalDpi xmlns:a14="http://schemas.microsoft.com/office/drawing/2010/main" val="0"/>
              </a:ext>
            </a:extLst>
          </a:blip>
          <a:srcRect l="20042" r="26593" b="-2"/>
          <a:stretch/>
        </p:blipFill>
        <p:spPr>
          <a:xfrm>
            <a:off x="7839456" y="10"/>
            <a:ext cx="4349496"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24274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1472-672D-71AD-6C1C-7B364B57F197}"/>
              </a:ext>
            </a:extLst>
          </p:cNvPr>
          <p:cNvSpPr>
            <a:spLocks noGrp="1"/>
          </p:cNvSpPr>
          <p:nvPr>
            <p:ph type="ctrTitle"/>
          </p:nvPr>
        </p:nvSpPr>
        <p:spPr>
          <a:xfrm>
            <a:off x="0" y="1"/>
            <a:ext cx="12192000" cy="1600200"/>
          </a:xfrm>
        </p:spPr>
        <p:txBody>
          <a:bodyPr anchor="ctr">
            <a:normAutofit/>
          </a:bodyPr>
          <a:lstStyle/>
          <a:p>
            <a:r>
              <a:rPr lang="en-US" sz="4400" b="1" dirty="0">
                <a:latin typeface="Times New Roman" panose="02020603050405020304" pitchFamily="18" charset="0"/>
                <a:cs typeface="Times New Roman" panose="02020603050405020304" pitchFamily="18" charset="0"/>
              </a:rPr>
              <a:t>Domaine de la </a:t>
            </a:r>
            <a:r>
              <a:rPr lang="en-US" sz="4400" b="1" dirty="0" err="1">
                <a:latin typeface="Times New Roman" panose="02020603050405020304" pitchFamily="18" charset="0"/>
                <a:cs typeface="Times New Roman" panose="02020603050405020304" pitchFamily="18" charset="0"/>
              </a:rPr>
              <a:t>Romanée</a:t>
            </a:r>
            <a:r>
              <a:rPr lang="en-US" sz="4400" b="1" dirty="0">
                <a:latin typeface="Times New Roman" panose="02020603050405020304" pitchFamily="18" charset="0"/>
                <a:cs typeface="Times New Roman" panose="02020603050405020304" pitchFamily="18" charset="0"/>
              </a:rPr>
              <a:t>-Conti</a:t>
            </a:r>
            <a:endParaRPr lang="en-US" dirty="0"/>
          </a:p>
        </p:txBody>
      </p:sp>
      <p:sp>
        <p:nvSpPr>
          <p:cNvPr id="3" name="Subtitle 2">
            <a:extLst>
              <a:ext uri="{FF2B5EF4-FFF2-40B4-BE49-F238E27FC236}">
                <a16:creationId xmlns:a16="http://schemas.microsoft.com/office/drawing/2014/main" id="{471ACC6D-AE85-6666-673E-1C8AD1373D3F}"/>
              </a:ext>
            </a:extLst>
          </p:cNvPr>
          <p:cNvSpPr>
            <a:spLocks noGrp="1"/>
          </p:cNvSpPr>
          <p:nvPr>
            <p:ph type="subTitle" idx="1"/>
          </p:nvPr>
        </p:nvSpPr>
        <p:spPr>
          <a:xfrm>
            <a:off x="1406806" y="1414273"/>
            <a:ext cx="10675465" cy="5443728"/>
          </a:xfrm>
        </p:spPr>
        <p:txBody>
          <a:bodyPr>
            <a:normAutofit fontScale="92500"/>
          </a:bodyPr>
          <a:lstStyle/>
          <a:p>
            <a:pPr algn="l"/>
            <a:r>
              <a:rPr lang="en-US" b="1" dirty="0">
                <a:latin typeface="Times New Roman" panose="02020603050405020304" pitchFamily="18" charset="0"/>
                <a:cs typeface="Times New Roman" panose="02020603050405020304" pitchFamily="18" charset="0"/>
              </a:rPr>
              <a:t>Reputation and Legacy</a:t>
            </a:r>
            <a:endParaRPr lang="en-US"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Domaine de la </a:t>
            </a:r>
            <a:r>
              <a:rPr lang="en-US" dirty="0" err="1">
                <a:latin typeface="Times New Roman" panose="02020603050405020304" pitchFamily="18" charset="0"/>
                <a:cs typeface="Times New Roman" panose="02020603050405020304" pitchFamily="18" charset="0"/>
              </a:rPr>
              <a:t>Romanée</a:t>
            </a:r>
            <a:r>
              <a:rPr lang="en-US" dirty="0">
                <a:latin typeface="Times New Roman" panose="02020603050405020304" pitchFamily="18" charset="0"/>
                <a:cs typeface="Times New Roman" panose="02020603050405020304" pitchFamily="18" charset="0"/>
              </a:rPr>
              <a:t>-Conti is often referred to as the “holy grail” of wine. Due to its combination of rare terroir, exceptional winemaking, and limited production, DRC wines are highly sought after by collectors and enthusiasts worldwide. </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bottle from the estate, especially </a:t>
            </a:r>
            <a:r>
              <a:rPr lang="en-US" dirty="0" err="1">
                <a:latin typeface="Times New Roman" panose="02020603050405020304" pitchFamily="18" charset="0"/>
                <a:cs typeface="Times New Roman" panose="02020603050405020304" pitchFamily="18" charset="0"/>
              </a:rPr>
              <a:t>Romanée</a:t>
            </a:r>
            <a:r>
              <a:rPr lang="en-US" dirty="0">
                <a:latin typeface="Times New Roman" panose="02020603050405020304" pitchFamily="18" charset="0"/>
                <a:cs typeface="Times New Roman" panose="02020603050405020304" pitchFamily="18" charset="0"/>
              </a:rPr>
              <a:t>-Conti, can fetch tens of thousands of dollars, making it one of the most valuable wines in the world.</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addition to its high price, DRC’s wines are also known for their remarkable consistency in quality. Vintage after vintage, they are celebrated for their depth, complexity, and ability to age gracefully. The estate’s dedication to perfection and respect for tradition have cemented its place as a symbol of Burgundy’s winemaking excellence.</a:t>
            </a:r>
          </a:p>
          <a:p>
            <a:pPr algn="l"/>
            <a:r>
              <a:rPr lang="en-US" b="1" dirty="0">
                <a:latin typeface="Times New Roman" panose="02020603050405020304" pitchFamily="18" charset="0"/>
                <a:cs typeface="Times New Roman" panose="02020603050405020304" pitchFamily="18" charset="0"/>
              </a:rPr>
              <a:t>Conclusion</a:t>
            </a:r>
            <a:endParaRPr lang="en-US"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Domaine de la </a:t>
            </a:r>
            <a:r>
              <a:rPr lang="en-US" dirty="0" err="1">
                <a:latin typeface="Times New Roman" panose="02020603050405020304" pitchFamily="18" charset="0"/>
                <a:cs typeface="Times New Roman" panose="02020603050405020304" pitchFamily="18" charset="0"/>
              </a:rPr>
              <a:t>Romanée</a:t>
            </a:r>
            <a:r>
              <a:rPr lang="en-US" dirty="0">
                <a:latin typeface="Times New Roman" panose="02020603050405020304" pitchFamily="18" charset="0"/>
                <a:cs typeface="Times New Roman" panose="02020603050405020304" pitchFamily="18" charset="0"/>
              </a:rPr>
              <a:t>-Conti is not only a legend in the world of wine but also a testament to the artistry of winemaking in Burgundy.</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Its wines reflect the utmost expression of terroir, craftsmanship, and tradition, making it one of the most admired and desired wine producers globally.</a:t>
            </a:r>
          </a:p>
        </p:txBody>
      </p:sp>
      <p:pic>
        <p:nvPicPr>
          <p:cNvPr id="6" name="Picture 5" descr="A bottle of wine with a white label&#10;&#10;Description automatically generated">
            <a:extLst>
              <a:ext uri="{FF2B5EF4-FFF2-40B4-BE49-F238E27FC236}">
                <a16:creationId xmlns:a16="http://schemas.microsoft.com/office/drawing/2014/main" id="{9AEE9C0D-ECBC-7ECC-0E77-42764B1F2B3B}"/>
              </a:ext>
            </a:extLst>
          </p:cNvPr>
          <p:cNvPicPr>
            <a:picLocks noChangeAspect="1"/>
          </p:cNvPicPr>
          <p:nvPr/>
        </p:nvPicPr>
        <p:blipFill>
          <a:blip r:embed="rId2">
            <a:extLst>
              <a:ext uri="{28A0092B-C50C-407E-A947-70E740481C1C}">
                <a14:useLocalDpi xmlns:a14="http://schemas.microsoft.com/office/drawing/2010/main" val="0"/>
              </a:ext>
            </a:extLst>
          </a:blip>
          <a:srcRect l="36162" t="5373" r="37164" b="6069"/>
          <a:stretch/>
        </p:blipFill>
        <p:spPr>
          <a:xfrm>
            <a:off x="0" y="1404036"/>
            <a:ext cx="1406806" cy="5443728"/>
          </a:xfrm>
          <a:prstGeom prst="rect">
            <a:avLst/>
          </a:prstGeom>
        </p:spPr>
      </p:pic>
    </p:spTree>
    <p:extLst>
      <p:ext uri="{BB962C8B-B14F-4D97-AF65-F5344CB8AC3E}">
        <p14:creationId xmlns:p14="http://schemas.microsoft.com/office/powerpoint/2010/main" val="334182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1472-672D-71AD-6C1C-7B364B57F197}"/>
              </a:ext>
            </a:extLst>
          </p:cNvPr>
          <p:cNvSpPr>
            <a:spLocks noGrp="1"/>
          </p:cNvSpPr>
          <p:nvPr>
            <p:ph type="ctrTitle"/>
          </p:nvPr>
        </p:nvSpPr>
        <p:spPr>
          <a:xfrm>
            <a:off x="0" y="1"/>
            <a:ext cx="12192000" cy="1146047"/>
          </a:xfrm>
        </p:spPr>
        <p:txBody>
          <a:bodyPr anchor="ctr">
            <a:normAutofit/>
          </a:bodyPr>
          <a:lstStyle/>
          <a:p>
            <a:r>
              <a:rPr lang="en-US" sz="4400" b="1" dirty="0">
                <a:effectLst/>
                <a:latin typeface="Times New Roman" panose="02020603050405020304" pitchFamily="18" charset="0"/>
                <a:ea typeface="Aptos" panose="020B0004020202020204" pitchFamily="34" charset="0"/>
              </a:rPr>
              <a:t>Château d’Yquem</a:t>
            </a:r>
            <a:r>
              <a:rPr lang="en-US" sz="4400" dirty="0">
                <a:effectLst/>
                <a:latin typeface="Times New Roman" panose="02020603050405020304" pitchFamily="18" charset="0"/>
                <a:ea typeface="Aptos" panose="020B0004020202020204" pitchFamily="34" charset="0"/>
              </a:rPr>
              <a:t> </a:t>
            </a:r>
            <a:endParaRPr lang="en-US" sz="4400" dirty="0"/>
          </a:p>
        </p:txBody>
      </p:sp>
      <p:sp>
        <p:nvSpPr>
          <p:cNvPr id="3" name="Subtitle 2">
            <a:extLst>
              <a:ext uri="{FF2B5EF4-FFF2-40B4-BE49-F238E27FC236}">
                <a16:creationId xmlns:a16="http://schemas.microsoft.com/office/drawing/2014/main" id="{471ACC6D-AE85-6666-673E-1C8AD1373D3F}"/>
              </a:ext>
            </a:extLst>
          </p:cNvPr>
          <p:cNvSpPr>
            <a:spLocks noGrp="1"/>
          </p:cNvSpPr>
          <p:nvPr>
            <p:ph type="subTitle" idx="1"/>
          </p:nvPr>
        </p:nvSpPr>
        <p:spPr>
          <a:xfrm>
            <a:off x="329184" y="1146048"/>
            <a:ext cx="10192512" cy="5711951"/>
          </a:xfrm>
        </p:spPr>
        <p:txBody>
          <a:bodyPr>
            <a:normAutofit fontScale="92500"/>
          </a:bodyPr>
          <a:lstStyle/>
          <a:p>
            <a:pPr marL="342900" indent="-342900" algn="l">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Château d’Yquem</a:t>
            </a:r>
            <a:r>
              <a:rPr lang="en-US" dirty="0">
                <a:latin typeface="Times New Roman" panose="02020603050405020304" pitchFamily="18" charset="0"/>
                <a:cs typeface="Times New Roman" panose="02020603050405020304" pitchFamily="18" charset="0"/>
              </a:rPr>
              <a:t> is one of the most prestigious wine estates in the world, renowned for producing the finest </a:t>
            </a:r>
            <a:r>
              <a:rPr lang="en-US" b="1" dirty="0">
                <a:latin typeface="Times New Roman" panose="02020603050405020304" pitchFamily="18" charset="0"/>
                <a:cs typeface="Times New Roman" panose="02020603050405020304" pitchFamily="18" charset="0"/>
              </a:rPr>
              <a:t>sweet white wines</a:t>
            </a:r>
            <a:r>
              <a:rPr lang="en-US" dirty="0">
                <a:latin typeface="Times New Roman" panose="02020603050405020304" pitchFamily="18" charset="0"/>
                <a:cs typeface="Times New Roman" panose="02020603050405020304" pitchFamily="18" charset="0"/>
              </a:rPr>
              <a:t>. Located in the </a:t>
            </a:r>
            <a:r>
              <a:rPr lang="en-US" b="1" dirty="0">
                <a:latin typeface="Times New Roman" panose="02020603050405020304" pitchFamily="18" charset="0"/>
                <a:cs typeface="Times New Roman" panose="02020603050405020304" pitchFamily="18" charset="0"/>
              </a:rPr>
              <a:t>Sauternes</a:t>
            </a:r>
            <a:r>
              <a:rPr lang="en-US" dirty="0">
                <a:latin typeface="Times New Roman" panose="02020603050405020304" pitchFamily="18" charset="0"/>
                <a:cs typeface="Times New Roman" panose="02020603050405020304" pitchFamily="18" charset="0"/>
              </a:rPr>
              <a:t> appellation of the Bordeaux region, Château d’Yquem’s wines are celebrated for their exceptional sweetness, complexity, and extraordinary aging potential. The estate holds a unique position as the only winery to be classified as </a:t>
            </a:r>
            <a:r>
              <a:rPr lang="en-US" b="1" dirty="0">
                <a:latin typeface="Times New Roman" panose="02020603050405020304" pitchFamily="18" charset="0"/>
                <a:cs typeface="Times New Roman" panose="02020603050405020304" pitchFamily="18" charset="0"/>
              </a:rPr>
              <a:t>Premier Cru Supérieur</a:t>
            </a:r>
            <a:r>
              <a:rPr lang="en-US" dirty="0">
                <a:latin typeface="Times New Roman" panose="02020603050405020304" pitchFamily="18" charset="0"/>
                <a:cs typeface="Times New Roman" panose="02020603050405020304" pitchFamily="18" charset="0"/>
              </a:rPr>
              <a:t> (Superior First Growth) in the 1855 Bordeaux Classification.</a:t>
            </a:r>
          </a:p>
          <a:p>
            <a:pPr algn="l"/>
            <a:r>
              <a:rPr lang="en-US" b="1" dirty="0">
                <a:latin typeface="Times New Roman" panose="02020603050405020304" pitchFamily="18" charset="0"/>
                <a:cs typeface="Times New Roman" panose="02020603050405020304" pitchFamily="18" charset="0"/>
              </a:rPr>
              <a:t>History of Château d’Yquem</a:t>
            </a:r>
            <a:endParaRPr lang="en-US"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history of Château d’Yquem dates back to the 16th century when the estate was acquired by the </a:t>
            </a:r>
            <a:r>
              <a:rPr lang="en-US" b="1" dirty="0">
                <a:latin typeface="Times New Roman" panose="02020603050405020304" pitchFamily="18" charset="0"/>
                <a:cs typeface="Times New Roman" panose="02020603050405020304" pitchFamily="18" charset="0"/>
              </a:rPr>
              <a:t>Sauvage family</a:t>
            </a:r>
            <a:r>
              <a:rPr lang="en-US" dirty="0">
                <a:latin typeface="Times New Roman" panose="02020603050405020304" pitchFamily="18" charset="0"/>
                <a:cs typeface="Times New Roman" panose="02020603050405020304" pitchFamily="18" charset="0"/>
              </a:rPr>
              <a:t>, who played a crucial role in developing its vineyards. Over the centuries, the estate was meticulously managed and passed through various noble families, most notably the </a:t>
            </a:r>
            <a:r>
              <a:rPr lang="en-US" b="1" dirty="0">
                <a:latin typeface="Times New Roman" panose="02020603050405020304" pitchFamily="18" charset="0"/>
                <a:cs typeface="Times New Roman" panose="02020603050405020304" pitchFamily="18" charset="0"/>
              </a:rPr>
              <a:t>Lur-</a:t>
            </a:r>
            <a:r>
              <a:rPr lang="en-US" b="1" dirty="0" err="1">
                <a:latin typeface="Times New Roman" panose="02020603050405020304" pitchFamily="18" charset="0"/>
                <a:cs typeface="Times New Roman" panose="02020603050405020304" pitchFamily="18" charset="0"/>
              </a:rPr>
              <a:t>Saluces</a:t>
            </a:r>
            <a:r>
              <a:rPr lang="en-US" b="1" dirty="0">
                <a:latin typeface="Times New Roman" panose="02020603050405020304" pitchFamily="18" charset="0"/>
                <a:cs typeface="Times New Roman" panose="02020603050405020304" pitchFamily="18" charset="0"/>
              </a:rPr>
              <a:t> family</a:t>
            </a:r>
            <a:r>
              <a:rPr lang="en-US" dirty="0">
                <a:latin typeface="Times New Roman" panose="02020603050405020304" pitchFamily="18" charset="0"/>
                <a:cs typeface="Times New Roman" panose="02020603050405020304" pitchFamily="18" charset="0"/>
              </a:rPr>
              <a:t>, who owned it for over 200 years.</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1999, the estate became part of the luxury goods conglomerate </a:t>
            </a:r>
            <a:r>
              <a:rPr lang="en-US" b="1" dirty="0">
                <a:latin typeface="Times New Roman" panose="02020603050405020304" pitchFamily="18" charset="0"/>
                <a:cs typeface="Times New Roman" panose="02020603050405020304" pitchFamily="18" charset="0"/>
              </a:rPr>
              <a:t>LVMH (Moët Hennessy Louis Vuitton)</a:t>
            </a:r>
            <a:r>
              <a:rPr lang="en-US" dirty="0">
                <a:latin typeface="Times New Roman" panose="02020603050405020304" pitchFamily="18" charset="0"/>
                <a:cs typeface="Times New Roman" panose="02020603050405020304" pitchFamily="18" charset="0"/>
              </a:rPr>
              <a:t>, although a member of the Lur-</a:t>
            </a:r>
            <a:r>
              <a:rPr lang="en-US" dirty="0" err="1">
                <a:latin typeface="Times New Roman" panose="02020603050405020304" pitchFamily="18" charset="0"/>
                <a:cs typeface="Times New Roman" panose="02020603050405020304" pitchFamily="18" charset="0"/>
              </a:rPr>
              <a:t>Saluces</a:t>
            </a:r>
            <a:r>
              <a:rPr lang="en-US" dirty="0">
                <a:latin typeface="Times New Roman" panose="02020603050405020304" pitchFamily="18" charset="0"/>
                <a:cs typeface="Times New Roman" panose="02020603050405020304" pitchFamily="18" charset="0"/>
              </a:rPr>
              <a:t> family remained involved in the management. This modern transition has helped Château d’Yquem maintain its elite status while continuing to produce top-quality wines with an artisanal approach.</a:t>
            </a:r>
          </a:p>
          <a:p>
            <a:pPr algn="l"/>
            <a:endParaRPr lang="en-US" dirty="0"/>
          </a:p>
          <a:p>
            <a:pPr marL="342900" lvl="0" indent="-342900" algn="l">
              <a:lnSpc>
                <a:spcPct val="107000"/>
              </a:lnSpc>
              <a:spcBef>
                <a:spcPts val="0"/>
              </a:spcBef>
              <a:spcAft>
                <a:spcPts val="800"/>
              </a:spcAft>
              <a:buSzPct val="100000"/>
              <a:buFont typeface="Arial" panose="020B0604020202020204" pitchFamily="34" charset="0"/>
              <a:buChar char="•"/>
              <a:tabLst>
                <a:tab pos="457200" algn="l"/>
              </a:tabLst>
            </a:pPr>
            <a:endParaRPr lang="en-US" sz="2400" dirty="0"/>
          </a:p>
        </p:txBody>
      </p:sp>
      <p:pic>
        <p:nvPicPr>
          <p:cNvPr id="6" name="Picture 5" descr="A bottle of white wine&#10;&#10;Description automatically generated">
            <a:extLst>
              <a:ext uri="{FF2B5EF4-FFF2-40B4-BE49-F238E27FC236}">
                <a16:creationId xmlns:a16="http://schemas.microsoft.com/office/drawing/2014/main" id="{4A2230DE-2E00-CEE1-9442-0E6F5E710DDA}"/>
              </a:ext>
            </a:extLst>
          </p:cNvPr>
          <p:cNvPicPr>
            <a:picLocks noChangeAspect="1"/>
          </p:cNvPicPr>
          <p:nvPr/>
        </p:nvPicPr>
        <p:blipFill>
          <a:blip r:embed="rId2">
            <a:extLst>
              <a:ext uri="{28A0092B-C50C-407E-A947-70E740481C1C}">
                <a14:useLocalDpi xmlns:a14="http://schemas.microsoft.com/office/drawing/2010/main" val="0"/>
              </a:ext>
            </a:extLst>
          </a:blip>
          <a:srcRect l="28133" r="25733"/>
          <a:stretch/>
        </p:blipFill>
        <p:spPr>
          <a:xfrm>
            <a:off x="10265664" y="85344"/>
            <a:ext cx="2109216" cy="6858000"/>
          </a:xfrm>
          <a:prstGeom prst="rect">
            <a:avLst/>
          </a:prstGeom>
        </p:spPr>
      </p:pic>
    </p:spTree>
    <p:extLst>
      <p:ext uri="{BB962C8B-B14F-4D97-AF65-F5344CB8AC3E}">
        <p14:creationId xmlns:p14="http://schemas.microsoft.com/office/powerpoint/2010/main" val="80797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1472-672D-71AD-6C1C-7B364B57F197}"/>
              </a:ext>
            </a:extLst>
          </p:cNvPr>
          <p:cNvSpPr>
            <a:spLocks noGrp="1"/>
          </p:cNvSpPr>
          <p:nvPr>
            <p:ph type="ctrTitle"/>
          </p:nvPr>
        </p:nvSpPr>
        <p:spPr>
          <a:xfrm>
            <a:off x="0" y="1"/>
            <a:ext cx="12192000" cy="1600200"/>
          </a:xfrm>
        </p:spPr>
        <p:txBody>
          <a:bodyPr anchor="ctr">
            <a:normAutofit/>
          </a:bodyPr>
          <a:lstStyle/>
          <a:p>
            <a:r>
              <a:rPr lang="en-US" sz="4400" b="1" dirty="0">
                <a:effectLst/>
                <a:latin typeface="Times New Roman" panose="02020603050405020304" pitchFamily="18" charset="0"/>
                <a:ea typeface="Aptos" panose="020B0004020202020204" pitchFamily="34" charset="0"/>
              </a:rPr>
              <a:t>Château d’Yquem</a:t>
            </a:r>
            <a:r>
              <a:rPr lang="en-US" sz="4400" dirty="0">
                <a:effectLst/>
                <a:latin typeface="Times New Roman" panose="02020603050405020304" pitchFamily="18" charset="0"/>
                <a:ea typeface="Aptos" panose="020B0004020202020204" pitchFamily="34" charset="0"/>
              </a:rPr>
              <a:t> </a:t>
            </a:r>
            <a:endParaRPr lang="en-US" sz="4400" dirty="0"/>
          </a:p>
        </p:txBody>
      </p:sp>
      <p:sp>
        <p:nvSpPr>
          <p:cNvPr id="3" name="Subtitle 2">
            <a:extLst>
              <a:ext uri="{FF2B5EF4-FFF2-40B4-BE49-F238E27FC236}">
                <a16:creationId xmlns:a16="http://schemas.microsoft.com/office/drawing/2014/main" id="{471ACC6D-AE85-6666-673E-1C8AD1373D3F}"/>
              </a:ext>
            </a:extLst>
          </p:cNvPr>
          <p:cNvSpPr>
            <a:spLocks noGrp="1"/>
          </p:cNvSpPr>
          <p:nvPr>
            <p:ph type="subTitle" idx="1"/>
          </p:nvPr>
        </p:nvSpPr>
        <p:spPr>
          <a:xfrm>
            <a:off x="353568" y="1600201"/>
            <a:ext cx="8333232" cy="3286125"/>
          </a:xfrm>
        </p:spPr>
        <p:txBody>
          <a:bodyPr>
            <a:normAutofit/>
          </a:bodyPr>
          <a:lstStyle/>
          <a:p>
            <a:pPr algn="l"/>
            <a:r>
              <a:rPr lang="en-US" b="1" dirty="0">
                <a:latin typeface="Times New Roman" panose="02020603050405020304" pitchFamily="18" charset="0"/>
                <a:cs typeface="Times New Roman" panose="02020603050405020304" pitchFamily="18" charset="0"/>
              </a:rPr>
              <a:t>The Unique Terroir</a:t>
            </a:r>
            <a:endParaRPr lang="en-US"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Château d’Yquem’s exceptional wine quality can be attributed to its unique terroir. </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Located on a hilltop in Sauternes, the estate benefits from a specific microclimate that fosters the development of </a:t>
            </a:r>
            <a:r>
              <a:rPr lang="en-US" b="1" dirty="0">
                <a:latin typeface="Times New Roman" panose="02020603050405020304" pitchFamily="18" charset="0"/>
                <a:cs typeface="Times New Roman" panose="02020603050405020304" pitchFamily="18" charset="0"/>
              </a:rPr>
              <a:t>Botrytis cinerea</a:t>
            </a:r>
            <a:r>
              <a:rPr lang="en-US" dirty="0">
                <a:latin typeface="Times New Roman" panose="02020603050405020304" pitchFamily="18" charset="0"/>
                <a:cs typeface="Times New Roman" panose="02020603050405020304" pitchFamily="18" charset="0"/>
              </a:rPr>
              <a:t>, commonly known as </a:t>
            </a:r>
            <a:r>
              <a:rPr lang="en-US" b="1" dirty="0">
                <a:latin typeface="Times New Roman" panose="02020603050405020304" pitchFamily="18" charset="0"/>
                <a:cs typeface="Times New Roman" panose="02020603050405020304" pitchFamily="18" charset="0"/>
              </a:rPr>
              <a:t>noble rot</a:t>
            </a:r>
            <a:r>
              <a:rPr lang="en-US" dirty="0">
                <a:latin typeface="Times New Roman" panose="02020603050405020304" pitchFamily="18" charset="0"/>
                <a:cs typeface="Times New Roman" panose="02020603050405020304" pitchFamily="18" charset="0"/>
              </a:rPr>
              <a:t>. Noble rot is a crucial factor in making the sweet, complex wines that d’Yquem is known for.</a:t>
            </a:r>
          </a:p>
        </p:txBody>
      </p:sp>
      <p:pic>
        <p:nvPicPr>
          <p:cNvPr id="8" name="Picture 7" descr="A bunch of grapes on a tree&#10;&#10;Description automatically generated">
            <a:extLst>
              <a:ext uri="{FF2B5EF4-FFF2-40B4-BE49-F238E27FC236}">
                <a16:creationId xmlns:a16="http://schemas.microsoft.com/office/drawing/2014/main" id="{4BC24433-0306-27C6-978F-66A766B211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800" y="1600201"/>
            <a:ext cx="3505200" cy="3286125"/>
          </a:xfrm>
          <a:prstGeom prst="rect">
            <a:avLst/>
          </a:prstGeom>
        </p:spPr>
      </p:pic>
      <p:sp>
        <p:nvSpPr>
          <p:cNvPr id="10" name="TextBox 9">
            <a:extLst>
              <a:ext uri="{FF2B5EF4-FFF2-40B4-BE49-F238E27FC236}">
                <a16:creationId xmlns:a16="http://schemas.microsoft.com/office/drawing/2014/main" id="{E0DD4E57-1E70-DBF1-5D92-0B0DF48AB3E3}"/>
              </a:ext>
            </a:extLst>
          </p:cNvPr>
          <p:cNvSpPr txBox="1"/>
          <p:nvPr/>
        </p:nvSpPr>
        <p:spPr>
          <a:xfrm>
            <a:off x="353568" y="4542181"/>
            <a:ext cx="11570208" cy="1938992"/>
          </a:xfrm>
          <a:prstGeom prst="rect">
            <a:avLst/>
          </a:prstGeom>
          <a:noFill/>
        </p:spPr>
        <p:txBody>
          <a:bodyPr wrap="square">
            <a:spAutoFit/>
          </a:bodyPr>
          <a:lstStyle/>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estate’s 113 hectares of vineyards are planted with </a:t>
            </a:r>
            <a:br>
              <a:rPr lang="en-US" sz="2400"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Sémillon</a:t>
            </a:r>
            <a:r>
              <a:rPr lang="en-US" sz="2400" dirty="0">
                <a:latin typeface="Times New Roman" panose="02020603050405020304" pitchFamily="18" charset="0"/>
                <a:cs typeface="Times New Roman" panose="02020603050405020304" pitchFamily="18" charset="0"/>
              </a:rPr>
              <a:t> (about 75%) and </a:t>
            </a:r>
            <a:r>
              <a:rPr lang="en-US" sz="2400" b="1" dirty="0">
                <a:latin typeface="Times New Roman" panose="02020603050405020304" pitchFamily="18" charset="0"/>
                <a:cs typeface="Times New Roman" panose="02020603050405020304" pitchFamily="18" charset="0"/>
              </a:rPr>
              <a:t>Sauvignon Blanc</a:t>
            </a:r>
            <a:r>
              <a:rPr lang="en-US" sz="2400" dirty="0">
                <a:latin typeface="Times New Roman" panose="02020603050405020304" pitchFamily="18" charset="0"/>
                <a:cs typeface="Times New Roman" panose="02020603050405020304" pitchFamily="18" charset="0"/>
              </a:rPr>
              <a:t> (25%), with Sémillon providing richness and body, and Sauvignon Blanc contributing freshness and acidity. </a:t>
            </a:r>
          </a:p>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combination of grape varieties and the noble rot process leads to wines with remarkable depth and balance.</a:t>
            </a:r>
          </a:p>
        </p:txBody>
      </p:sp>
    </p:spTree>
    <p:extLst>
      <p:ext uri="{BB962C8B-B14F-4D97-AF65-F5344CB8AC3E}">
        <p14:creationId xmlns:p14="http://schemas.microsoft.com/office/powerpoint/2010/main" val="373485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E327-D312-250D-20EF-D39208A6AAC0}"/>
              </a:ext>
            </a:extLst>
          </p:cNvPr>
          <p:cNvSpPr>
            <a:spLocks noGrp="1"/>
          </p:cNvSpPr>
          <p:nvPr>
            <p:ph type="ctrTitle"/>
          </p:nvPr>
        </p:nvSpPr>
        <p:spPr>
          <a:xfrm>
            <a:off x="0" y="1"/>
            <a:ext cx="12192000" cy="1600199"/>
          </a:xfrm>
        </p:spPr>
        <p:txBody>
          <a:bodyPr anchor="ctr"/>
          <a:lstStyle/>
          <a:p>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What I Will Discuss</a:t>
            </a:r>
            <a:endParaRPr lang="en-US" dirty="0"/>
          </a:p>
        </p:txBody>
      </p:sp>
      <p:sp>
        <p:nvSpPr>
          <p:cNvPr id="5" name="TextBox 4">
            <a:extLst>
              <a:ext uri="{FF2B5EF4-FFF2-40B4-BE49-F238E27FC236}">
                <a16:creationId xmlns:a16="http://schemas.microsoft.com/office/drawing/2014/main" id="{30F0D4C2-B418-3617-2942-3AA89D23CF5F}"/>
              </a:ext>
            </a:extLst>
          </p:cNvPr>
          <p:cNvSpPr txBox="1"/>
          <p:nvPr/>
        </p:nvSpPr>
        <p:spPr>
          <a:xfrm>
            <a:off x="633984" y="1600200"/>
            <a:ext cx="11558016" cy="4074449"/>
          </a:xfrm>
          <a:prstGeom prst="rect">
            <a:avLst/>
          </a:prstGeom>
          <a:noFill/>
        </p:spPr>
        <p:txBody>
          <a:bodyPr wrap="square" numCol="2">
            <a:spAutoFit/>
          </a:bodyPr>
          <a:lstStyle/>
          <a:p>
            <a:pPr marL="342900" marR="0" indent="-342900" algn="l">
              <a:lnSpc>
                <a:spcPct val="107000"/>
              </a:lnSpc>
              <a:spcBef>
                <a:spcPts val="0"/>
              </a:spcBef>
              <a:spcAft>
                <a:spcPts val="800"/>
              </a:spcAft>
              <a:buFont typeface="Arial" panose="020B0604020202020204" pitchFamily="34" charset="0"/>
              <a:buChar char="•"/>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Today’s topics include:</a:t>
            </a:r>
          </a:p>
          <a:p>
            <a:pPr marL="633413" marR="0" indent="-292100" algn="l">
              <a:lnSpc>
                <a:spcPct val="107000"/>
              </a:lnSpc>
              <a:spcBef>
                <a:spcPts val="0"/>
              </a:spcBef>
              <a:spcAft>
                <a:spcPts val="800"/>
              </a:spcAft>
              <a:buSzPct val="60000"/>
              <a:buFont typeface="Courier New" panose="02070309020205020404" pitchFamily="49" charset="0"/>
              <a:buChar char="o"/>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French Wine</a:t>
            </a:r>
          </a:p>
          <a:p>
            <a:pPr marL="633413" marR="0" indent="-292100" algn="l">
              <a:lnSpc>
                <a:spcPct val="107000"/>
              </a:lnSpc>
              <a:spcBef>
                <a:spcPts val="0"/>
              </a:spcBef>
              <a:spcAft>
                <a:spcPts val="800"/>
              </a:spcAft>
              <a:buSzPct val="60000"/>
              <a:buFont typeface="Courier New" panose="02070309020205020404" pitchFamily="49" charset="0"/>
              <a:buChar char="o"/>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History of French Win</a:t>
            </a:r>
            <a:endParaRPr lang="en-US" sz="2400" b="1" dirty="0">
              <a:latin typeface="Times New Roman" panose="02020603050405020304" pitchFamily="18" charset="0"/>
              <a:cs typeface="Times New Roman" panose="02020603050405020304" pitchFamily="18" charset="0"/>
            </a:endParaRPr>
          </a:p>
          <a:p>
            <a:pPr marL="633413" indent="-292100" algn="l">
              <a:lnSpc>
                <a:spcPct val="107000"/>
              </a:lnSpc>
              <a:spcBef>
                <a:spcPts val="0"/>
              </a:spcBef>
              <a:spcAft>
                <a:spcPts val="800"/>
              </a:spcAft>
              <a:buSzPct val="60000"/>
              <a:buFont typeface="Courier New" panose="02070309020205020404" pitchFamily="49" charset="0"/>
              <a:buChar char="o"/>
            </a:pPr>
            <a:r>
              <a:rPr lang="en-US" sz="2400" b="1" dirty="0">
                <a:latin typeface="Times New Roman" panose="02020603050405020304" pitchFamily="18" charset="0"/>
                <a:cs typeface="Times New Roman" panose="02020603050405020304" pitchFamily="18" charset="0"/>
              </a:rPr>
              <a:t>Terroir - </a:t>
            </a:r>
            <a:r>
              <a:rPr lang="en-US" sz="2400" b="1" dirty="0">
                <a:effectLst/>
                <a:latin typeface="Times New Roman" panose="02020603050405020304" pitchFamily="18" charset="0"/>
                <a:ea typeface="Aptos" panose="020B0004020202020204" pitchFamily="34" charset="0"/>
                <a:cs typeface="Times New Roman" panose="02020603050405020304" pitchFamily="18" charset="0"/>
              </a:rPr>
              <a:t>Wine Regions of France</a:t>
            </a:r>
          </a:p>
          <a:p>
            <a:pPr marL="633413" indent="-292100" algn="l">
              <a:lnSpc>
                <a:spcPct val="107000"/>
              </a:lnSpc>
              <a:spcBef>
                <a:spcPts val="0"/>
              </a:spcBef>
              <a:spcAft>
                <a:spcPts val="800"/>
              </a:spcAft>
              <a:buSzPct val="60000"/>
              <a:buFont typeface="Courier New" panose="02070309020205020404" pitchFamily="49" charset="0"/>
              <a:buChar char="o"/>
            </a:pPr>
            <a:r>
              <a:rPr lang="en-US" altLang="en-US" sz="2400" b="1" dirty="0">
                <a:latin typeface="Times New Roman" panose="02020603050405020304" pitchFamily="18" charset="0"/>
                <a:ea typeface="Aptos" panose="020B0004020202020204" pitchFamily="34" charset="0"/>
                <a:cs typeface="Times New Roman" panose="02020603050405020304" pitchFamily="18" charset="0"/>
              </a:rPr>
              <a:t>Château  Margaux</a:t>
            </a:r>
          </a:p>
          <a:p>
            <a:pPr marL="633413" indent="-292100" algn="l">
              <a:lnSpc>
                <a:spcPct val="107000"/>
              </a:lnSpc>
              <a:spcBef>
                <a:spcPts val="0"/>
              </a:spcBef>
              <a:spcAft>
                <a:spcPts val="800"/>
              </a:spcAft>
              <a:buSzPct val="60000"/>
              <a:buFont typeface="Courier New" panose="02070309020205020404" pitchFamily="49" charset="0"/>
              <a:buChar char="o"/>
            </a:pPr>
            <a:r>
              <a:rPr lang="en-US" sz="2400" b="1" dirty="0">
                <a:latin typeface="Times New Roman" panose="02020603050405020304" pitchFamily="18" charset="0"/>
                <a:cs typeface="Times New Roman" panose="02020603050405020304" pitchFamily="18" charset="0"/>
              </a:rPr>
              <a:t>Domaine de la </a:t>
            </a:r>
            <a:r>
              <a:rPr lang="en-US" sz="2400" b="1" dirty="0" err="1">
                <a:latin typeface="Times New Roman" panose="02020603050405020304" pitchFamily="18" charset="0"/>
                <a:cs typeface="Times New Roman" panose="02020603050405020304" pitchFamily="18" charset="0"/>
              </a:rPr>
              <a:t>Romanée</a:t>
            </a:r>
            <a:r>
              <a:rPr lang="en-US" sz="2400" b="1" dirty="0">
                <a:latin typeface="Times New Roman" panose="02020603050405020304" pitchFamily="18" charset="0"/>
                <a:cs typeface="Times New Roman" panose="02020603050405020304" pitchFamily="18" charset="0"/>
              </a:rPr>
              <a:t>-Conti</a:t>
            </a:r>
          </a:p>
          <a:p>
            <a:pPr marL="633413" indent="-292100" algn="l">
              <a:lnSpc>
                <a:spcPct val="107000"/>
              </a:lnSpc>
              <a:spcBef>
                <a:spcPts val="0"/>
              </a:spcBef>
              <a:spcAft>
                <a:spcPts val="800"/>
              </a:spcAft>
              <a:buSzPct val="60000"/>
              <a:buFont typeface="Courier New" panose="02070309020205020404" pitchFamily="49" charset="0"/>
              <a:buChar char="o"/>
            </a:pPr>
            <a:r>
              <a:rPr lang="en-US" sz="2400" b="1" dirty="0">
                <a:effectLst/>
                <a:latin typeface="Times New Roman" panose="02020603050405020304" pitchFamily="18" charset="0"/>
                <a:ea typeface="Aptos" panose="020B0004020202020204" pitchFamily="34" charset="0"/>
              </a:rPr>
              <a:t>Château d’Yquem </a:t>
            </a:r>
          </a:p>
          <a:p>
            <a:pPr marL="633413" indent="-292100" algn="l">
              <a:lnSpc>
                <a:spcPct val="107000"/>
              </a:lnSpc>
              <a:spcBef>
                <a:spcPts val="0"/>
              </a:spcBef>
              <a:spcAft>
                <a:spcPts val="800"/>
              </a:spcAft>
              <a:buSzPct val="60000"/>
              <a:buFont typeface="Courier New" panose="02070309020205020404" pitchFamily="49" charset="0"/>
              <a:buChar char="o"/>
            </a:pPr>
            <a:r>
              <a:rPr lang="en-US" sz="2400" b="1" dirty="0">
                <a:effectLst/>
                <a:latin typeface="Times New Roman" panose="02020603050405020304" pitchFamily="18" charset="0"/>
                <a:ea typeface="Aptos" panose="020B0004020202020204" pitchFamily="34" charset="0"/>
              </a:rPr>
              <a:t>Château Lafite Rothschild </a:t>
            </a:r>
          </a:p>
          <a:p>
            <a:pPr marL="633413" indent="-292100" algn="l">
              <a:lnSpc>
                <a:spcPct val="107000"/>
              </a:lnSpc>
              <a:spcBef>
                <a:spcPts val="0"/>
              </a:spcBef>
              <a:spcAft>
                <a:spcPts val="800"/>
              </a:spcAft>
              <a:buSzPct val="60000"/>
              <a:buFont typeface="Courier New" panose="02070309020205020404" pitchFamily="49" charset="0"/>
              <a:buChar char="o"/>
            </a:pPr>
            <a:endParaRPr lang="en-US" sz="2400" b="1" dirty="0">
              <a:effectLst/>
              <a:latin typeface="Times New Roman" panose="02020603050405020304" pitchFamily="18" charset="0"/>
              <a:ea typeface="Aptos" panose="020B0004020202020204" pitchFamily="34" charset="0"/>
              <a:cs typeface="Times New Roman" panose="02020603050405020304" pitchFamily="18" charset="0"/>
            </a:endParaRPr>
          </a:p>
          <a:p>
            <a:pPr marL="633413" indent="-292100" algn="l">
              <a:lnSpc>
                <a:spcPct val="107000"/>
              </a:lnSpc>
              <a:spcBef>
                <a:spcPts val="0"/>
              </a:spcBef>
              <a:spcAft>
                <a:spcPts val="800"/>
              </a:spcAft>
              <a:buSzPct val="60000"/>
              <a:buFont typeface="Courier New" panose="02070309020205020404" pitchFamily="49" charset="0"/>
              <a:buChar char="o"/>
            </a:pPr>
            <a:r>
              <a:rPr lang="en-US" sz="2400" b="1" dirty="0">
                <a:effectLst/>
                <a:latin typeface="Times New Roman" panose="02020603050405020304" pitchFamily="18" charset="0"/>
                <a:ea typeface="Aptos" panose="020B0004020202020204" pitchFamily="34" charset="0"/>
                <a:cs typeface="Times New Roman" panose="02020603050405020304" pitchFamily="18" charset="0"/>
              </a:rPr>
              <a:t>The Art of French Winemaking</a:t>
            </a:r>
            <a:endParaRPr lang="en-US" sz="24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633413" marR="0" indent="-292100" algn="l">
              <a:lnSpc>
                <a:spcPct val="107000"/>
              </a:lnSpc>
              <a:spcBef>
                <a:spcPts val="0"/>
              </a:spcBef>
              <a:spcAft>
                <a:spcPts val="800"/>
              </a:spcAft>
              <a:buSzPct val="60000"/>
              <a:buFont typeface="Courier New" panose="02070309020205020404" pitchFamily="49" charset="0"/>
              <a:buChar char="o"/>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Wine Classification System</a:t>
            </a:r>
          </a:p>
          <a:p>
            <a:pPr marL="633413" marR="0" indent="-292100" algn="l">
              <a:lnSpc>
                <a:spcPct val="107000"/>
              </a:lnSpc>
              <a:spcBef>
                <a:spcPts val="0"/>
              </a:spcBef>
              <a:spcAft>
                <a:spcPts val="800"/>
              </a:spcAft>
              <a:buSzPct val="60000"/>
              <a:buFont typeface="Courier New" panose="02070309020205020404" pitchFamily="49" charset="0"/>
              <a:buChar char="o"/>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The Impact of French Wine </a:t>
            </a:r>
            <a:b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on Global Markets</a:t>
            </a:r>
          </a:p>
          <a:p>
            <a:pPr marL="633413" marR="0" indent="-292100" algn="l">
              <a:lnSpc>
                <a:spcPct val="107000"/>
              </a:lnSpc>
              <a:spcBef>
                <a:spcPts val="0"/>
              </a:spcBef>
              <a:spcAft>
                <a:spcPts val="800"/>
              </a:spcAft>
              <a:buSzPct val="60000"/>
              <a:buFont typeface="Courier New" panose="02070309020205020404" pitchFamily="49" charset="0"/>
              <a:buChar char="o"/>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The Future of French Wine</a:t>
            </a:r>
          </a:p>
          <a:p>
            <a:pPr marL="633413" marR="0" indent="-292100" algn="l">
              <a:lnSpc>
                <a:spcPct val="107000"/>
              </a:lnSpc>
              <a:spcBef>
                <a:spcPts val="0"/>
              </a:spcBef>
              <a:spcAft>
                <a:spcPts val="800"/>
              </a:spcAft>
              <a:buSzPct val="60000"/>
              <a:buFont typeface="Courier New" panose="02070309020205020404" pitchFamily="49" charset="0"/>
              <a:buChar char="o"/>
            </a:pPr>
            <a:r>
              <a:rPr lang="en-US" sz="2400" b="1" kern="100" dirty="0">
                <a:latin typeface="Times New Roman" panose="02020603050405020304" pitchFamily="18" charset="0"/>
                <a:ea typeface="Aptos" panose="020B0004020202020204" pitchFamily="34" charset="0"/>
                <a:cs typeface="Times New Roman" panose="02020603050405020304" pitchFamily="18" charset="0"/>
              </a:rPr>
              <a:t>Conclusion</a:t>
            </a:r>
          </a:p>
          <a:p>
            <a:pPr marL="633413" marR="0" indent="-292100" algn="l">
              <a:lnSpc>
                <a:spcPct val="107000"/>
              </a:lnSpc>
              <a:spcBef>
                <a:spcPts val="0"/>
              </a:spcBef>
              <a:spcAft>
                <a:spcPts val="800"/>
              </a:spcAft>
              <a:buSzPct val="60000"/>
              <a:buFont typeface="Courier New" panose="02070309020205020404" pitchFamily="49" charset="0"/>
              <a:buChar char="o"/>
            </a:pPr>
            <a:r>
              <a:rPr lang="en-US" sz="2400" b="1" dirty="0">
                <a:latin typeface="Times New Roman" panose="02020603050405020304" pitchFamily="18" charset="0"/>
                <a:cs typeface="Times New Roman" panose="02020603050405020304" pitchFamily="18" charset="0"/>
              </a:rPr>
              <a:t>Acknowledgement and </a:t>
            </a:r>
            <a:r>
              <a:rPr lang="en-US" sz="2400" b="1" dirty="0" err="1">
                <a:latin typeface="Times New Roman" panose="02020603050405020304" pitchFamily="18" charset="0"/>
                <a:cs typeface="Times New Roman" panose="02020603050405020304" pitchFamily="18" charset="0"/>
              </a:rPr>
              <a:t>Referances</a:t>
            </a:r>
            <a:endParaRPr lang="en-US" sz="2400" b="1"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57935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 name="Picture 9" descr="A group of people working in a vineyard&#10;&#10;Description automatically generated">
            <a:extLst>
              <a:ext uri="{FF2B5EF4-FFF2-40B4-BE49-F238E27FC236}">
                <a16:creationId xmlns:a16="http://schemas.microsoft.com/office/drawing/2014/main" id="{C7B83B92-F2CE-CE02-9A65-9604D5F307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01872"/>
            <a:ext cx="4145280" cy="2909824"/>
          </a:xfrm>
          <a:prstGeom prst="rect">
            <a:avLst/>
          </a:prstGeom>
        </p:spPr>
      </p:pic>
      <p:sp>
        <p:nvSpPr>
          <p:cNvPr id="2" name="Title 1">
            <a:extLst>
              <a:ext uri="{FF2B5EF4-FFF2-40B4-BE49-F238E27FC236}">
                <a16:creationId xmlns:a16="http://schemas.microsoft.com/office/drawing/2014/main" id="{E47B1472-672D-71AD-6C1C-7B364B57F197}"/>
              </a:ext>
            </a:extLst>
          </p:cNvPr>
          <p:cNvSpPr>
            <a:spLocks noGrp="1"/>
          </p:cNvSpPr>
          <p:nvPr>
            <p:ph type="ctrTitle"/>
          </p:nvPr>
        </p:nvSpPr>
        <p:spPr>
          <a:xfrm>
            <a:off x="0" y="1"/>
            <a:ext cx="12192000" cy="1133856"/>
          </a:xfrm>
        </p:spPr>
        <p:txBody>
          <a:bodyPr anchor="ctr">
            <a:normAutofit/>
          </a:bodyPr>
          <a:lstStyle/>
          <a:p>
            <a:r>
              <a:rPr lang="en-US" sz="4400" b="1" dirty="0">
                <a:effectLst/>
                <a:latin typeface="Times New Roman" panose="02020603050405020304" pitchFamily="18" charset="0"/>
                <a:ea typeface="Aptos" panose="020B0004020202020204" pitchFamily="34" charset="0"/>
              </a:rPr>
              <a:t>Château d’Yquem</a:t>
            </a:r>
            <a:r>
              <a:rPr lang="en-US" sz="4400" dirty="0">
                <a:effectLst/>
                <a:latin typeface="Times New Roman" panose="02020603050405020304" pitchFamily="18" charset="0"/>
                <a:ea typeface="Aptos" panose="020B0004020202020204" pitchFamily="34" charset="0"/>
              </a:rPr>
              <a:t> </a:t>
            </a:r>
            <a:endParaRPr lang="en-US" dirty="0"/>
          </a:p>
        </p:txBody>
      </p:sp>
      <p:sp>
        <p:nvSpPr>
          <p:cNvPr id="4" name="TextBox 3">
            <a:extLst>
              <a:ext uri="{FF2B5EF4-FFF2-40B4-BE49-F238E27FC236}">
                <a16:creationId xmlns:a16="http://schemas.microsoft.com/office/drawing/2014/main" id="{5389795D-E4DE-B5A9-EFAA-4EA5186D06FE}"/>
              </a:ext>
            </a:extLst>
          </p:cNvPr>
          <p:cNvSpPr txBox="1"/>
          <p:nvPr/>
        </p:nvSpPr>
        <p:spPr>
          <a:xfrm>
            <a:off x="390144" y="1133857"/>
            <a:ext cx="11643360" cy="2677656"/>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The Winemaking Process</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production of Château d’Yquem is incredibly labor-intensive and time-consuming, reflecting the estate’s commitment to quality.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noble rot, which shrivels the grapes and concentrates their sugars, develops under very specific conditions—cool, misty mornings followed by warm, sunny afternoons.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natural process doesn’t occur every year, and there are vintages where Château d’Yquem does not produce a wine if the quality does not meet its high standards.</a:t>
            </a:r>
          </a:p>
        </p:txBody>
      </p:sp>
      <p:sp>
        <p:nvSpPr>
          <p:cNvPr id="8" name="TextBox 7">
            <a:extLst>
              <a:ext uri="{FF2B5EF4-FFF2-40B4-BE49-F238E27FC236}">
                <a16:creationId xmlns:a16="http://schemas.microsoft.com/office/drawing/2014/main" id="{E5C71E95-8FA0-F19B-2424-FD2FF9BFDB72}"/>
              </a:ext>
            </a:extLst>
          </p:cNvPr>
          <p:cNvSpPr txBox="1"/>
          <p:nvPr/>
        </p:nvSpPr>
        <p:spPr>
          <a:xfrm>
            <a:off x="4145280" y="3811512"/>
            <a:ext cx="7888224" cy="3046988"/>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harvest at Château d’Yquem is done by hand and often involves multiple passes through the vineyard to ensure that only the most perfectly botrytized grapes are selected. The yields are extremely low, which adds to the wine's rarity.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Once harvested, the grapes are carefully pressed, and the juice is fermented and aged in </a:t>
            </a:r>
            <a:r>
              <a:rPr lang="en-US" sz="2400" b="1" dirty="0">
                <a:latin typeface="Times New Roman" panose="02020603050405020304" pitchFamily="18" charset="0"/>
                <a:cs typeface="Times New Roman" panose="02020603050405020304" pitchFamily="18" charset="0"/>
              </a:rPr>
              <a:t>new oak barrels</a:t>
            </a:r>
            <a:r>
              <a:rPr lang="en-US" sz="2400" dirty="0">
                <a:latin typeface="Times New Roman" panose="02020603050405020304" pitchFamily="18" charset="0"/>
                <a:cs typeface="Times New Roman" panose="02020603050405020304" pitchFamily="18" charset="0"/>
              </a:rPr>
              <a:t> for 18 to 36 months. This extended aging period adds layers of complexity to the wine.</a:t>
            </a:r>
            <a:endParaRPr lang="en-US" sz="2400" b="1" dirty="0"/>
          </a:p>
        </p:txBody>
      </p:sp>
    </p:spTree>
    <p:extLst>
      <p:ext uri="{BB962C8B-B14F-4D97-AF65-F5344CB8AC3E}">
        <p14:creationId xmlns:p14="http://schemas.microsoft.com/office/powerpoint/2010/main" val="344448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1472-672D-71AD-6C1C-7B364B57F197}"/>
              </a:ext>
            </a:extLst>
          </p:cNvPr>
          <p:cNvSpPr>
            <a:spLocks noGrp="1"/>
          </p:cNvSpPr>
          <p:nvPr>
            <p:ph type="ctrTitle"/>
          </p:nvPr>
        </p:nvSpPr>
        <p:spPr>
          <a:xfrm>
            <a:off x="0" y="1"/>
            <a:ext cx="12192000" cy="1600200"/>
          </a:xfrm>
        </p:spPr>
        <p:txBody>
          <a:bodyPr anchor="ctr">
            <a:normAutofit/>
          </a:bodyPr>
          <a:lstStyle/>
          <a:p>
            <a:r>
              <a:rPr lang="en-US" sz="4400" b="1" dirty="0">
                <a:effectLst/>
                <a:latin typeface="Times New Roman" panose="02020603050405020304" pitchFamily="18" charset="0"/>
                <a:ea typeface="Aptos" panose="020B0004020202020204" pitchFamily="34" charset="0"/>
              </a:rPr>
              <a:t>Château d’Yquem</a:t>
            </a:r>
            <a:r>
              <a:rPr lang="en-US" sz="4400" dirty="0">
                <a:effectLst/>
                <a:latin typeface="Times New Roman" panose="02020603050405020304" pitchFamily="18" charset="0"/>
                <a:ea typeface="Aptos" panose="020B0004020202020204" pitchFamily="34" charset="0"/>
              </a:rPr>
              <a:t> </a:t>
            </a:r>
            <a:endParaRPr lang="en-US" dirty="0"/>
          </a:p>
        </p:txBody>
      </p:sp>
      <p:sp>
        <p:nvSpPr>
          <p:cNvPr id="4" name="TextBox 3">
            <a:extLst>
              <a:ext uri="{FF2B5EF4-FFF2-40B4-BE49-F238E27FC236}">
                <a16:creationId xmlns:a16="http://schemas.microsoft.com/office/drawing/2014/main" id="{5389795D-E4DE-B5A9-EFAA-4EA5186D06FE}"/>
              </a:ext>
            </a:extLst>
          </p:cNvPr>
          <p:cNvSpPr txBox="1"/>
          <p:nvPr/>
        </p:nvSpPr>
        <p:spPr>
          <a:xfrm>
            <a:off x="542544" y="1600201"/>
            <a:ext cx="9740013" cy="4062651"/>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Tasting Profile</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Château d’Yquem is famous for its stunning sweetness balanced by vibrant acidity.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Its wines display an astonishing array of flavors, including apricot, honey, peach, tropical fruit, citrus, saffron, and vanilla, all wrapped in a luxurious, viscous texture.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 the wine ages, it develops even more complexity, with flavors of caramel, roasted nuts, and dried fruit emerging over time.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well-aged bottle of Château d’Yquem can easily last a century or more, making it one of the longest-lived wines in the world.</a:t>
            </a:r>
          </a:p>
          <a:p>
            <a:endParaRPr lang="en-US" b="1" dirty="0"/>
          </a:p>
        </p:txBody>
      </p:sp>
      <p:pic>
        <p:nvPicPr>
          <p:cNvPr id="6" name="Picture 5" descr="A bottle of wine with a label&#10;&#10;Description automatically generated">
            <a:extLst>
              <a:ext uri="{FF2B5EF4-FFF2-40B4-BE49-F238E27FC236}">
                <a16:creationId xmlns:a16="http://schemas.microsoft.com/office/drawing/2014/main" id="{B90AA345-EB66-684A-03C8-A07BD9DEF0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2557" y="-1"/>
            <a:ext cx="1909443" cy="6858000"/>
          </a:xfrm>
          <a:prstGeom prst="rect">
            <a:avLst/>
          </a:prstGeom>
        </p:spPr>
      </p:pic>
    </p:spTree>
    <p:extLst>
      <p:ext uri="{BB962C8B-B14F-4D97-AF65-F5344CB8AC3E}">
        <p14:creationId xmlns:p14="http://schemas.microsoft.com/office/powerpoint/2010/main" val="378395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1472-672D-71AD-6C1C-7B364B57F197}"/>
              </a:ext>
            </a:extLst>
          </p:cNvPr>
          <p:cNvSpPr>
            <a:spLocks noGrp="1"/>
          </p:cNvSpPr>
          <p:nvPr>
            <p:ph type="ctrTitle"/>
          </p:nvPr>
        </p:nvSpPr>
        <p:spPr>
          <a:xfrm>
            <a:off x="0" y="1"/>
            <a:ext cx="12192000" cy="1600200"/>
          </a:xfrm>
        </p:spPr>
        <p:txBody>
          <a:bodyPr anchor="ctr">
            <a:normAutofit/>
          </a:bodyPr>
          <a:lstStyle/>
          <a:p>
            <a:r>
              <a:rPr lang="en-US" sz="4400" b="1" dirty="0">
                <a:effectLst/>
                <a:latin typeface="Times New Roman" panose="02020603050405020304" pitchFamily="18" charset="0"/>
                <a:ea typeface="Aptos" panose="020B0004020202020204" pitchFamily="34" charset="0"/>
              </a:rPr>
              <a:t>Château d’Yquem</a:t>
            </a:r>
            <a:r>
              <a:rPr lang="en-US" sz="4400" dirty="0">
                <a:effectLst/>
                <a:latin typeface="Times New Roman" panose="02020603050405020304" pitchFamily="18" charset="0"/>
                <a:ea typeface="Aptos" panose="020B0004020202020204" pitchFamily="34" charset="0"/>
              </a:rPr>
              <a:t> </a:t>
            </a:r>
            <a:endParaRPr lang="en-US" dirty="0"/>
          </a:p>
        </p:txBody>
      </p:sp>
      <p:sp>
        <p:nvSpPr>
          <p:cNvPr id="4" name="TextBox 3">
            <a:extLst>
              <a:ext uri="{FF2B5EF4-FFF2-40B4-BE49-F238E27FC236}">
                <a16:creationId xmlns:a16="http://schemas.microsoft.com/office/drawing/2014/main" id="{5389795D-E4DE-B5A9-EFAA-4EA5186D06FE}"/>
              </a:ext>
            </a:extLst>
          </p:cNvPr>
          <p:cNvSpPr txBox="1"/>
          <p:nvPr/>
        </p:nvSpPr>
        <p:spPr>
          <a:xfrm>
            <a:off x="1965278" y="1600201"/>
            <a:ext cx="9604930" cy="3930050"/>
          </a:xfrm>
          <a:prstGeom prst="rect">
            <a:avLst/>
          </a:prstGeom>
          <a:noFill/>
        </p:spPr>
        <p:txBody>
          <a:bodyPr wrap="square">
            <a:spAutoFit/>
          </a:bodyPr>
          <a:lstStyle/>
          <a:p>
            <a:pPr marL="0" marR="0">
              <a:lnSpc>
                <a:spcPct val="107000"/>
              </a:lnSpc>
              <a:spcBef>
                <a:spcPts val="0"/>
              </a:spcBef>
              <a:spcAft>
                <a:spcPts val="800"/>
              </a:spcAft>
            </a:pP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Ygrec</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 (Y d'Yquem)</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In addition to its famous sweet wine, Château d’Yquem also produces a dry white wine called </a:t>
            </a: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Ygrec</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 (Y d'Yquem)</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p>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Made from a blend of Sauvignon Blanc and Sémillon,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Ygrec</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is fresh, vibrant, and elegant, offering a unique contrast to the estate’s signature sweet Sauternes. </a:t>
            </a:r>
          </a:p>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Though produced in much smaller quantities,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Ygrec</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has gained a following among collectors and wine enthusiasts for its precision and complexity.</a:t>
            </a:r>
          </a:p>
        </p:txBody>
      </p:sp>
      <p:pic>
        <p:nvPicPr>
          <p:cNvPr id="5" name="Picture 4" descr="A bottle of white wine&#10;&#10;Description automatically generated">
            <a:extLst>
              <a:ext uri="{FF2B5EF4-FFF2-40B4-BE49-F238E27FC236}">
                <a16:creationId xmlns:a16="http://schemas.microsoft.com/office/drawing/2014/main" id="{E99B9D05-E83E-B6BE-34DD-9E6300865CCD}"/>
              </a:ext>
            </a:extLst>
          </p:cNvPr>
          <p:cNvPicPr>
            <a:picLocks noChangeAspect="1"/>
          </p:cNvPicPr>
          <p:nvPr/>
        </p:nvPicPr>
        <p:blipFill>
          <a:blip r:embed="rId3">
            <a:extLst>
              <a:ext uri="{28A0092B-C50C-407E-A947-70E740481C1C}">
                <a14:useLocalDpi xmlns:a14="http://schemas.microsoft.com/office/drawing/2010/main" val="0"/>
              </a:ext>
            </a:extLst>
          </a:blip>
          <a:srcRect l="31226" t="2786" r="31326" b="2686"/>
          <a:stretch/>
        </p:blipFill>
        <p:spPr>
          <a:xfrm>
            <a:off x="0" y="-1"/>
            <a:ext cx="1815152" cy="6857999"/>
          </a:xfrm>
          <a:prstGeom prst="rect">
            <a:avLst/>
          </a:prstGeom>
        </p:spPr>
      </p:pic>
    </p:spTree>
    <p:extLst>
      <p:ext uri="{BB962C8B-B14F-4D97-AF65-F5344CB8AC3E}">
        <p14:creationId xmlns:p14="http://schemas.microsoft.com/office/powerpoint/2010/main" val="160247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label with text and a crown&#10;&#10;Description automatically generated">
            <a:extLst>
              <a:ext uri="{FF2B5EF4-FFF2-40B4-BE49-F238E27FC236}">
                <a16:creationId xmlns:a16="http://schemas.microsoft.com/office/drawing/2014/main" id="{A32B33E3-92DC-A69E-69A1-773F87F6D7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1672" y="1389889"/>
            <a:ext cx="2570328" cy="2570328"/>
          </a:xfrm>
          <a:prstGeom prst="rect">
            <a:avLst/>
          </a:prstGeom>
        </p:spPr>
      </p:pic>
      <p:sp>
        <p:nvSpPr>
          <p:cNvPr id="2" name="Title 1">
            <a:extLst>
              <a:ext uri="{FF2B5EF4-FFF2-40B4-BE49-F238E27FC236}">
                <a16:creationId xmlns:a16="http://schemas.microsoft.com/office/drawing/2014/main" id="{E47B1472-672D-71AD-6C1C-7B364B57F197}"/>
              </a:ext>
            </a:extLst>
          </p:cNvPr>
          <p:cNvSpPr>
            <a:spLocks noGrp="1"/>
          </p:cNvSpPr>
          <p:nvPr>
            <p:ph type="ctrTitle"/>
          </p:nvPr>
        </p:nvSpPr>
        <p:spPr>
          <a:xfrm>
            <a:off x="0" y="1"/>
            <a:ext cx="12192000" cy="1600200"/>
          </a:xfrm>
        </p:spPr>
        <p:txBody>
          <a:bodyPr anchor="ctr">
            <a:normAutofit/>
          </a:bodyPr>
          <a:lstStyle/>
          <a:p>
            <a:r>
              <a:rPr lang="en-US" sz="4400" b="1" dirty="0">
                <a:effectLst/>
                <a:latin typeface="Times New Roman" panose="02020603050405020304" pitchFamily="18" charset="0"/>
                <a:ea typeface="Aptos" panose="020B0004020202020204" pitchFamily="34" charset="0"/>
              </a:rPr>
              <a:t>Château d’Yquem</a:t>
            </a:r>
            <a:r>
              <a:rPr lang="en-US" sz="4400" dirty="0">
                <a:effectLst/>
                <a:latin typeface="Times New Roman" panose="02020603050405020304" pitchFamily="18" charset="0"/>
                <a:ea typeface="Aptos" panose="020B0004020202020204" pitchFamily="34" charset="0"/>
              </a:rPr>
              <a:t> </a:t>
            </a:r>
            <a:endParaRPr lang="en-US" dirty="0"/>
          </a:p>
        </p:txBody>
      </p:sp>
      <p:sp>
        <p:nvSpPr>
          <p:cNvPr id="4" name="TextBox 3">
            <a:extLst>
              <a:ext uri="{FF2B5EF4-FFF2-40B4-BE49-F238E27FC236}">
                <a16:creationId xmlns:a16="http://schemas.microsoft.com/office/drawing/2014/main" id="{5389795D-E4DE-B5A9-EFAA-4EA5186D06FE}"/>
              </a:ext>
            </a:extLst>
          </p:cNvPr>
          <p:cNvSpPr txBox="1"/>
          <p:nvPr/>
        </p:nvSpPr>
        <p:spPr>
          <a:xfrm>
            <a:off x="133744" y="1226112"/>
            <a:ext cx="11889933" cy="5218160"/>
          </a:xfrm>
          <a:prstGeom prst="rect">
            <a:avLst/>
          </a:prstGeom>
          <a:noFill/>
        </p:spPr>
        <p:txBody>
          <a:bodyPr wrap="square">
            <a:spAutoFit/>
          </a:bodyPr>
          <a:lstStyle/>
          <a:p>
            <a:pPr marL="0" marR="0">
              <a:lnSpc>
                <a:spcPct val="107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Reputation and Legacy</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Château d’Yquem occupies a special place in the world of wine, known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for its ability to transcend the boundaries of what sweet wine can achieve. </a:t>
            </a:r>
          </a:p>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It is often served at royal and state dinners, as well as in the most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exclusive restaurants around the world. Its prestige is matched by its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rarity, as only a limited number of bottles are produced each year, and </a:t>
            </a:r>
            <a:b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even fewer are made available to the public.</a:t>
            </a:r>
          </a:p>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estate’s commitment to excellence, along with its storied history and the remarkable ability of its wines to age for decades, has made Château d’Yquem one of the most treasured and collectible wines in the world. </a:t>
            </a:r>
          </a:p>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For connoisseurs, a bottle of Château d’Yquem represents the pinnacle of sweet wine production, a symbol of luxury, and a testament to the artistry of winemaking in Bordeaux.</a:t>
            </a:r>
          </a:p>
        </p:txBody>
      </p:sp>
    </p:spTree>
    <p:extLst>
      <p:ext uri="{BB962C8B-B14F-4D97-AF65-F5344CB8AC3E}">
        <p14:creationId xmlns:p14="http://schemas.microsoft.com/office/powerpoint/2010/main" val="291206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1472-672D-71AD-6C1C-7B364B57F197}"/>
              </a:ext>
            </a:extLst>
          </p:cNvPr>
          <p:cNvSpPr>
            <a:spLocks noGrp="1"/>
          </p:cNvSpPr>
          <p:nvPr>
            <p:ph type="ctrTitle"/>
          </p:nvPr>
        </p:nvSpPr>
        <p:spPr>
          <a:xfrm>
            <a:off x="0" y="1"/>
            <a:ext cx="12192000" cy="1600200"/>
          </a:xfrm>
        </p:spPr>
        <p:txBody>
          <a:bodyPr anchor="ctr">
            <a:normAutofit/>
          </a:bodyPr>
          <a:lstStyle/>
          <a:p>
            <a:r>
              <a:rPr lang="en-US" sz="4400" b="1" dirty="0">
                <a:effectLst/>
                <a:latin typeface="Times New Roman" panose="02020603050405020304" pitchFamily="18" charset="0"/>
                <a:ea typeface="Aptos" panose="020B0004020202020204" pitchFamily="34" charset="0"/>
              </a:rPr>
              <a:t>Château d’Yquem</a:t>
            </a:r>
            <a:r>
              <a:rPr lang="en-US" sz="4400" dirty="0">
                <a:effectLst/>
                <a:latin typeface="Times New Roman" panose="02020603050405020304" pitchFamily="18" charset="0"/>
                <a:ea typeface="Aptos" panose="020B0004020202020204" pitchFamily="34" charset="0"/>
              </a:rPr>
              <a:t> </a:t>
            </a:r>
            <a:endParaRPr lang="en-US" dirty="0"/>
          </a:p>
        </p:txBody>
      </p:sp>
      <p:sp>
        <p:nvSpPr>
          <p:cNvPr id="4" name="TextBox 3">
            <a:extLst>
              <a:ext uri="{FF2B5EF4-FFF2-40B4-BE49-F238E27FC236}">
                <a16:creationId xmlns:a16="http://schemas.microsoft.com/office/drawing/2014/main" id="{5389795D-E4DE-B5A9-EFAA-4EA5186D06FE}"/>
              </a:ext>
            </a:extLst>
          </p:cNvPr>
          <p:cNvSpPr txBox="1"/>
          <p:nvPr/>
        </p:nvSpPr>
        <p:spPr>
          <a:xfrm>
            <a:off x="316992" y="1368553"/>
            <a:ext cx="11692128" cy="4966809"/>
          </a:xfrm>
          <a:prstGeom prst="rect">
            <a:avLst/>
          </a:prstGeom>
          <a:noFill/>
        </p:spPr>
        <p:txBody>
          <a:bodyPr wrap="square">
            <a:spAutoFit/>
          </a:bodyPr>
          <a:lstStyle/>
          <a:p>
            <a:pPr marL="0" marR="0">
              <a:lnSpc>
                <a:spcPct val="107000"/>
              </a:lnSpc>
              <a:spcBef>
                <a:spcPts val="0"/>
              </a:spcBef>
              <a:spcAft>
                <a:spcPts val="800"/>
              </a:spcAft>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Notable Vintages</a:t>
            </a:r>
            <a:endParaRPr lang="en-US"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Château d’Yquem is known for consistently high-quality vintages, but certain years stand out as legendary. Some of the most acclaimed vintages include:</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1811</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One of the most famous vintages of Château d’Yquem, often referred to as one of the greatest wines ever made. This wine, produced during the "Comet Year" of 1811, is still known for its complexity and longevity.</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1921</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Another highly sought-after vintage, known for its richness and balance. It’s a collector’s favorite.</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1945</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A vintage produced in the immediate aftermath of World War II, this wine has gained legendary status for its exceptional concentration and aging potential.</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2001</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Often hailed as one of the greatest modern vintages of Château d’Yquem, it is known for its perfect balance of sweetness, acidity, and complexity.</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000" b="1" kern="100" dirty="0">
                <a:effectLst/>
                <a:latin typeface="Times New Roman" panose="02020603050405020304" pitchFamily="18" charset="0"/>
                <a:ea typeface="Aptos" panose="020B0004020202020204" pitchFamily="34" charset="0"/>
                <a:cs typeface="Times New Roman" panose="02020603050405020304" pitchFamily="18" charset="0"/>
              </a:rPr>
              <a:t>2011</a:t>
            </a: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 Celebrated for its finesse and elegance, this vintage is a prime example of the estate’s more recent triumphs.</a:t>
            </a:r>
          </a:p>
        </p:txBody>
      </p:sp>
    </p:spTree>
    <p:extLst>
      <p:ext uri="{BB962C8B-B14F-4D97-AF65-F5344CB8AC3E}">
        <p14:creationId xmlns:p14="http://schemas.microsoft.com/office/powerpoint/2010/main" val="11085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descr="A path leading to a large white building&#10;&#10;Description automatically generated">
            <a:extLst>
              <a:ext uri="{FF2B5EF4-FFF2-40B4-BE49-F238E27FC236}">
                <a16:creationId xmlns:a16="http://schemas.microsoft.com/office/drawing/2014/main" id="{DD536C86-BF13-41A2-0EC6-5637BB376996}"/>
              </a:ext>
            </a:extLst>
          </p:cNvPr>
          <p:cNvPicPr>
            <a:picLocks noChangeAspect="1"/>
          </p:cNvPicPr>
          <p:nvPr/>
        </p:nvPicPr>
        <p:blipFill>
          <a:blip r:embed="rId3">
            <a:extLst>
              <a:ext uri="{28A0092B-C50C-407E-A947-70E740481C1C}">
                <a14:useLocalDpi xmlns:a14="http://schemas.microsoft.com/office/drawing/2010/main" val="0"/>
              </a:ext>
            </a:extLst>
          </a:blip>
          <a:srcRect t="5949" b="31645"/>
          <a:stretch/>
        </p:blipFill>
        <p:spPr>
          <a:xfrm>
            <a:off x="0" y="3692068"/>
            <a:ext cx="12192000" cy="3165932"/>
          </a:xfrm>
          <a:prstGeom prst="rect">
            <a:avLst/>
          </a:prstGeom>
        </p:spPr>
      </p:pic>
      <p:sp>
        <p:nvSpPr>
          <p:cNvPr id="2" name="Title 1">
            <a:extLst>
              <a:ext uri="{FF2B5EF4-FFF2-40B4-BE49-F238E27FC236}">
                <a16:creationId xmlns:a16="http://schemas.microsoft.com/office/drawing/2014/main" id="{E47B1472-672D-71AD-6C1C-7B364B57F197}"/>
              </a:ext>
            </a:extLst>
          </p:cNvPr>
          <p:cNvSpPr>
            <a:spLocks noGrp="1"/>
          </p:cNvSpPr>
          <p:nvPr>
            <p:ph type="ctrTitle"/>
          </p:nvPr>
        </p:nvSpPr>
        <p:spPr>
          <a:xfrm>
            <a:off x="0" y="1"/>
            <a:ext cx="12192000" cy="1328927"/>
          </a:xfrm>
        </p:spPr>
        <p:txBody>
          <a:bodyPr anchor="ctr">
            <a:normAutofit/>
          </a:bodyPr>
          <a:lstStyle/>
          <a:p>
            <a:r>
              <a:rPr lang="en-US" sz="4400" b="1" dirty="0">
                <a:effectLst/>
                <a:latin typeface="Times New Roman" panose="02020603050405020304" pitchFamily="18" charset="0"/>
                <a:ea typeface="Aptos" panose="020B0004020202020204" pitchFamily="34" charset="0"/>
              </a:rPr>
              <a:t>Château Lafite Rothschild</a:t>
            </a:r>
            <a:r>
              <a:rPr lang="en-US" sz="4400" dirty="0">
                <a:effectLst/>
                <a:latin typeface="Times New Roman" panose="02020603050405020304" pitchFamily="18" charset="0"/>
                <a:ea typeface="Aptos" panose="020B0004020202020204" pitchFamily="34" charset="0"/>
              </a:rPr>
              <a:t> </a:t>
            </a:r>
            <a:endParaRPr lang="en-US" sz="4400" dirty="0"/>
          </a:p>
        </p:txBody>
      </p:sp>
      <p:sp>
        <p:nvSpPr>
          <p:cNvPr id="5" name="TextBox 4">
            <a:extLst>
              <a:ext uri="{FF2B5EF4-FFF2-40B4-BE49-F238E27FC236}">
                <a16:creationId xmlns:a16="http://schemas.microsoft.com/office/drawing/2014/main" id="{2416DC7D-4AF2-E698-BC6B-8A366319D65C}"/>
              </a:ext>
            </a:extLst>
          </p:cNvPr>
          <p:cNvSpPr txBox="1"/>
          <p:nvPr/>
        </p:nvSpPr>
        <p:spPr>
          <a:xfrm>
            <a:off x="426720" y="1142524"/>
            <a:ext cx="11545824" cy="2549544"/>
          </a:xfrm>
          <a:prstGeom prst="rect">
            <a:avLst/>
          </a:prstGeom>
          <a:noFill/>
        </p:spPr>
        <p:txBody>
          <a:bodyPr wrap="square">
            <a:spAutoFit/>
          </a:bodyPr>
          <a:lstStyle/>
          <a:p>
            <a:pPr marL="0" marR="0">
              <a:lnSpc>
                <a:spcPct val="107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Château Lafite Rothschild</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is one of the most iconic and prestigious wine estates in the world, located in the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Pauillac</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appellation of Bordeaux, France. </a:t>
            </a:r>
          </a:p>
          <a:p>
            <a:pPr marL="0" marR="0">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It is renowned for producing some of the finest red wines, primarily from Cabernet Sauvignon, and was classified as a Premier Grand Cru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Classé</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(First Growth) in the famous 1855 Bordeaux Classification. This designation places Château Lafite Rothschild among the top wine estates in Bordeaux.</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76603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1472-672D-71AD-6C1C-7B364B57F197}"/>
              </a:ext>
            </a:extLst>
          </p:cNvPr>
          <p:cNvSpPr>
            <a:spLocks noGrp="1"/>
          </p:cNvSpPr>
          <p:nvPr>
            <p:ph type="ctrTitle"/>
          </p:nvPr>
        </p:nvSpPr>
        <p:spPr>
          <a:xfrm>
            <a:off x="0" y="1"/>
            <a:ext cx="12192000" cy="1600200"/>
          </a:xfrm>
        </p:spPr>
        <p:txBody>
          <a:bodyPr anchor="ctr">
            <a:normAutofit/>
          </a:bodyPr>
          <a:lstStyle/>
          <a:p>
            <a:r>
              <a:rPr lang="en-US" sz="4400" b="1" dirty="0">
                <a:effectLst/>
                <a:latin typeface="Times New Roman" panose="02020603050405020304" pitchFamily="18" charset="0"/>
                <a:ea typeface="Aptos" panose="020B0004020202020204" pitchFamily="34" charset="0"/>
              </a:rPr>
              <a:t>Château Lafite Rothschild</a:t>
            </a:r>
            <a:r>
              <a:rPr lang="en-US" sz="4400" dirty="0">
                <a:effectLst/>
                <a:latin typeface="Times New Roman" panose="02020603050405020304" pitchFamily="18" charset="0"/>
                <a:ea typeface="Aptos" panose="020B0004020202020204" pitchFamily="34" charset="0"/>
              </a:rPr>
              <a:t> </a:t>
            </a:r>
            <a:endParaRPr lang="en-US" sz="4400" dirty="0"/>
          </a:p>
        </p:txBody>
      </p:sp>
      <p:sp>
        <p:nvSpPr>
          <p:cNvPr id="4" name="TextBox 3">
            <a:extLst>
              <a:ext uri="{FF2B5EF4-FFF2-40B4-BE49-F238E27FC236}">
                <a16:creationId xmlns:a16="http://schemas.microsoft.com/office/drawing/2014/main" id="{9AF77070-AE16-0572-22C6-730FB954CFE9}"/>
              </a:ext>
            </a:extLst>
          </p:cNvPr>
          <p:cNvSpPr txBox="1"/>
          <p:nvPr/>
        </p:nvSpPr>
        <p:spPr>
          <a:xfrm>
            <a:off x="548640" y="1502665"/>
            <a:ext cx="8485632" cy="3432286"/>
          </a:xfrm>
          <a:prstGeom prst="rect">
            <a:avLst/>
          </a:prstGeom>
          <a:noFill/>
        </p:spPr>
        <p:txBody>
          <a:bodyPr wrap="square">
            <a:spAutoFit/>
          </a:bodyPr>
          <a:lstStyle/>
          <a:p>
            <a:pPr marL="0" marR="0">
              <a:lnSpc>
                <a:spcPct val="107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History</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origins of Château Lafite Rothschild date back to the late 17th century when the estate was already recognized for producing high-quality wines. </a:t>
            </a:r>
          </a:p>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In 1868, it was purchased by </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Baron James de Rothschild</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 member of the illustrious Rothschild banking family. Since then, it has remained under Rothschild ownership, with successive generations continuing to oversee the estate.</a:t>
            </a:r>
          </a:p>
        </p:txBody>
      </p:sp>
      <p:pic>
        <p:nvPicPr>
          <p:cNvPr id="6" name="Picture 5" descr="A person in a suit&#10;&#10;Description automatically generated">
            <a:extLst>
              <a:ext uri="{FF2B5EF4-FFF2-40B4-BE49-F238E27FC236}">
                <a16:creationId xmlns:a16="http://schemas.microsoft.com/office/drawing/2014/main" id="{84F96805-7278-188B-745F-E82AE4E8776A}"/>
              </a:ext>
            </a:extLst>
          </p:cNvPr>
          <p:cNvPicPr>
            <a:picLocks noChangeAspect="1"/>
          </p:cNvPicPr>
          <p:nvPr/>
        </p:nvPicPr>
        <p:blipFill>
          <a:blip r:embed="rId3">
            <a:extLst>
              <a:ext uri="{28A0092B-C50C-407E-A947-70E740481C1C}">
                <a14:useLocalDpi xmlns:a14="http://schemas.microsoft.com/office/drawing/2010/main" val="0"/>
              </a:ext>
            </a:extLst>
          </a:blip>
          <a:srcRect l="12170" r="7741" b="35639"/>
          <a:stretch/>
        </p:blipFill>
        <p:spPr>
          <a:xfrm>
            <a:off x="9034272" y="1434232"/>
            <a:ext cx="3157728" cy="2886456"/>
          </a:xfrm>
          <a:prstGeom prst="rect">
            <a:avLst/>
          </a:prstGeom>
        </p:spPr>
      </p:pic>
      <p:sp>
        <p:nvSpPr>
          <p:cNvPr id="8" name="TextBox 7">
            <a:extLst>
              <a:ext uri="{FF2B5EF4-FFF2-40B4-BE49-F238E27FC236}">
                <a16:creationId xmlns:a16="http://schemas.microsoft.com/office/drawing/2014/main" id="{3D0E1FF4-1BEC-8A6B-ADB9-D89015AFC637}"/>
              </a:ext>
            </a:extLst>
          </p:cNvPr>
          <p:cNvSpPr txBox="1"/>
          <p:nvPr/>
        </p:nvSpPr>
        <p:spPr>
          <a:xfrm>
            <a:off x="548640" y="4843876"/>
            <a:ext cx="11411712" cy="1749005"/>
          </a:xfrm>
          <a:prstGeom prst="rect">
            <a:avLst/>
          </a:prstGeom>
          <a:noFill/>
        </p:spPr>
        <p:txBody>
          <a:bodyPr wrap="square">
            <a:spAutoFit/>
          </a:bodyPr>
          <a:lstStyle/>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Lafite Rothschild gained global recognition in the 18th century when it became a favorite of French nobility and the court of Louis XV. </a:t>
            </a:r>
          </a:p>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estate’s reputation for excellence continued to grow, making it one of the most coveted wines by collectors and connoisseurs worldwide.</a:t>
            </a:r>
          </a:p>
        </p:txBody>
      </p:sp>
      <p:sp>
        <p:nvSpPr>
          <p:cNvPr id="10" name="TextBox 9">
            <a:extLst>
              <a:ext uri="{FF2B5EF4-FFF2-40B4-BE49-F238E27FC236}">
                <a16:creationId xmlns:a16="http://schemas.microsoft.com/office/drawing/2014/main" id="{9052061D-05DF-FEE3-A442-82125C87E23D}"/>
              </a:ext>
            </a:extLst>
          </p:cNvPr>
          <p:cNvSpPr txBox="1"/>
          <p:nvPr/>
        </p:nvSpPr>
        <p:spPr>
          <a:xfrm>
            <a:off x="9034272" y="4327070"/>
            <a:ext cx="3157728" cy="646331"/>
          </a:xfrm>
          <a:prstGeom prst="rect">
            <a:avLst/>
          </a:prstGeom>
          <a:noFill/>
        </p:spPr>
        <p:txBody>
          <a:bodyPr wrap="square">
            <a:spAutoFit/>
          </a:bodyPr>
          <a:lstStyle/>
          <a:p>
            <a:pPr algn="ctr"/>
            <a:r>
              <a:rPr lang="en-US" b="1" dirty="0">
                <a:hlinkClick r:id="rId4">
                  <a:extLst>
                    <a:ext uri="{A12FA001-AC4F-418D-AE19-62706E023703}">
                      <ahyp:hlinkClr xmlns:ahyp="http://schemas.microsoft.com/office/drawing/2018/hyperlinkcolor" val="tx"/>
                    </a:ext>
                  </a:extLst>
                </a:hlinkClick>
              </a:rPr>
              <a:t>Baron De Rothschild </a:t>
            </a:r>
            <a:br>
              <a:rPr lang="en-US" b="1" dirty="0">
                <a:hlinkClick r:id="rId4">
                  <a:extLst>
                    <a:ext uri="{A12FA001-AC4F-418D-AE19-62706E023703}">
                      <ahyp:hlinkClr xmlns:ahyp="http://schemas.microsoft.com/office/drawing/2018/hyperlinkcolor" val="tx"/>
                    </a:ext>
                  </a:extLst>
                </a:hlinkClick>
              </a:rPr>
            </a:br>
            <a:r>
              <a:rPr lang="en-US" b="1" dirty="0">
                <a:hlinkClick r:id="rId4">
                  <a:extLst>
                    <a:ext uri="{A12FA001-AC4F-418D-AE19-62706E023703}">
                      <ahyp:hlinkClr xmlns:ahyp="http://schemas.microsoft.com/office/drawing/2018/hyperlinkcolor" val="tx"/>
                    </a:ext>
                  </a:extLst>
                </a:hlinkClick>
              </a:rPr>
              <a:t>Portrait 1869 </a:t>
            </a:r>
            <a:endParaRPr lang="en-US" b="1" dirty="0"/>
          </a:p>
        </p:txBody>
      </p:sp>
    </p:spTree>
    <p:extLst>
      <p:ext uri="{BB962C8B-B14F-4D97-AF65-F5344CB8AC3E}">
        <p14:creationId xmlns:p14="http://schemas.microsoft.com/office/powerpoint/2010/main" val="362694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 calcmode="lin" valueType="num">
                                      <p:cBhvr additive="base">
                                        <p:cTn id="2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 calcmode="lin" valueType="num">
                                      <p:cBhvr additive="base">
                                        <p:cTn id="2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1472-672D-71AD-6C1C-7B364B57F197}"/>
              </a:ext>
            </a:extLst>
          </p:cNvPr>
          <p:cNvSpPr>
            <a:spLocks noGrp="1"/>
          </p:cNvSpPr>
          <p:nvPr>
            <p:ph type="ctrTitle"/>
          </p:nvPr>
        </p:nvSpPr>
        <p:spPr>
          <a:xfrm>
            <a:off x="0" y="1"/>
            <a:ext cx="12192000" cy="1600200"/>
          </a:xfrm>
        </p:spPr>
        <p:txBody>
          <a:bodyPr anchor="ctr">
            <a:normAutofit/>
          </a:bodyPr>
          <a:lstStyle/>
          <a:p>
            <a:r>
              <a:rPr lang="en-US" sz="4400" b="1" dirty="0">
                <a:effectLst/>
                <a:latin typeface="Times New Roman" panose="02020603050405020304" pitchFamily="18" charset="0"/>
                <a:ea typeface="Aptos" panose="020B0004020202020204" pitchFamily="34" charset="0"/>
              </a:rPr>
              <a:t>Château Lafite Rothschild</a:t>
            </a:r>
            <a:r>
              <a:rPr lang="en-US" sz="4400" dirty="0">
                <a:effectLst/>
                <a:latin typeface="Times New Roman" panose="02020603050405020304" pitchFamily="18" charset="0"/>
                <a:ea typeface="Aptos" panose="020B0004020202020204" pitchFamily="34" charset="0"/>
              </a:rPr>
              <a:t> </a:t>
            </a:r>
            <a:endParaRPr lang="en-US" sz="4400" dirty="0"/>
          </a:p>
        </p:txBody>
      </p:sp>
      <p:sp>
        <p:nvSpPr>
          <p:cNvPr id="4" name="TextBox 3">
            <a:extLst>
              <a:ext uri="{FF2B5EF4-FFF2-40B4-BE49-F238E27FC236}">
                <a16:creationId xmlns:a16="http://schemas.microsoft.com/office/drawing/2014/main" id="{B3B4A45E-E1C5-19C8-6256-5BEFDA0C2761}"/>
              </a:ext>
            </a:extLst>
          </p:cNvPr>
          <p:cNvSpPr txBox="1"/>
          <p:nvPr/>
        </p:nvSpPr>
        <p:spPr>
          <a:xfrm>
            <a:off x="536448" y="1466088"/>
            <a:ext cx="11253216" cy="2754728"/>
          </a:xfrm>
          <a:prstGeom prst="rect">
            <a:avLst/>
          </a:prstGeom>
          <a:noFill/>
        </p:spPr>
        <p:txBody>
          <a:bodyPr wrap="square">
            <a:spAutoFit/>
          </a:bodyPr>
          <a:lstStyle/>
          <a:p>
            <a:pPr marL="0" marR="0">
              <a:lnSpc>
                <a:spcPct val="107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Terroir and Viticulture</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terroir of Château Lafite Rothschild is considered one of the finest in Bordeaux. </a:t>
            </a:r>
          </a:p>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estate's vineyards, covering over 100 hectares, are planted predominantly with </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Cabernet Sauvignon</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(70%), along with </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Merlot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Cabernet Franc</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and </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Petit Verdot</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p>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gravelly soils and close proximity to the Gironde River provide ideal conditions for growing powerful, structured, and elegant wines.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map of france with different colored regions&#10;&#10;Description automatically generated">
            <a:extLst>
              <a:ext uri="{FF2B5EF4-FFF2-40B4-BE49-F238E27FC236}">
                <a16:creationId xmlns:a16="http://schemas.microsoft.com/office/drawing/2014/main" id="{7595E740-2205-9BAA-456A-C7979DEFE8A4}"/>
              </a:ext>
            </a:extLst>
          </p:cNvPr>
          <p:cNvPicPr>
            <a:picLocks noChangeAspect="1"/>
          </p:cNvPicPr>
          <p:nvPr/>
        </p:nvPicPr>
        <p:blipFill>
          <a:blip r:embed="rId3">
            <a:extLst>
              <a:ext uri="{28A0092B-C50C-407E-A947-70E740481C1C}">
                <a14:useLocalDpi xmlns:a14="http://schemas.microsoft.com/office/drawing/2010/main" val="0"/>
              </a:ext>
            </a:extLst>
          </a:blip>
          <a:srcRect l="5664" t="43117" r="60484" b="35715"/>
          <a:stretch/>
        </p:blipFill>
        <p:spPr>
          <a:xfrm>
            <a:off x="0" y="4307941"/>
            <a:ext cx="3206496" cy="2550058"/>
          </a:xfrm>
          <a:prstGeom prst="rect">
            <a:avLst/>
          </a:prstGeom>
        </p:spPr>
      </p:pic>
      <p:sp>
        <p:nvSpPr>
          <p:cNvPr id="7" name="TextBox 6">
            <a:extLst>
              <a:ext uri="{FF2B5EF4-FFF2-40B4-BE49-F238E27FC236}">
                <a16:creationId xmlns:a16="http://schemas.microsoft.com/office/drawing/2014/main" id="{9936EDBC-A349-5727-717A-5F72FDF2B598}"/>
              </a:ext>
            </a:extLst>
          </p:cNvPr>
          <p:cNvSpPr txBox="1"/>
          <p:nvPr/>
        </p:nvSpPr>
        <p:spPr>
          <a:xfrm>
            <a:off x="3316224" y="3922478"/>
            <a:ext cx="8473440" cy="2553328"/>
          </a:xfrm>
          <a:prstGeom prst="rect">
            <a:avLst/>
          </a:prstGeom>
          <a:noFill/>
        </p:spPr>
        <p:txBody>
          <a:bodyPr wrap="square">
            <a:spAutoFit/>
          </a:bodyPr>
          <a:lstStyle/>
          <a:p>
            <a:pPr marL="342900" marR="0" indent="-342900">
              <a:lnSpc>
                <a:spcPct val="107000"/>
              </a:lnSpc>
              <a:spcBef>
                <a:spcPts val="0"/>
              </a:spcBef>
              <a:spcAft>
                <a:spcPts val="800"/>
              </a:spcAft>
              <a:buFont typeface="Arial" panose="020B0604020202020204" pitchFamily="34" charset="0"/>
              <a:buChar cha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Lafite Rothschild’s winemaking philosophy emphasizes traditional methods, with a focus on preserving the unique expression of its terroir. </a:t>
            </a:r>
          </a:p>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Each vintage is crafted with precision, resulting in wines that are known for their longevity and ability to age for decades.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717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1472-672D-71AD-6C1C-7B364B57F197}"/>
              </a:ext>
            </a:extLst>
          </p:cNvPr>
          <p:cNvSpPr>
            <a:spLocks noGrp="1"/>
          </p:cNvSpPr>
          <p:nvPr>
            <p:ph type="ctrTitle"/>
          </p:nvPr>
        </p:nvSpPr>
        <p:spPr>
          <a:xfrm>
            <a:off x="0" y="1"/>
            <a:ext cx="12192000" cy="1600200"/>
          </a:xfrm>
        </p:spPr>
        <p:txBody>
          <a:bodyPr anchor="ctr">
            <a:normAutofit/>
          </a:bodyPr>
          <a:lstStyle/>
          <a:p>
            <a:r>
              <a:rPr lang="en-US" sz="4400" b="1" dirty="0">
                <a:effectLst/>
                <a:latin typeface="Times New Roman" panose="02020603050405020304" pitchFamily="18" charset="0"/>
                <a:ea typeface="Aptos" panose="020B0004020202020204" pitchFamily="34" charset="0"/>
              </a:rPr>
              <a:t>Château Lafite Rothschild</a:t>
            </a:r>
            <a:r>
              <a:rPr lang="en-US" sz="4400" dirty="0">
                <a:effectLst/>
                <a:latin typeface="Times New Roman" panose="02020603050405020304" pitchFamily="18" charset="0"/>
                <a:ea typeface="Aptos" panose="020B0004020202020204" pitchFamily="34" charset="0"/>
              </a:rPr>
              <a:t> </a:t>
            </a:r>
            <a:endParaRPr lang="en-US" sz="4400" dirty="0"/>
          </a:p>
        </p:txBody>
      </p:sp>
      <p:sp>
        <p:nvSpPr>
          <p:cNvPr id="4" name="TextBox 3">
            <a:extLst>
              <a:ext uri="{FF2B5EF4-FFF2-40B4-BE49-F238E27FC236}">
                <a16:creationId xmlns:a16="http://schemas.microsoft.com/office/drawing/2014/main" id="{250953DA-70AF-880E-9DDA-DFB0CAFD6ABF}"/>
              </a:ext>
            </a:extLst>
          </p:cNvPr>
          <p:cNvSpPr txBox="1"/>
          <p:nvPr/>
        </p:nvSpPr>
        <p:spPr>
          <a:xfrm>
            <a:off x="1327758" y="1487466"/>
            <a:ext cx="9544833" cy="5320752"/>
          </a:xfrm>
          <a:prstGeom prst="rect">
            <a:avLst/>
          </a:prstGeom>
          <a:noFill/>
        </p:spPr>
        <p:txBody>
          <a:bodyPr wrap="square">
            <a:spAutoFit/>
          </a:bodyPr>
          <a:lstStyle/>
          <a:p>
            <a:pPr marL="0" marR="0">
              <a:lnSpc>
                <a:spcPct val="107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Notable Wines</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ct val="100000"/>
              <a:buFont typeface="Arial" panose="020B0604020202020204" pitchFamily="34" charset="0"/>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Château Lafite Rothschild</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 estate’s flagship wine is made primarily from Cabernet Sauvignon and is renowned for its balance, complexity, and elegance. </a:t>
            </a:r>
          </a:p>
          <a:p>
            <a:pPr marL="342900" marR="0" lvl="0" indent="-342900">
              <a:lnSpc>
                <a:spcPct val="107000"/>
              </a:lnSpc>
              <a:spcBef>
                <a:spcPts val="0"/>
              </a:spcBef>
              <a:spcAft>
                <a:spcPts val="800"/>
              </a:spcAft>
              <a:buSzPct val="100000"/>
              <a:buFont typeface="Arial" panose="020B0604020202020204" pitchFamily="34" charset="0"/>
              <a:buChar char="•"/>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Lafite Rothschild wines are known for their deep aromas of blackcurrant, cedar, and graphite, along with finely integrated tannins and exceptional aging potential. </a:t>
            </a:r>
          </a:p>
          <a:p>
            <a:pPr marL="342900" marR="0" lvl="0" indent="-342900">
              <a:lnSpc>
                <a:spcPct val="107000"/>
              </a:lnSpc>
              <a:spcBef>
                <a:spcPts val="0"/>
              </a:spcBef>
              <a:spcAft>
                <a:spcPts val="800"/>
              </a:spcAft>
              <a:buSzPct val="100000"/>
              <a:buFont typeface="Arial" panose="020B0604020202020204" pitchFamily="34" charset="0"/>
              <a:buChar char="•"/>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 well-made vintage can age gracefully for 50 years or more.</a:t>
            </a:r>
          </a:p>
          <a:p>
            <a:pPr marL="342900" marR="0" lvl="0" indent="-342900">
              <a:lnSpc>
                <a:spcPct val="107000"/>
              </a:lnSpc>
              <a:spcBef>
                <a:spcPts val="0"/>
              </a:spcBef>
              <a:spcAft>
                <a:spcPts val="800"/>
              </a:spcAft>
              <a:buSzPct val="100000"/>
              <a:buFont typeface="Arial" panose="020B0604020202020204" pitchFamily="34" charset="0"/>
              <a:buChar char="•"/>
              <a:tabLst>
                <a:tab pos="457200" algn="l"/>
              </a:tabLst>
            </a:pPr>
            <a:r>
              <a:rPr lang="en-US" sz="2400" b="1" kern="100" dirty="0" err="1">
                <a:effectLst/>
                <a:latin typeface="Times New Roman" panose="02020603050405020304" pitchFamily="18" charset="0"/>
                <a:ea typeface="Aptos" panose="020B0004020202020204" pitchFamily="34" charset="0"/>
                <a:cs typeface="Times New Roman" panose="02020603050405020304" pitchFamily="18" charset="0"/>
              </a:rPr>
              <a:t>Carruades</a:t>
            </a: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 de Lafite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 estate’s second wine,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Carruades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de Lafite, offers a more approachable style while still carrying the hallmark quality of the Lafite vineyards. </a:t>
            </a:r>
          </a:p>
          <a:p>
            <a:pPr marL="342900" marR="0" lvl="0" indent="-342900">
              <a:lnSpc>
                <a:spcPct val="107000"/>
              </a:lnSpc>
              <a:spcBef>
                <a:spcPts val="0"/>
              </a:spcBef>
              <a:spcAft>
                <a:spcPts val="800"/>
              </a:spcAft>
              <a:buSzPct val="100000"/>
              <a:buFont typeface="Arial" panose="020B0604020202020204" pitchFamily="34" charset="0"/>
              <a:buChar char="•"/>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It is typically softer and more fruit-forward than the Grand Vin.</a:t>
            </a:r>
          </a:p>
        </p:txBody>
      </p:sp>
      <p:pic>
        <p:nvPicPr>
          <p:cNvPr id="6" name="Picture 5" descr="A bottle of wine with a label&#10;&#10;Description automatically generated">
            <a:extLst>
              <a:ext uri="{FF2B5EF4-FFF2-40B4-BE49-F238E27FC236}">
                <a16:creationId xmlns:a16="http://schemas.microsoft.com/office/drawing/2014/main" id="{92FB2286-7F6F-1AAB-DEF6-0617FFE78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672" y="1679447"/>
            <a:ext cx="4572000" cy="6858000"/>
          </a:xfrm>
          <a:prstGeom prst="rect">
            <a:avLst/>
          </a:prstGeom>
        </p:spPr>
      </p:pic>
      <p:pic>
        <p:nvPicPr>
          <p:cNvPr id="8" name="Picture 7" descr="A bottle of wine with a label&#10;&#10;Description automatically generated">
            <a:extLst>
              <a:ext uri="{FF2B5EF4-FFF2-40B4-BE49-F238E27FC236}">
                <a16:creationId xmlns:a16="http://schemas.microsoft.com/office/drawing/2014/main" id="{69171E5A-173E-2EC5-61EE-19539D65EC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2592" y="1816677"/>
            <a:ext cx="1319408" cy="5041321"/>
          </a:xfrm>
          <a:prstGeom prst="rect">
            <a:avLst/>
          </a:prstGeom>
        </p:spPr>
      </p:pic>
    </p:spTree>
    <p:extLst>
      <p:ext uri="{BB962C8B-B14F-4D97-AF65-F5344CB8AC3E}">
        <p14:creationId xmlns:p14="http://schemas.microsoft.com/office/powerpoint/2010/main" val="402550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1+#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7B1472-672D-71AD-6C1C-7B364B57F197}"/>
              </a:ext>
            </a:extLst>
          </p:cNvPr>
          <p:cNvSpPr>
            <a:spLocks noGrp="1"/>
          </p:cNvSpPr>
          <p:nvPr>
            <p:ph type="ctrTitle"/>
          </p:nvPr>
        </p:nvSpPr>
        <p:spPr>
          <a:xfrm>
            <a:off x="0" y="1"/>
            <a:ext cx="6089517" cy="1548383"/>
          </a:xfrm>
        </p:spPr>
        <p:txBody>
          <a:bodyPr vert="horz" lIns="91440" tIns="45720" rIns="91440" bIns="45720" rtlCol="0" anchor="ctr">
            <a:normAutofit/>
          </a:bodyPr>
          <a:lstStyle/>
          <a:p>
            <a:r>
              <a:rPr lang="en-US" sz="4400" b="1" dirty="0">
                <a:effectLst/>
                <a:latin typeface="Times New Roman" panose="02020603050405020304" pitchFamily="18" charset="0"/>
                <a:cs typeface="Times New Roman" panose="02020603050405020304" pitchFamily="18" charset="0"/>
              </a:rPr>
              <a:t>Château Lafite Rothschild</a:t>
            </a:r>
            <a:r>
              <a:rPr lang="en-US" sz="4400" dirty="0">
                <a:effectLst/>
                <a:latin typeface="Times New Roman" panose="02020603050405020304" pitchFamily="18" charset="0"/>
                <a:cs typeface="Times New Roman" panose="02020603050405020304" pitchFamily="18" charset="0"/>
              </a:rPr>
              <a:t> </a:t>
            </a:r>
            <a:endParaRPr lang="en-US" sz="4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82C92D9-F4CA-EDCB-24D3-F8DFB4819C9A}"/>
              </a:ext>
            </a:extLst>
          </p:cNvPr>
          <p:cNvSpPr txBox="1"/>
          <p:nvPr/>
        </p:nvSpPr>
        <p:spPr>
          <a:xfrm>
            <a:off x="402336" y="1548384"/>
            <a:ext cx="5687181" cy="5165027"/>
          </a:xfrm>
          <a:prstGeom prst="rect">
            <a:avLst/>
          </a:prstGeom>
        </p:spPr>
        <p:txBody>
          <a:bodyPr vert="horz" lIns="91440" tIns="45720" rIns="91440" bIns="45720" rtlCol="0">
            <a:normAutofit/>
          </a:bodyPr>
          <a:lstStyle/>
          <a:p>
            <a:pPr marR="0">
              <a:lnSpc>
                <a:spcPct val="90000"/>
              </a:lnSpc>
              <a:spcBef>
                <a:spcPts val="0"/>
              </a:spcBef>
              <a:spcAft>
                <a:spcPts val="800"/>
              </a:spcAft>
            </a:pPr>
            <a:r>
              <a:rPr lang="en-US" sz="2400" b="1" dirty="0">
                <a:effectLst/>
                <a:latin typeface="Times New Roman" panose="02020603050405020304" pitchFamily="18" charset="0"/>
                <a:cs typeface="Times New Roman" panose="02020603050405020304" pitchFamily="18" charset="0"/>
              </a:rPr>
              <a:t>Reputation and Legacy</a:t>
            </a:r>
            <a:endParaRPr lang="en-US" sz="2400" dirty="0">
              <a:effectLst/>
              <a:latin typeface="Times New Roman" panose="02020603050405020304" pitchFamily="18" charset="0"/>
              <a:cs typeface="Times New Roman" panose="02020603050405020304" pitchFamily="18" charset="0"/>
            </a:endParaRPr>
          </a:p>
          <a:p>
            <a:pPr marL="342900" marR="0" indent="-228600">
              <a:lnSpc>
                <a:spcPct val="90000"/>
              </a:lnSpc>
              <a:spcBef>
                <a:spcPts val="0"/>
              </a:spcBef>
              <a:spcAft>
                <a:spcPts val="800"/>
              </a:spcAft>
              <a:buFont typeface="Arial" panose="020B0604020202020204" pitchFamily="34" charset="0"/>
              <a:buChar char="•"/>
            </a:pPr>
            <a:r>
              <a:rPr lang="en-US" sz="2400" dirty="0">
                <a:effectLst/>
                <a:latin typeface="Times New Roman" panose="02020603050405020304" pitchFamily="18" charset="0"/>
                <a:cs typeface="Times New Roman" panose="02020603050405020304" pitchFamily="18" charset="0"/>
              </a:rPr>
              <a:t>Château Lafite Rothschild is a symbol of luxury and refinement in the world of wine. </a:t>
            </a:r>
          </a:p>
          <a:p>
            <a:pPr marL="342900" marR="0" indent="-228600">
              <a:lnSpc>
                <a:spcPct val="90000"/>
              </a:lnSpc>
              <a:spcBef>
                <a:spcPts val="0"/>
              </a:spcBef>
              <a:spcAft>
                <a:spcPts val="800"/>
              </a:spcAft>
              <a:buFont typeface="Arial" panose="020B0604020202020204" pitchFamily="34" charset="0"/>
              <a:buChar char="•"/>
            </a:pPr>
            <a:r>
              <a:rPr lang="en-US" sz="2400" dirty="0">
                <a:effectLst/>
                <a:latin typeface="Times New Roman" panose="02020603050405020304" pitchFamily="18" charset="0"/>
                <a:cs typeface="Times New Roman" panose="02020603050405020304" pitchFamily="18" charset="0"/>
              </a:rPr>
              <a:t>Its reputation for producing some of the best wines in Bordeaux has made it a favorite among collectors and investors, with certain vintages fetching astronomical prices at auction. </a:t>
            </a:r>
          </a:p>
          <a:p>
            <a:pPr marL="342900" marR="0" indent="-228600">
              <a:lnSpc>
                <a:spcPct val="90000"/>
              </a:lnSpc>
              <a:spcBef>
                <a:spcPts val="0"/>
              </a:spcBef>
              <a:spcAft>
                <a:spcPts val="800"/>
              </a:spcAft>
              <a:buFont typeface="Arial" panose="020B0604020202020204" pitchFamily="34" charset="0"/>
              <a:buChar char="•"/>
            </a:pPr>
            <a:r>
              <a:rPr lang="en-US" sz="2400" dirty="0">
                <a:effectLst/>
                <a:latin typeface="Times New Roman" panose="02020603050405020304" pitchFamily="18" charset="0"/>
                <a:cs typeface="Times New Roman" panose="02020603050405020304" pitchFamily="18" charset="0"/>
              </a:rPr>
              <a:t>The estate’s commitment to quality, tradition, and excellence has solidified its status as one of the most respected and sought-after wine producers in the world.</a:t>
            </a:r>
          </a:p>
        </p:txBody>
      </p:sp>
      <p:pic>
        <p:nvPicPr>
          <p:cNvPr id="8" name="Picture 7" descr="A vineyard with trees and a building in the background&#10;&#10;Description automatically generated">
            <a:extLst>
              <a:ext uri="{FF2B5EF4-FFF2-40B4-BE49-F238E27FC236}">
                <a16:creationId xmlns:a16="http://schemas.microsoft.com/office/drawing/2014/main" id="{5124A22C-3D45-C2AE-0F5A-E0D89A0F4D56}"/>
              </a:ext>
            </a:extLst>
          </p:cNvPr>
          <p:cNvPicPr>
            <a:picLocks noChangeAspect="1"/>
          </p:cNvPicPr>
          <p:nvPr/>
        </p:nvPicPr>
        <p:blipFill>
          <a:blip r:embed="rId3">
            <a:extLst>
              <a:ext uri="{28A0092B-C50C-407E-A947-70E740481C1C}">
                <a14:useLocalDpi xmlns:a14="http://schemas.microsoft.com/office/drawing/2010/main" val="0"/>
              </a:ext>
            </a:extLst>
          </a:blip>
          <a:srcRect l="18675" r="23940"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09759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A6E998-C8C9-3DAC-B93F-0DB48C2AC728}"/>
              </a:ext>
            </a:extLst>
          </p:cNvPr>
          <p:cNvSpPr>
            <a:spLocks noGrp="1"/>
          </p:cNvSpPr>
          <p:nvPr>
            <p:ph type="ctrTitle"/>
          </p:nvPr>
        </p:nvSpPr>
        <p:spPr>
          <a:xfrm>
            <a:off x="-3048" y="1"/>
            <a:ext cx="6092565" cy="1652259"/>
          </a:xfrm>
        </p:spPr>
        <p:txBody>
          <a:bodyPr vert="horz" lIns="91440" tIns="45720" rIns="91440" bIns="45720" rtlCol="0" anchor="ctr">
            <a:normAutofit/>
          </a:bodyPr>
          <a:lstStyle/>
          <a:p>
            <a:r>
              <a:rPr lang="en-US" sz="4400" dirty="0">
                <a:effectLst/>
                <a:latin typeface="Times New Roman" panose="02020603050405020304" pitchFamily="18" charset="0"/>
                <a:cs typeface="Times New Roman" panose="02020603050405020304" pitchFamily="18" charset="0"/>
              </a:rPr>
              <a:t>French Wine</a:t>
            </a:r>
            <a:endParaRPr lang="en-US" sz="4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5448F5A-3711-DD3B-96F2-076658485430}"/>
              </a:ext>
            </a:extLst>
          </p:cNvPr>
          <p:cNvSpPr txBox="1"/>
          <p:nvPr/>
        </p:nvSpPr>
        <p:spPr>
          <a:xfrm>
            <a:off x="406400" y="1549400"/>
            <a:ext cx="5683117" cy="5168900"/>
          </a:xfrm>
          <a:prstGeom prst="rect">
            <a:avLst/>
          </a:prstGeom>
        </p:spPr>
        <p:txBody>
          <a:bodyPr vert="horz" lIns="91440" tIns="45720" rIns="91440" bIns="45720" rtlCol="0">
            <a:noAutofit/>
          </a:bodyPr>
          <a:lstStyle/>
          <a:p>
            <a:pPr marL="457200"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French wine, revered worldwide for its quality and diversity, is more than just a beverage; it’s a symbol of France’s rich cultural heritage. </a:t>
            </a:r>
          </a:p>
          <a:p>
            <a:pPr marL="457200"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With a history that stretches back over 2,500 years, French wine embodies the perfect synergy between nature and human ingenuity. </a:t>
            </a:r>
          </a:p>
          <a:p>
            <a:pPr marL="457200"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From the rolling hills of Bordeaux to the sun-soaked vineyards of Provence, France offers an extraordinary range of wines, each reflecting the unique terroir and traditions of its region.</a:t>
            </a:r>
          </a:p>
        </p:txBody>
      </p:sp>
      <p:pic>
        <p:nvPicPr>
          <p:cNvPr id="8" name="Picture 7" descr="A person pouring wine into glasses&#10;&#10;Description automatically generated">
            <a:extLst>
              <a:ext uri="{FF2B5EF4-FFF2-40B4-BE49-F238E27FC236}">
                <a16:creationId xmlns:a16="http://schemas.microsoft.com/office/drawing/2014/main" id="{DF5B4ACA-866D-9819-C4A1-FD478CA34B05}"/>
              </a:ext>
            </a:extLst>
          </p:cNvPr>
          <p:cNvPicPr>
            <a:picLocks noChangeAspect="1"/>
          </p:cNvPicPr>
          <p:nvPr/>
        </p:nvPicPr>
        <p:blipFill>
          <a:blip r:embed="rId2">
            <a:extLst>
              <a:ext uri="{28A0092B-C50C-407E-A947-70E740481C1C}">
                <a14:useLocalDpi xmlns:a14="http://schemas.microsoft.com/office/drawing/2010/main" val="0"/>
              </a:ext>
            </a:extLst>
          </a:blip>
          <a:srcRect l="18652" r="2331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37210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E9653-BFF6-48F0-1D53-8E413D1636AF}"/>
              </a:ext>
            </a:extLst>
          </p:cNvPr>
          <p:cNvSpPr>
            <a:spLocks noGrp="1"/>
          </p:cNvSpPr>
          <p:nvPr>
            <p:ph type="ctrTitle"/>
          </p:nvPr>
        </p:nvSpPr>
        <p:spPr>
          <a:xfrm>
            <a:off x="-1" y="1"/>
            <a:ext cx="6096001" cy="1767840"/>
          </a:xfrm>
        </p:spPr>
        <p:txBody>
          <a:bodyPr>
            <a:normAutofit/>
          </a:bodyPr>
          <a:lstStyle/>
          <a:p>
            <a:r>
              <a:rPr lang="en-US" sz="4400" dirty="0">
                <a:latin typeface="Times New Roman" panose="02020603050405020304" pitchFamily="18" charset="0"/>
                <a:cs typeface="Times New Roman" panose="02020603050405020304" pitchFamily="18" charset="0"/>
              </a:rPr>
              <a:t>The Art of Winemaking in France</a:t>
            </a:r>
          </a:p>
        </p:txBody>
      </p:sp>
      <p:sp>
        <p:nvSpPr>
          <p:cNvPr id="3" name="Subtitle 2">
            <a:extLst>
              <a:ext uri="{FF2B5EF4-FFF2-40B4-BE49-F238E27FC236}">
                <a16:creationId xmlns:a16="http://schemas.microsoft.com/office/drawing/2014/main" id="{9E061AFB-01E9-85C2-99BE-D196ED11CD84}"/>
              </a:ext>
            </a:extLst>
          </p:cNvPr>
          <p:cNvSpPr>
            <a:spLocks noGrp="1"/>
          </p:cNvSpPr>
          <p:nvPr>
            <p:ph type="subTitle" idx="1"/>
          </p:nvPr>
        </p:nvSpPr>
        <p:spPr>
          <a:xfrm>
            <a:off x="288758" y="2209801"/>
            <a:ext cx="5674028" cy="4648198"/>
          </a:xfrm>
        </p:spPr>
        <p:txBody>
          <a:bodyPr>
            <a:normAutofit/>
          </a:bodyPr>
          <a:lstStyle/>
          <a:p>
            <a:pPr marL="457200" indent="-4572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French winemaking is a blend of tradition and innovation, with techniques passed down through generations while also embracing modern advancements. </a:t>
            </a:r>
          </a:p>
          <a:p>
            <a:pPr marL="457200" indent="-4572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Winemakers in France have a deep respect for the land and strive to express the unique character of their terroir in each bottle.</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l"/>
            <a:endParaRPr lang="en-US" sz="700" dirty="0"/>
          </a:p>
        </p:txBody>
      </p:sp>
      <p:pic>
        <p:nvPicPr>
          <p:cNvPr id="7" name="Picture 6" descr="A bunch of grapes on a vine&#10;&#10;Description automatically generated">
            <a:extLst>
              <a:ext uri="{FF2B5EF4-FFF2-40B4-BE49-F238E27FC236}">
                <a16:creationId xmlns:a16="http://schemas.microsoft.com/office/drawing/2014/main" id="{EE7149F0-8C4D-677F-EFEF-49F3533C04BC}"/>
              </a:ext>
            </a:extLst>
          </p:cNvPr>
          <p:cNvPicPr>
            <a:picLocks noChangeAspect="1"/>
          </p:cNvPicPr>
          <p:nvPr/>
        </p:nvPicPr>
        <p:blipFill>
          <a:blip r:embed="rId2">
            <a:extLst>
              <a:ext uri="{28A0092B-C50C-407E-A947-70E740481C1C}">
                <a14:useLocalDpi xmlns:a14="http://schemas.microsoft.com/office/drawing/2010/main" val="0"/>
              </a:ext>
            </a:extLst>
          </a:blip>
          <a:srcRect l="17038" r="24924"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21313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50B1-BBBF-4CD4-E3F1-E100230B7112}"/>
              </a:ext>
            </a:extLst>
          </p:cNvPr>
          <p:cNvSpPr>
            <a:spLocks noGrp="1"/>
          </p:cNvSpPr>
          <p:nvPr>
            <p:ph type="ctrTitle"/>
          </p:nvPr>
        </p:nvSpPr>
        <p:spPr>
          <a:xfrm>
            <a:off x="0" y="0"/>
            <a:ext cx="12192000" cy="1600200"/>
          </a:xfrm>
        </p:spPr>
        <p:txBody>
          <a:bodyPr anchor="ctr">
            <a:normAutofit/>
          </a:bodyPr>
          <a:lstStyle/>
          <a:p>
            <a:pPr marL="0" marR="0">
              <a:lnSpc>
                <a:spcPct val="107000"/>
              </a:lnSpc>
              <a:spcBef>
                <a:spcPts val="0"/>
              </a:spcBef>
              <a:spcAft>
                <a:spcPts val="800"/>
              </a:spcAft>
            </a:pPr>
            <a:r>
              <a:rPr lang="en-US" sz="4400" kern="100" dirty="0">
                <a:effectLst/>
                <a:latin typeface="Times New Roman" panose="02020603050405020304" pitchFamily="18" charset="0"/>
                <a:ea typeface="Aptos" panose="020B0004020202020204" pitchFamily="34" charset="0"/>
                <a:cs typeface="Times New Roman" panose="02020603050405020304" pitchFamily="18" charset="0"/>
              </a:rPr>
              <a:t>Wine Classification System</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6F9D1A07-7922-4C01-472C-6AC78DFFC978}"/>
              </a:ext>
            </a:extLst>
          </p:cNvPr>
          <p:cNvSpPr>
            <a:spLocks noGrp="1"/>
          </p:cNvSpPr>
          <p:nvPr>
            <p:ph type="subTitle" idx="1"/>
          </p:nvPr>
        </p:nvSpPr>
        <p:spPr>
          <a:xfrm>
            <a:off x="6687403" y="1600201"/>
            <a:ext cx="5308979" cy="5257800"/>
          </a:xfrm>
        </p:spPr>
        <p:txBody>
          <a:bodyPr>
            <a:normAutofit/>
          </a:bodyPr>
          <a:lstStyle/>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France has a complex system of wine classification that is designed to protect the integrity and quality of its wines. </a:t>
            </a:r>
          </a:p>
          <a:p>
            <a:pPr marL="342900" indent="-3429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system is based on the concept of appellation, which designates the geographic origin of a wine and often imposes strict regulations on grape varieties, vineyard practices, and winemaking techniques.</a:t>
            </a:r>
          </a:p>
          <a:p>
            <a:endParaRPr lang="en-US" dirty="0"/>
          </a:p>
        </p:txBody>
      </p:sp>
      <p:pic>
        <p:nvPicPr>
          <p:cNvPr id="6" name="Picture 5" descr="A chart of different types of wine&#10;&#10;Description automatically generated">
            <a:extLst>
              <a:ext uri="{FF2B5EF4-FFF2-40B4-BE49-F238E27FC236}">
                <a16:creationId xmlns:a16="http://schemas.microsoft.com/office/drawing/2014/main" id="{F4A88DD2-667B-2A61-A84C-ED3E77C251F4}"/>
              </a:ext>
            </a:extLst>
          </p:cNvPr>
          <p:cNvPicPr>
            <a:picLocks noChangeAspect="1"/>
          </p:cNvPicPr>
          <p:nvPr/>
        </p:nvPicPr>
        <p:blipFill>
          <a:blip r:embed="rId2">
            <a:extLst>
              <a:ext uri="{28A0092B-C50C-407E-A947-70E740481C1C}">
                <a14:useLocalDpi xmlns:a14="http://schemas.microsoft.com/office/drawing/2010/main" val="0"/>
              </a:ext>
            </a:extLst>
          </a:blip>
          <a:srcRect l="9235"/>
          <a:stretch/>
        </p:blipFill>
        <p:spPr>
          <a:xfrm>
            <a:off x="0" y="1600200"/>
            <a:ext cx="6356350" cy="5257800"/>
          </a:xfrm>
          <a:prstGeom prst="rect">
            <a:avLst/>
          </a:prstGeom>
        </p:spPr>
      </p:pic>
    </p:spTree>
    <p:extLst>
      <p:ext uri="{BB962C8B-B14F-4D97-AF65-F5344CB8AC3E}">
        <p14:creationId xmlns:p14="http://schemas.microsoft.com/office/powerpoint/2010/main" val="144231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006D4-52C7-C9CB-8325-C290847C627B}"/>
              </a:ext>
            </a:extLst>
          </p:cNvPr>
          <p:cNvSpPr>
            <a:spLocks noGrp="1"/>
          </p:cNvSpPr>
          <p:nvPr>
            <p:ph type="ctrTitle"/>
          </p:nvPr>
        </p:nvSpPr>
        <p:spPr>
          <a:xfrm>
            <a:off x="0" y="1"/>
            <a:ext cx="12192000" cy="1600200"/>
          </a:xfrm>
        </p:spPr>
        <p:txBody>
          <a:bodyPr anchor="ctr">
            <a:normAutofit/>
          </a:bodyPr>
          <a:lstStyle/>
          <a:p>
            <a:pPr marL="0" marR="0">
              <a:lnSpc>
                <a:spcPct val="107000"/>
              </a:lnSpc>
              <a:spcBef>
                <a:spcPts val="0"/>
              </a:spcBef>
              <a:spcAft>
                <a:spcPts val="800"/>
              </a:spcAft>
            </a:pPr>
            <a:r>
              <a:rPr lang="en-US" sz="4400" kern="100" dirty="0">
                <a:effectLst/>
                <a:latin typeface="Times New Roman" panose="02020603050405020304" pitchFamily="18" charset="0"/>
                <a:ea typeface="Aptos" panose="020B0004020202020204" pitchFamily="34" charset="0"/>
                <a:cs typeface="Times New Roman" panose="02020603050405020304" pitchFamily="18" charset="0"/>
              </a:rPr>
              <a:t>The Impact of French Wine </a:t>
            </a:r>
            <a:br>
              <a:rPr lang="en-US" sz="44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4400" kern="100" dirty="0">
                <a:effectLst/>
                <a:latin typeface="Times New Roman" panose="02020603050405020304" pitchFamily="18" charset="0"/>
                <a:ea typeface="Aptos" panose="020B0004020202020204" pitchFamily="34" charset="0"/>
                <a:cs typeface="Times New Roman" panose="02020603050405020304" pitchFamily="18" charset="0"/>
              </a:rPr>
              <a:t>on Global Markets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5B61F1F9-093E-312F-0E98-9F10E1EDB544}"/>
              </a:ext>
            </a:extLst>
          </p:cNvPr>
          <p:cNvSpPr>
            <a:spLocks noGrp="1"/>
          </p:cNvSpPr>
          <p:nvPr>
            <p:ph type="subTitle" idx="1"/>
          </p:nvPr>
        </p:nvSpPr>
        <p:spPr>
          <a:xfrm>
            <a:off x="585216" y="1600201"/>
            <a:ext cx="4592535" cy="5166359"/>
          </a:xfrm>
        </p:spPr>
        <p:txBody>
          <a:bodyPr>
            <a:normAutofit/>
          </a:bodyPr>
          <a:lstStyle/>
          <a:p>
            <a:pPr marL="0" marR="0" algn="l">
              <a:lnSpc>
                <a:spcPct val="107000"/>
              </a:lnSpc>
              <a:spcBef>
                <a:spcPts val="0"/>
              </a:spcBef>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Sustainability and Innovation</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gn="l">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Sustainability is increasingly important in the French wine industry, with many wineries adopting organic and biodynamic practices. </a:t>
            </a:r>
          </a:p>
          <a:p>
            <a:pPr marL="342900" marR="0" indent="-342900" algn="l">
              <a:lnSpc>
                <a:spcPct val="107000"/>
              </a:lnSpc>
              <a:spcBef>
                <a:spcPts val="0"/>
              </a:spcBef>
              <a:spcAft>
                <a:spcPts val="800"/>
              </a:spcAft>
              <a:buFont typeface="Arial" panose="020B0604020202020204" pitchFamily="34" charset="0"/>
              <a:buChar cha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Innovation is also a key focus, with winemakers experimenting with new varietals, techniques, and wine styles to meet changing consumer preferences.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endParaRPr lang="en-US" sz="2400" kern="100" dirty="0">
              <a:effectLst/>
              <a:ea typeface="Aptos" panose="020B0004020202020204" pitchFamily="34" charset="0"/>
            </a:endParaRPr>
          </a:p>
        </p:txBody>
      </p:sp>
      <p:pic>
        <p:nvPicPr>
          <p:cNvPr id="5" name="Picture 4" descr="A hand holding a bottle with grass and flowers&#10;&#10;Description automatically generated">
            <a:extLst>
              <a:ext uri="{FF2B5EF4-FFF2-40B4-BE49-F238E27FC236}">
                <a16:creationId xmlns:a16="http://schemas.microsoft.com/office/drawing/2014/main" id="{32D063A3-C5D6-B972-0765-36964A3D76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7751" y="1600200"/>
            <a:ext cx="7026441" cy="5257799"/>
          </a:xfrm>
          <a:prstGeom prst="rect">
            <a:avLst/>
          </a:prstGeom>
        </p:spPr>
      </p:pic>
    </p:spTree>
    <p:extLst>
      <p:ext uri="{BB962C8B-B14F-4D97-AF65-F5344CB8AC3E}">
        <p14:creationId xmlns:p14="http://schemas.microsoft.com/office/powerpoint/2010/main" val="284266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006D4-52C7-C9CB-8325-C290847C627B}"/>
              </a:ext>
            </a:extLst>
          </p:cNvPr>
          <p:cNvSpPr>
            <a:spLocks noGrp="1"/>
          </p:cNvSpPr>
          <p:nvPr>
            <p:ph type="ctrTitle"/>
          </p:nvPr>
        </p:nvSpPr>
        <p:spPr>
          <a:xfrm>
            <a:off x="0" y="1"/>
            <a:ext cx="12192000" cy="1600200"/>
          </a:xfrm>
        </p:spPr>
        <p:txBody>
          <a:bodyPr anchor="ctr">
            <a:normAutofit/>
          </a:bodyPr>
          <a:lstStyle/>
          <a:p>
            <a:pPr marL="0" marR="0">
              <a:lnSpc>
                <a:spcPct val="107000"/>
              </a:lnSpc>
              <a:spcBef>
                <a:spcPts val="0"/>
              </a:spcBef>
              <a:spcAft>
                <a:spcPts val="800"/>
              </a:spcAft>
            </a:pPr>
            <a:r>
              <a:rPr lang="en-US" sz="4400" kern="100" dirty="0">
                <a:effectLst/>
                <a:latin typeface="Times New Roman" panose="02020603050405020304" pitchFamily="18" charset="0"/>
                <a:ea typeface="Aptos" panose="020B0004020202020204" pitchFamily="34" charset="0"/>
                <a:cs typeface="Times New Roman" panose="02020603050405020304" pitchFamily="18" charset="0"/>
              </a:rPr>
              <a:t>The Future of French Wine</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5B61F1F9-093E-312F-0E98-9F10E1EDB544}"/>
              </a:ext>
            </a:extLst>
          </p:cNvPr>
          <p:cNvSpPr>
            <a:spLocks noGrp="1"/>
          </p:cNvSpPr>
          <p:nvPr>
            <p:ph type="subTitle" idx="1"/>
          </p:nvPr>
        </p:nvSpPr>
        <p:spPr>
          <a:xfrm>
            <a:off x="585216" y="1600201"/>
            <a:ext cx="11200384" cy="5257798"/>
          </a:xfrm>
        </p:spPr>
        <p:txBody>
          <a:bodyPr>
            <a:normAutofit fontScale="92500" lnSpcReduction="20000"/>
          </a:bodyPr>
          <a:lstStyle/>
          <a:p>
            <a:pPr marL="457200" indent="-457200" algn="l">
              <a:lnSpc>
                <a:spcPct val="120000"/>
              </a:lnSpc>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As the world of wine continues to evolve, French winemakers are facing new challenges and opportunities. </a:t>
            </a:r>
          </a:p>
          <a:p>
            <a:pPr marL="457200" indent="-457200" algn="l">
              <a:lnSpc>
                <a:spcPct val="120000"/>
              </a:lnSpc>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Climate change is impacting the traditional growing seasons and grape varieties, leading some regions to experiment with new techniques and varieties better suited to warmer temperatures. </a:t>
            </a:r>
          </a:p>
          <a:p>
            <a:pPr marL="457200" indent="-457200" algn="l">
              <a:lnSpc>
                <a:spcPct val="120000"/>
              </a:lnSpc>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At the same time, there is a growing emphasis on sustainability and organic farming, with many winemakers seeking to reduce their environmental impact while maintaining the quality and character of their wines.</a:t>
            </a:r>
          </a:p>
          <a:p>
            <a:pPr marL="457200" indent="-457200" algn="l">
              <a:lnSpc>
                <a:spcPct val="120000"/>
              </a:lnSpc>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The global wine market is also becoming increasingly competitive, with wines from New World countries like the United States, Australia, and Chile gaining popularity. </a:t>
            </a:r>
          </a:p>
          <a:p>
            <a:pPr marL="457200" indent="-457200" algn="l">
              <a:lnSpc>
                <a:spcPct val="120000"/>
              </a:lnSpc>
              <a:buFont typeface="Arial" panose="020B0604020202020204" pitchFamily="34" charset="0"/>
              <a:buChar char="•"/>
            </a:pPr>
            <a:r>
              <a:rPr lang="en-US" sz="2600" dirty="0">
                <a:latin typeface="Times New Roman" panose="02020603050405020304" pitchFamily="18" charset="0"/>
                <a:cs typeface="Times New Roman" panose="02020603050405020304" pitchFamily="18" charset="0"/>
              </a:rPr>
              <a:t>Despite this, French wine remains the benchmark for quality and elegance, with a reputation that continues to command respect and admiration around the world.</a:t>
            </a:r>
            <a:endParaRPr lang="en-US" sz="2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endParaRPr lang="en-US" sz="2400" kern="100" dirty="0">
              <a:effectLst/>
              <a:ea typeface="Aptos" panose="020B0004020202020204" pitchFamily="34" charset="0"/>
            </a:endParaRPr>
          </a:p>
        </p:txBody>
      </p:sp>
    </p:spTree>
    <p:extLst>
      <p:ext uri="{BB962C8B-B14F-4D97-AF65-F5344CB8AC3E}">
        <p14:creationId xmlns:p14="http://schemas.microsoft.com/office/powerpoint/2010/main" val="86183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006D4-52C7-C9CB-8325-C290847C627B}"/>
              </a:ext>
            </a:extLst>
          </p:cNvPr>
          <p:cNvSpPr>
            <a:spLocks noGrp="1"/>
          </p:cNvSpPr>
          <p:nvPr>
            <p:ph type="ctrTitle"/>
          </p:nvPr>
        </p:nvSpPr>
        <p:spPr>
          <a:xfrm>
            <a:off x="0" y="1"/>
            <a:ext cx="12192000" cy="1333500"/>
          </a:xfrm>
        </p:spPr>
        <p:txBody>
          <a:bodyPr anchor="ctr">
            <a:normAutofit/>
          </a:bodyPr>
          <a:lstStyle/>
          <a:p>
            <a:r>
              <a:rPr lang="en-US" sz="4400" dirty="0">
                <a:latin typeface="Times New Roman" panose="02020603050405020304" pitchFamily="18" charset="0"/>
                <a:cs typeface="Times New Roman" panose="02020603050405020304" pitchFamily="18" charset="0"/>
              </a:rPr>
              <a:t>Conclusion</a:t>
            </a:r>
          </a:p>
        </p:txBody>
      </p:sp>
      <p:sp>
        <p:nvSpPr>
          <p:cNvPr id="3" name="Subtitle 2">
            <a:extLst>
              <a:ext uri="{FF2B5EF4-FFF2-40B4-BE49-F238E27FC236}">
                <a16:creationId xmlns:a16="http://schemas.microsoft.com/office/drawing/2014/main" id="{5B61F1F9-093E-312F-0E98-9F10E1EDB544}"/>
              </a:ext>
            </a:extLst>
          </p:cNvPr>
          <p:cNvSpPr>
            <a:spLocks noGrp="1"/>
          </p:cNvSpPr>
          <p:nvPr>
            <p:ph type="subTitle" idx="1"/>
          </p:nvPr>
        </p:nvSpPr>
        <p:spPr>
          <a:xfrm>
            <a:off x="469900" y="1333501"/>
            <a:ext cx="11088116" cy="4978400"/>
          </a:xfrm>
        </p:spPr>
        <p:txBody>
          <a:bodyPr>
            <a:normAutofit/>
          </a:bodyPr>
          <a:lstStyle/>
          <a:p>
            <a:pPr marL="457200" indent="-4572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French wine is a testament to the artistry and dedication of its winemakers, who have honed their craft over centuries to produce some of the finest wines in the world. </a:t>
            </a:r>
          </a:p>
          <a:p>
            <a:pPr marL="457200" indent="-4572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Whether it’s a powerful Bordeaux, an elegant Burgundy, or a sparkling Champagne, each bottle of French wine tells a story of the land, the people, and the traditions that have shaped it. </a:t>
            </a:r>
          </a:p>
          <a:p>
            <a:pPr marL="457200" indent="-4572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 you explore the world of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French wine, you’ll discover a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rich tapestry of flavors and </a:t>
            </a:r>
            <a:br>
              <a:rPr lang="en-US"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experiences that reflect the unique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terroir of France’s diverse wine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regions, making each sip a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celebration of the country’s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cultural heritage.</a:t>
            </a: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endParaRPr lang="en-US" sz="2400" kern="100" dirty="0">
              <a:effectLst/>
              <a:ea typeface="Aptos" panose="020B0004020202020204" pitchFamily="34" charset="0"/>
            </a:endParaRPr>
          </a:p>
        </p:txBody>
      </p:sp>
      <p:pic>
        <p:nvPicPr>
          <p:cNvPr id="5" name="Picture 4" descr="A group of wine bottles&#10;&#10;Description automatically generated">
            <a:extLst>
              <a:ext uri="{FF2B5EF4-FFF2-40B4-BE49-F238E27FC236}">
                <a16:creationId xmlns:a16="http://schemas.microsoft.com/office/drawing/2014/main" id="{DFF50879-17CB-87A6-E271-0A2293F578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486" y="3462482"/>
            <a:ext cx="6895514" cy="3395518"/>
          </a:xfrm>
          <a:prstGeom prst="rect">
            <a:avLst/>
          </a:prstGeom>
        </p:spPr>
      </p:pic>
    </p:spTree>
    <p:extLst>
      <p:ext uri="{BB962C8B-B14F-4D97-AF65-F5344CB8AC3E}">
        <p14:creationId xmlns:p14="http://schemas.microsoft.com/office/powerpoint/2010/main" val="255750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006D4-52C7-C9CB-8325-C290847C627B}"/>
              </a:ext>
            </a:extLst>
          </p:cNvPr>
          <p:cNvSpPr>
            <a:spLocks noGrp="1"/>
          </p:cNvSpPr>
          <p:nvPr>
            <p:ph type="ctrTitle"/>
          </p:nvPr>
        </p:nvSpPr>
        <p:spPr>
          <a:xfrm>
            <a:off x="0" y="1"/>
            <a:ext cx="12192000" cy="1320799"/>
          </a:xfrm>
        </p:spPr>
        <p:txBody>
          <a:bodyPr anchor="ctr">
            <a:normAutofit/>
          </a:bodyPr>
          <a:lstStyle/>
          <a:p>
            <a:pPr marL="0" marR="0">
              <a:lnSpc>
                <a:spcPct val="107000"/>
              </a:lnSpc>
              <a:spcBef>
                <a:spcPts val="0"/>
              </a:spcBef>
              <a:spcAft>
                <a:spcPts val="800"/>
              </a:spcAft>
            </a:pPr>
            <a:r>
              <a:rPr lang="en-US" sz="4400" kern="100" dirty="0">
                <a:effectLst/>
                <a:latin typeface="Times New Roman" panose="02020603050405020304" pitchFamily="18" charset="0"/>
                <a:ea typeface="Aptos" panose="020B0004020202020204" pitchFamily="34" charset="0"/>
                <a:cs typeface="Times New Roman" panose="02020603050405020304" pitchFamily="18" charset="0"/>
              </a:rPr>
              <a:t>Conclusion</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5B61F1F9-093E-312F-0E98-9F10E1EDB544}"/>
              </a:ext>
            </a:extLst>
          </p:cNvPr>
          <p:cNvSpPr>
            <a:spLocks noGrp="1"/>
          </p:cNvSpPr>
          <p:nvPr>
            <p:ph type="subTitle" idx="1"/>
          </p:nvPr>
        </p:nvSpPr>
        <p:spPr>
          <a:xfrm>
            <a:off x="585216" y="1320800"/>
            <a:ext cx="10972800" cy="5537199"/>
          </a:xfrm>
        </p:spPr>
        <p:txBody>
          <a:bodyPr>
            <a:normAutofit fontScale="70000" lnSpcReduction="20000"/>
          </a:bodyPr>
          <a:lstStyle/>
          <a:p>
            <a:pPr marL="0" marR="0" algn="l">
              <a:lnSpc>
                <a:spcPct val="107000"/>
              </a:lnSpc>
              <a:spcBef>
                <a:spcPts val="0"/>
              </a:spcBef>
              <a:spcAft>
                <a:spcPts val="800"/>
              </a:spcAft>
            </a:pPr>
            <a:r>
              <a:rPr lang="en-US" sz="3400" b="1" kern="100" dirty="0">
                <a:effectLst/>
                <a:latin typeface="Times New Roman" panose="02020603050405020304" pitchFamily="18" charset="0"/>
                <a:ea typeface="Aptos" panose="020B0004020202020204" pitchFamily="34" charset="0"/>
                <a:cs typeface="Times New Roman" panose="02020603050405020304" pitchFamily="18" charset="0"/>
              </a:rPr>
              <a:t>Summary of Findings</a:t>
            </a:r>
            <a:endParaRPr lang="en-US" sz="3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457200" marR="0" indent="-457200" algn="l">
              <a:lnSpc>
                <a:spcPct val="107000"/>
              </a:lnSpc>
              <a:spcBef>
                <a:spcPts val="0"/>
              </a:spcBef>
              <a:spcAft>
                <a:spcPts val="800"/>
              </a:spcAft>
              <a:buFont typeface="Arial" panose="020B0604020202020204" pitchFamily="34" charset="0"/>
              <a:buChar char="•"/>
            </a:pPr>
            <a:r>
              <a:rPr lang="en-US" sz="3400" kern="100" dirty="0">
                <a:effectLst/>
                <a:latin typeface="Times New Roman" panose="02020603050405020304" pitchFamily="18" charset="0"/>
                <a:ea typeface="Aptos" panose="020B0004020202020204" pitchFamily="34" charset="0"/>
                <a:cs typeface="Times New Roman" panose="02020603050405020304" pitchFamily="18" charset="0"/>
              </a:rPr>
              <a:t>French wine is a testament to the country's rich history, diverse geography, and innovative spirit. From the noble reds of Rioja to the crisp whites of Rías Baixas and the complex Sherries of Jerez, Spain offers a wine experience that is both broad and deep.</a:t>
            </a:r>
          </a:p>
          <a:p>
            <a:pPr marL="0" marR="0" algn="l">
              <a:lnSpc>
                <a:spcPct val="107000"/>
              </a:lnSpc>
              <a:spcBef>
                <a:spcPts val="0"/>
              </a:spcBef>
              <a:spcAft>
                <a:spcPts val="800"/>
              </a:spcAft>
            </a:pPr>
            <a:r>
              <a:rPr lang="en-US" sz="3400" b="1" kern="100" dirty="0">
                <a:effectLst/>
                <a:latin typeface="Times New Roman" panose="02020603050405020304" pitchFamily="18" charset="0"/>
                <a:ea typeface="Aptos" panose="020B0004020202020204" pitchFamily="34" charset="0"/>
                <a:cs typeface="Times New Roman" panose="02020603050405020304" pitchFamily="18" charset="0"/>
              </a:rPr>
              <a:t>Future Prospects for French Wine</a:t>
            </a:r>
            <a:endParaRPr lang="en-US" sz="3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457200" marR="0" indent="-457200" algn="l">
              <a:lnSpc>
                <a:spcPct val="107000"/>
              </a:lnSpc>
              <a:spcBef>
                <a:spcPts val="0"/>
              </a:spcBef>
              <a:spcAft>
                <a:spcPts val="800"/>
              </a:spcAft>
              <a:buFont typeface="Arial" panose="020B0604020202020204" pitchFamily="34" charset="0"/>
              <a:buChar char="•"/>
            </a:pPr>
            <a:r>
              <a:rPr lang="en-US" sz="3400" kern="100" dirty="0">
                <a:effectLst/>
                <a:latin typeface="Times New Roman" panose="02020603050405020304" pitchFamily="18" charset="0"/>
                <a:ea typeface="Aptos" panose="020B0004020202020204" pitchFamily="34" charset="0"/>
                <a:cs typeface="Times New Roman" panose="02020603050405020304" pitchFamily="18" charset="0"/>
              </a:rPr>
              <a:t>The future of French wine looks promising, with growing international recognition and a strong commitment to quality and sustainability. However, continued success will depend on the industry's ability to adapt to changing market dynamics and consumer tastes.</a:t>
            </a:r>
          </a:p>
          <a:p>
            <a:pPr marL="0" marR="0" algn="l">
              <a:lnSpc>
                <a:spcPct val="107000"/>
              </a:lnSpc>
              <a:spcBef>
                <a:spcPts val="0"/>
              </a:spcBef>
              <a:spcAft>
                <a:spcPts val="800"/>
              </a:spcAft>
            </a:pPr>
            <a:r>
              <a:rPr lang="en-US" sz="3400" b="1" kern="100" dirty="0">
                <a:effectLst/>
                <a:latin typeface="Times New Roman" panose="02020603050405020304" pitchFamily="18" charset="0"/>
                <a:ea typeface="Aptos" panose="020B0004020202020204" pitchFamily="34" charset="0"/>
                <a:cs typeface="Times New Roman" panose="02020603050405020304" pitchFamily="18" charset="0"/>
              </a:rPr>
              <a:t>Final Thoughts</a:t>
            </a:r>
            <a:endParaRPr lang="en-US" sz="3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457200" indent="-457200" algn="l">
              <a:buFont typeface="Arial" panose="020B0604020202020204" pitchFamily="34" charset="0"/>
              <a:buChar char="•"/>
            </a:pPr>
            <a:r>
              <a:rPr lang="en-US" sz="3400" dirty="0">
                <a:effectLst/>
                <a:latin typeface="Times New Roman" panose="02020603050405020304" pitchFamily="18" charset="0"/>
                <a:ea typeface="Aptos" panose="020B0004020202020204" pitchFamily="34" charset="0"/>
                <a:cs typeface="Times New Roman" panose="02020603050405020304" pitchFamily="18" charset="0"/>
              </a:rPr>
              <a:t>French wine is more than just a beverage; it is a cultural expression that embodies the soul of Spain. As the country continues to evolve as a leading wine producer, its wines will undoubtedly remain a favorite among connoisseurs and casual drinkers alike.</a:t>
            </a:r>
            <a:endParaRPr lang="en-US" sz="3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endParaRPr lang="en-US" sz="2400" kern="100" dirty="0">
              <a:effectLst/>
              <a:ea typeface="Aptos" panose="020B0004020202020204" pitchFamily="34" charset="0"/>
            </a:endParaRPr>
          </a:p>
        </p:txBody>
      </p:sp>
    </p:spTree>
    <p:extLst>
      <p:ext uri="{BB962C8B-B14F-4D97-AF65-F5344CB8AC3E}">
        <p14:creationId xmlns:p14="http://schemas.microsoft.com/office/powerpoint/2010/main" val="230903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0"/>
            <a:ext cx="12192000" cy="1320800"/>
          </a:xfrm>
        </p:spPr>
        <p:txBody>
          <a:bodyPr anchor="ctr">
            <a:normAutofit/>
          </a:bodyPr>
          <a:lstStyle/>
          <a:p>
            <a:r>
              <a:rPr lang="en-US" sz="4400" dirty="0">
                <a:latin typeface="Times New Roman" panose="02020603050405020304" pitchFamily="18" charset="0"/>
                <a:cs typeface="Times New Roman" panose="02020603050405020304" pitchFamily="18" charset="0"/>
              </a:rPr>
              <a:t>Conclusion</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400050" y="1133858"/>
            <a:ext cx="11621262" cy="6028942"/>
          </a:xfrm>
        </p:spPr>
        <p:txBody>
          <a:bodyPr>
            <a:normAutofit fontScale="40000" lnSpcReduction="20000"/>
          </a:bodyPr>
          <a:lstStyle/>
          <a:p>
            <a:r>
              <a:rPr lang="en-US" sz="6000" dirty="0">
                <a:latin typeface="Times New Roman" panose="02020603050405020304" pitchFamily="18" charset="0"/>
                <a:cs typeface="Times New Roman" panose="02020603050405020304" pitchFamily="18" charset="0"/>
              </a:rPr>
              <a:t>My seminars are the result of many years of travel experience combined with many hours of research over the internet.</a:t>
            </a:r>
          </a:p>
          <a:p>
            <a:r>
              <a:rPr lang="en-US" sz="6000" dirty="0">
                <a:latin typeface="Times New Roman" panose="02020603050405020304" pitchFamily="18" charset="0"/>
                <a:cs typeface="Times New Roman" panose="02020603050405020304" pitchFamily="18" charset="0"/>
              </a:rPr>
              <a:t>I would like to acknowledge the many source I have accessed.</a:t>
            </a:r>
          </a:p>
          <a:p>
            <a:pPr algn="l"/>
            <a:r>
              <a:rPr lang="en-US" sz="6000" b="1" dirty="0">
                <a:latin typeface="Times New Roman" panose="02020603050405020304" pitchFamily="18" charset="0"/>
                <a:cs typeface="Times New Roman" panose="02020603050405020304" pitchFamily="18" charset="0"/>
              </a:rPr>
              <a:t>References</a:t>
            </a:r>
            <a:endParaRPr lang="en-US" sz="6000" dirty="0">
              <a:latin typeface="Times New Roman" panose="02020603050405020304" pitchFamily="18" charset="0"/>
              <a:cs typeface="Times New Roman" panose="02020603050405020304" pitchFamily="18" charset="0"/>
            </a:endParaRPr>
          </a:p>
          <a:p>
            <a:pPr algn="l"/>
            <a:r>
              <a:rPr lang="en-US" sz="6000" dirty="0">
                <a:latin typeface="Times New Roman" panose="02020603050405020304" pitchFamily="18" charset="0"/>
                <a:cs typeface="Times New Roman" panose="02020603050405020304" pitchFamily="18" charset="0"/>
              </a:rPr>
              <a:t>A comprehensive list of sources used in the talk</a:t>
            </a:r>
          </a:p>
          <a:p>
            <a:pPr algn="l"/>
            <a:r>
              <a:rPr lang="en-US" sz="6000" dirty="0">
                <a:latin typeface="Times New Roman" panose="02020603050405020304" pitchFamily="18" charset="0"/>
                <a:cs typeface="Times New Roman" panose="02020603050405020304" pitchFamily="18" charset="0"/>
              </a:rPr>
              <a:t>The talk I provided was a conceptual, original synthesis based on general knowledge of French wine, its regions, varietals, and prominent wineries. Since it was generated as a comprehensive overview, specific external sources were not directly cited. However, if you need a list of potential sources that could be used to further explore the topics covered, </a:t>
            </a:r>
          </a:p>
          <a:p>
            <a:pPr algn="l"/>
            <a:endParaRPr lang="en-US" sz="6000" dirty="0">
              <a:latin typeface="Times New Roman" panose="02020603050405020304" pitchFamily="18" charset="0"/>
              <a:cs typeface="Times New Roman" panose="02020603050405020304" pitchFamily="18" charset="0"/>
            </a:endParaRPr>
          </a:p>
          <a:p>
            <a:pPr marL="0" marR="0" algn="l">
              <a:lnSpc>
                <a:spcPct val="107000"/>
              </a:lnSpc>
              <a:spcBef>
                <a:spcPts val="0"/>
              </a:spcBef>
              <a:spcAft>
                <a:spcPts val="800"/>
              </a:spcAft>
            </a:pP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The talk I provided was written based on general knowledge about French wine, which includes historical information, regional specifics, winemaking techniques, and classification systems that are widely documented in literature, online resources, and educational materials about wine.</a:t>
            </a:r>
          </a:p>
          <a:p>
            <a:pPr marL="0" marR="0" algn="l">
              <a:lnSpc>
                <a:spcPct val="107000"/>
              </a:lnSpc>
              <a:spcBef>
                <a:spcPts val="0"/>
              </a:spcBef>
              <a:spcAft>
                <a:spcPts val="800"/>
              </a:spcAft>
            </a:pPr>
            <a:r>
              <a:rPr lang="en-US" sz="6000" kern="100" dirty="0">
                <a:effectLst/>
                <a:latin typeface="Times New Roman" panose="02020603050405020304" pitchFamily="18" charset="0"/>
                <a:ea typeface="Aptos" panose="020B0004020202020204" pitchFamily="34" charset="0"/>
                <a:cs typeface="Times New Roman" panose="02020603050405020304" pitchFamily="18" charset="0"/>
              </a:rPr>
              <a:t> No specific external sources were directly consulted or cited during the creation of this article. If you need specific references or further reading on French wine, I can recommend sources or find up-to-date information using available tools.</a:t>
            </a: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3729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p:txBody>
          <a:bodyPr anchor="t"/>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1137684" y="2892057"/>
            <a:ext cx="10196623" cy="3965944"/>
          </a:xfrm>
        </p:spPr>
        <p:txBody>
          <a:bodyPr>
            <a:normAutofit/>
          </a:bodyPr>
          <a:lstStyle/>
          <a:p>
            <a:r>
              <a:rPr lang="en-US" dirty="0">
                <a:latin typeface="Times New Roman" panose="02020603050405020304" pitchFamily="18" charset="0"/>
                <a:cs typeface="Times New Roman" panose="02020603050405020304" pitchFamily="18" charset="0"/>
              </a:rPr>
              <a:t>My seminars are the result of many years of experience combined with many hours of research over the internet.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would like to acknowledge the many source I have accessed.</a:t>
            </a:r>
          </a:p>
          <a:p>
            <a:r>
              <a:rPr lang="en-US" dirty="0">
                <a:latin typeface="Times New Roman" panose="02020603050405020304" pitchFamily="18" charset="0"/>
                <a:cs typeface="Times New Roman" panose="02020603050405020304" pitchFamily="18" charset="0"/>
              </a:rPr>
              <a:t>These include Wine Spectator, Wine Enthusiast</a:t>
            </a:r>
            <a:r>
              <a:rPr lang="en-US" b="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BKWine</a:t>
            </a:r>
            <a:r>
              <a:rPr lang="en-US" dirty="0">
                <a:latin typeface="Times New Roman" panose="02020603050405020304" pitchFamily="18" charset="0"/>
                <a:cs typeface="Times New Roman" panose="02020603050405020304" pitchFamily="18" charset="0"/>
              </a:rPr>
              <a:t> Magazine, Wine &amp; Spirits Magazine, American Vineyard Magazine, The Grapevine Magazine, </a:t>
            </a:r>
            <a:r>
              <a:rPr lang="en-US" b="0" i="0" dirty="0">
                <a:solidFill>
                  <a:srgbClr val="202122"/>
                </a:solidFill>
                <a:effectLst/>
                <a:latin typeface="Times New Roman" panose="02020603050405020304" pitchFamily="18" charset="0"/>
                <a:cs typeface="Times New Roman" panose="02020603050405020304" pitchFamily="18" charset="0"/>
              </a:rPr>
              <a:t>Wikipedia.com, B</a:t>
            </a:r>
            <a:r>
              <a:rPr lang="en-US" altLang="en-US" dirty="0">
                <a:solidFill>
                  <a:srgbClr val="202124"/>
                </a:solidFill>
                <a:latin typeface="Times New Roman" panose="02020603050405020304" pitchFamily="18" charset="0"/>
                <a:cs typeface="Times New Roman" panose="02020603050405020304" pitchFamily="18" charset="0"/>
              </a:rPr>
              <a:t>ritannica.com, and the </a:t>
            </a:r>
            <a:br>
              <a:rPr lang="en-US" altLang="en-US" dirty="0">
                <a:solidFill>
                  <a:srgbClr val="202124"/>
                </a:solidFill>
                <a:latin typeface="Times New Roman" panose="02020603050405020304" pitchFamily="18" charset="0"/>
                <a:cs typeface="Times New Roman" panose="02020603050405020304" pitchFamily="18" charset="0"/>
              </a:rPr>
            </a:br>
            <a:r>
              <a:rPr lang="en-US" altLang="en-US" dirty="0">
                <a:solidFill>
                  <a:srgbClr val="202124"/>
                </a:solidFill>
                <a:latin typeface="Times New Roman" panose="02020603050405020304" pitchFamily="18" charset="0"/>
                <a:cs typeface="Times New Roman" panose="02020603050405020304" pitchFamily="18" charset="0"/>
              </a:rPr>
              <a:t>various Government websites.</a:t>
            </a:r>
            <a:br>
              <a:rPr kumimoji="0" lang="en-US" altLang="en-US"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endParaRPr kumimoji="0" lang="en-US" altLang="en-US" b="0" i="0" u="none" strike="noStrike" cap="none" normalizeH="0" baseline="0" dirty="0">
              <a:ln>
                <a:noFill/>
              </a:ln>
              <a:solidFill>
                <a:srgbClr val="101518"/>
              </a:solidFill>
              <a:effectLst/>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3"/>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0164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0" y="0"/>
            <a:ext cx="12192000" cy="1295399"/>
          </a:xfrm>
        </p:spPr>
        <p:txBody>
          <a:bodyPr anchor="ctr"/>
          <a:lstStyle/>
          <a:p>
            <a:pPr marL="0" marR="0">
              <a:lnSpc>
                <a:spcPct val="107000"/>
              </a:lnSpc>
              <a:spcBef>
                <a:spcPts val="0"/>
              </a:spcBef>
              <a:spcAft>
                <a:spcPts val="800"/>
              </a:spcAft>
            </a:pPr>
            <a:r>
              <a:rPr lang="en-US" sz="4400" kern="100" dirty="0">
                <a:effectLst/>
                <a:latin typeface="Times New Roman" panose="02020603050405020304" pitchFamily="18" charset="0"/>
                <a:ea typeface="Aptos" panose="020B0004020202020204" pitchFamily="34" charset="0"/>
                <a:cs typeface="Times New Roman" panose="02020603050405020304" pitchFamily="18" charset="0"/>
              </a:rPr>
              <a:t>References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597408" y="1295398"/>
            <a:ext cx="11423904" cy="5562603"/>
          </a:xfrm>
        </p:spPr>
        <p:txBody>
          <a:bodyPr>
            <a:normAutofit/>
          </a:bodyPr>
          <a:lstStyle/>
          <a:p>
            <a:pPr marL="342900" marR="0" lvl="0" indent="-342900" algn="l">
              <a:lnSpc>
                <a:spcPct val="107000"/>
              </a:lnSpc>
              <a:spcBef>
                <a:spcPts val="0"/>
              </a:spcBef>
              <a:spcAft>
                <a:spcPts val="800"/>
              </a:spcAft>
              <a:tabLst>
                <a:tab pos="457200" algn="l"/>
              </a:tabLst>
            </a:pP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Wine and War: The French, the Nazis, and the Battle for France's Greatest Treasure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by Don and Petie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Kladstrup</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Broadway Books, 2002.</a:t>
            </a:r>
          </a:p>
          <a:p>
            <a:pPr marL="342900" marR="0" lvl="0" indent="-342900" algn="l">
              <a:lnSpc>
                <a:spcPct val="107000"/>
              </a:lnSpc>
              <a:spcBef>
                <a:spcPts val="0"/>
              </a:spcBef>
              <a:spcAft>
                <a:spcPts val="800"/>
              </a:spcAft>
              <a:tabLst>
                <a:tab pos="457200" algn="l"/>
              </a:tabLst>
            </a:pP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The Oxford Companion to Wine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edited by Jancis Robinson, Oxford University Press, 2015.</a:t>
            </a:r>
          </a:p>
          <a:p>
            <a:pPr marL="342900" marR="0" lvl="0" indent="-342900" algn="l">
              <a:lnSpc>
                <a:spcPct val="107000"/>
              </a:lnSpc>
              <a:spcBef>
                <a:spcPts val="0"/>
              </a:spcBef>
              <a:spcAft>
                <a:spcPts val="800"/>
              </a:spcAft>
              <a:tabLst>
                <a:tab pos="457200" algn="l"/>
              </a:tabLst>
            </a:pP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The World Atlas of Wine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by Hugh Johnson and Jancis Robinson, Mitchell Beazley, 2019.</a:t>
            </a:r>
          </a:p>
          <a:p>
            <a:pPr marL="342900" marR="0" lvl="0" indent="-342900" algn="l">
              <a:lnSpc>
                <a:spcPct val="107000"/>
              </a:lnSpc>
              <a:spcBef>
                <a:spcPts val="0"/>
              </a:spcBef>
              <a:spcAft>
                <a:spcPts val="800"/>
              </a:spcAft>
              <a:tabLst>
                <a:tab pos="457200" algn="l"/>
              </a:tabLst>
            </a:pP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A History of Wine in Europe, 19th to 20th Centuries, Volume I: Winegrowing and Regional Features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edited by Silvia A. Conca Messina, Palgrave Macmillan, 2021.</a:t>
            </a:r>
          </a:p>
          <a:p>
            <a:pPr marL="342900" marR="0" lvl="0" indent="-342900" algn="l">
              <a:lnSpc>
                <a:spcPct val="107000"/>
              </a:lnSpc>
              <a:spcBef>
                <a:spcPts val="0"/>
              </a:spcBef>
              <a:spcAft>
                <a:spcPts val="800"/>
              </a:spcAft>
              <a:tabLst>
                <a:tab pos="457200" algn="l"/>
              </a:tabLst>
            </a:pPr>
            <a:r>
              <a:rPr lang="en-US" sz="2400" i="1" kern="100" dirty="0">
                <a:effectLst/>
                <a:latin typeface="Times New Roman" panose="02020603050405020304" pitchFamily="18" charset="0"/>
                <a:ea typeface="Aptos" panose="020B0004020202020204" pitchFamily="34" charset="0"/>
                <a:cs typeface="Times New Roman" panose="02020603050405020304" pitchFamily="18" charset="0"/>
              </a:rPr>
              <a:t>Terroir: The Role of Geology, Climate, and Culture in the Making of French Wines</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by James E. Wilson, University of California Press, 1998.</a:t>
            </a:r>
          </a:p>
          <a:p>
            <a:pPr lvl="1" algn="l"/>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630" y="-274638"/>
            <a:ext cx="29842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99735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A close-up of a plate&#10;&#10;Description automatically generated">
            <a:extLst>
              <a:ext uri="{FF2B5EF4-FFF2-40B4-BE49-F238E27FC236}">
                <a16:creationId xmlns:a16="http://schemas.microsoft.com/office/drawing/2014/main" id="{F2D6947B-7504-8EEB-3A83-BA8380ED97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2108" y="3828079"/>
            <a:ext cx="4039892" cy="3029919"/>
          </a:xfrm>
          <a:prstGeom prst="rect">
            <a:avLst/>
          </a:prstGeom>
        </p:spPr>
      </p:pic>
      <p:sp>
        <p:nvSpPr>
          <p:cNvPr id="2" name="Title 1">
            <a:extLst>
              <a:ext uri="{FF2B5EF4-FFF2-40B4-BE49-F238E27FC236}">
                <a16:creationId xmlns:a16="http://schemas.microsoft.com/office/drawing/2014/main" id="{20E3474A-8F96-1F35-0FE4-5FEF6A938408}"/>
              </a:ext>
            </a:extLst>
          </p:cNvPr>
          <p:cNvSpPr>
            <a:spLocks noGrp="1"/>
          </p:cNvSpPr>
          <p:nvPr>
            <p:ph type="ctrTitle"/>
          </p:nvPr>
        </p:nvSpPr>
        <p:spPr>
          <a:xfrm>
            <a:off x="0" y="1"/>
            <a:ext cx="12192000" cy="1600200"/>
          </a:xfrm>
        </p:spPr>
        <p:txBody>
          <a:bodyPr anchor="ctr"/>
          <a:lstStyle/>
          <a:p>
            <a:r>
              <a:rPr lang="en-US" sz="4400" dirty="0">
                <a:latin typeface="Times New Roman" panose="02020603050405020304" pitchFamily="18" charset="0"/>
                <a:cs typeface="Times New Roman" panose="02020603050405020304" pitchFamily="18" charset="0"/>
              </a:rPr>
              <a:t>The History of French Wine</a:t>
            </a:r>
          </a:p>
        </p:txBody>
      </p:sp>
      <p:sp>
        <p:nvSpPr>
          <p:cNvPr id="3" name="Subtitle 2">
            <a:extLst>
              <a:ext uri="{FF2B5EF4-FFF2-40B4-BE49-F238E27FC236}">
                <a16:creationId xmlns:a16="http://schemas.microsoft.com/office/drawing/2014/main" id="{8A14D8F4-C952-5DC0-8150-18ACC7D1E4F4}"/>
              </a:ext>
            </a:extLst>
          </p:cNvPr>
          <p:cNvSpPr>
            <a:spLocks noGrp="1"/>
          </p:cNvSpPr>
          <p:nvPr>
            <p:ph type="subTitle" idx="1"/>
          </p:nvPr>
        </p:nvSpPr>
        <p:spPr>
          <a:xfrm>
            <a:off x="342900" y="1295400"/>
            <a:ext cx="11709400" cy="5562600"/>
          </a:xfrm>
        </p:spPr>
        <p:txBody>
          <a:bodyPr>
            <a:normAutofit/>
          </a:bodyPr>
          <a:lstStyle/>
          <a:p>
            <a:pPr marL="406400" indent="-406400" algn="l">
              <a:lnSpc>
                <a:spcPct val="12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history of French wine is deeply intertwined with the history of France itself. Viticulture in France dates to the 6th century BC when the Greeks established vineyards in the region that is now Provence. </a:t>
            </a:r>
          </a:p>
          <a:p>
            <a:pPr marL="406400" indent="-406400" algn="l">
              <a:lnSpc>
                <a:spcPct val="12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Romans later expanded wine production throughout Gaul (ancient France), introducing advanced viticulture techniques and spreading the culture of wine drinking.</a:t>
            </a:r>
          </a:p>
          <a:p>
            <a:pPr marL="406400" indent="-406400" algn="l">
              <a:lnSpc>
                <a:spcPct val="12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During the Middle Ages, monasteries played a crucial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role in preserving and advancing winemaking knowledge. </a:t>
            </a:r>
          </a:p>
          <a:p>
            <a:pPr marL="406400" indent="-406400" algn="l">
              <a:lnSpc>
                <a:spcPct val="12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Monks meticulously cultivated vineyards, particularly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in Burgundy and Champagne, producing wines for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religious ceremonies and local consumption. </a:t>
            </a:r>
          </a:p>
          <a:p>
            <a:pPr algn="l">
              <a:lnSpc>
                <a:spcPct val="120000"/>
              </a:lnSpc>
            </a:pPr>
            <a:endParaRPr lang="en-US" sz="6000" dirty="0"/>
          </a:p>
          <a:p>
            <a:endParaRPr lang="en-US" dirty="0"/>
          </a:p>
        </p:txBody>
      </p:sp>
    </p:spTree>
    <p:extLst>
      <p:ext uri="{BB962C8B-B14F-4D97-AF65-F5344CB8AC3E}">
        <p14:creationId xmlns:p14="http://schemas.microsoft.com/office/powerpoint/2010/main" val="140870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3474A-8F96-1F35-0FE4-5FEF6A938408}"/>
              </a:ext>
            </a:extLst>
          </p:cNvPr>
          <p:cNvSpPr>
            <a:spLocks noGrp="1"/>
          </p:cNvSpPr>
          <p:nvPr>
            <p:ph type="ctrTitle"/>
          </p:nvPr>
        </p:nvSpPr>
        <p:spPr>
          <a:xfrm>
            <a:off x="0" y="1"/>
            <a:ext cx="12192000" cy="1600200"/>
          </a:xfrm>
        </p:spPr>
        <p:txBody>
          <a:bodyPr anchor="ctr"/>
          <a:lstStyle/>
          <a:p>
            <a:r>
              <a:rPr lang="en-US" sz="4400" dirty="0">
                <a:latin typeface="Times New Roman" panose="02020603050405020304" pitchFamily="18" charset="0"/>
                <a:cs typeface="Times New Roman" panose="02020603050405020304" pitchFamily="18" charset="0"/>
              </a:rPr>
              <a:t>The History of French Wine</a:t>
            </a:r>
          </a:p>
        </p:txBody>
      </p:sp>
      <p:sp>
        <p:nvSpPr>
          <p:cNvPr id="3" name="Subtitle 2">
            <a:extLst>
              <a:ext uri="{FF2B5EF4-FFF2-40B4-BE49-F238E27FC236}">
                <a16:creationId xmlns:a16="http://schemas.microsoft.com/office/drawing/2014/main" id="{8A14D8F4-C952-5DC0-8150-18ACC7D1E4F4}"/>
              </a:ext>
            </a:extLst>
          </p:cNvPr>
          <p:cNvSpPr>
            <a:spLocks noGrp="1"/>
          </p:cNvSpPr>
          <p:nvPr>
            <p:ph type="subTitle" idx="1"/>
          </p:nvPr>
        </p:nvSpPr>
        <p:spPr>
          <a:xfrm>
            <a:off x="342900" y="1295400"/>
            <a:ext cx="11709400" cy="2603500"/>
          </a:xfrm>
        </p:spPr>
        <p:txBody>
          <a:bodyPr>
            <a:normAutofit/>
          </a:bodyPr>
          <a:lstStyle/>
          <a:p>
            <a:pPr marL="457200" indent="-457200" algn="l">
              <a:lnSpc>
                <a:spcPct val="12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reputation of French wine began to grow, and by the 17th century, French wines were being exported across Europe.</a:t>
            </a:r>
          </a:p>
          <a:p>
            <a:pPr marL="457200" indent="-457200" algn="l">
              <a:lnSpc>
                <a:spcPct val="12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19th century saw significant developments in French winemaking. The classification of Bordeaux wines in 1855, commissioned by Napoleon III, set a benchmark for quality and established a hierarchy that still influences wine prices and reputations today. </a:t>
            </a:r>
          </a:p>
        </p:txBody>
      </p:sp>
      <p:pic>
        <p:nvPicPr>
          <p:cNvPr id="5" name="Picture 4" descr="A group of people in a medieval style painting&#10;&#10;Description automatically generated with medium confidence">
            <a:extLst>
              <a:ext uri="{FF2B5EF4-FFF2-40B4-BE49-F238E27FC236}">
                <a16:creationId xmlns:a16="http://schemas.microsoft.com/office/drawing/2014/main" id="{786FC286-11D6-8F87-B3CD-7A80399024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711869"/>
            <a:ext cx="4165600" cy="3120729"/>
          </a:xfrm>
          <a:prstGeom prst="rect">
            <a:avLst/>
          </a:prstGeom>
        </p:spPr>
      </p:pic>
      <p:sp>
        <p:nvSpPr>
          <p:cNvPr id="7" name="TextBox 6">
            <a:extLst>
              <a:ext uri="{FF2B5EF4-FFF2-40B4-BE49-F238E27FC236}">
                <a16:creationId xmlns:a16="http://schemas.microsoft.com/office/drawing/2014/main" id="{66206DCB-F69B-47C6-9F69-A121A3506A75}"/>
              </a:ext>
            </a:extLst>
          </p:cNvPr>
          <p:cNvSpPr txBox="1"/>
          <p:nvPr/>
        </p:nvSpPr>
        <p:spPr>
          <a:xfrm>
            <a:off x="4343399" y="3711869"/>
            <a:ext cx="7848599" cy="2282741"/>
          </a:xfrm>
          <a:prstGeom prst="rect">
            <a:avLst/>
          </a:prstGeom>
          <a:noFill/>
        </p:spPr>
        <p:txBody>
          <a:bodyPr wrap="square">
            <a:spAutoFit/>
          </a:bodyPr>
          <a:lstStyle/>
          <a:p>
            <a:pPr marL="457200" indent="-457200" algn="l">
              <a:lnSpc>
                <a:spcPct val="12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However, the century also brought challenges, most notably the phylloxera epidemic, which devastated vineyards across Europe. </a:t>
            </a:r>
          </a:p>
          <a:p>
            <a:pPr marL="457200" indent="-457200" algn="l">
              <a:lnSpc>
                <a:spcPct val="12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French winemakers eventually overcame this crisis by grafting their vines onto resistant American rootstocks.</a:t>
            </a:r>
          </a:p>
        </p:txBody>
      </p:sp>
    </p:spTree>
    <p:extLst>
      <p:ext uri="{BB962C8B-B14F-4D97-AF65-F5344CB8AC3E}">
        <p14:creationId xmlns:p14="http://schemas.microsoft.com/office/powerpoint/2010/main" val="93781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84AE6-3E93-C16D-037A-151E99D2FB8A}"/>
              </a:ext>
            </a:extLst>
          </p:cNvPr>
          <p:cNvSpPr>
            <a:spLocks noGrp="1"/>
          </p:cNvSpPr>
          <p:nvPr>
            <p:ph type="ctrTitle"/>
          </p:nvPr>
        </p:nvSpPr>
        <p:spPr>
          <a:xfrm>
            <a:off x="0" y="1"/>
            <a:ext cx="6729876" cy="2425702"/>
          </a:xfrm>
        </p:spPr>
        <p:txBody>
          <a:bodyPr anchor="ctr">
            <a:normAutofit/>
          </a:bodyPr>
          <a:lstStyle/>
          <a:p>
            <a:r>
              <a:rPr lang="en-US" sz="4400" dirty="0">
                <a:latin typeface="Times New Roman" panose="02020603050405020304" pitchFamily="18" charset="0"/>
                <a:cs typeface="Times New Roman" panose="02020603050405020304" pitchFamily="18" charset="0"/>
              </a:rPr>
              <a:t>Terroir: </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The Soul of French Wine</a:t>
            </a:r>
          </a:p>
        </p:txBody>
      </p:sp>
      <p:sp>
        <p:nvSpPr>
          <p:cNvPr id="3" name="Subtitle 2">
            <a:extLst>
              <a:ext uri="{FF2B5EF4-FFF2-40B4-BE49-F238E27FC236}">
                <a16:creationId xmlns:a16="http://schemas.microsoft.com/office/drawing/2014/main" id="{8FAAFC48-B349-E5F0-1CC4-6738A116AE67}"/>
              </a:ext>
            </a:extLst>
          </p:cNvPr>
          <p:cNvSpPr>
            <a:spLocks noGrp="1"/>
          </p:cNvSpPr>
          <p:nvPr>
            <p:ph type="subTitle" idx="1"/>
          </p:nvPr>
        </p:nvSpPr>
        <p:spPr>
          <a:xfrm>
            <a:off x="164538" y="2425703"/>
            <a:ext cx="6400800" cy="5105396"/>
          </a:xfrm>
        </p:spPr>
        <p:txBody>
          <a:bodyPr>
            <a:normAutofit/>
          </a:bodyPr>
          <a:lstStyle/>
          <a:p>
            <a:pPr marL="457200" indent="-4572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concept of terroir is central to French wine and is a term that encompasses the unique combination of soil, climate, topography, and human influence that gives each wine its distinct character. </a:t>
            </a:r>
          </a:p>
          <a:p>
            <a:pPr marL="457200" indent="-457200" algn="l">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France's varied geography and climate provide an ideal environment for a wide range of grape varieties, allowing for a diversity of wine styles unmatched by any other country.</a:t>
            </a:r>
          </a:p>
          <a:p>
            <a:endParaRPr lang="en-US" dirty="0"/>
          </a:p>
        </p:txBody>
      </p:sp>
      <p:pic>
        <p:nvPicPr>
          <p:cNvPr id="8" name="Picture 7" descr="A map of france with different colored regions&#10;&#10;Description automatically generated">
            <a:extLst>
              <a:ext uri="{FF2B5EF4-FFF2-40B4-BE49-F238E27FC236}">
                <a16:creationId xmlns:a16="http://schemas.microsoft.com/office/drawing/2014/main" id="{9B5B93D4-D231-98DE-DEC6-EFC513C85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9876" y="-88900"/>
            <a:ext cx="5462124" cy="6946900"/>
          </a:xfrm>
          <a:prstGeom prst="rect">
            <a:avLst/>
          </a:prstGeom>
        </p:spPr>
      </p:pic>
    </p:spTree>
    <p:extLst>
      <p:ext uri="{BB962C8B-B14F-4D97-AF65-F5344CB8AC3E}">
        <p14:creationId xmlns:p14="http://schemas.microsoft.com/office/powerpoint/2010/main" val="233243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C82C1-D0BE-A0EE-174F-242534640267}"/>
              </a:ext>
            </a:extLst>
          </p:cNvPr>
          <p:cNvSpPr>
            <a:spLocks noGrp="1"/>
          </p:cNvSpPr>
          <p:nvPr>
            <p:ph type="ctrTitle"/>
          </p:nvPr>
        </p:nvSpPr>
        <p:spPr>
          <a:xfrm>
            <a:off x="0" y="1"/>
            <a:ext cx="8814816" cy="1584960"/>
          </a:xfrm>
        </p:spPr>
        <p:txBody>
          <a:bodyPr anchor="ctr">
            <a:normAutofit/>
          </a:bodyPr>
          <a:lstStyle/>
          <a:p>
            <a:r>
              <a:rPr lang="en-US" altLang="en-US" sz="4400" b="1" dirty="0">
                <a:latin typeface="Times New Roman" panose="02020603050405020304" pitchFamily="18" charset="0"/>
                <a:ea typeface="Aptos" panose="020B0004020202020204" pitchFamily="34" charset="0"/>
                <a:cs typeface="Times New Roman" panose="02020603050405020304" pitchFamily="18" charset="0"/>
              </a:rPr>
              <a:t>Château  Margaux</a:t>
            </a:r>
            <a:endParaRPr lang="en-US" sz="44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5B5F5E40-40EC-AC39-7254-029913466AD6}"/>
              </a:ext>
            </a:extLst>
          </p:cNvPr>
          <p:cNvSpPr>
            <a:spLocks noGrp="1"/>
          </p:cNvSpPr>
          <p:nvPr>
            <p:ph type="subTitle" idx="1"/>
          </p:nvPr>
        </p:nvSpPr>
        <p:spPr>
          <a:xfrm>
            <a:off x="280416" y="1584961"/>
            <a:ext cx="11314176" cy="5145531"/>
          </a:xfrm>
        </p:spPr>
        <p:txBody>
          <a:bodyPr>
            <a:normAutofit fontScale="92500" lnSpcReduction="10000"/>
          </a:bodyPr>
          <a:lstStyle/>
          <a:p>
            <a:pPr marL="342900" lvl="0" indent="-342900" algn="l" eaLnBrk="0" fontAlgn="base" hangingPunct="0">
              <a:lnSpc>
                <a:spcPct val="100000"/>
              </a:lnSpc>
              <a:spcBef>
                <a:spcPct val="0"/>
              </a:spcBef>
              <a:spcAft>
                <a:spcPct val="0"/>
              </a:spcAft>
              <a:buFont typeface="Arial" panose="020B0604020202020204" pitchFamily="34" charset="0"/>
              <a:buChar char="•"/>
            </a:pPr>
            <a:r>
              <a:rPr lang="en-US" altLang="en-US" b="1" dirty="0">
                <a:latin typeface="Times New Roman" panose="02020603050405020304" pitchFamily="18" charset="0"/>
                <a:ea typeface="Aptos" panose="020B0004020202020204" pitchFamily="34" charset="0"/>
                <a:cs typeface="Times New Roman" panose="02020603050405020304" pitchFamily="18" charset="0"/>
              </a:rPr>
              <a:t>Château  Margaux</a:t>
            </a:r>
            <a:r>
              <a:rPr lang="en-US" altLang="en-US" dirty="0">
                <a:latin typeface="Times New Roman" panose="02020603050405020304" pitchFamily="18" charset="0"/>
                <a:ea typeface="Aptos" panose="020B0004020202020204" pitchFamily="34" charset="0"/>
                <a:cs typeface="Times New Roman" panose="02020603050405020304" pitchFamily="18" charset="0"/>
              </a:rPr>
              <a:t> is one of the most prestigious wine estates in the </a:t>
            </a:r>
            <a:br>
              <a:rPr lang="en-US" altLang="en-US" dirty="0">
                <a:latin typeface="Times New Roman" panose="02020603050405020304" pitchFamily="18" charset="0"/>
                <a:ea typeface="Aptos" panose="020B0004020202020204" pitchFamily="34" charset="0"/>
                <a:cs typeface="Times New Roman" panose="02020603050405020304" pitchFamily="18" charset="0"/>
              </a:rPr>
            </a:br>
            <a:r>
              <a:rPr lang="en-US" altLang="en-US" dirty="0">
                <a:latin typeface="Times New Roman" panose="02020603050405020304" pitchFamily="18" charset="0"/>
                <a:ea typeface="Aptos" panose="020B0004020202020204" pitchFamily="34" charset="0"/>
                <a:cs typeface="Times New Roman" panose="02020603050405020304" pitchFamily="18" charset="0"/>
              </a:rPr>
              <a:t>world, located in the Médoc region of Bordeaux, France. </a:t>
            </a:r>
          </a:p>
          <a:p>
            <a:pPr marL="342900" lvl="0" indent="-342900" algn="l" eaLnBrk="0" fontAlgn="base" hangingPunct="0">
              <a:lnSpc>
                <a:spcPct val="100000"/>
              </a:lnSpc>
              <a:spcBef>
                <a:spcPct val="0"/>
              </a:spcBef>
              <a:spcAft>
                <a:spcPct val="0"/>
              </a:spcAft>
              <a:buFont typeface="Arial" panose="020B0604020202020204" pitchFamily="34" charset="0"/>
              <a:buChar char="•"/>
            </a:pPr>
            <a:r>
              <a:rPr lang="en-US" altLang="en-US" dirty="0">
                <a:latin typeface="Times New Roman" panose="02020603050405020304" pitchFamily="18" charset="0"/>
                <a:ea typeface="Aptos" panose="020B0004020202020204" pitchFamily="34" charset="0"/>
                <a:cs typeface="Times New Roman" panose="02020603050405020304" pitchFamily="18" charset="0"/>
              </a:rPr>
              <a:t>It has a rich history and is renowned for producing some of the finest </a:t>
            </a:r>
            <a:br>
              <a:rPr lang="en-US" altLang="en-US" dirty="0">
                <a:latin typeface="Times New Roman" panose="02020603050405020304" pitchFamily="18" charset="0"/>
                <a:ea typeface="Aptos" panose="020B0004020202020204" pitchFamily="34" charset="0"/>
                <a:cs typeface="Times New Roman" panose="02020603050405020304" pitchFamily="18" charset="0"/>
              </a:rPr>
            </a:br>
            <a:r>
              <a:rPr lang="en-US" altLang="en-US" dirty="0">
                <a:latin typeface="Times New Roman" panose="02020603050405020304" pitchFamily="18" charset="0"/>
                <a:ea typeface="Aptos" panose="020B0004020202020204" pitchFamily="34" charset="0"/>
                <a:cs typeface="Times New Roman" panose="02020603050405020304" pitchFamily="18" charset="0"/>
              </a:rPr>
              <a:t>wines, particularly its </a:t>
            </a:r>
            <a:r>
              <a:rPr lang="en-US" altLang="en-US" b="1" dirty="0">
                <a:latin typeface="Times New Roman" panose="02020603050405020304" pitchFamily="18" charset="0"/>
                <a:ea typeface="Aptos" panose="020B0004020202020204" pitchFamily="34" charset="0"/>
                <a:cs typeface="Times New Roman" panose="02020603050405020304" pitchFamily="18" charset="0"/>
              </a:rPr>
              <a:t>Premier Cru (First Growth) Grand Vin</a:t>
            </a:r>
            <a:r>
              <a:rPr lang="en-US" altLang="en-US" dirty="0">
                <a:latin typeface="Times New Roman" panose="02020603050405020304" pitchFamily="18" charset="0"/>
                <a:ea typeface="Aptos" panose="020B0004020202020204" pitchFamily="34" charset="0"/>
                <a:cs typeface="Times New Roman" panose="02020603050405020304" pitchFamily="18" charset="0"/>
              </a:rPr>
              <a:t>, which is considered among the best red wines globally.</a:t>
            </a:r>
          </a:p>
          <a:p>
            <a:pPr algn="l"/>
            <a:r>
              <a:rPr lang="en-US" b="1" dirty="0">
                <a:latin typeface="Times New Roman" panose="02020603050405020304" pitchFamily="18" charset="0"/>
                <a:cs typeface="Times New Roman" panose="02020603050405020304" pitchFamily="18" charset="0"/>
              </a:rPr>
              <a:t>History of Château Margaux</a:t>
            </a:r>
            <a:endParaRPr lang="en-US"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Château Margaux’s history dates back to the 12th century when it was originally a castle estate. It began its transformation into a major wine-producing estate in the 16th century under the ownership of the </a:t>
            </a:r>
            <a:r>
              <a:rPr lang="en-US" dirty="0" err="1">
                <a:latin typeface="Times New Roman" panose="02020603050405020304" pitchFamily="18" charset="0"/>
                <a:cs typeface="Times New Roman" panose="02020603050405020304" pitchFamily="18" charset="0"/>
              </a:rPr>
              <a:t>Lestonnac</a:t>
            </a:r>
            <a:r>
              <a:rPr lang="en-US" dirty="0">
                <a:latin typeface="Times New Roman" panose="02020603050405020304" pitchFamily="18" charset="0"/>
                <a:cs typeface="Times New Roman" panose="02020603050405020304" pitchFamily="18" charset="0"/>
              </a:rPr>
              <a:t> family, who dedicated 265 hectares of the land to vineyards. By the 18th century, under the ownership of the Marquis de la </a:t>
            </a:r>
            <a:r>
              <a:rPr lang="en-US" dirty="0" err="1">
                <a:latin typeface="Times New Roman" panose="02020603050405020304" pitchFamily="18" charset="0"/>
                <a:cs typeface="Times New Roman" panose="02020603050405020304" pitchFamily="18" charset="0"/>
              </a:rPr>
              <a:t>Colonilla</a:t>
            </a:r>
            <a:r>
              <a:rPr lang="en-US" dirty="0">
                <a:latin typeface="Times New Roman" panose="02020603050405020304" pitchFamily="18" charset="0"/>
                <a:cs typeface="Times New Roman" panose="02020603050405020304" pitchFamily="18" charset="0"/>
              </a:rPr>
              <a:t>, Château Margaux was firmly established as one of the top producers in Bordeaux.</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estate was classified as a </a:t>
            </a:r>
            <a:r>
              <a:rPr lang="en-US" b="1" dirty="0">
                <a:latin typeface="Times New Roman" panose="02020603050405020304" pitchFamily="18" charset="0"/>
                <a:cs typeface="Times New Roman" panose="02020603050405020304" pitchFamily="18" charset="0"/>
              </a:rPr>
              <a:t>Premier Grand Cru </a:t>
            </a:r>
            <a:r>
              <a:rPr lang="en-US" b="1" dirty="0" err="1">
                <a:latin typeface="Times New Roman" panose="02020603050405020304" pitchFamily="18" charset="0"/>
                <a:cs typeface="Times New Roman" panose="02020603050405020304" pitchFamily="18" charset="0"/>
              </a:rPr>
              <a:t>Classé</a:t>
            </a:r>
            <a:r>
              <a:rPr lang="en-US" dirty="0">
                <a:latin typeface="Times New Roman" panose="02020603050405020304" pitchFamily="18" charset="0"/>
                <a:cs typeface="Times New Roman" panose="02020603050405020304" pitchFamily="18" charset="0"/>
              </a:rPr>
              <a:t> in the historic </a:t>
            </a:r>
            <a:r>
              <a:rPr lang="en-US" b="1" dirty="0">
                <a:latin typeface="Times New Roman" panose="02020603050405020304" pitchFamily="18" charset="0"/>
                <a:cs typeface="Times New Roman" panose="02020603050405020304" pitchFamily="18" charset="0"/>
              </a:rPr>
              <a:t>1855 Bordeaux Classification</a:t>
            </a:r>
            <a:r>
              <a:rPr lang="en-US" dirty="0">
                <a:latin typeface="Times New Roman" panose="02020603050405020304" pitchFamily="18" charset="0"/>
                <a:cs typeface="Times New Roman" panose="02020603050405020304" pitchFamily="18" charset="0"/>
              </a:rPr>
              <a:t>, a ranking system established by Napoleon III to showcase the best wines at the Paris Exposition </a:t>
            </a:r>
            <a:r>
              <a:rPr lang="en-US" dirty="0" err="1">
                <a:latin typeface="Times New Roman" panose="02020603050405020304" pitchFamily="18" charset="0"/>
                <a:cs typeface="Times New Roman" panose="02020603050405020304" pitchFamily="18" charset="0"/>
              </a:rPr>
              <a:t>Universelle</a:t>
            </a:r>
            <a:r>
              <a:rPr lang="en-US" dirty="0">
                <a:latin typeface="Times New Roman" panose="02020603050405020304" pitchFamily="18" charset="0"/>
                <a:cs typeface="Times New Roman" panose="02020603050405020304" pitchFamily="18" charset="0"/>
              </a:rPr>
              <a:t>. Château Margaux was one of only five estates to receive this top classification in Bordeaux, and it remains in this elite group to this day.</a:t>
            </a:r>
          </a:p>
          <a:p>
            <a:pPr lvl="0" algn="l" eaLnBrk="0" fontAlgn="base" hangingPunct="0">
              <a:lnSpc>
                <a:spcPct val="100000"/>
              </a:lnSpc>
              <a:spcBef>
                <a:spcPct val="0"/>
              </a:spcBef>
              <a:spcAft>
                <a:spcPct val="0"/>
              </a:spcAft>
            </a:pPr>
            <a:endParaRPr lang="en-US" altLang="en-US" dirty="0">
              <a:latin typeface="Times New Roman" panose="02020603050405020304" pitchFamily="18" charset="0"/>
              <a:cs typeface="Times New Roman" panose="02020603050405020304" pitchFamily="18" charset="0"/>
            </a:endParaRPr>
          </a:p>
          <a:p>
            <a:endParaRPr lang="en-US" dirty="0"/>
          </a:p>
        </p:txBody>
      </p:sp>
      <p:sp>
        <p:nvSpPr>
          <p:cNvPr id="4" name="Rectangle 2">
            <a:extLst>
              <a:ext uri="{FF2B5EF4-FFF2-40B4-BE49-F238E27FC236}">
                <a16:creationId xmlns:a16="http://schemas.microsoft.com/office/drawing/2014/main" id="{6D1FCA2B-9BF1-6A87-D1C3-ACF7BF02997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descr="A white label with a building in the middle&#10;&#10;Description automatically generated">
            <a:extLst>
              <a:ext uri="{FF2B5EF4-FFF2-40B4-BE49-F238E27FC236}">
                <a16:creationId xmlns:a16="http://schemas.microsoft.com/office/drawing/2014/main" id="{76807F4F-CA0F-061F-45B1-2B2DCA141E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4816" y="1"/>
            <a:ext cx="3377184" cy="2493702"/>
          </a:xfrm>
          <a:prstGeom prst="rect">
            <a:avLst/>
          </a:prstGeom>
        </p:spPr>
      </p:pic>
    </p:spTree>
    <p:extLst>
      <p:ext uri="{BB962C8B-B14F-4D97-AF65-F5344CB8AC3E}">
        <p14:creationId xmlns:p14="http://schemas.microsoft.com/office/powerpoint/2010/main" val="40258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C82C1-D0BE-A0EE-174F-242534640267}"/>
              </a:ext>
            </a:extLst>
          </p:cNvPr>
          <p:cNvSpPr>
            <a:spLocks noGrp="1"/>
          </p:cNvSpPr>
          <p:nvPr>
            <p:ph type="ctrTitle"/>
          </p:nvPr>
        </p:nvSpPr>
        <p:spPr>
          <a:xfrm>
            <a:off x="0" y="1"/>
            <a:ext cx="12192000" cy="1600200"/>
          </a:xfrm>
        </p:spPr>
        <p:txBody>
          <a:bodyPr anchor="ctr">
            <a:normAutofit/>
          </a:bodyPr>
          <a:lstStyle/>
          <a:p>
            <a:r>
              <a:rPr lang="en-US" altLang="en-US" sz="4400" b="1" dirty="0">
                <a:latin typeface="Times New Roman" panose="02020603050405020304" pitchFamily="18" charset="0"/>
                <a:ea typeface="Aptos" panose="020B0004020202020204" pitchFamily="34" charset="0"/>
                <a:cs typeface="Times New Roman" panose="02020603050405020304" pitchFamily="18" charset="0"/>
              </a:rPr>
              <a:t>Château  Margaux</a:t>
            </a:r>
            <a:endParaRPr lang="en-US" sz="44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5B5F5E40-40EC-AC39-7254-029913466AD6}"/>
              </a:ext>
            </a:extLst>
          </p:cNvPr>
          <p:cNvSpPr>
            <a:spLocks noGrp="1"/>
          </p:cNvSpPr>
          <p:nvPr>
            <p:ph type="subTitle" idx="1"/>
          </p:nvPr>
        </p:nvSpPr>
        <p:spPr>
          <a:xfrm>
            <a:off x="1536192" y="1438657"/>
            <a:ext cx="5438945" cy="5419342"/>
          </a:xfrm>
        </p:spPr>
        <p:txBody>
          <a:bodyPr>
            <a:normAutofit fontScale="92500"/>
          </a:bodyPr>
          <a:lstStyle/>
          <a:p>
            <a:pPr algn="l"/>
            <a:r>
              <a:rPr lang="en-US" b="1" dirty="0">
                <a:latin typeface="Times New Roman" panose="02020603050405020304" pitchFamily="18" charset="0"/>
                <a:cs typeface="Times New Roman" panose="02020603050405020304" pitchFamily="18" charset="0"/>
              </a:rPr>
              <a:t>Terroir and Viticulture</a:t>
            </a:r>
            <a:endParaRPr lang="en-US"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Château Margaux estate is known for its exceptional terroir, which combines gravelly soils, excellent drainage, and proximity to the Gironde River. </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These factors create ideal conditions for growing the estate’s primary grape, </a:t>
            </a:r>
            <a:r>
              <a:rPr lang="en-US" b="1" dirty="0">
                <a:latin typeface="Times New Roman" panose="02020603050405020304" pitchFamily="18" charset="0"/>
                <a:cs typeface="Times New Roman" panose="02020603050405020304" pitchFamily="18" charset="0"/>
              </a:rPr>
              <a:t>Cabernet Sauvignon</a:t>
            </a:r>
            <a:r>
              <a:rPr lang="en-US" dirty="0">
                <a:latin typeface="Times New Roman" panose="02020603050405020304" pitchFamily="18" charset="0"/>
                <a:cs typeface="Times New Roman" panose="02020603050405020304" pitchFamily="18" charset="0"/>
              </a:rPr>
              <a:t>, along with </a:t>
            </a:r>
            <a:r>
              <a:rPr lang="en-US" b="1" dirty="0">
                <a:latin typeface="Times New Roman" panose="02020603050405020304" pitchFamily="18" charset="0"/>
                <a:cs typeface="Times New Roman" panose="02020603050405020304" pitchFamily="18" charset="0"/>
              </a:rPr>
              <a:t>Merlot</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Cabernet Franc</a:t>
            </a:r>
            <a:r>
              <a:rPr lang="en-US" dirty="0">
                <a:latin typeface="Times New Roman" panose="02020603050405020304" pitchFamily="18" charset="0"/>
                <a:cs typeface="Times New Roman" panose="02020603050405020304" pitchFamily="18" charset="0"/>
              </a:rPr>
              <a:t>, and </a:t>
            </a:r>
            <a:r>
              <a:rPr lang="en-US" b="1" dirty="0">
                <a:latin typeface="Times New Roman" panose="02020603050405020304" pitchFamily="18" charset="0"/>
                <a:cs typeface="Times New Roman" panose="02020603050405020304" pitchFamily="18" charset="0"/>
              </a:rPr>
              <a:t>Petit Verdot</a:t>
            </a:r>
            <a:r>
              <a:rPr lang="en-US" dirty="0">
                <a:latin typeface="Times New Roman" panose="02020603050405020304" pitchFamily="18" charset="0"/>
                <a:cs typeface="Times New Roman" panose="02020603050405020304" pitchFamily="18" charset="0"/>
              </a:rPr>
              <a:t>.</a:t>
            </a:r>
          </a:p>
          <a:p>
            <a:pPr marL="342900" indent="-3429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Château Margaux’s wines are famous for their elegance, depth, and age-worthiness. The unique combination of terroir and winemaking techniques results in wines that balance richness with freshness, structure with finesse.</a:t>
            </a:r>
          </a:p>
        </p:txBody>
      </p:sp>
      <p:pic>
        <p:nvPicPr>
          <p:cNvPr id="5" name="Picture 4" descr="A bottle of wine with a white label&#10;&#10;Description automatically generated">
            <a:extLst>
              <a:ext uri="{FF2B5EF4-FFF2-40B4-BE49-F238E27FC236}">
                <a16:creationId xmlns:a16="http://schemas.microsoft.com/office/drawing/2014/main" id="{555F8129-F029-B2CE-B8A1-E12FFED3E6CB}"/>
              </a:ext>
            </a:extLst>
          </p:cNvPr>
          <p:cNvPicPr>
            <a:picLocks noChangeAspect="1"/>
          </p:cNvPicPr>
          <p:nvPr/>
        </p:nvPicPr>
        <p:blipFill>
          <a:blip r:embed="rId3">
            <a:extLst>
              <a:ext uri="{28A0092B-C50C-407E-A947-70E740481C1C}">
                <a14:useLocalDpi xmlns:a14="http://schemas.microsoft.com/office/drawing/2010/main" val="0"/>
              </a:ext>
            </a:extLst>
          </a:blip>
          <a:srcRect l="30126" r="30127"/>
          <a:stretch/>
        </p:blipFill>
        <p:spPr>
          <a:xfrm>
            <a:off x="0" y="1438656"/>
            <a:ext cx="1453406" cy="5484877"/>
          </a:xfrm>
          <a:prstGeom prst="rect">
            <a:avLst/>
          </a:prstGeom>
        </p:spPr>
      </p:pic>
      <p:pic>
        <p:nvPicPr>
          <p:cNvPr id="7" name="Picture 6" descr="A map of a river&#10;&#10;Description automatically generated">
            <a:extLst>
              <a:ext uri="{FF2B5EF4-FFF2-40B4-BE49-F238E27FC236}">
                <a16:creationId xmlns:a16="http://schemas.microsoft.com/office/drawing/2014/main" id="{49EB2118-E90B-061E-1E6D-D579F81338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5137" y="1438656"/>
            <a:ext cx="5216863" cy="5419344"/>
          </a:xfrm>
          <a:prstGeom prst="rect">
            <a:avLst/>
          </a:prstGeom>
        </p:spPr>
      </p:pic>
    </p:spTree>
    <p:extLst>
      <p:ext uri="{BB962C8B-B14F-4D97-AF65-F5344CB8AC3E}">
        <p14:creationId xmlns:p14="http://schemas.microsoft.com/office/powerpoint/2010/main" val="179517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C82C1-D0BE-A0EE-174F-242534640267}"/>
              </a:ext>
            </a:extLst>
          </p:cNvPr>
          <p:cNvSpPr>
            <a:spLocks noGrp="1"/>
          </p:cNvSpPr>
          <p:nvPr>
            <p:ph type="ctrTitle"/>
          </p:nvPr>
        </p:nvSpPr>
        <p:spPr>
          <a:xfrm>
            <a:off x="0" y="1"/>
            <a:ext cx="12192000" cy="1600200"/>
          </a:xfrm>
        </p:spPr>
        <p:txBody>
          <a:bodyPr anchor="ctr">
            <a:normAutofit/>
          </a:bodyPr>
          <a:lstStyle/>
          <a:p>
            <a:r>
              <a:rPr lang="en-US" altLang="en-US" sz="4400" b="1" dirty="0">
                <a:latin typeface="Times New Roman" panose="02020603050405020304" pitchFamily="18" charset="0"/>
                <a:ea typeface="Aptos" panose="020B0004020202020204" pitchFamily="34" charset="0"/>
                <a:cs typeface="Times New Roman" panose="02020603050405020304" pitchFamily="18" charset="0"/>
              </a:rPr>
              <a:t>Château  Margaux</a:t>
            </a:r>
            <a:endParaRPr lang="en-US" sz="44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5B5F5E40-40EC-AC39-7254-029913466AD6}"/>
              </a:ext>
            </a:extLst>
          </p:cNvPr>
          <p:cNvSpPr>
            <a:spLocks noGrp="1"/>
          </p:cNvSpPr>
          <p:nvPr>
            <p:ph type="subTitle" idx="1"/>
          </p:nvPr>
        </p:nvSpPr>
        <p:spPr>
          <a:xfrm>
            <a:off x="633984" y="1600201"/>
            <a:ext cx="9843516" cy="5257798"/>
          </a:xfrm>
        </p:spPr>
        <p:txBody>
          <a:bodyPr>
            <a:normAutofit/>
          </a:bodyPr>
          <a:lstStyle/>
          <a:p>
            <a:pPr algn="l"/>
            <a:r>
              <a:rPr lang="en-US" b="1" dirty="0">
                <a:latin typeface="Times New Roman" panose="02020603050405020304" pitchFamily="18" charset="0"/>
                <a:cs typeface="Times New Roman" panose="02020603050405020304" pitchFamily="18" charset="0"/>
              </a:rPr>
              <a:t>Iconic Wines</a:t>
            </a:r>
            <a:endParaRPr lang="en-US" dirty="0">
              <a:latin typeface="Times New Roman" panose="02020603050405020304" pitchFamily="18" charset="0"/>
              <a:cs typeface="Times New Roman" panose="02020603050405020304" pitchFamily="18" charset="0"/>
            </a:endParaRPr>
          </a:p>
          <a:p>
            <a:pPr marL="342900" lvl="0" indent="-342900" algn="l">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Château Margaux Grand Vin</a:t>
            </a:r>
            <a:r>
              <a:rPr lang="en-US" dirty="0">
                <a:latin typeface="Times New Roman" panose="02020603050405020304" pitchFamily="18" charset="0"/>
                <a:cs typeface="Times New Roman" panose="02020603050405020304" pitchFamily="18" charset="0"/>
              </a:rPr>
              <a:t>: This is the estate’s flagship wine, a Premier Cru red made predominantly from Cabernet Sauvignon. It is known for its exceptional purity, complexity, and long aging potential. A bottle of Château Margaux Grand Vin from a great vintage can age for several decades, often improving with time.</a:t>
            </a:r>
          </a:p>
          <a:p>
            <a:pPr marL="342900" lvl="0" indent="-342900" algn="l">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Pavillon</a:t>
            </a:r>
            <a:r>
              <a:rPr lang="en-US" b="1" dirty="0">
                <a:latin typeface="Times New Roman" panose="02020603050405020304" pitchFamily="18" charset="0"/>
                <a:cs typeface="Times New Roman" panose="02020603050405020304" pitchFamily="18" charset="0"/>
              </a:rPr>
              <a:t> Rouge du Château Margaux</a:t>
            </a:r>
            <a:r>
              <a:rPr lang="en-US" dirty="0">
                <a:latin typeface="Times New Roman" panose="02020603050405020304" pitchFamily="18" charset="0"/>
                <a:cs typeface="Times New Roman" panose="02020603050405020304" pitchFamily="18" charset="0"/>
              </a:rPr>
              <a:t>: The estate’s second wine, made from younger vines and parcels not selected for the Grand Vin. While more approachable in its youth, </a:t>
            </a:r>
            <a:r>
              <a:rPr lang="en-US" dirty="0" err="1">
                <a:latin typeface="Times New Roman" panose="02020603050405020304" pitchFamily="18" charset="0"/>
                <a:cs typeface="Times New Roman" panose="02020603050405020304" pitchFamily="18" charset="0"/>
              </a:rPr>
              <a:t>Pavillon</a:t>
            </a:r>
            <a:r>
              <a:rPr lang="en-US" dirty="0">
                <a:latin typeface="Times New Roman" panose="02020603050405020304" pitchFamily="18" charset="0"/>
                <a:cs typeface="Times New Roman" panose="02020603050405020304" pitchFamily="18" charset="0"/>
              </a:rPr>
              <a:t> Rouge still carries much of the elegance and character of its more prestigious sibling.</a:t>
            </a:r>
          </a:p>
          <a:p>
            <a:pPr marL="342900" lvl="0" indent="-342900" algn="l">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Pavillon</a:t>
            </a:r>
            <a:r>
              <a:rPr lang="en-US" b="1" dirty="0">
                <a:latin typeface="Times New Roman" panose="02020603050405020304" pitchFamily="18" charset="0"/>
                <a:cs typeface="Times New Roman" panose="02020603050405020304" pitchFamily="18" charset="0"/>
              </a:rPr>
              <a:t> Blanc du Château Margaux</a:t>
            </a:r>
            <a:r>
              <a:rPr lang="en-US" dirty="0">
                <a:latin typeface="Times New Roman" panose="02020603050405020304" pitchFamily="18" charset="0"/>
                <a:cs typeface="Times New Roman" panose="02020603050405020304" pitchFamily="18" charset="0"/>
              </a:rPr>
              <a:t>: A white wine made entirely from Sauvignon Blanc, </a:t>
            </a:r>
            <a:r>
              <a:rPr lang="en-US" dirty="0" err="1">
                <a:latin typeface="Times New Roman" panose="02020603050405020304" pitchFamily="18" charset="0"/>
                <a:cs typeface="Times New Roman" panose="02020603050405020304" pitchFamily="18" charset="0"/>
              </a:rPr>
              <a:t>Pavillon</a:t>
            </a:r>
            <a:r>
              <a:rPr lang="en-US" dirty="0">
                <a:latin typeface="Times New Roman" panose="02020603050405020304" pitchFamily="18" charset="0"/>
                <a:cs typeface="Times New Roman" panose="02020603050405020304" pitchFamily="18" charset="0"/>
              </a:rPr>
              <a:t> Blanc is one of the rare white wines produced in the predominantly red-wine region of Bordeaux. It is appreciated for its freshness, complexity, and potential to age beautifully.</a:t>
            </a:r>
          </a:p>
          <a:p>
            <a:pPr algn="l"/>
            <a:endParaRPr lang="en-US" dirty="0"/>
          </a:p>
          <a:p>
            <a:endParaRPr lang="en-US" dirty="0"/>
          </a:p>
        </p:txBody>
      </p:sp>
      <p:pic>
        <p:nvPicPr>
          <p:cNvPr id="5" name="Picture 4" descr="A close up of a bottle&#10;&#10;Description automatically generated">
            <a:extLst>
              <a:ext uri="{FF2B5EF4-FFF2-40B4-BE49-F238E27FC236}">
                <a16:creationId xmlns:a16="http://schemas.microsoft.com/office/drawing/2014/main" id="{53BCC6A6-32B0-D574-67CB-4D6C534932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500" y="-1"/>
            <a:ext cx="1714500" cy="6858000"/>
          </a:xfrm>
          <a:prstGeom prst="rect">
            <a:avLst/>
          </a:prstGeom>
        </p:spPr>
      </p:pic>
    </p:spTree>
    <p:extLst>
      <p:ext uri="{BB962C8B-B14F-4D97-AF65-F5344CB8AC3E}">
        <p14:creationId xmlns:p14="http://schemas.microsoft.com/office/powerpoint/2010/main" val="273651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1422</TotalTime>
  <Words>4569</Words>
  <Application>Microsoft Office PowerPoint</Application>
  <PresentationFormat>Widescreen</PresentationFormat>
  <Paragraphs>244</Paragraphs>
  <Slides>38</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Aptos</vt:lpstr>
      <vt:lpstr>Aptos Display</vt:lpstr>
      <vt:lpstr>Arial</vt:lpstr>
      <vt:lpstr>Courier New</vt:lpstr>
      <vt:lpstr>Symbol</vt:lpstr>
      <vt:lpstr>Times New Roman</vt:lpstr>
      <vt:lpstr>Office Theme</vt:lpstr>
      <vt:lpstr>France’s Most Prominent Wineries The Big Four  Presented by Marc Silver</vt:lpstr>
      <vt:lpstr>What I Will Discuss</vt:lpstr>
      <vt:lpstr>French Wine</vt:lpstr>
      <vt:lpstr>The History of French Wine</vt:lpstr>
      <vt:lpstr>The History of French Wine</vt:lpstr>
      <vt:lpstr>Terroir:  The Soul of French Wine</vt:lpstr>
      <vt:lpstr>Château  Margaux</vt:lpstr>
      <vt:lpstr>Château  Margaux</vt:lpstr>
      <vt:lpstr>Château  Margaux</vt:lpstr>
      <vt:lpstr>Château  Margaux</vt:lpstr>
      <vt:lpstr>Château  Margaux</vt:lpstr>
      <vt:lpstr>Domaine de la Romanée-Conti</vt:lpstr>
      <vt:lpstr>Domaine de la Romanée-Conti</vt:lpstr>
      <vt:lpstr>Domaine de la Romanée-Conti</vt:lpstr>
      <vt:lpstr>Domaine de la Romanée-Conti</vt:lpstr>
      <vt:lpstr>Domaine de la Romanée-Conti</vt:lpstr>
      <vt:lpstr>Domaine de la Romanée-Conti</vt:lpstr>
      <vt:lpstr>Château d’Yquem </vt:lpstr>
      <vt:lpstr>Château d’Yquem </vt:lpstr>
      <vt:lpstr>Château d’Yquem </vt:lpstr>
      <vt:lpstr>Château d’Yquem </vt:lpstr>
      <vt:lpstr>Château d’Yquem </vt:lpstr>
      <vt:lpstr>Château d’Yquem </vt:lpstr>
      <vt:lpstr>Château d’Yquem </vt:lpstr>
      <vt:lpstr>Château Lafite Rothschild </vt:lpstr>
      <vt:lpstr>Château Lafite Rothschild </vt:lpstr>
      <vt:lpstr>Château Lafite Rothschild </vt:lpstr>
      <vt:lpstr>Château Lafite Rothschild </vt:lpstr>
      <vt:lpstr>Château Lafite Rothschild </vt:lpstr>
      <vt:lpstr>The Art of Winemaking in France</vt:lpstr>
      <vt:lpstr>Wine Classification System</vt:lpstr>
      <vt:lpstr>The Impact of French Wine  on Global Markets</vt:lpstr>
      <vt:lpstr>The Future of French Wine</vt:lpstr>
      <vt:lpstr>Conclusion</vt:lpstr>
      <vt:lpstr>Conclusion</vt:lpstr>
      <vt:lpstr>Conclusion</vt:lpstr>
      <vt:lpstr>Acknowledgement</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94</cp:revision>
  <dcterms:created xsi:type="dcterms:W3CDTF">2024-07-15T00:09:41Z</dcterms:created>
  <dcterms:modified xsi:type="dcterms:W3CDTF">2024-09-09T17:16:09Z</dcterms:modified>
</cp:coreProperties>
</file>