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6" r:id="rId4"/>
    <p:sldId id="258" r:id="rId5"/>
    <p:sldId id="264" r:id="rId6"/>
    <p:sldId id="265" r:id="rId7"/>
    <p:sldId id="266" r:id="rId8"/>
    <p:sldId id="267" r:id="rId9"/>
    <p:sldId id="268" r:id="rId10"/>
    <p:sldId id="269" r:id="rId11"/>
    <p:sldId id="270" r:id="rId12"/>
    <p:sldId id="259" r:id="rId13"/>
    <p:sldId id="271" r:id="rId14"/>
    <p:sldId id="272" r:id="rId15"/>
    <p:sldId id="260" r:id="rId16"/>
    <p:sldId id="273" r:id="rId17"/>
    <p:sldId id="274" r:id="rId18"/>
    <p:sldId id="275" r:id="rId19"/>
    <p:sldId id="276" r:id="rId20"/>
    <p:sldId id="277" r:id="rId21"/>
    <p:sldId id="261" r:id="rId22"/>
    <p:sldId id="278" r:id="rId23"/>
    <p:sldId id="279" r:id="rId24"/>
    <p:sldId id="281" r:id="rId25"/>
    <p:sldId id="282" r:id="rId26"/>
    <p:sldId id="262" r:id="rId27"/>
    <p:sldId id="283" r:id="rId28"/>
    <p:sldId id="284" r:id="rId29"/>
    <p:sldId id="263"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56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579076" y="0"/>
            <a:ext cx="6564924" cy="6154615"/>
          </a:xfrm>
        </p:spPr>
        <p:txBody>
          <a:bodyPr>
            <a:normAutofit/>
          </a:bodyPr>
          <a:lstStyle/>
          <a:p>
            <a:pPr marL="0" marR="0" algn="ctr">
              <a:lnSpc>
                <a:spcPct val="107000"/>
              </a:lnSpc>
              <a:spcAft>
                <a:spcPts val="800"/>
              </a:spcAft>
            </a:pPr>
            <a:r>
              <a:rPr dirty="0">
                <a:latin typeface="Times New Roman" panose="02020603050405020304" pitchFamily="18" charset="0"/>
                <a:cs typeface="Times New Roman" panose="02020603050405020304" pitchFamily="18" charset="0"/>
              </a:rPr>
              <a:t>Everyday Tech Unplugged</a:t>
            </a:r>
            <a:br>
              <a:rPr lang="en-US" dirty="0">
                <a:latin typeface="Times New Roman" panose="02020603050405020304" pitchFamily="18" charset="0"/>
                <a:cs typeface="Times New Roman" panose="02020603050405020304" pitchFamily="18" charset="0"/>
              </a:rPr>
            </a:b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How the Gadgets You Love Actually Work</a:t>
            </a:r>
            <a:b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800" kern="100" dirty="0">
                <a:effectLst/>
                <a:latin typeface="Times New Roman" panose="02020603050405020304" pitchFamily="18" charset="0"/>
                <a:ea typeface="Calibri" panose="020F0502020204030204" pitchFamily="34" charset="0"/>
                <a:cs typeface="Times New Roman" panose="02020603050405020304" pitchFamily="18" charset="0"/>
              </a:rPr>
              <a:t>Presented By</a:t>
            </a:r>
            <a:b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4400" kern="100" dirty="0">
                <a:effectLst/>
                <a:latin typeface="Times New Roman" panose="02020603050405020304" pitchFamily="18" charset="0"/>
                <a:ea typeface="Calibri" panose="020F0502020204030204" pitchFamily="34" charset="0"/>
                <a:cs typeface="Times New Roman" panose="02020603050405020304" pitchFamily="18" charset="0"/>
              </a:rPr>
              <a:t> Marc Silver</a:t>
            </a:r>
            <a:endParaRPr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7E3578C9-E750-2531-2B65-544B3701C395}"/>
              </a:ext>
            </a:extLst>
          </p:cNvPr>
          <p:cNvPicPr>
            <a:picLocks noChangeAspect="1"/>
          </p:cNvPicPr>
          <p:nvPr/>
        </p:nvPicPr>
        <p:blipFill>
          <a:blip r:embed="rId2"/>
          <a:srcRect r="67956"/>
          <a:stretch/>
        </p:blipFill>
        <p:spPr>
          <a:xfrm>
            <a:off x="-1207478" y="398584"/>
            <a:ext cx="3786555" cy="664698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2D9CABB0-60C4-226C-30A5-A1F890C761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73C337-74C5-CEBD-40B7-7729E346BD9D}"/>
              </a:ext>
            </a:extLst>
          </p:cNvPr>
          <p:cNvSpPr>
            <a:spLocks noGrp="1"/>
          </p:cNvSpPr>
          <p:nvPr>
            <p:ph type="title"/>
          </p:nvPr>
        </p:nvSpPr>
        <p:spPr/>
        <p:txBody>
          <a:bodyP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Smartphone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AD45A1A-92CB-B842-087F-CF067D7367D9}"/>
              </a:ext>
            </a:extLst>
          </p:cNvPr>
          <p:cNvSpPr>
            <a:spLocks noGrp="1"/>
          </p:cNvSpPr>
          <p:nvPr>
            <p:ph idx="1"/>
          </p:nvPr>
        </p:nvSpPr>
        <p:spPr>
          <a:xfrm>
            <a:off x="457200" y="1600200"/>
            <a:ext cx="8229600" cy="4983162"/>
          </a:xfrm>
        </p:spPr>
        <p:txBody>
          <a:bodyPr>
            <a:norm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Security Features: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Biometric authentication methods like fingerprint scanners and facial recognition protect your data.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systems use machine learning algorithms to ensure accuracy and thwart spoofing attempts.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End-to-end encryption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secures communications,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making modern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smartphones a safe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platform for sensitive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transactions</a:t>
            </a: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3A11AEE-2447-210A-EF6F-4D8316D23BCF}"/>
              </a:ext>
            </a:extLst>
          </p:cNvPr>
          <p:cNvPicPr>
            <a:picLocks noChangeAspect="1"/>
          </p:cNvPicPr>
          <p:nvPr/>
        </p:nvPicPr>
        <p:blipFill>
          <a:blip r:embed="rId2"/>
          <a:srcRect l="4167"/>
          <a:stretch/>
        </p:blipFill>
        <p:spPr>
          <a:xfrm>
            <a:off x="4021015" y="4044462"/>
            <a:ext cx="5122984" cy="2878014"/>
          </a:xfrm>
          <a:prstGeom prst="rect">
            <a:avLst/>
          </a:prstGeom>
        </p:spPr>
      </p:pic>
    </p:spTree>
    <p:extLst>
      <p:ext uri="{BB962C8B-B14F-4D97-AF65-F5344CB8AC3E}">
        <p14:creationId xmlns:p14="http://schemas.microsoft.com/office/powerpoint/2010/main" val="158255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9E50B4F-8D31-5B99-41B2-4C0ED22185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68A42D-99A2-2BD7-E09D-246F2F930A3A}"/>
              </a:ext>
            </a:extLst>
          </p:cNvPr>
          <p:cNvSpPr>
            <a:spLocks noGrp="1"/>
          </p:cNvSpPr>
          <p:nvPr>
            <p:ph type="title"/>
          </p:nvPr>
        </p:nvSpPr>
        <p:spPr/>
        <p:txBody>
          <a:bodyP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Smartphone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0F3E6E8-4CBF-4A68-DAFF-32DCA389547A}"/>
              </a:ext>
            </a:extLst>
          </p:cNvPr>
          <p:cNvSpPr>
            <a:spLocks noGrp="1"/>
          </p:cNvSpPr>
          <p:nvPr>
            <p:ph idx="1"/>
          </p:nvPr>
        </p:nvSpPr>
        <p:spPr>
          <a:xfrm>
            <a:off x="457200" y="1600200"/>
            <a:ext cx="8229600" cy="2913185"/>
          </a:xfrm>
        </p:spPr>
        <p:txBody>
          <a:bodyPr>
            <a:norm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Operating Systems and Apps: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Behind the scenes, operating systems like iOS and Android manage hardware resources and provide a platform for apps.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systems are regularly updated with security patches and new features, ensuring devices remain secure and functional over time. </a:t>
            </a:r>
          </a:p>
        </p:txBody>
      </p:sp>
      <p:pic>
        <p:nvPicPr>
          <p:cNvPr id="5" name="Picture 4">
            <a:extLst>
              <a:ext uri="{FF2B5EF4-FFF2-40B4-BE49-F238E27FC236}">
                <a16:creationId xmlns:a16="http://schemas.microsoft.com/office/drawing/2014/main" id="{C9BFE6CF-66C0-D2A1-F462-108AE6B4A5D4}"/>
              </a:ext>
            </a:extLst>
          </p:cNvPr>
          <p:cNvPicPr>
            <a:picLocks noChangeAspect="1"/>
          </p:cNvPicPr>
          <p:nvPr/>
        </p:nvPicPr>
        <p:blipFill>
          <a:blip r:embed="rId2"/>
          <a:stretch>
            <a:fillRect/>
          </a:stretch>
        </p:blipFill>
        <p:spPr>
          <a:xfrm>
            <a:off x="121990" y="4349262"/>
            <a:ext cx="3255734" cy="2508738"/>
          </a:xfrm>
          <a:prstGeom prst="rect">
            <a:avLst/>
          </a:prstGeom>
        </p:spPr>
      </p:pic>
      <p:sp>
        <p:nvSpPr>
          <p:cNvPr id="7" name="TextBox 6">
            <a:extLst>
              <a:ext uri="{FF2B5EF4-FFF2-40B4-BE49-F238E27FC236}">
                <a16:creationId xmlns:a16="http://schemas.microsoft.com/office/drawing/2014/main" id="{75638D04-4E1D-93DC-C46F-FF5CD64B4C12}"/>
              </a:ext>
            </a:extLst>
          </p:cNvPr>
          <p:cNvSpPr txBox="1"/>
          <p:nvPr/>
        </p:nvSpPr>
        <p:spPr>
          <a:xfrm>
            <a:off x="3746262" y="4290997"/>
            <a:ext cx="4572000" cy="165359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App stores offer millions of applications, catering to everything from productivity to entertainment.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1148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EE363F-338D-6E89-56FE-1F2E8628F588}"/>
              </a:ext>
            </a:extLst>
          </p:cNvPr>
          <p:cNvPicPr>
            <a:picLocks noChangeAspect="1"/>
          </p:cNvPicPr>
          <p:nvPr/>
        </p:nvPicPr>
        <p:blipFill>
          <a:blip r:embed="rId2"/>
          <a:stretch>
            <a:fillRect/>
          </a:stretch>
        </p:blipFill>
        <p:spPr>
          <a:xfrm>
            <a:off x="3587262" y="3820868"/>
            <a:ext cx="5556738" cy="3125665"/>
          </a:xfrm>
          <a:prstGeom prst="rect">
            <a:avLst/>
          </a:prstGeom>
        </p:spPr>
      </p:pic>
      <p:sp>
        <p:nvSpPr>
          <p:cNvPr id="2" name="Title 1"/>
          <p:cNvSpPr>
            <a:spLocks noGrp="1"/>
          </p:cNvSpPr>
          <p:nvPr>
            <p:ph type="title"/>
          </p:nvPr>
        </p:nvSpPr>
        <p:spPr/>
        <p:txBody>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Wi-Fi: The Invisible Network</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Wi-Fi has become so ubiquitous that it’s easy to take for granted. At its heart, Wi-Fi operates by transmitting data over radio waves.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Your router converts digital information into electromagnetic signals, which are then sent to your devices.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process reverses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when your devices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send data back to the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router.</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D5A89E2E-1372-79A3-A837-650E641E58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411E92-0CC1-26BA-0C45-F75A3CDEDE0D}"/>
              </a:ext>
            </a:extLst>
          </p:cNvPr>
          <p:cNvSpPr>
            <a:spLocks noGrp="1"/>
          </p:cNvSpPr>
          <p:nvPr>
            <p:ph type="title"/>
          </p:nvPr>
        </p:nvSpPr>
        <p:spPr/>
        <p:txBody>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Wi-Fi: The Invisible Network</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D393CF6-89B1-6E5E-A825-7B9338669D6C}"/>
              </a:ext>
            </a:extLst>
          </p:cNvPr>
          <p:cNvSpPr>
            <a:spLocks noGrp="1"/>
          </p:cNvSpPr>
          <p:nvPr>
            <p:ph idx="1"/>
          </p:nvPr>
        </p:nvSpPr>
        <p:spPr/>
        <p:txBody>
          <a:bodyPr>
            <a:normAutofit/>
          </a:bodyPr>
          <a:lstStyle/>
          <a:p>
            <a:pPr>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Frequency Bands: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Wi-Fi typically uses two frequency bands: 2.4 GHz and 5 GHz.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former offers better range, while the latter provides faster speeds over shorter distances.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Dual-band routers intelligently switch between these frequencies to optimize performance.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42A9ABC2-0936-21D6-CC23-D22103E75185}"/>
              </a:ext>
            </a:extLst>
          </p:cNvPr>
          <p:cNvPicPr>
            <a:picLocks noChangeAspect="1"/>
          </p:cNvPicPr>
          <p:nvPr/>
        </p:nvPicPr>
        <p:blipFill>
          <a:blip r:embed="rId2"/>
          <a:stretch>
            <a:fillRect/>
          </a:stretch>
        </p:blipFill>
        <p:spPr>
          <a:xfrm>
            <a:off x="0" y="4454769"/>
            <a:ext cx="9144000" cy="2403231"/>
          </a:xfrm>
          <a:prstGeom prst="rect">
            <a:avLst/>
          </a:prstGeom>
        </p:spPr>
      </p:pic>
    </p:spTree>
    <p:extLst>
      <p:ext uri="{BB962C8B-B14F-4D97-AF65-F5344CB8AC3E}">
        <p14:creationId xmlns:p14="http://schemas.microsoft.com/office/powerpoint/2010/main" val="235924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F7922317-CB19-8A0C-445C-334CC30732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F9CFD0-D3EA-BA96-27D5-28D232D60757}"/>
              </a:ext>
            </a:extLst>
          </p:cNvPr>
          <p:cNvSpPr>
            <a:spLocks noGrp="1"/>
          </p:cNvSpPr>
          <p:nvPr>
            <p:ph type="title"/>
          </p:nvPr>
        </p:nvSpPr>
        <p:spPr/>
        <p:txBody>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Wi-Fi: The Invisible Network</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F1468E2-37B8-59BA-7C6C-3B2B3E33B984}"/>
              </a:ext>
            </a:extLst>
          </p:cNvPr>
          <p:cNvSpPr>
            <a:spLocks noGrp="1"/>
          </p:cNvSpPr>
          <p:nvPr>
            <p:ph idx="1"/>
          </p:nvPr>
        </p:nvSpPr>
        <p:spPr>
          <a:xfrm>
            <a:off x="457199" y="1600200"/>
            <a:ext cx="8417169" cy="5257800"/>
          </a:xfrm>
        </p:spPr>
        <p:txBody>
          <a:bodyPr>
            <a:normAutofit/>
          </a:bodyPr>
          <a:lstStyle/>
          <a:p>
            <a:pPr>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Encryption: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To keep your data safe, Wi-Fi networks use encryption protocols like WPA3, ensuring that only authorized users can access your network.</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Wi-Fi excels at providing high-speed internet over longer distances, it’s not always the best solution for device-to-device communication, especially when proximity is key.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Enter Bluetooth: a technology designed to enable seamless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connections over short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distances, offering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convenience were Wi-Fi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might be overkill.</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F5703B6-7579-4BC0-BD22-5513B24D59A3}"/>
              </a:ext>
            </a:extLst>
          </p:cNvPr>
          <p:cNvPicPr>
            <a:picLocks noChangeAspect="1"/>
          </p:cNvPicPr>
          <p:nvPr/>
        </p:nvPicPr>
        <p:blipFill>
          <a:blip r:embed="rId2"/>
          <a:srcRect l="3077" t="7366" r="2179" b="5422"/>
          <a:stretch/>
        </p:blipFill>
        <p:spPr>
          <a:xfrm>
            <a:off x="4349262" y="4733795"/>
            <a:ext cx="4771292" cy="2124204"/>
          </a:xfrm>
          <a:prstGeom prst="rect">
            <a:avLst/>
          </a:prstGeom>
        </p:spPr>
      </p:pic>
    </p:spTree>
    <p:extLst>
      <p:ext uri="{BB962C8B-B14F-4D97-AF65-F5344CB8AC3E}">
        <p14:creationId xmlns:p14="http://schemas.microsoft.com/office/powerpoint/2010/main" val="198832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Bluetooth</a:t>
            </a:r>
            <a:endParaRPr dirty="0"/>
          </a:p>
        </p:txBody>
      </p:sp>
      <p:sp>
        <p:nvSpPr>
          <p:cNvPr id="3" name="Content Placeholder 2"/>
          <p:cNvSpPr>
            <a:spLocks noGrp="1"/>
          </p:cNvSpPr>
          <p:nvPr>
            <p:ph idx="1"/>
          </p:nvPr>
        </p:nvSpPr>
        <p:spPr>
          <a:xfrm>
            <a:off x="457200" y="1600201"/>
            <a:ext cx="8229600" cy="2795954"/>
          </a:xfrm>
        </p:spPr>
        <p:txBody>
          <a:bodyPr>
            <a:norm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Short-Range Magic</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Bluetooth technology has revolutionized how devices communicate over short distances without the need for wires.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operates by transmitting data via ultra-high frequency (UHF) radio waves in the 2.4 GHz range. </a:t>
            </a:r>
          </a:p>
        </p:txBody>
      </p:sp>
      <p:pic>
        <p:nvPicPr>
          <p:cNvPr id="5" name="Picture 4">
            <a:extLst>
              <a:ext uri="{FF2B5EF4-FFF2-40B4-BE49-F238E27FC236}">
                <a16:creationId xmlns:a16="http://schemas.microsoft.com/office/drawing/2014/main" id="{12F50CB1-F38F-00FB-8DC7-82291E9DDA1F}"/>
              </a:ext>
            </a:extLst>
          </p:cNvPr>
          <p:cNvPicPr>
            <a:picLocks noChangeAspect="1"/>
          </p:cNvPicPr>
          <p:nvPr/>
        </p:nvPicPr>
        <p:blipFill>
          <a:blip r:embed="rId2"/>
          <a:stretch>
            <a:fillRect/>
          </a:stretch>
        </p:blipFill>
        <p:spPr>
          <a:xfrm>
            <a:off x="0" y="4173414"/>
            <a:ext cx="4158475" cy="2684585"/>
          </a:xfrm>
          <a:prstGeom prst="rect">
            <a:avLst/>
          </a:prstGeom>
        </p:spPr>
      </p:pic>
      <p:sp>
        <p:nvSpPr>
          <p:cNvPr id="7" name="TextBox 6">
            <a:extLst>
              <a:ext uri="{FF2B5EF4-FFF2-40B4-BE49-F238E27FC236}">
                <a16:creationId xmlns:a16="http://schemas.microsoft.com/office/drawing/2014/main" id="{C5207C1A-6171-00F0-5057-29CC362A0B63}"/>
              </a:ext>
            </a:extLst>
          </p:cNvPr>
          <p:cNvSpPr txBox="1"/>
          <p:nvPr/>
        </p:nvSpPr>
        <p:spPr>
          <a:xfrm>
            <a:off x="4360984" y="4147042"/>
            <a:ext cx="4783015" cy="2443939"/>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signals are designed for short-range communication, typically within 30 feet (9 meters), making Bluetooth ideal for personal gadgets and small networks.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7E96170-98E3-0BB0-70F5-C6719D433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400EBE-8266-6110-4AF8-BF932E29AF48}"/>
              </a:ext>
            </a:extLst>
          </p:cNvPr>
          <p:cNvSpPr>
            <a:spLocks noGrp="1"/>
          </p:cNvSpPr>
          <p:nvPr>
            <p:ph type="title"/>
          </p:nvPr>
        </p:nvSpPr>
        <p:spPr/>
        <p:txBody>
          <a:bodyPr/>
          <a:lstStyle/>
          <a:p>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Bluetooth</a:t>
            </a:r>
            <a:endParaRPr dirty="0"/>
          </a:p>
        </p:txBody>
      </p:sp>
      <p:sp>
        <p:nvSpPr>
          <p:cNvPr id="3" name="Content Placeholder 2">
            <a:extLst>
              <a:ext uri="{FF2B5EF4-FFF2-40B4-BE49-F238E27FC236}">
                <a16:creationId xmlns:a16="http://schemas.microsoft.com/office/drawing/2014/main" id="{AB774CFC-0477-3337-85EE-524232A87B8A}"/>
              </a:ext>
            </a:extLst>
          </p:cNvPr>
          <p:cNvSpPr>
            <a:spLocks noGrp="1"/>
          </p:cNvSpPr>
          <p:nvPr>
            <p:ph idx="1"/>
          </p:nvPr>
        </p:nvSpPr>
        <p:spPr/>
        <p:txBody>
          <a:bodyPr>
            <a:normAutofit/>
          </a:bodyPr>
          <a:lstStyle/>
          <a:p>
            <a:pPr marL="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How It Works:</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Bluetooth uses a technique called frequency hopping spread spectrum (FHSS) to minimize interference.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It rapidly switches frequencies within its range, reducing the likelihood of overlapping with other devices.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ensures stable connections even in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crowded environments.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9615C38-D767-5C62-404D-C743470AD5B7}"/>
              </a:ext>
            </a:extLst>
          </p:cNvPr>
          <p:cNvPicPr>
            <a:picLocks noChangeAspect="1"/>
          </p:cNvPicPr>
          <p:nvPr/>
        </p:nvPicPr>
        <p:blipFill>
          <a:blip r:embed="rId2"/>
          <a:stretch>
            <a:fillRect/>
          </a:stretch>
        </p:blipFill>
        <p:spPr>
          <a:xfrm>
            <a:off x="5740786" y="3575538"/>
            <a:ext cx="3403214" cy="3403214"/>
          </a:xfrm>
          <a:prstGeom prst="rect">
            <a:avLst/>
          </a:prstGeom>
        </p:spPr>
      </p:pic>
    </p:spTree>
    <p:extLst>
      <p:ext uri="{BB962C8B-B14F-4D97-AF65-F5344CB8AC3E}">
        <p14:creationId xmlns:p14="http://schemas.microsoft.com/office/powerpoint/2010/main" val="506158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4816061-2E07-41AE-5D1A-B3CD7D76482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4F75302-FE2B-AB70-14FB-CD855EADA24B}"/>
              </a:ext>
            </a:extLst>
          </p:cNvPr>
          <p:cNvPicPr>
            <a:picLocks noChangeAspect="1"/>
          </p:cNvPicPr>
          <p:nvPr/>
        </p:nvPicPr>
        <p:blipFill>
          <a:blip r:embed="rId2"/>
          <a:stretch>
            <a:fillRect/>
          </a:stretch>
        </p:blipFill>
        <p:spPr>
          <a:xfrm>
            <a:off x="3189321" y="4175032"/>
            <a:ext cx="5954678" cy="2721067"/>
          </a:xfrm>
          <a:prstGeom prst="rect">
            <a:avLst/>
          </a:prstGeom>
        </p:spPr>
      </p:pic>
      <p:sp>
        <p:nvSpPr>
          <p:cNvPr id="2" name="Title 1">
            <a:extLst>
              <a:ext uri="{FF2B5EF4-FFF2-40B4-BE49-F238E27FC236}">
                <a16:creationId xmlns:a16="http://schemas.microsoft.com/office/drawing/2014/main" id="{B01ED67D-74A5-706B-1B4E-27E231807116}"/>
              </a:ext>
            </a:extLst>
          </p:cNvPr>
          <p:cNvSpPr>
            <a:spLocks noGrp="1"/>
          </p:cNvSpPr>
          <p:nvPr>
            <p:ph type="title"/>
          </p:nvPr>
        </p:nvSpPr>
        <p:spPr>
          <a:xfrm>
            <a:off x="457200" y="110515"/>
            <a:ext cx="8229600" cy="1143000"/>
          </a:xfrm>
        </p:spPr>
        <p:txBody>
          <a:bodyPr/>
          <a:lstStyle/>
          <a:p>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Bluetooth</a:t>
            </a:r>
            <a:endParaRPr dirty="0"/>
          </a:p>
        </p:txBody>
      </p:sp>
      <p:sp>
        <p:nvSpPr>
          <p:cNvPr id="3" name="Content Placeholder 2">
            <a:extLst>
              <a:ext uri="{FF2B5EF4-FFF2-40B4-BE49-F238E27FC236}">
                <a16:creationId xmlns:a16="http://schemas.microsoft.com/office/drawing/2014/main" id="{5E28785B-0528-1F62-9DF9-394B4C866670}"/>
              </a:ext>
            </a:extLst>
          </p:cNvPr>
          <p:cNvSpPr>
            <a:spLocks noGrp="1"/>
          </p:cNvSpPr>
          <p:nvPr>
            <p:ph idx="1"/>
          </p:nvPr>
        </p:nvSpPr>
        <p:spPr>
          <a:xfrm>
            <a:off x="457199" y="1348154"/>
            <a:ext cx="8522677" cy="3141785"/>
          </a:xfrm>
        </p:spPr>
        <p:txBody>
          <a:bodyPr>
            <a:normAutofit/>
          </a:bodyPr>
          <a:lstStyle/>
          <a:p>
            <a:pPr marL="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Device Pairing: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connect, Bluetooth devices go through a pairing process. This involves the exchange of unique digital keys, which act as a handshake to verify the connection.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Once paired, devices remember each other, enabling seamless reconnection in the future.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6ED94C3E-8887-383F-8C60-67E457C86041}"/>
              </a:ext>
            </a:extLst>
          </p:cNvPr>
          <p:cNvPicPr>
            <a:picLocks noChangeAspect="1"/>
          </p:cNvPicPr>
          <p:nvPr/>
        </p:nvPicPr>
        <p:blipFill>
          <a:blip r:embed="rId3"/>
          <a:srcRect l="9509" r="9509"/>
          <a:stretch/>
        </p:blipFill>
        <p:spPr>
          <a:xfrm>
            <a:off x="-1" y="4175032"/>
            <a:ext cx="3189321" cy="2721068"/>
          </a:xfrm>
          <a:prstGeom prst="rect">
            <a:avLst/>
          </a:prstGeom>
        </p:spPr>
      </p:pic>
    </p:spTree>
    <p:extLst>
      <p:ext uri="{BB962C8B-B14F-4D97-AF65-F5344CB8AC3E}">
        <p14:creationId xmlns:p14="http://schemas.microsoft.com/office/powerpoint/2010/main" val="410953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541852E-9B51-15F6-677A-CBE71063E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4A74E-9794-BDD4-A677-8FB10C7A6428}"/>
              </a:ext>
            </a:extLst>
          </p:cNvPr>
          <p:cNvSpPr>
            <a:spLocks noGrp="1"/>
          </p:cNvSpPr>
          <p:nvPr>
            <p:ph type="title"/>
          </p:nvPr>
        </p:nvSpPr>
        <p:spPr/>
        <p:txBody>
          <a:bodyPr/>
          <a:lstStyle/>
          <a:p>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Bluetooth</a:t>
            </a:r>
            <a:endParaRPr dirty="0"/>
          </a:p>
        </p:txBody>
      </p:sp>
      <p:sp>
        <p:nvSpPr>
          <p:cNvPr id="3" name="Content Placeholder 2">
            <a:extLst>
              <a:ext uri="{FF2B5EF4-FFF2-40B4-BE49-F238E27FC236}">
                <a16:creationId xmlns:a16="http://schemas.microsoft.com/office/drawing/2014/main" id="{49C88FE3-C755-3D04-63EE-9CD6A1431656}"/>
              </a:ext>
            </a:extLst>
          </p:cNvPr>
          <p:cNvSpPr>
            <a:spLocks noGrp="1"/>
          </p:cNvSpPr>
          <p:nvPr>
            <p:ph idx="1"/>
          </p:nvPr>
        </p:nvSpPr>
        <p:spPr/>
        <p:txBody>
          <a:bodyPr>
            <a:normAutofit/>
          </a:bodyPr>
          <a:lstStyle/>
          <a:p>
            <a:pPr marL="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Profiles and Use Cases: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Bluetooth supports a variety of profiles tailored for specific tasks.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example, the Advanced Audio Distribution Profile (A2DP) is used for streaming high-quality audio to headphones or speakers, while the Human Interface Device (HID) profile enables communication with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peripherals like keyboards and mice.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E68BDCA-A6B8-E086-CC66-0ED166E9B74C}"/>
              </a:ext>
            </a:extLst>
          </p:cNvPr>
          <p:cNvPicPr>
            <a:picLocks noChangeAspect="1"/>
          </p:cNvPicPr>
          <p:nvPr/>
        </p:nvPicPr>
        <p:blipFill>
          <a:blip r:embed="rId2"/>
          <a:srcRect t="38664" r="47144"/>
          <a:stretch/>
        </p:blipFill>
        <p:spPr>
          <a:xfrm>
            <a:off x="5427785" y="4437953"/>
            <a:ext cx="3716215" cy="2420048"/>
          </a:xfrm>
          <a:prstGeom prst="rect">
            <a:avLst/>
          </a:prstGeom>
        </p:spPr>
      </p:pic>
    </p:spTree>
    <p:extLst>
      <p:ext uri="{BB962C8B-B14F-4D97-AF65-F5344CB8AC3E}">
        <p14:creationId xmlns:p14="http://schemas.microsoft.com/office/powerpoint/2010/main" val="196080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833D70A1-FF90-4947-B9D2-58C329925B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2632AF-90B3-BFD7-10AC-C23C0C7D9D5D}"/>
              </a:ext>
            </a:extLst>
          </p:cNvPr>
          <p:cNvSpPr>
            <a:spLocks noGrp="1"/>
          </p:cNvSpPr>
          <p:nvPr>
            <p:ph type="title"/>
          </p:nvPr>
        </p:nvSpPr>
        <p:spPr/>
        <p:txBody>
          <a:bodyPr/>
          <a:lstStyle/>
          <a:p>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Bluetooth</a:t>
            </a:r>
            <a:endParaRPr dirty="0"/>
          </a:p>
        </p:txBody>
      </p:sp>
      <p:sp>
        <p:nvSpPr>
          <p:cNvPr id="3" name="Content Placeholder 2">
            <a:extLst>
              <a:ext uri="{FF2B5EF4-FFF2-40B4-BE49-F238E27FC236}">
                <a16:creationId xmlns:a16="http://schemas.microsoft.com/office/drawing/2014/main" id="{7DBA5FD8-B041-E7CB-458B-80829A269C0C}"/>
              </a:ext>
            </a:extLst>
          </p:cNvPr>
          <p:cNvSpPr>
            <a:spLocks noGrp="1"/>
          </p:cNvSpPr>
          <p:nvPr>
            <p:ph idx="1"/>
          </p:nvPr>
        </p:nvSpPr>
        <p:spPr>
          <a:xfrm>
            <a:off x="457199" y="1600200"/>
            <a:ext cx="8522677" cy="4525963"/>
          </a:xfrm>
        </p:spPr>
        <p:txBody>
          <a:bodyPr>
            <a:normAutofit fontScale="92500" lnSpcReduction="10000"/>
          </a:bodyPr>
          <a:lstStyle/>
          <a:p>
            <a:pPr marL="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Low Energy Consumption:</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Modern Bluetooth devices use Bluetooth Low Energy (LE) technology, designed for applications like fitness trackers,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smartwatches, and IoT devices.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Bluetooth LE consumes minimal power, allowing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devices to operate for extended periods on small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batteries.</a:t>
            </a:r>
          </a:p>
          <a:p>
            <a:pPr marL="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Security Features: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To ensure secure communication, Bluetooth employs encryption and authentication protocols. These measures protect data from being intercepted, ensuring privacy even in public spaces.</a:t>
            </a:r>
          </a:p>
          <a:p>
            <a:pPr marL="0" marR="0">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EE55284-8400-7FCC-D5B6-6EAF87A30764}"/>
              </a:ext>
            </a:extLst>
          </p:cNvPr>
          <p:cNvPicPr>
            <a:picLocks noChangeAspect="1"/>
          </p:cNvPicPr>
          <p:nvPr/>
        </p:nvPicPr>
        <p:blipFill>
          <a:blip r:embed="rId2"/>
          <a:stretch>
            <a:fillRect/>
          </a:stretch>
        </p:blipFill>
        <p:spPr>
          <a:xfrm>
            <a:off x="6748978" y="2567353"/>
            <a:ext cx="2395022" cy="2022231"/>
          </a:xfrm>
          <a:prstGeom prst="rect">
            <a:avLst/>
          </a:prstGeom>
        </p:spPr>
      </p:pic>
    </p:spTree>
    <p:extLst>
      <p:ext uri="{BB962C8B-B14F-4D97-AF65-F5344CB8AC3E}">
        <p14:creationId xmlns:p14="http://schemas.microsoft.com/office/powerpoint/2010/main" val="14962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75E062B-91BD-2C7D-18E4-10602AF590A0}"/>
              </a:ext>
            </a:extLst>
          </p:cNvPr>
          <p:cNvPicPr>
            <a:picLocks noChangeAspect="1"/>
          </p:cNvPicPr>
          <p:nvPr/>
        </p:nvPicPr>
        <p:blipFill>
          <a:blip r:embed="rId2"/>
          <a:srcRect t="9104" b="10921"/>
          <a:stretch/>
        </p:blipFill>
        <p:spPr>
          <a:xfrm>
            <a:off x="46892" y="3997568"/>
            <a:ext cx="3752603" cy="2743201"/>
          </a:xfrm>
          <a:prstGeom prst="rect">
            <a:avLst/>
          </a:prstGeom>
        </p:spPr>
      </p:pic>
      <p:sp>
        <p:nvSpPr>
          <p:cNvPr id="2" name="Title 1"/>
          <p:cNvSpPr>
            <a:spLocks noGrp="1"/>
          </p:cNvSpPr>
          <p:nvPr>
            <p:ph type="title"/>
          </p:nvPr>
        </p:nvSpPr>
        <p:spPr>
          <a:xfrm>
            <a:off x="0" y="0"/>
            <a:ext cx="9144000" cy="1266092"/>
          </a:xfrm>
        </p:spPr>
        <p:txBody>
          <a:bodyPr/>
          <a:lstStyle/>
          <a:p>
            <a:r>
              <a:rPr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a:xfrm>
            <a:off x="457200" y="1266092"/>
            <a:ext cx="8686800" cy="2731477"/>
          </a:xfrm>
        </p:spPr>
        <p:txBody>
          <a:bodyPr>
            <a:noAutofit/>
          </a:bodyPr>
          <a:lstStyle/>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Technology is an inseparable part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of our daily lives.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From the smartphone that wakes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 up in the morning to the Wi-Fi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router keeping you connected; these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devices are woven into the fabric of modern living. </a:t>
            </a:r>
          </a:p>
        </p:txBody>
      </p:sp>
      <p:pic>
        <p:nvPicPr>
          <p:cNvPr id="5" name="Picture 4">
            <a:extLst>
              <a:ext uri="{FF2B5EF4-FFF2-40B4-BE49-F238E27FC236}">
                <a16:creationId xmlns:a16="http://schemas.microsoft.com/office/drawing/2014/main" id="{CB8C4CBC-FCB0-0BC4-BA1A-69507C202AEF}"/>
              </a:ext>
            </a:extLst>
          </p:cNvPr>
          <p:cNvPicPr>
            <a:picLocks noChangeAspect="1"/>
          </p:cNvPicPr>
          <p:nvPr/>
        </p:nvPicPr>
        <p:blipFill>
          <a:blip r:embed="rId3"/>
          <a:srcRect l="4762" t="8787" r="5042" b="19811"/>
          <a:stretch/>
        </p:blipFill>
        <p:spPr>
          <a:xfrm>
            <a:off x="5322277" y="1142999"/>
            <a:ext cx="3774831" cy="2286001"/>
          </a:xfrm>
          <a:prstGeom prst="rect">
            <a:avLst/>
          </a:prstGeom>
        </p:spPr>
      </p:pic>
      <p:sp>
        <p:nvSpPr>
          <p:cNvPr id="9" name="TextBox 8">
            <a:extLst>
              <a:ext uri="{FF2B5EF4-FFF2-40B4-BE49-F238E27FC236}">
                <a16:creationId xmlns:a16="http://schemas.microsoft.com/office/drawing/2014/main" id="{BBC19AB8-2CBC-3582-7106-3A6BFCA35301}"/>
              </a:ext>
            </a:extLst>
          </p:cNvPr>
          <p:cNvSpPr txBox="1"/>
          <p:nvPr/>
        </p:nvSpPr>
        <p:spPr>
          <a:xfrm>
            <a:off x="3799494" y="3770611"/>
            <a:ext cx="5297613" cy="2934521"/>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They enhance convenience, boost productivity, and offer endless entertainment. </a:t>
            </a:r>
          </a:p>
          <a:p>
            <a:pPr marL="34290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Yet, behind their sleek designs and seamless functionality lies a world of complex engineering and scientific innovation.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0F0E32ED-5EEA-64FF-D70B-819C80B98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D5DF8A-0872-03BA-1E72-5B529363D98B}"/>
              </a:ext>
            </a:extLst>
          </p:cNvPr>
          <p:cNvSpPr>
            <a:spLocks noGrp="1"/>
          </p:cNvSpPr>
          <p:nvPr>
            <p:ph type="title"/>
          </p:nvPr>
        </p:nvSpPr>
        <p:spPr>
          <a:xfrm>
            <a:off x="457200" y="180853"/>
            <a:ext cx="8229600" cy="1143000"/>
          </a:xfrm>
        </p:spPr>
        <p:txBody>
          <a:bodyPr/>
          <a:lstStyle/>
          <a:p>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Bluetooth</a:t>
            </a:r>
            <a:endParaRPr dirty="0"/>
          </a:p>
        </p:txBody>
      </p:sp>
      <p:sp>
        <p:nvSpPr>
          <p:cNvPr id="3" name="Content Placeholder 2">
            <a:extLst>
              <a:ext uri="{FF2B5EF4-FFF2-40B4-BE49-F238E27FC236}">
                <a16:creationId xmlns:a16="http://schemas.microsoft.com/office/drawing/2014/main" id="{2227A2E2-CE1B-A689-5770-ACC6FD552C80}"/>
              </a:ext>
            </a:extLst>
          </p:cNvPr>
          <p:cNvSpPr>
            <a:spLocks noGrp="1"/>
          </p:cNvSpPr>
          <p:nvPr>
            <p:ph idx="1"/>
          </p:nvPr>
        </p:nvSpPr>
        <p:spPr>
          <a:xfrm>
            <a:off x="457200" y="1417638"/>
            <a:ext cx="8686800" cy="3576393"/>
          </a:xfrm>
        </p:spPr>
        <p:txBody>
          <a:bodyPr/>
          <a:lstStyle/>
          <a:p>
            <a:pPr marL="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The Future of Bluetooth:</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With the introduction of Bluetooth 5.0 and beyond, the technology now supports faster data transfer rates, extended range, and enhanced broadcasting capabilities.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has opened new possibilities for smart home systems, wearable tech, and industrial applications.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727CF98-1160-4022-5170-FE8967CD3A17}"/>
              </a:ext>
            </a:extLst>
          </p:cNvPr>
          <p:cNvPicPr>
            <a:picLocks noChangeAspect="1"/>
          </p:cNvPicPr>
          <p:nvPr/>
        </p:nvPicPr>
        <p:blipFill>
          <a:blip r:embed="rId2"/>
          <a:stretch>
            <a:fillRect/>
          </a:stretch>
        </p:blipFill>
        <p:spPr>
          <a:xfrm>
            <a:off x="1887415" y="4437894"/>
            <a:ext cx="5369169" cy="2376143"/>
          </a:xfrm>
          <a:prstGeom prst="rect">
            <a:avLst/>
          </a:prstGeom>
        </p:spPr>
      </p:pic>
    </p:spTree>
    <p:extLst>
      <p:ext uri="{BB962C8B-B14F-4D97-AF65-F5344CB8AC3E}">
        <p14:creationId xmlns:p14="http://schemas.microsoft.com/office/powerpoint/2010/main" val="38611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759049-5125-DB85-88F9-E945F671EDB5}"/>
              </a:ext>
            </a:extLst>
          </p:cNvPr>
          <p:cNvPicPr>
            <a:picLocks noChangeAspect="1"/>
          </p:cNvPicPr>
          <p:nvPr/>
        </p:nvPicPr>
        <p:blipFill>
          <a:blip r:embed="rId2"/>
          <a:srcRect t="2504" b="8622"/>
          <a:stretch/>
        </p:blipFill>
        <p:spPr>
          <a:xfrm>
            <a:off x="5251938" y="3398988"/>
            <a:ext cx="3892062" cy="3459012"/>
          </a:xfrm>
          <a:prstGeom prst="rect">
            <a:avLst/>
          </a:prstGeom>
        </p:spPr>
      </p:pic>
      <p:sp>
        <p:nvSpPr>
          <p:cNvPr id="2" name="Title 1"/>
          <p:cNvSpPr>
            <a:spLocks noGrp="1"/>
          </p:cNvSpPr>
          <p:nvPr>
            <p:ph type="title"/>
          </p:nvPr>
        </p:nvSpPr>
        <p:spPr/>
        <p:txBody>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Evolution of Batteries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Batteries power everything from your smartphone to your electric toothbrush.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Lithium-ion batteries, the most common type, store energy by moving lithium ions between two electrodes: the anode and the cathode.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During discharge, the ions flow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from the anode to the cathode,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generating an electric current.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EF168C2-01CF-34D9-09E6-0D58D436245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CB09A974-8166-10E7-B724-424D27A21526}"/>
              </a:ext>
            </a:extLst>
          </p:cNvPr>
          <p:cNvPicPr>
            <a:picLocks noChangeAspect="1"/>
          </p:cNvPicPr>
          <p:nvPr/>
        </p:nvPicPr>
        <p:blipFill>
          <a:blip r:embed="rId2"/>
          <a:srcRect l="13201" t="17056" r="15070" b="17757"/>
          <a:stretch/>
        </p:blipFill>
        <p:spPr>
          <a:xfrm>
            <a:off x="234462" y="3867469"/>
            <a:ext cx="3329354" cy="3025699"/>
          </a:xfrm>
          <a:prstGeom prst="rect">
            <a:avLst/>
          </a:prstGeom>
        </p:spPr>
      </p:pic>
      <p:sp>
        <p:nvSpPr>
          <p:cNvPr id="2" name="Title 1">
            <a:extLst>
              <a:ext uri="{FF2B5EF4-FFF2-40B4-BE49-F238E27FC236}">
                <a16:creationId xmlns:a16="http://schemas.microsoft.com/office/drawing/2014/main" id="{1EEC8015-CDE5-71CA-F1C4-02955538D8AD}"/>
              </a:ext>
            </a:extLst>
          </p:cNvPr>
          <p:cNvSpPr>
            <a:spLocks noGrp="1"/>
          </p:cNvSpPr>
          <p:nvPr>
            <p:ph type="title"/>
          </p:nvPr>
        </p:nvSpPr>
        <p:spPr/>
        <p:txBody>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Evolution of Batteries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92E357A-7DF5-75BB-7805-ABC309AA2356}"/>
              </a:ext>
            </a:extLst>
          </p:cNvPr>
          <p:cNvSpPr>
            <a:spLocks noGrp="1"/>
          </p:cNvSpPr>
          <p:nvPr>
            <p:ph idx="1"/>
          </p:nvPr>
        </p:nvSpPr>
        <p:spPr/>
        <p:txBody>
          <a:bodyPr>
            <a:normAutofit/>
          </a:bodyPr>
          <a:lstStyle/>
          <a:p>
            <a:pPr>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Fast Charging: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Advances in battery technology have introduced fast-charging capabilities, reducing the time it takes to recharge devices.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is achieved by optimizing the flow of ions and using chargers with higher power outputs.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856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2388734-B0E1-5A8F-A09F-850D870C4C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B51F6-C7A0-5173-CAB7-1EF6A1CF3679}"/>
              </a:ext>
            </a:extLst>
          </p:cNvPr>
          <p:cNvSpPr>
            <a:spLocks noGrp="1"/>
          </p:cNvSpPr>
          <p:nvPr>
            <p:ph type="title"/>
          </p:nvPr>
        </p:nvSpPr>
        <p:spPr/>
        <p:txBody>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Evolution of Batteries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994CA4C-23B3-D2CB-715A-37DFA0C36C4F}"/>
              </a:ext>
            </a:extLst>
          </p:cNvPr>
          <p:cNvSpPr>
            <a:spLocks noGrp="1"/>
          </p:cNvSpPr>
          <p:nvPr>
            <p:ph idx="1"/>
          </p:nvPr>
        </p:nvSpPr>
        <p:spPr/>
        <p:txBody>
          <a:bodyPr>
            <a:normAutofit/>
          </a:bodyPr>
          <a:lstStyle/>
          <a:p>
            <a:pPr>
              <a:lnSpc>
                <a:spcPct val="107000"/>
              </a:lnSpc>
              <a:spcAft>
                <a:spcPts val="800"/>
              </a:spcAft>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Energy Density and Portability:</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Modern batteries are designed to maximize energy density, meaning they can store more energy in smaller packages.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innovation has enabled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 sleek, lightweight designs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of today’s smartphones,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laptops, and wearable devices.</a:t>
            </a:r>
          </a:p>
          <a:p>
            <a:pPr marL="0" indent="0">
              <a:lnSpc>
                <a:spcPct val="107000"/>
              </a:lnSpc>
              <a:spcAft>
                <a:spcPts val="800"/>
              </a:spcAft>
              <a:buNone/>
            </a:pP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1EAA6A3-981C-CBC9-6562-90EABD8979AE}"/>
              </a:ext>
            </a:extLst>
          </p:cNvPr>
          <p:cNvPicPr>
            <a:picLocks noChangeAspect="1"/>
          </p:cNvPicPr>
          <p:nvPr/>
        </p:nvPicPr>
        <p:blipFill>
          <a:blip r:embed="rId2"/>
          <a:srcRect l="4525" t="2239" r="13062" b="3041"/>
          <a:stretch/>
        </p:blipFill>
        <p:spPr>
          <a:xfrm>
            <a:off x="4665784" y="2862254"/>
            <a:ext cx="4478215" cy="3995746"/>
          </a:xfrm>
          <a:prstGeom prst="rect">
            <a:avLst/>
          </a:prstGeom>
        </p:spPr>
      </p:pic>
    </p:spTree>
    <p:extLst>
      <p:ext uri="{BB962C8B-B14F-4D97-AF65-F5344CB8AC3E}">
        <p14:creationId xmlns:p14="http://schemas.microsoft.com/office/powerpoint/2010/main" val="20492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E17612C3-43C7-E1D2-8437-180688B5E7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91FA6F-4C05-8955-FCDF-BC9180A47E84}"/>
              </a:ext>
            </a:extLst>
          </p:cNvPr>
          <p:cNvSpPr>
            <a:spLocks noGrp="1"/>
          </p:cNvSpPr>
          <p:nvPr>
            <p:ph type="title"/>
          </p:nvPr>
        </p:nvSpPr>
        <p:spPr/>
        <p:txBody>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Evolution of Batteries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703D96D-244B-88A1-E181-B9950C6BF763}"/>
              </a:ext>
            </a:extLst>
          </p:cNvPr>
          <p:cNvSpPr>
            <a:spLocks noGrp="1"/>
          </p:cNvSpPr>
          <p:nvPr>
            <p:ph idx="1"/>
          </p:nvPr>
        </p:nvSpPr>
        <p:spPr>
          <a:xfrm>
            <a:off x="457200" y="1600201"/>
            <a:ext cx="8686800" cy="2397367"/>
          </a:xfrm>
        </p:spPr>
        <p:txBody>
          <a:bodyPr>
            <a:normAutofit fontScale="92500" lnSpcReduction="20000"/>
          </a:bodyPr>
          <a:lstStyle/>
          <a:p>
            <a:pPr marL="0" marR="0" indent="0">
              <a:lnSpc>
                <a:spcPct val="110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Solid-State Batteries: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10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 promising advancement, solid-state batteries replace the liquid electrolyte with a solid one, offering higher energy density, faster charging, and improved safety. </a:t>
            </a:r>
          </a:p>
          <a:p>
            <a:pPr marL="0" marR="0">
              <a:lnSpc>
                <a:spcPct val="110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While still in development, these batteries could revolutionize everything from consumer electronics to electric vehicles.</a:t>
            </a:r>
          </a:p>
        </p:txBody>
      </p:sp>
      <p:pic>
        <p:nvPicPr>
          <p:cNvPr id="5" name="Picture 4">
            <a:extLst>
              <a:ext uri="{FF2B5EF4-FFF2-40B4-BE49-F238E27FC236}">
                <a16:creationId xmlns:a16="http://schemas.microsoft.com/office/drawing/2014/main" id="{9202D440-BFA2-916D-7251-4E23C49E5B3A}"/>
              </a:ext>
            </a:extLst>
          </p:cNvPr>
          <p:cNvPicPr>
            <a:picLocks noChangeAspect="1"/>
          </p:cNvPicPr>
          <p:nvPr/>
        </p:nvPicPr>
        <p:blipFill>
          <a:blip r:embed="rId2"/>
          <a:stretch>
            <a:fillRect/>
          </a:stretch>
        </p:blipFill>
        <p:spPr>
          <a:xfrm>
            <a:off x="0" y="3997568"/>
            <a:ext cx="3846043" cy="2397367"/>
          </a:xfrm>
          <a:prstGeom prst="rect">
            <a:avLst/>
          </a:prstGeom>
        </p:spPr>
      </p:pic>
      <p:sp>
        <p:nvSpPr>
          <p:cNvPr id="7" name="TextBox 6">
            <a:extLst>
              <a:ext uri="{FF2B5EF4-FFF2-40B4-BE49-F238E27FC236}">
                <a16:creationId xmlns:a16="http://schemas.microsoft.com/office/drawing/2014/main" id="{1E7831AA-A563-1231-7CAC-6AB30B8CBAC9}"/>
              </a:ext>
            </a:extLst>
          </p:cNvPr>
          <p:cNvSpPr txBox="1"/>
          <p:nvPr/>
        </p:nvSpPr>
        <p:spPr>
          <a:xfrm>
            <a:off x="3880338" y="3852049"/>
            <a:ext cx="4994032" cy="3005951"/>
          </a:xfrm>
          <a:prstGeom prst="rect">
            <a:avLst/>
          </a:prstGeom>
          <a:noFill/>
        </p:spPr>
        <p:txBody>
          <a:bodyPr wrap="square">
            <a:spAutoFit/>
          </a:bodyPr>
          <a:lstStyle/>
          <a:p>
            <a:pPr marL="0" marR="0" indent="0">
              <a:spcAft>
                <a:spcPts val="800"/>
              </a:spcAft>
              <a:buNone/>
            </a:pPr>
            <a:r>
              <a:rPr lang="en-US" sz="2200" b="1" kern="100" dirty="0">
                <a:effectLst/>
                <a:latin typeface="Times New Roman" panose="02020603050405020304" pitchFamily="18" charset="0"/>
                <a:ea typeface="Calibri" panose="020F0502020204030204" pitchFamily="34" charset="0"/>
                <a:cs typeface="Times New Roman" panose="02020603050405020304" pitchFamily="18" charset="0"/>
              </a:rPr>
              <a:t>Battery Longevity:</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indent="-342900">
              <a:spcAft>
                <a:spcPts val="800"/>
              </a:spcAft>
              <a:buFont typeface="Arial" panose="020B0604020202020204" pitchFamily="34" charset="0"/>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With repeated charging cycles, batteries degrade over time. </a:t>
            </a:r>
          </a:p>
          <a:p>
            <a:pPr marL="342900" marR="0" indent="-342900">
              <a:spcAft>
                <a:spcPts val="800"/>
              </a:spcAft>
              <a:buFont typeface="Arial" panose="020B0604020202020204" pitchFamily="34" charset="0"/>
              <a:buChar char="•"/>
            </a:pPr>
            <a:r>
              <a:rPr lang="en-US" sz="2200" kern="100" dirty="0">
                <a:effectLst/>
                <a:latin typeface="Times New Roman" panose="02020603050405020304" pitchFamily="18" charset="0"/>
                <a:ea typeface="Calibri" panose="020F0502020204030204" pitchFamily="34" charset="0"/>
                <a:cs typeface="Times New Roman" panose="02020603050405020304" pitchFamily="18" charset="0"/>
              </a:rPr>
              <a:t>To combat this, manufacturers incorporate smart charging technologies that manage charging speeds and avoid overheating, extending the battery’s lifespan.</a:t>
            </a:r>
            <a:endParaRPr lang="en-US" sz="2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2229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7139E677-5460-887C-4C93-828E883988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815C97-2C76-2762-B477-92471388BB2A}"/>
              </a:ext>
            </a:extLst>
          </p:cNvPr>
          <p:cNvSpPr>
            <a:spLocks noGrp="1"/>
          </p:cNvSpPr>
          <p:nvPr>
            <p:ph type="title"/>
          </p:nvPr>
        </p:nvSpPr>
        <p:spPr/>
        <p:txBody>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Evolution of Batteries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9CDBE23-AC27-5D34-BB27-6B8594CAF15C}"/>
              </a:ext>
            </a:extLst>
          </p:cNvPr>
          <p:cNvSpPr>
            <a:spLocks noGrp="1"/>
          </p:cNvSpPr>
          <p:nvPr>
            <p:ph idx="1"/>
          </p:nvPr>
        </p:nvSpPr>
        <p:spPr>
          <a:xfrm>
            <a:off x="457200" y="1600200"/>
            <a:ext cx="4114800" cy="4525963"/>
          </a:xfrm>
        </p:spPr>
        <p:txBody>
          <a:bodyPr>
            <a:normAutofit lnSpcReduction="10000"/>
          </a:bodyPr>
          <a:lstStyle/>
          <a:p>
            <a:pPr marL="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Recycling Challenges:</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As battery usage grows, so does the challenge of recycling them.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Initiatives to recover valuable materials like lithium, cobalt, and nickel are gaining momentum, reducing environmental impact and resource dependency.</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9C27E746-3899-9409-ADE1-021CF0A24757}"/>
              </a:ext>
            </a:extLst>
          </p:cNvPr>
          <p:cNvPicPr>
            <a:picLocks noChangeAspect="1"/>
          </p:cNvPicPr>
          <p:nvPr/>
        </p:nvPicPr>
        <p:blipFill>
          <a:blip r:embed="rId2"/>
          <a:stretch>
            <a:fillRect/>
          </a:stretch>
        </p:blipFill>
        <p:spPr>
          <a:xfrm>
            <a:off x="3978276" y="1417638"/>
            <a:ext cx="5165724" cy="5165724"/>
          </a:xfrm>
          <a:prstGeom prst="rect">
            <a:avLst/>
          </a:prstGeom>
        </p:spPr>
      </p:pic>
    </p:spTree>
    <p:extLst>
      <p:ext uri="{BB962C8B-B14F-4D97-AF65-F5344CB8AC3E}">
        <p14:creationId xmlns:p14="http://schemas.microsoft.com/office/powerpoint/2010/main" val="304205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Secret Behind LEDs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457200" y="1600201"/>
            <a:ext cx="8229600" cy="2139462"/>
          </a:xfrm>
        </p:spPr>
        <p:txBody>
          <a:bodyPr>
            <a:normAutofit/>
          </a:bodyPr>
          <a:lstStyle/>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Light Emitting Diodes (LEDs) are everywhere, from flashlights to flat-screen TVs.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They work by passing an electric current through a semiconductor material, which emits light as a result. </a:t>
            </a:r>
          </a:p>
        </p:txBody>
      </p:sp>
      <p:pic>
        <p:nvPicPr>
          <p:cNvPr id="5" name="Picture 4">
            <a:extLst>
              <a:ext uri="{FF2B5EF4-FFF2-40B4-BE49-F238E27FC236}">
                <a16:creationId xmlns:a16="http://schemas.microsoft.com/office/drawing/2014/main" id="{2892FFA2-2584-7CDB-6F8D-343C7C7C657E}"/>
              </a:ext>
            </a:extLst>
          </p:cNvPr>
          <p:cNvPicPr>
            <a:picLocks noChangeAspect="1"/>
          </p:cNvPicPr>
          <p:nvPr/>
        </p:nvPicPr>
        <p:blipFill>
          <a:blip r:embed="rId2"/>
          <a:stretch>
            <a:fillRect/>
          </a:stretch>
        </p:blipFill>
        <p:spPr>
          <a:xfrm>
            <a:off x="187451" y="3515661"/>
            <a:ext cx="3130179" cy="3342339"/>
          </a:xfrm>
          <a:prstGeom prst="rect">
            <a:avLst/>
          </a:prstGeom>
        </p:spPr>
      </p:pic>
      <p:sp>
        <p:nvSpPr>
          <p:cNvPr id="7" name="TextBox 6">
            <a:extLst>
              <a:ext uri="{FF2B5EF4-FFF2-40B4-BE49-F238E27FC236}">
                <a16:creationId xmlns:a16="http://schemas.microsoft.com/office/drawing/2014/main" id="{6CF87853-DF30-93AF-51A0-A7DB6334E138}"/>
              </a:ext>
            </a:extLst>
          </p:cNvPr>
          <p:cNvSpPr txBox="1"/>
          <p:nvPr/>
        </p:nvSpPr>
        <p:spPr>
          <a:xfrm>
            <a:off x="3716214" y="3587005"/>
            <a:ext cx="4970585" cy="1258421"/>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Unlike traditional incandescent bulbs, LEDs are energy-efficient, long-lasting, and versatile.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141CA3C-47E4-C9B8-48AA-8299ED74CE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5920B8-C8C1-A422-DD18-EB9F140BB918}"/>
              </a:ext>
            </a:extLst>
          </p:cNvPr>
          <p:cNvSpPr>
            <a:spLocks noGrp="1"/>
          </p:cNvSpPr>
          <p:nvPr>
            <p:ph type="title"/>
          </p:nvPr>
        </p:nvSpPr>
        <p:spPr/>
        <p:txBody>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Secret Behind LEDs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72BEFAB-CAAE-9974-0511-0B23FFAD7F42}"/>
              </a:ext>
            </a:extLst>
          </p:cNvPr>
          <p:cNvSpPr>
            <a:spLocks noGrp="1"/>
          </p:cNvSpPr>
          <p:nvPr>
            <p:ph idx="1"/>
          </p:nvPr>
        </p:nvSpPr>
        <p:spPr/>
        <p:txBody>
          <a:bodyPr>
            <a:norm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Why So Efficient?</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LEDs convert almost all the energy they consume into light, with minimal heat generation. </a:t>
            </a:r>
          </a:p>
          <a:p>
            <a:pPr marL="0" marR="0">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efficiency has made them the lighting standard for homes and businesses. Additionally, LEDs can be precisely dimmed and controlled, enabling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innovative lighting designs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for homes, offices, and even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smart devices.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9B6014-77A3-68FA-2C5C-3A43F188824E}"/>
              </a:ext>
            </a:extLst>
          </p:cNvPr>
          <p:cNvPicPr>
            <a:picLocks noChangeAspect="1"/>
          </p:cNvPicPr>
          <p:nvPr/>
        </p:nvPicPr>
        <p:blipFill>
          <a:blip r:embed="rId2"/>
          <a:stretch>
            <a:fillRect/>
          </a:stretch>
        </p:blipFill>
        <p:spPr>
          <a:xfrm>
            <a:off x="4200525" y="3924300"/>
            <a:ext cx="4943475" cy="2933700"/>
          </a:xfrm>
          <a:prstGeom prst="rect">
            <a:avLst/>
          </a:prstGeom>
        </p:spPr>
      </p:pic>
    </p:spTree>
    <p:extLst>
      <p:ext uri="{BB962C8B-B14F-4D97-AF65-F5344CB8AC3E}">
        <p14:creationId xmlns:p14="http://schemas.microsoft.com/office/powerpoint/2010/main" val="203045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0F6C330-8233-0486-A73F-FB7750ADC17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26DA8A6-F0BF-4B5E-6BD4-750B1A554AF6}"/>
              </a:ext>
            </a:extLst>
          </p:cNvPr>
          <p:cNvPicPr>
            <a:picLocks noChangeAspect="1"/>
          </p:cNvPicPr>
          <p:nvPr/>
        </p:nvPicPr>
        <p:blipFill>
          <a:blip r:embed="rId2"/>
          <a:srcRect l="28968" t="7546" r="27669" b="9494"/>
          <a:stretch/>
        </p:blipFill>
        <p:spPr>
          <a:xfrm>
            <a:off x="7849776" y="1861467"/>
            <a:ext cx="1294223" cy="2476072"/>
          </a:xfrm>
          <a:prstGeom prst="rect">
            <a:avLst/>
          </a:prstGeom>
        </p:spPr>
      </p:pic>
      <p:sp>
        <p:nvSpPr>
          <p:cNvPr id="2" name="Title 1">
            <a:extLst>
              <a:ext uri="{FF2B5EF4-FFF2-40B4-BE49-F238E27FC236}">
                <a16:creationId xmlns:a16="http://schemas.microsoft.com/office/drawing/2014/main" id="{2DA54EB9-1205-B103-1785-2FADB6D9E7EF}"/>
              </a:ext>
            </a:extLst>
          </p:cNvPr>
          <p:cNvSpPr>
            <a:spLocks noGrp="1"/>
          </p:cNvSpPr>
          <p:nvPr>
            <p:ph type="title"/>
          </p:nvPr>
        </p:nvSpPr>
        <p:spPr/>
        <p:txBody>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Secret Behind LEDs</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238BD85-A6F0-D08E-EA8C-AD616CAD6E9D}"/>
              </a:ext>
            </a:extLst>
          </p:cNvPr>
          <p:cNvSpPr>
            <a:spLocks noGrp="1"/>
          </p:cNvSpPr>
          <p:nvPr>
            <p:ph idx="1"/>
          </p:nvPr>
        </p:nvSpPr>
        <p:spPr>
          <a:xfrm>
            <a:off x="457199" y="1600200"/>
            <a:ext cx="8686801" cy="4777154"/>
          </a:xfrm>
        </p:spPr>
        <p:txBody>
          <a:bodyPr>
            <a:no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Beyond Lighting:</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LEDs are not just limited to illumination. They are used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in digital displays, fiber-optic communications, and even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advanced medical devices such as phototherapy systems.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This versatility underscores the transformative potential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of LED technology in various fields.</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Batteries power everything from your smartphone to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your electric toothbrush. Lithium-ion batteries, the most common type, store energy by moving lithium ions between two electrodes: the anode and the cathode. During discharge, the ions flow from the anode to the cathode, generating an electric current.</a:t>
            </a:r>
          </a:p>
        </p:txBody>
      </p:sp>
    </p:spTree>
    <p:extLst>
      <p:ext uri="{BB962C8B-B14F-4D97-AF65-F5344CB8AC3E}">
        <p14:creationId xmlns:p14="http://schemas.microsoft.com/office/powerpoint/2010/main" val="274535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6730"/>
            <a:ext cx="8229600" cy="1143000"/>
          </a:xfrm>
        </p:spPr>
        <p:txBody>
          <a:bodyPr/>
          <a:lstStyle/>
          <a:p>
            <a:r>
              <a:rPr dirty="0">
                <a:latin typeface="Times New Roman" panose="02020603050405020304" pitchFamily="18" charset="0"/>
                <a:cs typeface="Times New Roman" panose="02020603050405020304" pitchFamily="18" charset="0"/>
              </a:rPr>
              <a:t>Conclusion</a:t>
            </a:r>
          </a:p>
        </p:txBody>
      </p:sp>
      <p:sp>
        <p:nvSpPr>
          <p:cNvPr id="3" name="Content Placeholder 2"/>
          <p:cNvSpPr>
            <a:spLocks noGrp="1"/>
          </p:cNvSpPr>
          <p:nvPr>
            <p:ph idx="1"/>
          </p:nvPr>
        </p:nvSpPr>
        <p:spPr>
          <a:xfrm>
            <a:off x="457200" y="1159730"/>
            <a:ext cx="8686800" cy="4966433"/>
          </a:xfrm>
        </p:spPr>
        <p:txBody>
          <a:bodyPr>
            <a:no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A Deeper Appreciation for Everyday Tech</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gadgets we use every day are the result of decades of scientific discovery and engineering brilliance. Understanding their inner workings not only satisfies curiosity but deepens our appreciation for the ingenuity behind them. </a:t>
            </a:r>
          </a:p>
          <a:p>
            <a:r>
              <a:rPr lang="en-US" sz="2400" dirty="0">
                <a:latin typeface="Times New Roman" panose="02020603050405020304" pitchFamily="18" charset="0"/>
                <a:cs typeface="Times New Roman" panose="02020603050405020304" pitchFamily="18" charset="0"/>
              </a:rPr>
              <a:t>These technologies represent the combined efforts of countless innovators striving to make life easier, more efficient, and connected.</a:t>
            </a:r>
          </a:p>
          <a:p>
            <a:r>
              <a:rPr lang="en-US" sz="2400" dirty="0">
                <a:latin typeface="Times New Roman" panose="02020603050405020304" pitchFamily="18" charset="0"/>
                <a:cs typeface="Times New Roman" panose="02020603050405020304" pitchFamily="18" charset="0"/>
              </a:rPr>
              <a:t>Each device, whether it’s the smartphone in your pocket or the LED light above your desk, showcases a unique blend of creativity and technical precision. </a:t>
            </a:r>
          </a:p>
          <a:p>
            <a:r>
              <a:rPr lang="en-US" sz="2400" dirty="0">
                <a:latin typeface="Times New Roman" panose="02020603050405020304" pitchFamily="18" charset="0"/>
                <a:cs typeface="Times New Roman" panose="02020603050405020304" pitchFamily="18" charset="0"/>
              </a:rPr>
              <a:t>Recognizing these systems helps us make smarter decisions about how we use and care for our technology.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A826933B-AEB9-4604-C37B-3815B527F46D}"/>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0B76F996-B6D6-9C27-B8A8-81A517885E20}"/>
              </a:ext>
            </a:extLst>
          </p:cNvPr>
          <p:cNvPicPr>
            <a:picLocks noChangeAspect="1"/>
          </p:cNvPicPr>
          <p:nvPr/>
        </p:nvPicPr>
        <p:blipFill>
          <a:blip r:embed="rId2"/>
          <a:srcRect l="20000"/>
          <a:stretch/>
        </p:blipFill>
        <p:spPr>
          <a:xfrm>
            <a:off x="-2" y="0"/>
            <a:ext cx="9144001" cy="6858000"/>
          </a:xfrm>
          <a:prstGeom prst="rect">
            <a:avLst/>
          </a:prstGeom>
        </p:spPr>
      </p:pic>
      <p:sp>
        <p:nvSpPr>
          <p:cNvPr id="2" name="Title 1">
            <a:extLst>
              <a:ext uri="{FF2B5EF4-FFF2-40B4-BE49-F238E27FC236}">
                <a16:creationId xmlns:a16="http://schemas.microsoft.com/office/drawing/2014/main" id="{94609F3F-52ED-BF8D-922C-B0E7A35F864E}"/>
              </a:ext>
            </a:extLst>
          </p:cNvPr>
          <p:cNvSpPr>
            <a:spLocks noGrp="1"/>
          </p:cNvSpPr>
          <p:nvPr>
            <p:ph type="title"/>
          </p:nvPr>
        </p:nvSpPr>
        <p:spPr>
          <a:xfrm>
            <a:off x="0" y="0"/>
            <a:ext cx="9144000" cy="1266092"/>
          </a:xfrm>
        </p:spPr>
        <p:txBody>
          <a:bodyPr/>
          <a:lstStyle/>
          <a:p>
            <a:r>
              <a:rPr dirty="0">
                <a:solidFill>
                  <a:schemeClr val="bg1"/>
                </a:solidFill>
                <a:latin typeface="Times New Roman" panose="02020603050405020304" pitchFamily="18" charset="0"/>
                <a:cs typeface="Times New Roman" panose="02020603050405020304" pitchFamily="18" charset="0"/>
              </a:rPr>
              <a:t>Introduction</a:t>
            </a:r>
          </a:p>
        </p:txBody>
      </p:sp>
      <p:sp>
        <p:nvSpPr>
          <p:cNvPr id="3" name="Content Placeholder 2">
            <a:extLst>
              <a:ext uri="{FF2B5EF4-FFF2-40B4-BE49-F238E27FC236}">
                <a16:creationId xmlns:a16="http://schemas.microsoft.com/office/drawing/2014/main" id="{2D9A5BD4-5417-9D74-58E9-4C4B528ACF65}"/>
              </a:ext>
            </a:extLst>
          </p:cNvPr>
          <p:cNvSpPr>
            <a:spLocks noGrp="1"/>
          </p:cNvSpPr>
          <p:nvPr>
            <p:ph idx="1"/>
          </p:nvPr>
        </p:nvSpPr>
        <p:spPr>
          <a:xfrm>
            <a:off x="457200" y="1266092"/>
            <a:ext cx="8686800" cy="4860071"/>
          </a:xfrm>
        </p:spPr>
        <p:txBody>
          <a:bodyPr>
            <a:noAutofit/>
          </a:bodyPr>
          <a:lstStyle/>
          <a:p>
            <a:pPr>
              <a:lnSpc>
                <a:spcPct val="107000"/>
              </a:lnSpc>
              <a:spcAft>
                <a:spcPts val="800"/>
              </a:spcAft>
            </a:pP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How do these gadgets actually work? What makes them so reliable and indispensable? </a:t>
            </a:r>
          </a:p>
          <a:p>
            <a:pPr>
              <a:lnSpc>
                <a:spcPct val="107000"/>
              </a:lnSpc>
              <a:spcAft>
                <a:spcPts val="800"/>
              </a:spcAft>
            </a:pP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Understanding the intricate systems within them not only satisfies our curiosity but also gives us a deeper appreciation of the technological marvels we often take for granted. </a:t>
            </a:r>
          </a:p>
          <a:p>
            <a:pPr>
              <a:lnSpc>
                <a:spcPct val="107000"/>
              </a:lnSpc>
              <a:spcAft>
                <a:spcPts val="800"/>
              </a:spcAft>
            </a:pP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From electromagnetic waves powering Wi-Fi to sensors making smartphones smarter, every component is a testament to human ingenuity. </a:t>
            </a:r>
          </a:p>
          <a:p>
            <a:pPr>
              <a:lnSpc>
                <a:spcPct val="107000"/>
              </a:lnSpc>
              <a:spcAft>
                <a:spcPts val="800"/>
              </a:spcAft>
            </a:pPr>
            <a:r>
              <a:rPr lang="en-US" sz="2400"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Let’s take a closer look at the hidden mechanics and brilliant engineering that make these everyday devices tick.</a:t>
            </a:r>
          </a:p>
        </p:txBody>
      </p:sp>
    </p:spTree>
    <p:extLst>
      <p:ext uri="{BB962C8B-B14F-4D97-AF65-F5344CB8AC3E}">
        <p14:creationId xmlns:p14="http://schemas.microsoft.com/office/powerpoint/2010/main" val="3840799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Smartphone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Your Pocket-Sized Powerhouse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Smartphones are marvels of modern technology, combining multiple functions into a single device.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At their core is a powerful microprocessor, often compared to a tiny brain, capable of performing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billions of operations per second.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processors work alongside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memory chips to store and retrieve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data, enabling seamless multitasking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app usage.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B38C206-8F85-F666-A1C9-1EFFB5297275}"/>
              </a:ext>
            </a:extLst>
          </p:cNvPr>
          <p:cNvPicPr>
            <a:picLocks noChangeAspect="1"/>
          </p:cNvPicPr>
          <p:nvPr/>
        </p:nvPicPr>
        <p:blipFill>
          <a:blip r:embed="rId2"/>
          <a:srcRect l="5047" r="2322"/>
          <a:stretch/>
        </p:blipFill>
        <p:spPr>
          <a:xfrm>
            <a:off x="5404339" y="3657600"/>
            <a:ext cx="3739661" cy="3200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5FEB77E1-65E2-A38F-9F9B-8265058CFD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B66130B-8D25-304D-861B-6E09273E7FEC}"/>
              </a:ext>
            </a:extLst>
          </p:cNvPr>
          <p:cNvSpPr>
            <a:spLocks noGrp="1"/>
          </p:cNvSpPr>
          <p:nvPr>
            <p:ph type="title"/>
          </p:nvPr>
        </p:nvSpPr>
        <p:spPr/>
        <p:txBody>
          <a:bodyP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Smartphone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7AA488F-1BB4-42C8-020F-84EC933114F3}"/>
              </a:ext>
            </a:extLst>
          </p:cNvPr>
          <p:cNvSpPr>
            <a:spLocks noGrp="1"/>
          </p:cNvSpPr>
          <p:nvPr>
            <p:ph idx="1"/>
          </p:nvPr>
        </p:nvSpPr>
        <p:spPr>
          <a:xfrm>
            <a:off x="457200" y="1600201"/>
            <a:ext cx="8229600" cy="3300046"/>
          </a:xfrm>
        </p:spPr>
        <p:txBody>
          <a:bodyPr>
            <a:norm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Display Technology: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Most modern smartphones use OLED (Organic Light Emitting Diode) screens, which produce vibrant colors and deep blacks by lighting up individual pixels.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Unlike older LCD screens, OLEDs don’t require a backlight, making them more energy-efficient and thinner. </a:t>
            </a:r>
          </a:p>
        </p:txBody>
      </p:sp>
      <p:pic>
        <p:nvPicPr>
          <p:cNvPr id="5" name="Picture 4">
            <a:extLst>
              <a:ext uri="{FF2B5EF4-FFF2-40B4-BE49-F238E27FC236}">
                <a16:creationId xmlns:a16="http://schemas.microsoft.com/office/drawing/2014/main" id="{3468426D-B096-2F16-BDAA-B9119233C431}"/>
              </a:ext>
            </a:extLst>
          </p:cNvPr>
          <p:cNvPicPr>
            <a:picLocks noChangeAspect="1"/>
          </p:cNvPicPr>
          <p:nvPr/>
        </p:nvPicPr>
        <p:blipFill>
          <a:blip r:embed="rId2"/>
          <a:stretch>
            <a:fillRect/>
          </a:stretch>
        </p:blipFill>
        <p:spPr>
          <a:xfrm>
            <a:off x="0" y="4419600"/>
            <a:ext cx="4334933" cy="2438400"/>
          </a:xfrm>
          <a:prstGeom prst="rect">
            <a:avLst/>
          </a:prstGeom>
        </p:spPr>
      </p:pic>
      <p:sp>
        <p:nvSpPr>
          <p:cNvPr id="7" name="TextBox 6">
            <a:extLst>
              <a:ext uri="{FF2B5EF4-FFF2-40B4-BE49-F238E27FC236}">
                <a16:creationId xmlns:a16="http://schemas.microsoft.com/office/drawing/2014/main" id="{BE37C163-A9C2-BAAB-22A9-1DABA0A89F5E}"/>
              </a:ext>
            </a:extLst>
          </p:cNvPr>
          <p:cNvSpPr txBox="1"/>
          <p:nvPr/>
        </p:nvSpPr>
        <p:spPr>
          <a:xfrm>
            <a:off x="4572000" y="4428919"/>
            <a:ext cx="4454769" cy="1653594"/>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High-refresh-rate displays, offering smooth animations and transitions, are now a hallmark of premium smartphones.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212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C10570CA-4CF0-3FA6-604B-94B53D9CB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7C3B96-D6BE-E4BA-0608-C63C0973AB6B}"/>
              </a:ext>
            </a:extLst>
          </p:cNvPr>
          <p:cNvSpPr>
            <a:spLocks noGrp="1"/>
          </p:cNvSpPr>
          <p:nvPr>
            <p:ph type="title"/>
          </p:nvPr>
        </p:nvSpPr>
        <p:spPr/>
        <p:txBody>
          <a:bodyP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Smartphone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7D51309-9474-2AEF-98D3-EBD9999937F1}"/>
              </a:ext>
            </a:extLst>
          </p:cNvPr>
          <p:cNvSpPr>
            <a:spLocks noGrp="1"/>
          </p:cNvSpPr>
          <p:nvPr>
            <p:ph idx="1"/>
          </p:nvPr>
        </p:nvSpPr>
        <p:spPr/>
        <p:txBody>
          <a:bodyPr>
            <a:norm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Sensors Galore: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Your smartphone is packed with sensors—gyroscopes for detecting motion, accelerometers for tracking orientation, and proximity sensors to turn off the screen during calls.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Additionally, ambient light sensors adjust the brightness to save energy and reduce eye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strain, while barometers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measure atmospheric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pressure for apps like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weather forecasting.</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1DD2C87-4A59-D5B2-299D-10995CD8F456}"/>
              </a:ext>
            </a:extLst>
          </p:cNvPr>
          <p:cNvPicPr>
            <a:picLocks noChangeAspect="1"/>
          </p:cNvPicPr>
          <p:nvPr/>
        </p:nvPicPr>
        <p:blipFill>
          <a:blip r:embed="rId2"/>
          <a:stretch>
            <a:fillRect/>
          </a:stretch>
        </p:blipFill>
        <p:spPr>
          <a:xfrm>
            <a:off x="4378256" y="4032739"/>
            <a:ext cx="4765744" cy="2825262"/>
          </a:xfrm>
          <a:prstGeom prst="rect">
            <a:avLst/>
          </a:prstGeom>
        </p:spPr>
      </p:pic>
    </p:spTree>
    <p:extLst>
      <p:ext uri="{BB962C8B-B14F-4D97-AF65-F5344CB8AC3E}">
        <p14:creationId xmlns:p14="http://schemas.microsoft.com/office/powerpoint/2010/main" val="36690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6EB61ED2-36E0-DE59-1A7A-2CCB7B0AE6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AEEEE0-01F3-0A68-7A5B-CE087F2E9077}"/>
              </a:ext>
            </a:extLst>
          </p:cNvPr>
          <p:cNvSpPr>
            <a:spLocks noGrp="1"/>
          </p:cNvSpPr>
          <p:nvPr>
            <p:ph type="title"/>
          </p:nvPr>
        </p:nvSpPr>
        <p:spPr>
          <a:xfrm>
            <a:off x="1" y="0"/>
            <a:ext cx="9143998" cy="1417638"/>
          </a:xfrm>
        </p:spPr>
        <p:txBody>
          <a:bodyP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Smartphone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B18D16C-4747-87AF-B940-73BD629ADBB9}"/>
              </a:ext>
            </a:extLst>
          </p:cNvPr>
          <p:cNvSpPr>
            <a:spLocks noGrp="1"/>
          </p:cNvSpPr>
          <p:nvPr>
            <p:ph idx="1"/>
          </p:nvPr>
        </p:nvSpPr>
        <p:spPr>
          <a:xfrm>
            <a:off x="457200" y="1359023"/>
            <a:ext cx="8686800" cy="2732331"/>
          </a:xfrm>
        </p:spPr>
        <p:txBody>
          <a:bodyPr>
            <a:normAutofit/>
          </a:bodyPr>
          <a:lstStyle/>
          <a:p>
            <a:pPr marL="0" marR="0" indent="0">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Camera Systems: </a:t>
            </a:r>
          </a:p>
          <a:p>
            <a:pPr>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Smartphone cameras have evolved into sophisticated imaging tools. </a:t>
            </a:r>
          </a:p>
          <a:p>
            <a:pPr>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Multiple lenses—wide, ultra-wide, telephoto, and macro—enable users to capture a range of perspectives.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4B92FD8-2A9D-33EE-C70F-2D3B96EB32B1}"/>
              </a:ext>
            </a:extLst>
          </p:cNvPr>
          <p:cNvPicPr>
            <a:picLocks noChangeAspect="1"/>
          </p:cNvPicPr>
          <p:nvPr/>
        </p:nvPicPr>
        <p:blipFill>
          <a:blip r:embed="rId2"/>
          <a:srcRect l="11741" t="8718" r="4949" b="10672"/>
          <a:stretch/>
        </p:blipFill>
        <p:spPr>
          <a:xfrm>
            <a:off x="0" y="3708420"/>
            <a:ext cx="3141785" cy="3149580"/>
          </a:xfrm>
          <a:prstGeom prst="rect">
            <a:avLst/>
          </a:prstGeom>
        </p:spPr>
      </p:pic>
      <p:sp>
        <p:nvSpPr>
          <p:cNvPr id="7" name="TextBox 6">
            <a:extLst>
              <a:ext uri="{FF2B5EF4-FFF2-40B4-BE49-F238E27FC236}">
                <a16:creationId xmlns:a16="http://schemas.microsoft.com/office/drawing/2014/main" id="{63776C7B-FAF8-50F0-5445-FE83F467B34F}"/>
              </a:ext>
            </a:extLst>
          </p:cNvPr>
          <p:cNvSpPr txBox="1"/>
          <p:nvPr/>
        </p:nvSpPr>
        <p:spPr>
          <a:xfrm>
            <a:off x="3264877" y="3619522"/>
            <a:ext cx="5879122" cy="3149580"/>
          </a:xfrm>
          <a:prstGeom prst="rect">
            <a:avLst/>
          </a:prstGeom>
          <a:noFill/>
        </p:spPr>
        <p:txBody>
          <a:bodyPr wrap="square">
            <a:spAutoFit/>
          </a:bodyPr>
          <a:lstStyle/>
          <a:p>
            <a:pPr marL="285750" indent="-285750">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Advanced features like optical image stabilization (OIS), HDR (High Dynamic Range), and AI-driven scene recognition ensure stunning photos. </a:t>
            </a:r>
          </a:p>
          <a:p>
            <a:pPr marL="285750" indent="-285750">
              <a:spcAft>
                <a:spcPts val="800"/>
              </a:spcAft>
              <a:buFont typeface="Arial" panose="020B0604020202020204" pitchFamily="34" charset="0"/>
              <a:buChar char="•"/>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Computational photography, which combines multiple images into one, has further pushed the boundaries of what these tiny cameras can achieve.</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76898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3B8D6A70-3093-BF3B-1734-E46CDB41F7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A9B7C-36B6-35CF-E424-58AF590A1B95}"/>
              </a:ext>
            </a:extLst>
          </p:cNvPr>
          <p:cNvSpPr>
            <a:spLocks noGrp="1"/>
          </p:cNvSpPr>
          <p:nvPr>
            <p:ph type="title"/>
          </p:nvPr>
        </p:nvSpPr>
        <p:spPr>
          <a:xfrm>
            <a:off x="457200" y="0"/>
            <a:ext cx="8229600" cy="1143000"/>
          </a:xfrm>
        </p:spPr>
        <p:txBody>
          <a:bodyP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Smartphone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DA41C43-CB30-2365-3EBA-A44885A97435}"/>
              </a:ext>
            </a:extLst>
          </p:cNvPr>
          <p:cNvSpPr>
            <a:spLocks noGrp="1"/>
          </p:cNvSpPr>
          <p:nvPr>
            <p:ph idx="1"/>
          </p:nvPr>
        </p:nvSpPr>
        <p:spPr>
          <a:xfrm>
            <a:off x="457200" y="1295400"/>
            <a:ext cx="8686800" cy="4525963"/>
          </a:xfrm>
        </p:spPr>
        <p:txBody>
          <a:bodyPr>
            <a:normAutofit/>
          </a:bodyPr>
          <a:lstStyle/>
          <a:p>
            <a:pPr marL="0" marR="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Battery Management: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Modern smartphones use lithium-ion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batteries with smart energy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management systems.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These systems monitor app usage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and optimize performance to extend </a:t>
            </a:r>
            <a:b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battery life.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Features like fast charging and wireless charging add convenience, while battery health algorithms prevent overcharging to prolong battery lifespan.</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C8720C2E-708D-F9FC-A791-EE2CA90CF6AA}"/>
              </a:ext>
            </a:extLst>
          </p:cNvPr>
          <p:cNvPicPr>
            <a:picLocks noChangeAspect="1"/>
          </p:cNvPicPr>
          <p:nvPr/>
        </p:nvPicPr>
        <p:blipFill>
          <a:blip r:embed="rId2"/>
          <a:stretch>
            <a:fillRect/>
          </a:stretch>
        </p:blipFill>
        <p:spPr>
          <a:xfrm>
            <a:off x="5456170" y="1295400"/>
            <a:ext cx="3734722" cy="2655277"/>
          </a:xfrm>
          <a:prstGeom prst="rect">
            <a:avLst/>
          </a:prstGeom>
        </p:spPr>
      </p:pic>
    </p:spTree>
    <p:extLst>
      <p:ext uri="{BB962C8B-B14F-4D97-AF65-F5344CB8AC3E}">
        <p14:creationId xmlns:p14="http://schemas.microsoft.com/office/powerpoint/2010/main" val="213732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a:extLst>
            <a:ext uri="{FF2B5EF4-FFF2-40B4-BE49-F238E27FC236}">
              <a16:creationId xmlns:a16="http://schemas.microsoft.com/office/drawing/2014/main" id="{435CC75A-8089-DED1-C957-0B16D97CC0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7A8DE-47A5-F794-C1D7-0E17BC57EF21}"/>
              </a:ext>
            </a:extLst>
          </p:cNvPr>
          <p:cNvSpPr>
            <a:spLocks noGrp="1"/>
          </p:cNvSpPr>
          <p:nvPr>
            <p:ph type="title"/>
          </p:nvPr>
        </p:nvSpPr>
        <p:spPr>
          <a:xfrm>
            <a:off x="457200" y="160337"/>
            <a:ext cx="8229600" cy="1143000"/>
          </a:xfrm>
        </p:spPr>
        <p:txBody>
          <a:bodyPr>
            <a:normAutofit/>
          </a:bodyPr>
          <a:lstStyle/>
          <a:p>
            <a:pPr marL="0" marR="0">
              <a:lnSpc>
                <a:spcPct val="107000"/>
              </a:lnSpc>
              <a:spcAft>
                <a:spcPts val="800"/>
              </a:spcAft>
            </a:pPr>
            <a:r>
              <a:rPr lang="en-US" sz="4400" b="1" kern="100" dirty="0">
                <a:effectLst/>
                <a:latin typeface="Times New Roman" panose="02020603050405020304" pitchFamily="18" charset="0"/>
                <a:ea typeface="Calibri" panose="020F0502020204030204" pitchFamily="34" charset="0"/>
                <a:cs typeface="Times New Roman" panose="02020603050405020304" pitchFamily="18" charset="0"/>
              </a:rPr>
              <a:t>The Smartphone</a:t>
            </a:r>
            <a:endParaRPr lang="en-US" sz="4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664C29E-FC30-9D86-6D2B-BC0CDBF5DAE1}"/>
              </a:ext>
            </a:extLst>
          </p:cNvPr>
          <p:cNvSpPr>
            <a:spLocks noGrp="1"/>
          </p:cNvSpPr>
          <p:nvPr>
            <p:ph idx="1"/>
          </p:nvPr>
        </p:nvSpPr>
        <p:spPr>
          <a:xfrm>
            <a:off x="4337538" y="1303337"/>
            <a:ext cx="4700954" cy="4930409"/>
          </a:xfrm>
        </p:spPr>
        <p:txBody>
          <a:bodyPr>
            <a:normAutofit lnSpcReduction="10000"/>
          </a:bodyPr>
          <a:lstStyle/>
          <a:p>
            <a:pPr marL="0" indent="0">
              <a:lnSpc>
                <a:spcPct val="107000"/>
              </a:lnSpc>
              <a:spcAft>
                <a:spcPts val="800"/>
              </a:spcAft>
              <a:buNone/>
            </a:pPr>
            <a:r>
              <a:rPr lang="en-US" sz="2400" b="1" kern="100" dirty="0">
                <a:effectLst/>
                <a:latin typeface="Times New Roman" panose="02020603050405020304" pitchFamily="18" charset="0"/>
                <a:ea typeface="Calibri" panose="020F0502020204030204" pitchFamily="34" charset="0"/>
                <a:cs typeface="Times New Roman" panose="02020603050405020304" pitchFamily="18" charset="0"/>
              </a:rPr>
              <a:t>Connectivity: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Smartphones support a wide array of connectivity options, including 5G for lightning-fast internet speeds, Wi-Fi for home networks, and Bluetooth for connecting peripherals. </a:t>
            </a:r>
          </a:p>
          <a:p>
            <a:pPr>
              <a:lnSpc>
                <a:spcPct val="107000"/>
              </a:lnSpc>
              <a:spcAft>
                <a:spcPts val="800"/>
              </a:spcAft>
            </a:pP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Near Field Communication (NFC) enables contactless payments, while GPS ensures accurate location tracking for navigation apps.</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FA083BC-DEA9-2FFB-EEA9-0178D1986A62}"/>
              </a:ext>
            </a:extLst>
          </p:cNvPr>
          <p:cNvPicPr>
            <a:picLocks noChangeAspect="1"/>
          </p:cNvPicPr>
          <p:nvPr/>
        </p:nvPicPr>
        <p:blipFill>
          <a:blip r:embed="rId2"/>
          <a:srcRect l="8975" r="9316"/>
          <a:stretch/>
        </p:blipFill>
        <p:spPr>
          <a:xfrm>
            <a:off x="0" y="1389169"/>
            <a:ext cx="4337538" cy="5308494"/>
          </a:xfrm>
          <a:prstGeom prst="rect">
            <a:avLst/>
          </a:prstGeom>
        </p:spPr>
      </p:pic>
    </p:spTree>
    <p:extLst>
      <p:ext uri="{BB962C8B-B14F-4D97-AF65-F5344CB8AC3E}">
        <p14:creationId xmlns:p14="http://schemas.microsoft.com/office/powerpoint/2010/main" val="156400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TotalTime>
  <Words>1830</Words>
  <Application>Microsoft Office PowerPoint</Application>
  <PresentationFormat>On-screen Show (4:3)</PresentationFormat>
  <Paragraphs>129</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Times New Roman</vt:lpstr>
      <vt:lpstr>Office Theme</vt:lpstr>
      <vt:lpstr>Everyday Tech Unplugged How the Gadgets You Love Actually Work Presented By  Marc Silver</vt:lpstr>
      <vt:lpstr>Introduction</vt:lpstr>
      <vt:lpstr>Introduction</vt:lpstr>
      <vt:lpstr>The Smartphone</vt:lpstr>
      <vt:lpstr>The Smartphone</vt:lpstr>
      <vt:lpstr>The Smartphone</vt:lpstr>
      <vt:lpstr>The Smartphone</vt:lpstr>
      <vt:lpstr>The Smartphone</vt:lpstr>
      <vt:lpstr>The Smartphone</vt:lpstr>
      <vt:lpstr>The Smartphone</vt:lpstr>
      <vt:lpstr>The Smartphone</vt:lpstr>
      <vt:lpstr>Wi-Fi: The Invisible Network</vt:lpstr>
      <vt:lpstr>Wi-Fi: The Invisible Network</vt:lpstr>
      <vt:lpstr>Wi-Fi: The Invisible Network</vt:lpstr>
      <vt:lpstr>Bluetooth</vt:lpstr>
      <vt:lpstr>Bluetooth</vt:lpstr>
      <vt:lpstr>Bluetooth</vt:lpstr>
      <vt:lpstr>Bluetooth</vt:lpstr>
      <vt:lpstr>Bluetooth</vt:lpstr>
      <vt:lpstr>Bluetooth</vt:lpstr>
      <vt:lpstr>The Evolution of Batteries</vt:lpstr>
      <vt:lpstr>The Evolution of Batteries</vt:lpstr>
      <vt:lpstr>The Evolution of Batteries</vt:lpstr>
      <vt:lpstr>The Evolution of Batteries</vt:lpstr>
      <vt:lpstr>The Evolution of Batteries</vt:lpstr>
      <vt:lpstr>The Secret Behind LEDs</vt:lpstr>
      <vt:lpstr>The Secret Behind LEDs</vt:lpstr>
      <vt:lpstr>The Secret Behind LEDs</vt:lpstr>
      <vt:lpstr>Conclusion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Marc Silver</dc:creator>
  <cp:keywords/>
  <dc:description>generated using python-pptx</dc:description>
  <cp:lastModifiedBy>Marc Silver</cp:lastModifiedBy>
  <cp:revision>7</cp:revision>
  <dcterms:created xsi:type="dcterms:W3CDTF">2013-01-27T09:14:16Z</dcterms:created>
  <dcterms:modified xsi:type="dcterms:W3CDTF">2025-01-12T03:10:12Z</dcterms:modified>
  <cp:category/>
</cp:coreProperties>
</file>