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28_68BBAB6A.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2E_662009DD.xml" ContentType="application/vnd.ms-powerpoint.comments+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93" r:id="rId5"/>
    <p:sldId id="294" r:id="rId6"/>
    <p:sldId id="266" r:id="rId7"/>
    <p:sldId id="264" r:id="rId8"/>
    <p:sldId id="263" r:id="rId9"/>
    <p:sldId id="262" r:id="rId10"/>
    <p:sldId id="270" r:id="rId11"/>
    <p:sldId id="276" r:id="rId12"/>
    <p:sldId id="295" r:id="rId13"/>
    <p:sldId id="296" r:id="rId14"/>
    <p:sldId id="271" r:id="rId15"/>
    <p:sldId id="265" r:id="rId16"/>
    <p:sldId id="267" r:id="rId17"/>
    <p:sldId id="298" r:id="rId18"/>
    <p:sldId id="299" r:id="rId19"/>
    <p:sldId id="269" r:id="rId20"/>
    <p:sldId id="300" r:id="rId21"/>
    <p:sldId id="272" r:id="rId22"/>
    <p:sldId id="297" r:id="rId23"/>
    <p:sldId id="268" r:id="rId24"/>
    <p:sldId id="273" r:id="rId25"/>
    <p:sldId id="279" r:id="rId26"/>
    <p:sldId id="301" r:id="rId27"/>
    <p:sldId id="302" r:id="rId28"/>
    <p:sldId id="261" r:id="rId29"/>
    <p:sldId id="260" r:id="rId30"/>
    <p:sldId id="259" r:id="rId31"/>
    <p:sldId id="275" r:id="rId32"/>
    <p:sldId id="274" r:id="rId33"/>
    <p:sldId id="278" r:id="rId34"/>
    <p:sldId id="304" r:id="rId35"/>
    <p:sldId id="29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7" autoAdjust="0"/>
    <p:restoredTop sz="94660"/>
  </p:normalViewPr>
  <p:slideViewPr>
    <p:cSldViewPr snapToGrid="0" showGuides="1">
      <p:cViewPr varScale="1">
        <p:scale>
          <a:sx n="79" d="100"/>
          <a:sy n="79" d="100"/>
        </p:scale>
        <p:origin x="112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modernComment_128_68BBAB6A.xml><?xml version="1.0" encoding="utf-8"?>
<p188:cmLst xmlns:a="http://schemas.openxmlformats.org/drawingml/2006/main" xmlns:r="http://schemas.openxmlformats.org/officeDocument/2006/relationships" xmlns:p188="http://schemas.microsoft.com/office/powerpoint/2018/8/main">
  <p188:cm id="{992DFE79-E657-4FC6-9E03-0CA490A1CA51}" authorId="{5A6809BF-033D-8017-B196-2FD9BEB1A563}" created="2024-09-01T18:55:39.988">
    <ac:deMkLst xmlns:ac="http://schemas.microsoft.com/office/drawing/2013/main/command">
      <pc:docMk xmlns:pc="http://schemas.microsoft.com/office/powerpoint/2013/main/command"/>
      <pc:sldMk xmlns:pc="http://schemas.microsoft.com/office/powerpoint/2013/main/command" cId="1757129578" sldId="296"/>
      <ac:spMk id="3" creationId="{BCA9A3E3-4336-A6D5-1241-FC8DC210B698}"/>
    </ac:deMkLst>
    <p188:txBody>
      <a:bodyPr/>
      <a:lstStyle/>
      <a:p>
        <a:r>
          <a:rPr lang="en-US"/>
          <a:t>A Terroir is the aggregate characteristics of the environment in which wine is produced, including regional and local climate, soil, and topography. </a:t>
        </a:r>
      </a:p>
    </p188:txBody>
  </p188:cm>
</p188:cmLst>
</file>

<file path=ppt/comments/modernComment_12E_662009DD.xml><?xml version="1.0" encoding="utf-8"?>
<p188:cmLst xmlns:a="http://schemas.openxmlformats.org/drawingml/2006/main" xmlns:r="http://schemas.openxmlformats.org/officeDocument/2006/relationships" xmlns:p188="http://schemas.microsoft.com/office/powerpoint/2018/8/main">
  <p188:cm id="{E3260053-633F-44CD-B0A5-A77C3301EA4D}" authorId="{5A6809BF-033D-8017-B196-2FD9BEB1A563}" created="2024-04-24T02:50:57.460">
    <ac:txMkLst xmlns:ac="http://schemas.microsoft.com/office/drawing/2013/main/command">
      <pc:docMk xmlns:pc="http://schemas.microsoft.com/office/powerpoint/2013/main/command"/>
      <pc:sldMk xmlns:pc="http://schemas.microsoft.com/office/powerpoint/2013/main/command" cId="1713375709" sldId="302"/>
      <ac:spMk id="9" creationId="{B0B4BE07-5E91-3A14-2156-CCEACAD34646}"/>
      <ac:txMk cp="595">
        <ac:context len="707" hash="3771881955"/>
      </ac:txMk>
    </ac:txMkLst>
    <p188:pos x="8864781" y="3250573"/>
    <p188:txBody>
      <a:bodyPr/>
      <a:lstStyle/>
      <a:p>
        <a:r>
          <a:rPr lang="en-US"/>
          <a:t>Müller-Thurgau is a white grape variety which was created by Hermann Müller from the Swiss Canton of Thurgau in 1882 at the Geisenheim Grape Breeding Institute in Germany. It is a crossing of Riesling with Madeleine Royale.</a:t>
        </a:r>
      </a:p>
    </p188:txBody>
  </p188:cm>
  <p188:cm id="{AA05BD35-2470-4487-A3A4-3FBCE63D01F9}" authorId="{5A6809BF-033D-8017-B196-2FD9BEB1A563}" created="2024-06-19T02:01:56.094">
    <ac:deMkLst xmlns:ac="http://schemas.microsoft.com/office/drawing/2013/main/command">
      <pc:docMk xmlns:pc="http://schemas.microsoft.com/office/powerpoint/2013/main/command"/>
      <pc:sldMk xmlns:pc="http://schemas.microsoft.com/office/powerpoint/2013/main/command" cId="1713375709" sldId="302"/>
      <ac:spMk id="9" creationId="{B0B4BE07-5E91-3A14-2156-CCEACAD34646}"/>
    </ac:deMkLst>
    <p188:txBody>
      <a:bodyPr/>
      <a:lstStyle/>
      <a:p>
        <a:r>
          <a:rPr lang="en-US"/>
          <a:t>A positive characteristic of the Riesling grape is that despite less than perfect ripeness it can still create a wine of finesse and elegance that would escape most other grape varieties.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CBF6C-0E61-4175-AEA8-AC383560BD56}" type="datetimeFigureOut">
              <a:rPr lang="en-US" smtClean="0"/>
              <a:t>9/21/2024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9C83C-00FF-44DA-91D1-18BB2F6D700C}" type="slidenum">
              <a:rPr lang="en-US" smtClean="0"/>
              <a:t>‹#›</a:t>
            </a:fld>
            <a:endParaRPr lang="en-US"/>
          </a:p>
        </p:txBody>
      </p:sp>
    </p:spTree>
    <p:extLst>
      <p:ext uri="{BB962C8B-B14F-4D97-AF65-F5344CB8AC3E}">
        <p14:creationId xmlns:p14="http://schemas.microsoft.com/office/powerpoint/2010/main" val="294595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9C83C-00FF-44DA-91D1-18BB2F6D700C}" type="slidenum">
              <a:rPr lang="en-US" smtClean="0"/>
              <a:t>3</a:t>
            </a:fld>
            <a:endParaRPr lang="en-US"/>
          </a:p>
        </p:txBody>
      </p:sp>
    </p:spTree>
    <p:extLst>
      <p:ext uri="{BB962C8B-B14F-4D97-AF65-F5344CB8AC3E}">
        <p14:creationId xmlns:p14="http://schemas.microsoft.com/office/powerpoint/2010/main" val="1075661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9C83C-00FF-44DA-91D1-18BB2F6D700C}" type="slidenum">
              <a:rPr lang="en-US" smtClean="0"/>
              <a:t>4</a:t>
            </a:fld>
            <a:endParaRPr lang="en-US"/>
          </a:p>
        </p:txBody>
      </p:sp>
    </p:spTree>
    <p:extLst>
      <p:ext uri="{BB962C8B-B14F-4D97-AF65-F5344CB8AC3E}">
        <p14:creationId xmlns:p14="http://schemas.microsoft.com/office/powerpoint/2010/main" val="66640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9C83C-00FF-44DA-91D1-18BB2F6D700C}" type="slidenum">
              <a:rPr lang="en-US" smtClean="0"/>
              <a:t>10</a:t>
            </a:fld>
            <a:endParaRPr lang="en-US"/>
          </a:p>
        </p:txBody>
      </p:sp>
    </p:spTree>
    <p:extLst>
      <p:ext uri="{BB962C8B-B14F-4D97-AF65-F5344CB8AC3E}">
        <p14:creationId xmlns:p14="http://schemas.microsoft.com/office/powerpoint/2010/main" val="361923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CCD14A-7918-4274-8974-B19AA0264B16}" type="slidenum">
              <a:rPr lang="en-US" smtClean="0"/>
              <a:t>13</a:t>
            </a:fld>
            <a:endParaRPr lang="en-US"/>
          </a:p>
        </p:txBody>
      </p:sp>
    </p:spTree>
    <p:extLst>
      <p:ext uri="{BB962C8B-B14F-4D97-AF65-F5344CB8AC3E}">
        <p14:creationId xmlns:p14="http://schemas.microsoft.com/office/powerpoint/2010/main" val="197772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20</a:t>
            </a:fld>
            <a:endParaRPr lang="en-US"/>
          </a:p>
        </p:txBody>
      </p:sp>
    </p:spTree>
    <p:extLst>
      <p:ext uri="{BB962C8B-B14F-4D97-AF65-F5344CB8AC3E}">
        <p14:creationId xmlns:p14="http://schemas.microsoft.com/office/powerpoint/2010/main" val="396526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22</a:t>
            </a:fld>
            <a:endParaRPr lang="en-US"/>
          </a:p>
        </p:txBody>
      </p:sp>
    </p:spTree>
    <p:extLst>
      <p:ext uri="{BB962C8B-B14F-4D97-AF65-F5344CB8AC3E}">
        <p14:creationId xmlns:p14="http://schemas.microsoft.com/office/powerpoint/2010/main" val="212346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34</a:t>
            </a:fld>
            <a:endParaRPr lang="en-US"/>
          </a:p>
        </p:txBody>
      </p:sp>
    </p:spTree>
    <p:extLst>
      <p:ext uri="{BB962C8B-B14F-4D97-AF65-F5344CB8AC3E}">
        <p14:creationId xmlns:p14="http://schemas.microsoft.com/office/powerpoint/2010/main" val="281512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CEFE-BDCF-1178-D325-6FF99F2C76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194BF8-92B8-BAD6-3823-57918D4AE6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351D2E-1F20-58FA-92A8-E2D4100D9518}"/>
              </a:ext>
            </a:extLst>
          </p:cNvPr>
          <p:cNvSpPr>
            <a:spLocks noGrp="1"/>
          </p:cNvSpPr>
          <p:nvPr>
            <p:ph type="dt" sz="half" idx="10"/>
          </p:nvPr>
        </p:nvSpPr>
        <p:spPr/>
        <p:txBody>
          <a:bodyPr/>
          <a:lstStyle/>
          <a:p>
            <a:fld id="{556E3ACE-DDA4-4F79-80FD-ECC0BF77C361}" type="datetimeFigureOut">
              <a:rPr lang="en-US" smtClean="0"/>
              <a:t>9/21/2024</a:t>
            </a:fld>
            <a:endParaRPr lang="en-US"/>
          </a:p>
        </p:txBody>
      </p:sp>
      <p:sp>
        <p:nvSpPr>
          <p:cNvPr id="5" name="Footer Placeholder 4">
            <a:extLst>
              <a:ext uri="{FF2B5EF4-FFF2-40B4-BE49-F238E27FC236}">
                <a16:creationId xmlns:a16="http://schemas.microsoft.com/office/drawing/2014/main" id="{87EEE16C-00F9-24E3-2809-6FD5C9422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D70AD-7CED-D6F6-5B58-F3C772B7A927}"/>
              </a:ext>
            </a:extLst>
          </p:cNvPr>
          <p:cNvSpPr>
            <a:spLocks noGrp="1"/>
          </p:cNvSpPr>
          <p:nvPr>
            <p:ph type="sldNum" sz="quarter" idx="12"/>
          </p:nvPr>
        </p:nvSpPr>
        <p:spPr/>
        <p:txBody>
          <a:bodyPr/>
          <a:lstStyle/>
          <a:p>
            <a:fld id="{7D92CDD8-5530-4A62-8F4C-C9708F568161}" type="slidenum">
              <a:rPr lang="en-US" smtClean="0"/>
              <a:t>‹#›</a:t>
            </a:fld>
            <a:endParaRPr lang="en-US"/>
          </a:p>
        </p:txBody>
      </p:sp>
    </p:spTree>
    <p:extLst>
      <p:ext uri="{BB962C8B-B14F-4D97-AF65-F5344CB8AC3E}">
        <p14:creationId xmlns:p14="http://schemas.microsoft.com/office/powerpoint/2010/main" val="382791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09A9-4415-07BB-84BB-E36314B8C5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30E6DF-C8A2-6EFF-2CC3-0ADFAF28D3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09DFD-9F97-2CF3-ED60-64C33C5B1059}"/>
              </a:ext>
            </a:extLst>
          </p:cNvPr>
          <p:cNvSpPr>
            <a:spLocks noGrp="1"/>
          </p:cNvSpPr>
          <p:nvPr>
            <p:ph type="dt" sz="half" idx="10"/>
          </p:nvPr>
        </p:nvSpPr>
        <p:spPr/>
        <p:txBody>
          <a:bodyPr/>
          <a:lstStyle/>
          <a:p>
            <a:fld id="{556E3ACE-DDA4-4F79-80FD-ECC0BF77C361}" type="datetimeFigureOut">
              <a:rPr lang="en-US" smtClean="0"/>
              <a:t>9/21/2024</a:t>
            </a:fld>
            <a:endParaRPr lang="en-US"/>
          </a:p>
        </p:txBody>
      </p:sp>
      <p:sp>
        <p:nvSpPr>
          <p:cNvPr id="5" name="Footer Placeholder 4">
            <a:extLst>
              <a:ext uri="{FF2B5EF4-FFF2-40B4-BE49-F238E27FC236}">
                <a16:creationId xmlns:a16="http://schemas.microsoft.com/office/drawing/2014/main" id="{1E9C64E9-D11D-444A-0B33-CEB40D586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268D1-4512-3CBD-603E-6A9406311A22}"/>
              </a:ext>
            </a:extLst>
          </p:cNvPr>
          <p:cNvSpPr>
            <a:spLocks noGrp="1"/>
          </p:cNvSpPr>
          <p:nvPr>
            <p:ph type="sldNum" sz="quarter" idx="12"/>
          </p:nvPr>
        </p:nvSpPr>
        <p:spPr/>
        <p:txBody>
          <a:bodyPr/>
          <a:lstStyle/>
          <a:p>
            <a:fld id="{7D92CDD8-5530-4A62-8F4C-C9708F568161}" type="slidenum">
              <a:rPr lang="en-US" smtClean="0"/>
              <a:t>‹#›</a:t>
            </a:fld>
            <a:endParaRPr lang="en-US"/>
          </a:p>
        </p:txBody>
      </p:sp>
    </p:spTree>
    <p:extLst>
      <p:ext uri="{BB962C8B-B14F-4D97-AF65-F5344CB8AC3E}">
        <p14:creationId xmlns:p14="http://schemas.microsoft.com/office/powerpoint/2010/main" val="128923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749D5A-8651-03AD-DDBF-6689E32F1B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816AFA-3CCB-5A85-2F99-6E3F0AC926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D241B-D73F-ADA7-3FC6-83A9A1BB5F52}"/>
              </a:ext>
            </a:extLst>
          </p:cNvPr>
          <p:cNvSpPr>
            <a:spLocks noGrp="1"/>
          </p:cNvSpPr>
          <p:nvPr>
            <p:ph type="dt" sz="half" idx="10"/>
          </p:nvPr>
        </p:nvSpPr>
        <p:spPr/>
        <p:txBody>
          <a:bodyPr/>
          <a:lstStyle/>
          <a:p>
            <a:fld id="{556E3ACE-DDA4-4F79-80FD-ECC0BF77C361}" type="datetimeFigureOut">
              <a:rPr lang="en-US" smtClean="0"/>
              <a:t>9/21/2024</a:t>
            </a:fld>
            <a:endParaRPr lang="en-US"/>
          </a:p>
        </p:txBody>
      </p:sp>
      <p:sp>
        <p:nvSpPr>
          <p:cNvPr id="5" name="Footer Placeholder 4">
            <a:extLst>
              <a:ext uri="{FF2B5EF4-FFF2-40B4-BE49-F238E27FC236}">
                <a16:creationId xmlns:a16="http://schemas.microsoft.com/office/drawing/2014/main" id="{185B186B-27F7-B307-C7F9-702B0F4AE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A0022-ACA2-0F01-A384-5EA26C29B47E}"/>
              </a:ext>
            </a:extLst>
          </p:cNvPr>
          <p:cNvSpPr>
            <a:spLocks noGrp="1"/>
          </p:cNvSpPr>
          <p:nvPr>
            <p:ph type="sldNum" sz="quarter" idx="12"/>
          </p:nvPr>
        </p:nvSpPr>
        <p:spPr/>
        <p:txBody>
          <a:bodyPr/>
          <a:lstStyle/>
          <a:p>
            <a:fld id="{7D92CDD8-5530-4A62-8F4C-C9708F568161}" type="slidenum">
              <a:rPr lang="en-US" smtClean="0"/>
              <a:t>‹#›</a:t>
            </a:fld>
            <a:endParaRPr lang="en-US"/>
          </a:p>
        </p:txBody>
      </p:sp>
    </p:spTree>
    <p:extLst>
      <p:ext uri="{BB962C8B-B14F-4D97-AF65-F5344CB8AC3E}">
        <p14:creationId xmlns:p14="http://schemas.microsoft.com/office/powerpoint/2010/main" val="263065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436C8-256C-0382-14E0-4C5BACB8E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CD7B23-7DF1-55B5-A223-CADAF9764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597DE-74A2-61F8-4709-CB0F013B2AF2}"/>
              </a:ext>
            </a:extLst>
          </p:cNvPr>
          <p:cNvSpPr>
            <a:spLocks noGrp="1"/>
          </p:cNvSpPr>
          <p:nvPr>
            <p:ph type="dt" sz="half" idx="10"/>
          </p:nvPr>
        </p:nvSpPr>
        <p:spPr/>
        <p:txBody>
          <a:bodyPr/>
          <a:lstStyle/>
          <a:p>
            <a:fld id="{556E3ACE-DDA4-4F79-80FD-ECC0BF77C361}" type="datetimeFigureOut">
              <a:rPr lang="en-US" smtClean="0"/>
              <a:t>9/21/2024</a:t>
            </a:fld>
            <a:endParaRPr lang="en-US"/>
          </a:p>
        </p:txBody>
      </p:sp>
      <p:sp>
        <p:nvSpPr>
          <p:cNvPr id="5" name="Footer Placeholder 4">
            <a:extLst>
              <a:ext uri="{FF2B5EF4-FFF2-40B4-BE49-F238E27FC236}">
                <a16:creationId xmlns:a16="http://schemas.microsoft.com/office/drawing/2014/main" id="{54D562F9-11DB-7488-C49B-6842DBFA4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18234-26DF-388F-9EA5-D93408FA7BD6}"/>
              </a:ext>
            </a:extLst>
          </p:cNvPr>
          <p:cNvSpPr>
            <a:spLocks noGrp="1"/>
          </p:cNvSpPr>
          <p:nvPr>
            <p:ph type="sldNum" sz="quarter" idx="12"/>
          </p:nvPr>
        </p:nvSpPr>
        <p:spPr/>
        <p:txBody>
          <a:bodyPr/>
          <a:lstStyle/>
          <a:p>
            <a:fld id="{7D92CDD8-5530-4A62-8F4C-C9708F568161}" type="slidenum">
              <a:rPr lang="en-US" smtClean="0"/>
              <a:t>‹#›</a:t>
            </a:fld>
            <a:endParaRPr lang="en-US"/>
          </a:p>
        </p:txBody>
      </p:sp>
    </p:spTree>
    <p:extLst>
      <p:ext uri="{BB962C8B-B14F-4D97-AF65-F5344CB8AC3E}">
        <p14:creationId xmlns:p14="http://schemas.microsoft.com/office/powerpoint/2010/main" val="329731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693C-F140-8730-FAF6-DFBB5A0D16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87E73A-5034-6FE0-70B5-3A902DFB04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7CF475-E44A-C287-B8C2-FA000E08F131}"/>
              </a:ext>
            </a:extLst>
          </p:cNvPr>
          <p:cNvSpPr>
            <a:spLocks noGrp="1"/>
          </p:cNvSpPr>
          <p:nvPr>
            <p:ph type="dt" sz="half" idx="10"/>
          </p:nvPr>
        </p:nvSpPr>
        <p:spPr/>
        <p:txBody>
          <a:bodyPr/>
          <a:lstStyle/>
          <a:p>
            <a:fld id="{556E3ACE-DDA4-4F79-80FD-ECC0BF77C361}" type="datetimeFigureOut">
              <a:rPr lang="en-US" smtClean="0"/>
              <a:t>9/21/2024</a:t>
            </a:fld>
            <a:endParaRPr lang="en-US"/>
          </a:p>
        </p:txBody>
      </p:sp>
      <p:sp>
        <p:nvSpPr>
          <p:cNvPr id="5" name="Footer Placeholder 4">
            <a:extLst>
              <a:ext uri="{FF2B5EF4-FFF2-40B4-BE49-F238E27FC236}">
                <a16:creationId xmlns:a16="http://schemas.microsoft.com/office/drawing/2014/main" id="{2EF9949E-4459-BA2B-9507-0E174CDA1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4AB80-9397-B331-884F-739343034577}"/>
              </a:ext>
            </a:extLst>
          </p:cNvPr>
          <p:cNvSpPr>
            <a:spLocks noGrp="1"/>
          </p:cNvSpPr>
          <p:nvPr>
            <p:ph type="sldNum" sz="quarter" idx="12"/>
          </p:nvPr>
        </p:nvSpPr>
        <p:spPr/>
        <p:txBody>
          <a:bodyPr/>
          <a:lstStyle/>
          <a:p>
            <a:fld id="{7D92CDD8-5530-4A62-8F4C-C9708F568161}" type="slidenum">
              <a:rPr lang="en-US" smtClean="0"/>
              <a:t>‹#›</a:t>
            </a:fld>
            <a:endParaRPr lang="en-US"/>
          </a:p>
        </p:txBody>
      </p:sp>
    </p:spTree>
    <p:extLst>
      <p:ext uri="{BB962C8B-B14F-4D97-AF65-F5344CB8AC3E}">
        <p14:creationId xmlns:p14="http://schemas.microsoft.com/office/powerpoint/2010/main" val="126637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B4C0-2744-2843-CF71-DFF51B15BF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EBCC7D-E460-B972-C877-FBF2E37530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E4B55B-A513-CDC9-25B0-C8A8717E0C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ABBA91-B1BF-4CA6-32F9-8C830B0FD695}"/>
              </a:ext>
            </a:extLst>
          </p:cNvPr>
          <p:cNvSpPr>
            <a:spLocks noGrp="1"/>
          </p:cNvSpPr>
          <p:nvPr>
            <p:ph type="dt" sz="half" idx="10"/>
          </p:nvPr>
        </p:nvSpPr>
        <p:spPr/>
        <p:txBody>
          <a:bodyPr/>
          <a:lstStyle/>
          <a:p>
            <a:fld id="{556E3ACE-DDA4-4F79-80FD-ECC0BF77C361}" type="datetimeFigureOut">
              <a:rPr lang="en-US" smtClean="0"/>
              <a:t>9/21/2024</a:t>
            </a:fld>
            <a:endParaRPr lang="en-US"/>
          </a:p>
        </p:txBody>
      </p:sp>
      <p:sp>
        <p:nvSpPr>
          <p:cNvPr id="6" name="Footer Placeholder 5">
            <a:extLst>
              <a:ext uri="{FF2B5EF4-FFF2-40B4-BE49-F238E27FC236}">
                <a16:creationId xmlns:a16="http://schemas.microsoft.com/office/drawing/2014/main" id="{71DD664D-C3A9-482A-DAF7-9343E4D3C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CA2EA6-5C19-05A9-C5A0-712C8877AA38}"/>
              </a:ext>
            </a:extLst>
          </p:cNvPr>
          <p:cNvSpPr>
            <a:spLocks noGrp="1"/>
          </p:cNvSpPr>
          <p:nvPr>
            <p:ph type="sldNum" sz="quarter" idx="12"/>
          </p:nvPr>
        </p:nvSpPr>
        <p:spPr/>
        <p:txBody>
          <a:bodyPr/>
          <a:lstStyle/>
          <a:p>
            <a:fld id="{7D92CDD8-5530-4A62-8F4C-C9708F568161}" type="slidenum">
              <a:rPr lang="en-US" smtClean="0"/>
              <a:t>‹#›</a:t>
            </a:fld>
            <a:endParaRPr lang="en-US"/>
          </a:p>
        </p:txBody>
      </p:sp>
    </p:spTree>
    <p:extLst>
      <p:ext uri="{BB962C8B-B14F-4D97-AF65-F5344CB8AC3E}">
        <p14:creationId xmlns:p14="http://schemas.microsoft.com/office/powerpoint/2010/main" val="98615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0281E-CEE7-B6EB-B447-D935C34F83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AAB88D-84AB-176A-D5E7-8DD92A5A99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80583E-2F0C-AADD-E1F5-57855E0725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1A7A6A-BBE1-A682-3B2C-4A678B323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9B341-8716-1BFE-B7C7-EA4D9A5772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F487C3-F2B6-D20A-5E62-6776789B016D}"/>
              </a:ext>
            </a:extLst>
          </p:cNvPr>
          <p:cNvSpPr>
            <a:spLocks noGrp="1"/>
          </p:cNvSpPr>
          <p:nvPr>
            <p:ph type="dt" sz="half" idx="10"/>
          </p:nvPr>
        </p:nvSpPr>
        <p:spPr/>
        <p:txBody>
          <a:bodyPr/>
          <a:lstStyle/>
          <a:p>
            <a:fld id="{556E3ACE-DDA4-4F79-80FD-ECC0BF77C361}" type="datetimeFigureOut">
              <a:rPr lang="en-US" smtClean="0"/>
              <a:t>9/21/2024</a:t>
            </a:fld>
            <a:endParaRPr lang="en-US"/>
          </a:p>
        </p:txBody>
      </p:sp>
      <p:sp>
        <p:nvSpPr>
          <p:cNvPr id="8" name="Footer Placeholder 7">
            <a:extLst>
              <a:ext uri="{FF2B5EF4-FFF2-40B4-BE49-F238E27FC236}">
                <a16:creationId xmlns:a16="http://schemas.microsoft.com/office/drawing/2014/main" id="{A6108A08-B3D7-BD0E-5DC4-146FDB9D89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863F94-2AA3-D95F-93F8-A14E87BB0E9F}"/>
              </a:ext>
            </a:extLst>
          </p:cNvPr>
          <p:cNvSpPr>
            <a:spLocks noGrp="1"/>
          </p:cNvSpPr>
          <p:nvPr>
            <p:ph type="sldNum" sz="quarter" idx="12"/>
          </p:nvPr>
        </p:nvSpPr>
        <p:spPr/>
        <p:txBody>
          <a:bodyPr/>
          <a:lstStyle/>
          <a:p>
            <a:fld id="{7D92CDD8-5530-4A62-8F4C-C9708F568161}" type="slidenum">
              <a:rPr lang="en-US" smtClean="0"/>
              <a:t>‹#›</a:t>
            </a:fld>
            <a:endParaRPr lang="en-US"/>
          </a:p>
        </p:txBody>
      </p:sp>
    </p:spTree>
    <p:extLst>
      <p:ext uri="{BB962C8B-B14F-4D97-AF65-F5344CB8AC3E}">
        <p14:creationId xmlns:p14="http://schemas.microsoft.com/office/powerpoint/2010/main" val="85595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9D00-8C0E-DE75-302D-B8A8FD159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1B0704-B59F-1667-533A-11AF1BBF7C00}"/>
              </a:ext>
            </a:extLst>
          </p:cNvPr>
          <p:cNvSpPr>
            <a:spLocks noGrp="1"/>
          </p:cNvSpPr>
          <p:nvPr>
            <p:ph type="dt" sz="half" idx="10"/>
          </p:nvPr>
        </p:nvSpPr>
        <p:spPr/>
        <p:txBody>
          <a:bodyPr/>
          <a:lstStyle/>
          <a:p>
            <a:fld id="{556E3ACE-DDA4-4F79-80FD-ECC0BF77C361}" type="datetimeFigureOut">
              <a:rPr lang="en-US" smtClean="0"/>
              <a:t>9/21/2024</a:t>
            </a:fld>
            <a:endParaRPr lang="en-US"/>
          </a:p>
        </p:txBody>
      </p:sp>
      <p:sp>
        <p:nvSpPr>
          <p:cNvPr id="4" name="Footer Placeholder 3">
            <a:extLst>
              <a:ext uri="{FF2B5EF4-FFF2-40B4-BE49-F238E27FC236}">
                <a16:creationId xmlns:a16="http://schemas.microsoft.com/office/drawing/2014/main" id="{8694AA16-49F9-9674-3C1A-BC4240B893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1F66D4-21EA-3144-6379-029E5B29CEC5}"/>
              </a:ext>
            </a:extLst>
          </p:cNvPr>
          <p:cNvSpPr>
            <a:spLocks noGrp="1"/>
          </p:cNvSpPr>
          <p:nvPr>
            <p:ph type="sldNum" sz="quarter" idx="12"/>
          </p:nvPr>
        </p:nvSpPr>
        <p:spPr/>
        <p:txBody>
          <a:bodyPr/>
          <a:lstStyle/>
          <a:p>
            <a:fld id="{7D92CDD8-5530-4A62-8F4C-C9708F568161}" type="slidenum">
              <a:rPr lang="en-US" smtClean="0"/>
              <a:t>‹#›</a:t>
            </a:fld>
            <a:endParaRPr lang="en-US"/>
          </a:p>
        </p:txBody>
      </p:sp>
    </p:spTree>
    <p:extLst>
      <p:ext uri="{BB962C8B-B14F-4D97-AF65-F5344CB8AC3E}">
        <p14:creationId xmlns:p14="http://schemas.microsoft.com/office/powerpoint/2010/main" val="25233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513565-C1C3-13D2-EA82-2F0C4BA2302B}"/>
              </a:ext>
            </a:extLst>
          </p:cNvPr>
          <p:cNvSpPr>
            <a:spLocks noGrp="1"/>
          </p:cNvSpPr>
          <p:nvPr>
            <p:ph type="dt" sz="half" idx="10"/>
          </p:nvPr>
        </p:nvSpPr>
        <p:spPr/>
        <p:txBody>
          <a:bodyPr/>
          <a:lstStyle/>
          <a:p>
            <a:fld id="{556E3ACE-DDA4-4F79-80FD-ECC0BF77C361}" type="datetimeFigureOut">
              <a:rPr lang="en-US" smtClean="0"/>
              <a:t>9/21/2024</a:t>
            </a:fld>
            <a:endParaRPr lang="en-US"/>
          </a:p>
        </p:txBody>
      </p:sp>
      <p:sp>
        <p:nvSpPr>
          <p:cNvPr id="3" name="Footer Placeholder 2">
            <a:extLst>
              <a:ext uri="{FF2B5EF4-FFF2-40B4-BE49-F238E27FC236}">
                <a16:creationId xmlns:a16="http://schemas.microsoft.com/office/drawing/2014/main" id="{3646D4F5-C94E-FDFC-A1E4-AB548B1B51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DA8EBA-786B-27A7-AE65-BE4C0BD1092C}"/>
              </a:ext>
            </a:extLst>
          </p:cNvPr>
          <p:cNvSpPr>
            <a:spLocks noGrp="1"/>
          </p:cNvSpPr>
          <p:nvPr>
            <p:ph type="sldNum" sz="quarter" idx="12"/>
          </p:nvPr>
        </p:nvSpPr>
        <p:spPr/>
        <p:txBody>
          <a:bodyPr/>
          <a:lstStyle/>
          <a:p>
            <a:fld id="{7D92CDD8-5530-4A62-8F4C-C9708F568161}" type="slidenum">
              <a:rPr lang="en-US" smtClean="0"/>
              <a:t>‹#›</a:t>
            </a:fld>
            <a:endParaRPr lang="en-US"/>
          </a:p>
        </p:txBody>
      </p:sp>
    </p:spTree>
    <p:extLst>
      <p:ext uri="{BB962C8B-B14F-4D97-AF65-F5344CB8AC3E}">
        <p14:creationId xmlns:p14="http://schemas.microsoft.com/office/powerpoint/2010/main" val="307838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110B8-894D-7F03-D475-BB74F1FB4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902AA-1A58-7B6B-603E-8D61D5885B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946CD5-B6C1-FEE5-3B0B-6A2C001BF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50B62-ABF9-39C0-C531-C0E93C4A6945}"/>
              </a:ext>
            </a:extLst>
          </p:cNvPr>
          <p:cNvSpPr>
            <a:spLocks noGrp="1"/>
          </p:cNvSpPr>
          <p:nvPr>
            <p:ph type="dt" sz="half" idx="10"/>
          </p:nvPr>
        </p:nvSpPr>
        <p:spPr/>
        <p:txBody>
          <a:bodyPr/>
          <a:lstStyle/>
          <a:p>
            <a:fld id="{556E3ACE-DDA4-4F79-80FD-ECC0BF77C361}" type="datetimeFigureOut">
              <a:rPr lang="en-US" smtClean="0"/>
              <a:t>9/21/2024</a:t>
            </a:fld>
            <a:endParaRPr lang="en-US"/>
          </a:p>
        </p:txBody>
      </p:sp>
      <p:sp>
        <p:nvSpPr>
          <p:cNvPr id="6" name="Footer Placeholder 5">
            <a:extLst>
              <a:ext uri="{FF2B5EF4-FFF2-40B4-BE49-F238E27FC236}">
                <a16:creationId xmlns:a16="http://schemas.microsoft.com/office/drawing/2014/main" id="{8B337FAA-CD83-9E65-53FF-C61073A3C3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3F022-4A00-54F6-12E9-6C523B8504B7}"/>
              </a:ext>
            </a:extLst>
          </p:cNvPr>
          <p:cNvSpPr>
            <a:spLocks noGrp="1"/>
          </p:cNvSpPr>
          <p:nvPr>
            <p:ph type="sldNum" sz="quarter" idx="12"/>
          </p:nvPr>
        </p:nvSpPr>
        <p:spPr/>
        <p:txBody>
          <a:bodyPr/>
          <a:lstStyle/>
          <a:p>
            <a:fld id="{7D92CDD8-5530-4A62-8F4C-C9708F568161}" type="slidenum">
              <a:rPr lang="en-US" smtClean="0"/>
              <a:t>‹#›</a:t>
            </a:fld>
            <a:endParaRPr lang="en-US"/>
          </a:p>
        </p:txBody>
      </p:sp>
    </p:spTree>
    <p:extLst>
      <p:ext uri="{BB962C8B-B14F-4D97-AF65-F5344CB8AC3E}">
        <p14:creationId xmlns:p14="http://schemas.microsoft.com/office/powerpoint/2010/main" val="188836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BD3B-6C11-E7F9-9A84-C2043AD44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8FD255-8A11-2835-CAF3-6D8EDDBA2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F35DC3-306C-D2C3-4C1B-179EECD17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7FD07-2FB8-3BFE-8C54-936305EE1FC7}"/>
              </a:ext>
            </a:extLst>
          </p:cNvPr>
          <p:cNvSpPr>
            <a:spLocks noGrp="1"/>
          </p:cNvSpPr>
          <p:nvPr>
            <p:ph type="dt" sz="half" idx="10"/>
          </p:nvPr>
        </p:nvSpPr>
        <p:spPr/>
        <p:txBody>
          <a:bodyPr/>
          <a:lstStyle/>
          <a:p>
            <a:fld id="{556E3ACE-DDA4-4F79-80FD-ECC0BF77C361}" type="datetimeFigureOut">
              <a:rPr lang="en-US" smtClean="0"/>
              <a:t>9/21/2024</a:t>
            </a:fld>
            <a:endParaRPr lang="en-US"/>
          </a:p>
        </p:txBody>
      </p:sp>
      <p:sp>
        <p:nvSpPr>
          <p:cNvPr id="6" name="Footer Placeholder 5">
            <a:extLst>
              <a:ext uri="{FF2B5EF4-FFF2-40B4-BE49-F238E27FC236}">
                <a16:creationId xmlns:a16="http://schemas.microsoft.com/office/drawing/2014/main" id="{8717136D-8A24-443D-1523-19CA2EDD29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97276-7102-A396-3B07-599685BFC0E2}"/>
              </a:ext>
            </a:extLst>
          </p:cNvPr>
          <p:cNvSpPr>
            <a:spLocks noGrp="1"/>
          </p:cNvSpPr>
          <p:nvPr>
            <p:ph type="sldNum" sz="quarter" idx="12"/>
          </p:nvPr>
        </p:nvSpPr>
        <p:spPr/>
        <p:txBody>
          <a:bodyPr/>
          <a:lstStyle/>
          <a:p>
            <a:fld id="{7D92CDD8-5530-4A62-8F4C-C9708F568161}" type="slidenum">
              <a:rPr lang="en-US" smtClean="0"/>
              <a:t>‹#›</a:t>
            </a:fld>
            <a:endParaRPr lang="en-US"/>
          </a:p>
        </p:txBody>
      </p:sp>
    </p:spTree>
    <p:extLst>
      <p:ext uri="{BB962C8B-B14F-4D97-AF65-F5344CB8AC3E}">
        <p14:creationId xmlns:p14="http://schemas.microsoft.com/office/powerpoint/2010/main" val="63841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B89BC-A646-6872-6F09-10548B12E2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D2D642-3675-1E84-4848-207451C064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FF7B3-B429-9168-FD7F-CCEB097147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6E3ACE-DDA4-4F79-80FD-ECC0BF77C361}" type="datetimeFigureOut">
              <a:rPr lang="en-US" smtClean="0"/>
              <a:t>9/21/2024</a:t>
            </a:fld>
            <a:endParaRPr lang="en-US"/>
          </a:p>
        </p:txBody>
      </p:sp>
      <p:sp>
        <p:nvSpPr>
          <p:cNvPr id="5" name="Footer Placeholder 4">
            <a:extLst>
              <a:ext uri="{FF2B5EF4-FFF2-40B4-BE49-F238E27FC236}">
                <a16:creationId xmlns:a16="http://schemas.microsoft.com/office/drawing/2014/main" id="{54195251-C778-D6DD-159B-CE56B7A4AC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F9976ED-C184-7C16-9468-616A3F04A1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92CDD8-5530-4A62-8F4C-C9708F568161}" type="slidenum">
              <a:rPr lang="en-US" smtClean="0"/>
              <a:t>‹#›</a:t>
            </a:fld>
            <a:endParaRPr lang="en-US"/>
          </a:p>
        </p:txBody>
      </p:sp>
    </p:spTree>
    <p:extLst>
      <p:ext uri="{BB962C8B-B14F-4D97-AF65-F5344CB8AC3E}">
        <p14:creationId xmlns:p14="http://schemas.microsoft.com/office/powerpoint/2010/main" val="2572792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28_68BBAB6A.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microsoft.com/office/2018/10/relationships/comments" Target="../comments/modernComment_12E_662009DD.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green field with rows of vines&#10;&#10;Description automatically generated">
            <a:extLst>
              <a:ext uri="{FF2B5EF4-FFF2-40B4-BE49-F238E27FC236}">
                <a16:creationId xmlns:a16="http://schemas.microsoft.com/office/drawing/2014/main" id="{6A37836B-1E92-1B0D-32C5-2E8951EBF7CF}"/>
              </a:ext>
            </a:extLst>
          </p:cNvPr>
          <p:cNvPicPr>
            <a:picLocks noChangeAspect="1"/>
          </p:cNvPicPr>
          <p:nvPr/>
        </p:nvPicPr>
        <p:blipFill>
          <a:blip r:embed="rId2">
            <a:extLst>
              <a:ext uri="{28A0092B-C50C-407E-A947-70E740481C1C}">
                <a14:useLocalDpi xmlns:a14="http://schemas.microsoft.com/office/drawing/2010/main" val="0"/>
              </a:ext>
            </a:extLst>
          </a:blip>
          <a:srcRect b="17255"/>
          <a:stretch/>
        </p:blipFill>
        <p:spPr>
          <a:xfrm>
            <a:off x="0" y="0"/>
            <a:ext cx="12192000" cy="7559859"/>
          </a:xfrm>
          <a:prstGeom prst="rect">
            <a:avLst/>
          </a:prstGeom>
        </p:spPr>
      </p:pic>
      <p:sp>
        <p:nvSpPr>
          <p:cNvPr id="2" name="Title 1">
            <a:extLst>
              <a:ext uri="{FF2B5EF4-FFF2-40B4-BE49-F238E27FC236}">
                <a16:creationId xmlns:a16="http://schemas.microsoft.com/office/drawing/2014/main" id="{067F430B-BF27-F5D1-C1C8-D1FB8AC1A620}"/>
              </a:ext>
            </a:extLst>
          </p:cNvPr>
          <p:cNvSpPr>
            <a:spLocks noGrp="1"/>
          </p:cNvSpPr>
          <p:nvPr>
            <p:ph type="ctrTitle"/>
          </p:nvPr>
        </p:nvSpPr>
        <p:spPr>
          <a:xfrm>
            <a:off x="1524000" y="0"/>
            <a:ext cx="9144000" cy="7167282"/>
          </a:xfrm>
        </p:spPr>
        <p:txBody>
          <a:bodyPr anchor="ctr">
            <a:noAutofit/>
          </a:bodyPr>
          <a:lstStyle/>
          <a:p>
            <a:r>
              <a:rPr lang="en-US" b="1"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t>Europe’s Favorite </a:t>
            </a:r>
            <a:br>
              <a:rPr lang="en-US" b="1"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br>
            <a:r>
              <a:rPr lang="en-US" b="1"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t>Wine Regions </a:t>
            </a:r>
            <a:br>
              <a:rPr lang="en-US"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br>
            <a:r>
              <a:rPr lang="en-US" sz="3000"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t>Presented by</a:t>
            </a:r>
            <a:br>
              <a:rPr lang="en-US"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t>Marc Silver</a:t>
            </a:r>
            <a:endParaRPr lang="en-US"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0881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different colored regions&#10;&#10;Description automatically generated">
            <a:extLst>
              <a:ext uri="{FF2B5EF4-FFF2-40B4-BE49-F238E27FC236}">
                <a16:creationId xmlns:a16="http://schemas.microsoft.com/office/drawing/2014/main" id="{1040047F-DF72-6F56-5289-32F011443857}"/>
              </a:ext>
            </a:extLst>
          </p:cNvPr>
          <p:cNvPicPr>
            <a:picLocks noChangeAspect="1"/>
          </p:cNvPicPr>
          <p:nvPr/>
        </p:nvPicPr>
        <p:blipFill>
          <a:blip r:embed="rId3">
            <a:extLst>
              <a:ext uri="{28A0092B-C50C-407E-A947-70E740481C1C}">
                <a14:useLocalDpi xmlns:a14="http://schemas.microsoft.com/office/drawing/2010/main" val="0"/>
              </a:ext>
            </a:extLst>
          </a:blip>
          <a:srcRect b="11368"/>
          <a:stretch/>
        </p:blipFill>
        <p:spPr>
          <a:xfrm>
            <a:off x="0" y="3008375"/>
            <a:ext cx="12192000" cy="3849624"/>
          </a:xfrm>
          <a:prstGeom prst="rect">
            <a:avLst/>
          </a:prstGeom>
        </p:spPr>
      </p:pic>
      <p:sp>
        <p:nvSpPr>
          <p:cNvPr id="2" name="Title 1">
            <a:extLst>
              <a:ext uri="{FF2B5EF4-FFF2-40B4-BE49-F238E27FC236}">
                <a16:creationId xmlns:a16="http://schemas.microsoft.com/office/drawing/2014/main" id="{330DD86B-0346-A5A8-FFC3-AB46EFF25F48}"/>
              </a:ext>
            </a:extLst>
          </p:cNvPr>
          <p:cNvSpPr>
            <a:spLocks noGrp="1"/>
          </p:cNvSpPr>
          <p:nvPr>
            <p:ph type="title"/>
          </p:nvPr>
        </p:nvSpPr>
        <p:spPr>
          <a:xfrm>
            <a:off x="0" y="1"/>
            <a:ext cx="12192000" cy="1144587"/>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Loire Valley Wine Region, France</a:t>
            </a:r>
            <a:endParaRPr lang="en-US" dirty="0"/>
          </a:p>
        </p:txBody>
      </p:sp>
      <p:sp>
        <p:nvSpPr>
          <p:cNvPr id="3" name="Content Placeholder 2">
            <a:extLst>
              <a:ext uri="{FF2B5EF4-FFF2-40B4-BE49-F238E27FC236}">
                <a16:creationId xmlns:a16="http://schemas.microsoft.com/office/drawing/2014/main" id="{935E831D-49E9-871D-FAAA-F692FDF80533}"/>
              </a:ext>
            </a:extLst>
          </p:cNvPr>
          <p:cNvSpPr>
            <a:spLocks noGrp="1"/>
          </p:cNvSpPr>
          <p:nvPr>
            <p:ph idx="1"/>
          </p:nvPr>
        </p:nvSpPr>
        <p:spPr>
          <a:xfrm>
            <a:off x="97535" y="1024128"/>
            <a:ext cx="12094463" cy="5152835"/>
          </a:xfrm>
        </p:spPr>
        <p:txBody>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Stretching 280 kilometers along the Loire River, this region is a paradise for wine tourists.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Known for its elegant white wines made from Chenin Blanc and Sauvignon Blanc, the Loire Valley is home to sub-regions like Sancerre, Vouvray, and Pouilly-Fumé.</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Aside from wine, the Loire is dotted with magnificent castles, adding an extra layer of magic.</a:t>
            </a:r>
            <a:endParaRPr lang="en-US" dirty="0"/>
          </a:p>
        </p:txBody>
      </p:sp>
    </p:spTree>
    <p:extLst>
      <p:ext uri="{BB962C8B-B14F-4D97-AF65-F5344CB8AC3E}">
        <p14:creationId xmlns:p14="http://schemas.microsoft.com/office/powerpoint/2010/main" val="42543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A8668-8DA3-869E-7B55-28D177FA2357}"/>
              </a:ext>
            </a:extLst>
          </p:cNvPr>
          <p:cNvSpPr>
            <a:spLocks noGrp="1"/>
          </p:cNvSpPr>
          <p:nvPr>
            <p:ph type="title"/>
          </p:nvPr>
        </p:nvSpPr>
        <p:spPr>
          <a:xfrm>
            <a:off x="0" y="1"/>
            <a:ext cx="6089517" cy="2172430"/>
          </a:xfrm>
        </p:spPr>
        <p:txBody>
          <a:bodyPr>
            <a:normAutofit/>
          </a:bodyPr>
          <a:lstStyle/>
          <a:p>
            <a:pPr algn="ct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Rhone Valley Wine Region, France</a:t>
            </a:r>
            <a:endParaRPr lang="en-US" dirty="0"/>
          </a:p>
        </p:txBody>
      </p:sp>
      <p:sp>
        <p:nvSpPr>
          <p:cNvPr id="3" name="Content Placeholder 2">
            <a:extLst>
              <a:ext uri="{FF2B5EF4-FFF2-40B4-BE49-F238E27FC236}">
                <a16:creationId xmlns:a16="http://schemas.microsoft.com/office/drawing/2014/main" id="{043F3745-7F7C-8D57-8162-A5B7862D93A8}"/>
              </a:ext>
            </a:extLst>
          </p:cNvPr>
          <p:cNvSpPr>
            <a:spLocks noGrp="1"/>
          </p:cNvSpPr>
          <p:nvPr>
            <p:ph idx="1"/>
          </p:nvPr>
        </p:nvSpPr>
        <p:spPr>
          <a:xfrm>
            <a:off x="126732" y="2172431"/>
            <a:ext cx="5962785" cy="4956047"/>
          </a:xfrm>
        </p:spPr>
        <p:txBody>
          <a:bodyPr>
            <a:normAutofit/>
          </a:bodyPr>
          <a:lstStyle/>
          <a:p>
            <a:pPr>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Rhone Valley produces some of France’s most celebrated wines, from Syrah in the north to Grenache-based blends in the south. </a:t>
            </a:r>
          </a:p>
          <a:p>
            <a:pPr>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 is divided into two main sub-regions: the northern Rhone, known for its bold reds and aromatic whites, and the southern Rhone, where you’ll find wines like Châteauneuf-du-Pape.</a:t>
            </a:r>
          </a:p>
          <a:p>
            <a:pPr>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rugged landscape of the Rhone Valley offers a dramatic setting for wine tasting, with ancient vineyards and hilltop villages.</a:t>
            </a:r>
          </a:p>
          <a:p>
            <a:endParaRPr lang="en-US" sz="1900" dirty="0"/>
          </a:p>
        </p:txBody>
      </p:sp>
      <p:pic>
        <p:nvPicPr>
          <p:cNvPr id="5" name="Picture 4" descr="A river running through a vineyard&#10;&#10;Description automatically generated">
            <a:extLst>
              <a:ext uri="{FF2B5EF4-FFF2-40B4-BE49-F238E27FC236}">
                <a16:creationId xmlns:a16="http://schemas.microsoft.com/office/drawing/2014/main" id="{6AA2DEED-7475-81EE-24B8-327AF165A3EF}"/>
              </a:ext>
            </a:extLst>
          </p:cNvPr>
          <p:cNvPicPr>
            <a:picLocks noChangeAspect="1"/>
          </p:cNvPicPr>
          <p:nvPr/>
        </p:nvPicPr>
        <p:blipFill>
          <a:blip r:embed="rId2">
            <a:extLst>
              <a:ext uri="{28A0092B-C50C-407E-A947-70E740481C1C}">
                <a14:useLocalDpi xmlns:a14="http://schemas.microsoft.com/office/drawing/2010/main" val="0"/>
              </a:ext>
            </a:extLst>
          </a:blip>
          <a:srcRect l="16338" r="2562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5854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FF53-88A9-FADA-87EB-DBF4A25C2CFC}"/>
              </a:ext>
            </a:extLst>
          </p:cNvPr>
          <p:cNvSpPr>
            <a:spLocks noGrp="1"/>
          </p:cNvSpPr>
          <p:nvPr>
            <p:ph type="title"/>
          </p:nvPr>
        </p:nvSpPr>
        <p:spPr/>
        <p:txBody>
          <a:bodyP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Wines of Italy</a:t>
            </a:r>
            <a:endParaRPr lang="en-US" dirty="0"/>
          </a:p>
        </p:txBody>
      </p:sp>
      <p:sp>
        <p:nvSpPr>
          <p:cNvPr id="3" name="Content Placeholder 2">
            <a:extLst>
              <a:ext uri="{FF2B5EF4-FFF2-40B4-BE49-F238E27FC236}">
                <a16:creationId xmlns:a16="http://schemas.microsoft.com/office/drawing/2014/main" id="{D88C6D1A-B73B-9BDC-07FE-C84A868CBC0D}"/>
              </a:ext>
            </a:extLst>
          </p:cNvPr>
          <p:cNvSpPr>
            <a:spLocks noGrp="1"/>
          </p:cNvSpPr>
          <p:nvPr>
            <p:ph idx="1"/>
          </p:nvPr>
        </p:nvSpPr>
        <p:spPr>
          <a:xfrm>
            <a:off x="6096000" y="1952625"/>
            <a:ext cx="6096000" cy="4240912"/>
          </a:xfrm>
        </p:spPr>
        <p:txBody>
          <a:bodyPr>
            <a:norm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Italy, a country synonymous with rich history, culture, and cuisine, is equally renowned for its diverse and exquisite wine offerings.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Italian wine is not just a beverage but a reflection of the country's geography, climate, and traditions.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talk will delve into the world of Italian wines, exploring the regions, key grape varieties, wine styles, and notable producers.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7" name="Picture 6" descr="A close-up of wine glasses and cheese&#10;&#10;Description automatically generated">
            <a:extLst>
              <a:ext uri="{FF2B5EF4-FFF2-40B4-BE49-F238E27FC236}">
                <a16:creationId xmlns:a16="http://schemas.microsoft.com/office/drawing/2014/main" id="{97D40567-A58C-A8FB-4711-E7155040F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7" y="1952624"/>
            <a:ext cx="6037083" cy="3948303"/>
          </a:xfrm>
          <a:prstGeom prst="rect">
            <a:avLst/>
          </a:prstGeom>
        </p:spPr>
      </p:pic>
    </p:spTree>
    <p:extLst>
      <p:ext uri="{BB962C8B-B14F-4D97-AF65-F5344CB8AC3E}">
        <p14:creationId xmlns:p14="http://schemas.microsoft.com/office/powerpoint/2010/main" val="135309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59B8-EE30-5520-2884-6F69B2D45DF8}"/>
              </a:ext>
            </a:extLst>
          </p:cNvPr>
          <p:cNvSpPr>
            <a:spLocks noGrp="1"/>
          </p:cNvSpPr>
          <p:nvPr>
            <p:ph type="title"/>
          </p:nvPr>
        </p:nvSpPr>
        <p:spPr>
          <a:xfrm>
            <a:off x="0" y="158497"/>
            <a:ext cx="5951220" cy="1532192"/>
          </a:xfrm>
        </p:spPr>
        <p:txBody>
          <a:bodyP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An Overview of Italian Wine Regions</a:t>
            </a:r>
            <a:endParaRPr lang="en-US" dirty="0"/>
          </a:p>
        </p:txBody>
      </p:sp>
      <p:sp>
        <p:nvSpPr>
          <p:cNvPr id="3" name="Content Placeholder 2">
            <a:extLst>
              <a:ext uri="{FF2B5EF4-FFF2-40B4-BE49-F238E27FC236}">
                <a16:creationId xmlns:a16="http://schemas.microsoft.com/office/drawing/2014/main" id="{BCA9A3E3-4336-A6D5-1241-FC8DC210B698}"/>
              </a:ext>
            </a:extLst>
          </p:cNvPr>
          <p:cNvSpPr>
            <a:spLocks noGrp="1"/>
          </p:cNvSpPr>
          <p:nvPr>
            <p:ph idx="1"/>
          </p:nvPr>
        </p:nvSpPr>
        <p:spPr>
          <a:xfrm>
            <a:off x="132828" y="1849186"/>
            <a:ext cx="5707140" cy="4351338"/>
          </a:xfrm>
        </p:spPr>
        <p:txBody>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Italy’s wine regions are as diverse as its landscape, ranging from the Alpine north to the Mediterranean south.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Each region boasts unique terroirs and climate conditions that contribute to the distinctiveness of its wines. </a:t>
            </a:r>
          </a:p>
          <a:p>
            <a:pPr>
              <a:lnSpc>
                <a:spcPct val="107000"/>
              </a:lnSpc>
              <a:spcBef>
                <a:spcPts val="0"/>
              </a:spcBef>
              <a:spcAft>
                <a:spcPts val="800"/>
              </a:spcAft>
            </a:pPr>
            <a:r>
              <a:rPr lang="en-US" sz="2400" kern="100" dirty="0">
                <a:latin typeface="Times New Roman" panose="02020603050405020304" pitchFamily="18" charset="0"/>
                <a:ea typeface="Aptos" panose="020B0004020202020204" pitchFamily="34" charset="0"/>
                <a:cs typeface="Times New Roman" panose="02020603050405020304" pitchFamily="18" charset="0"/>
              </a:rPr>
              <a:t>The result is a diverse range of wine types to suit every taste.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6" name="Picture 5" descr="A map of italy with different colored regions&#10;&#10;Description automatically generated">
            <a:extLst>
              <a:ext uri="{FF2B5EF4-FFF2-40B4-BE49-F238E27FC236}">
                <a16:creationId xmlns:a16="http://schemas.microsoft.com/office/drawing/2014/main" id="{615E1D05-2957-BDC8-5C7F-42203B2F1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1220" y="0"/>
            <a:ext cx="6240780" cy="6858000"/>
          </a:xfrm>
          <a:prstGeom prst="rect">
            <a:avLst/>
          </a:prstGeom>
        </p:spPr>
      </p:pic>
    </p:spTree>
    <p:extLst>
      <p:ext uri="{BB962C8B-B14F-4D97-AF65-F5344CB8AC3E}">
        <p14:creationId xmlns:p14="http://schemas.microsoft.com/office/powerpoint/2010/main" val="17571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0E37-4574-414C-09F6-7F7B7A9B1AB7}"/>
              </a:ext>
            </a:extLst>
          </p:cNvPr>
          <p:cNvSpPr>
            <a:spLocks noGrp="1"/>
          </p:cNvSpPr>
          <p:nvPr>
            <p:ph type="title"/>
          </p:nvPr>
        </p:nvSpPr>
        <p:spPr>
          <a:xfrm>
            <a:off x="0" y="1"/>
            <a:ext cx="6865034" cy="1885108"/>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Tuscany Wine Region, Italy</a:t>
            </a:r>
            <a:endParaRPr lang="en-US" dirty="0"/>
          </a:p>
        </p:txBody>
      </p:sp>
      <p:sp>
        <p:nvSpPr>
          <p:cNvPr id="3" name="Content Placeholder 2">
            <a:extLst>
              <a:ext uri="{FF2B5EF4-FFF2-40B4-BE49-F238E27FC236}">
                <a16:creationId xmlns:a16="http://schemas.microsoft.com/office/drawing/2014/main" id="{E951DAE7-5DAF-A098-A483-9584742D0356}"/>
              </a:ext>
            </a:extLst>
          </p:cNvPr>
          <p:cNvSpPr>
            <a:spLocks noGrp="1"/>
          </p:cNvSpPr>
          <p:nvPr>
            <p:ph idx="1"/>
          </p:nvPr>
        </p:nvSpPr>
        <p:spPr>
          <a:xfrm>
            <a:off x="177295" y="1885109"/>
            <a:ext cx="6510445" cy="4778469"/>
          </a:xfrm>
        </p:spPr>
        <p:txBody>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Tuscany is perhaps Italy’s most famous wine region, thanks to its rolling hills, historic towns, and renowned wines like Chianti, Brunello di Montalcino, and Montepulciano.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Tuscany’s vineyards are often paired with culinary experiences, from olive oil tastings to cooking classes.</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 leisurely exploration of Tuscany’s winding roads and hilltop towns will reward you with breathtaking vistas and exceptional wines.</a:t>
            </a:r>
          </a:p>
          <a:p>
            <a:endParaRPr lang="en-US" dirty="0"/>
          </a:p>
        </p:txBody>
      </p:sp>
      <p:pic>
        <p:nvPicPr>
          <p:cNvPr id="7" name="Picture 6" descr="A map of the region&#10;&#10;Description automatically generated">
            <a:extLst>
              <a:ext uri="{FF2B5EF4-FFF2-40B4-BE49-F238E27FC236}">
                <a16:creationId xmlns:a16="http://schemas.microsoft.com/office/drawing/2014/main" id="{19F6F390-C5F8-D337-57DB-F35F54E43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034" y="-35096"/>
            <a:ext cx="5326966" cy="6893095"/>
          </a:xfrm>
          <a:prstGeom prst="rect">
            <a:avLst/>
          </a:prstGeom>
        </p:spPr>
      </p:pic>
    </p:spTree>
    <p:extLst>
      <p:ext uri="{BB962C8B-B14F-4D97-AF65-F5344CB8AC3E}">
        <p14:creationId xmlns:p14="http://schemas.microsoft.com/office/powerpoint/2010/main" val="53870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D86B-0346-A5A8-FFC3-AB46EFF25F48}"/>
              </a:ext>
            </a:extLst>
          </p:cNvPr>
          <p:cNvSpPr>
            <a:spLocks noGrp="1"/>
          </p:cNvSpPr>
          <p:nvPr>
            <p:ph type="title"/>
          </p:nvPr>
        </p:nvSpPr>
        <p:spPr>
          <a:xfrm>
            <a:off x="0" y="1"/>
            <a:ext cx="12192000" cy="1264023"/>
          </a:xfrm>
        </p:spPr>
        <p:txBody>
          <a:bodyPr>
            <a:normAutofit/>
          </a:bodyPr>
          <a:lstStyle/>
          <a:p>
            <a:pPr algn="ct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Piedmont Wine Region, Italy</a:t>
            </a:r>
            <a:endParaRPr lang="en-US" dirty="0"/>
          </a:p>
        </p:txBody>
      </p:sp>
      <p:sp>
        <p:nvSpPr>
          <p:cNvPr id="3" name="Content Placeholder 2">
            <a:extLst>
              <a:ext uri="{FF2B5EF4-FFF2-40B4-BE49-F238E27FC236}">
                <a16:creationId xmlns:a16="http://schemas.microsoft.com/office/drawing/2014/main" id="{935E831D-49E9-871D-FAAA-F692FDF80533}"/>
              </a:ext>
            </a:extLst>
          </p:cNvPr>
          <p:cNvSpPr>
            <a:spLocks noGrp="1"/>
          </p:cNvSpPr>
          <p:nvPr>
            <p:ph idx="1"/>
          </p:nvPr>
        </p:nvSpPr>
        <p:spPr>
          <a:xfrm>
            <a:off x="4645152" y="1264024"/>
            <a:ext cx="7400544" cy="5593975"/>
          </a:xfrm>
        </p:spPr>
        <p:txBody>
          <a:bodyPr>
            <a:norm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Nestled in the northwestern corner of Italy, Piedmont is famous for its robust red wines, particularly Barolo and Barbaresco, both made from the Nebbiolo grape.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 also offers lesser-known but equally remarkable white wines, such as Cortese, Arneis, and Erbaluce.</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Piedmont's vineyard-strewn hills, backed by the towering Alps, provide a stunning setting for wine tasting.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region is also a gastronomic paradise, where you can pair your wine with local delicacies like truffles and rich cheeses.</a:t>
            </a:r>
          </a:p>
          <a:p>
            <a:endParaRPr lang="en-US" dirty="0"/>
          </a:p>
        </p:txBody>
      </p:sp>
      <p:pic>
        <p:nvPicPr>
          <p:cNvPr id="5" name="Picture 4" descr="A map of a large area with orange and grey colors&#10;&#10;Description automatically generated">
            <a:extLst>
              <a:ext uri="{FF2B5EF4-FFF2-40B4-BE49-F238E27FC236}">
                <a16:creationId xmlns:a16="http://schemas.microsoft.com/office/drawing/2014/main" id="{96CE2F59-A6DA-B36F-A956-0F48661A3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4024"/>
            <a:ext cx="4475181" cy="5593976"/>
          </a:xfrm>
          <a:prstGeom prst="rect">
            <a:avLst/>
          </a:prstGeom>
        </p:spPr>
      </p:pic>
    </p:spTree>
    <p:extLst>
      <p:ext uri="{BB962C8B-B14F-4D97-AF65-F5344CB8AC3E}">
        <p14:creationId xmlns:p14="http://schemas.microsoft.com/office/powerpoint/2010/main" val="89861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AF90-CEA7-DC01-BEF8-C471C4224F56}"/>
              </a:ext>
            </a:extLst>
          </p:cNvPr>
          <p:cNvSpPr>
            <a:spLocks noGrp="1"/>
          </p:cNvSpPr>
          <p:nvPr>
            <p:ph type="title"/>
          </p:nvPr>
        </p:nvSpPr>
        <p:spPr>
          <a:xfrm>
            <a:off x="838200" y="203760"/>
            <a:ext cx="10515600" cy="1325563"/>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Puglia Wine Region, Italy</a:t>
            </a:r>
            <a:endParaRPr lang="en-US" dirty="0"/>
          </a:p>
        </p:txBody>
      </p:sp>
      <p:sp>
        <p:nvSpPr>
          <p:cNvPr id="3" name="Content Placeholder 2">
            <a:extLst>
              <a:ext uri="{FF2B5EF4-FFF2-40B4-BE49-F238E27FC236}">
                <a16:creationId xmlns:a16="http://schemas.microsoft.com/office/drawing/2014/main" id="{F45B42D6-8A99-AB46-9C5E-0AC2D146520F}"/>
              </a:ext>
            </a:extLst>
          </p:cNvPr>
          <p:cNvSpPr>
            <a:spLocks noGrp="1"/>
          </p:cNvSpPr>
          <p:nvPr>
            <p:ph idx="1"/>
          </p:nvPr>
        </p:nvSpPr>
        <p:spPr>
          <a:xfrm>
            <a:off x="116541" y="1529323"/>
            <a:ext cx="7126083" cy="4647640"/>
          </a:xfrm>
        </p:spPr>
        <p:txBody>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Italy’s "heel," Puglia is known for its full-bodied red wines, particularly Primitivo and Negroamaro.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It’s a vast region with numerous DOCs (Denominazione di Origine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Controllata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offering a wide variety of wines to suit every palate.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Aside from its reds, Puglia also produces refreshing white wines from grapes like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Falanghina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Verdeca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Spend time exploring one area or dive deep into the region to discover hidden gems in its wineries and olive groves.</a:t>
            </a:r>
          </a:p>
          <a:p>
            <a:endParaRPr lang="en-US" dirty="0"/>
          </a:p>
        </p:txBody>
      </p:sp>
      <p:pic>
        <p:nvPicPr>
          <p:cNvPr id="7" name="Picture 6" descr="A map of the wine region&#10;&#10;Description automatically generated">
            <a:extLst>
              <a:ext uri="{FF2B5EF4-FFF2-40B4-BE49-F238E27FC236}">
                <a16:creationId xmlns:a16="http://schemas.microsoft.com/office/drawing/2014/main" id="{42D51D0B-4864-062C-BE60-81D41A6CF8F2}"/>
              </a:ext>
            </a:extLst>
          </p:cNvPr>
          <p:cNvPicPr>
            <a:picLocks noChangeAspect="1"/>
          </p:cNvPicPr>
          <p:nvPr/>
        </p:nvPicPr>
        <p:blipFill>
          <a:blip r:embed="rId2">
            <a:extLst>
              <a:ext uri="{28A0092B-C50C-407E-A947-70E740481C1C}">
                <a14:useLocalDpi xmlns:a14="http://schemas.microsoft.com/office/drawing/2010/main" val="0"/>
              </a:ext>
            </a:extLst>
          </a:blip>
          <a:srcRect r="36697"/>
          <a:stretch/>
        </p:blipFill>
        <p:spPr>
          <a:xfrm>
            <a:off x="7242624" y="1638298"/>
            <a:ext cx="4949376" cy="4201669"/>
          </a:xfrm>
          <a:prstGeom prst="rect">
            <a:avLst/>
          </a:prstGeom>
        </p:spPr>
      </p:pic>
    </p:spTree>
    <p:extLst>
      <p:ext uri="{BB962C8B-B14F-4D97-AF65-F5344CB8AC3E}">
        <p14:creationId xmlns:p14="http://schemas.microsoft.com/office/powerpoint/2010/main" val="315832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6089173" cy="1463040"/>
          </a:xfrm>
        </p:spPr>
        <p:txBody>
          <a:bodyPr vert="horz" lIns="91440" tIns="45720" rIns="91440" bIns="45720" rtlCol="0" anchor="ctr">
            <a:normAutofit/>
          </a:bodyPr>
          <a:lstStyle/>
          <a:p>
            <a:r>
              <a:rPr lang="en-US" sz="4400" b="1" dirty="0">
                <a:effectLst/>
                <a:latin typeface="Times New Roman" panose="02020603050405020304" pitchFamily="18" charset="0"/>
                <a:cs typeface="Times New Roman" panose="02020603050405020304" pitchFamily="18" charset="0"/>
              </a:rPr>
              <a:t>Spanish Wine</a:t>
            </a:r>
            <a:endParaRPr lang="en-US" sz="4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19456" y="1463040"/>
            <a:ext cx="5664739" cy="5246877"/>
          </a:xfrm>
        </p:spPr>
        <p:txBody>
          <a:bodyPr vert="horz" lIns="91440" tIns="45720" rIns="91440" bIns="45720" rtlCol="0" anchor="ctr">
            <a:normAutofit fontScale="92500" lnSpcReduction="10000"/>
          </a:bodyPr>
          <a:lstStyle/>
          <a:p>
            <a:pPr marL="342900" indent="-228600" algn="l">
              <a:buFont typeface="Arial" panose="020B0604020202020204" pitchFamily="34" charset="0"/>
              <a:buChar char="•"/>
            </a:pPr>
            <a:r>
              <a:rPr lang="en-US" sz="2600" dirty="0">
                <a:effectLst/>
                <a:latin typeface="Times New Roman" panose="02020603050405020304" pitchFamily="18" charset="0"/>
                <a:cs typeface="Times New Roman" panose="02020603050405020304" pitchFamily="18" charset="0"/>
              </a:rPr>
              <a:t>Spanish wine, renowned for its diversity and richness, holds a pivotal place in the global wine industry. </a:t>
            </a:r>
          </a:p>
          <a:p>
            <a:pPr marL="342900" indent="-228600" algn="l">
              <a:buFont typeface="Arial" panose="020B0604020202020204" pitchFamily="34" charset="0"/>
              <a:buChar char="•"/>
            </a:pPr>
            <a:r>
              <a:rPr lang="en-US" sz="2600" dirty="0">
                <a:effectLst/>
                <a:latin typeface="Times New Roman" panose="02020603050405020304" pitchFamily="18" charset="0"/>
                <a:cs typeface="Times New Roman" panose="02020603050405020304" pitchFamily="18" charset="0"/>
              </a:rPr>
              <a:t>This talk explores the intricate landscape of Spanish wine, focusing on its various wine regions, the distinctive varietals that define them, and the prominent wineries that have shaped its international reputation. </a:t>
            </a:r>
          </a:p>
          <a:p>
            <a:pPr marL="342900" indent="-228600" algn="l">
              <a:buFont typeface="Arial" panose="020B0604020202020204" pitchFamily="34" charset="0"/>
              <a:buChar char="•"/>
            </a:pPr>
            <a:r>
              <a:rPr lang="en-US" sz="2600" dirty="0">
                <a:effectLst/>
                <a:latin typeface="Times New Roman" panose="02020603050405020304" pitchFamily="18" charset="0"/>
                <a:cs typeface="Times New Roman" panose="02020603050405020304" pitchFamily="18" charset="0"/>
              </a:rPr>
              <a:t>By examining the history, geography, and cultural influences that contribute to Spain's winemaking tradition, this study provides a comprehensive understanding of the factors that have propelled Spanish wine to global acclaim.</a:t>
            </a:r>
          </a:p>
          <a:p>
            <a:pPr indent="-228600" algn="l">
              <a:buFont typeface="Arial" panose="020B0604020202020204" pitchFamily="34" charset="0"/>
              <a:buChar char="•"/>
            </a:pPr>
            <a:endParaRPr lang="en-US" sz="1700" dirty="0"/>
          </a:p>
        </p:txBody>
      </p:sp>
      <p:pic>
        <p:nvPicPr>
          <p:cNvPr id="6" name="Picture 5" descr="A vineyard with a hill in the background&#10;&#10;Description automatically generated">
            <a:extLst>
              <a:ext uri="{FF2B5EF4-FFF2-40B4-BE49-F238E27FC236}">
                <a16:creationId xmlns:a16="http://schemas.microsoft.com/office/drawing/2014/main" id="{25708441-4931-27B1-5443-18FF3AE2626A}"/>
              </a:ext>
            </a:extLst>
          </p:cNvPr>
          <p:cNvPicPr>
            <a:picLocks noChangeAspect="1"/>
          </p:cNvPicPr>
          <p:nvPr/>
        </p:nvPicPr>
        <p:blipFill>
          <a:blip r:embed="rId2">
            <a:extLst>
              <a:ext uri="{28A0092B-C50C-407E-A947-70E740481C1C}">
                <a14:useLocalDpi xmlns:a14="http://schemas.microsoft.com/office/drawing/2010/main" val="0"/>
              </a:ext>
            </a:extLst>
          </a:blip>
          <a:srcRect l="16490" r="24333"/>
          <a:stretch/>
        </p:blipFill>
        <p:spPr>
          <a:xfrm>
            <a:off x="6096000" y="1"/>
            <a:ext cx="6102825" cy="6858000"/>
          </a:xfrm>
          <a:prstGeom prst="rect">
            <a:avLst/>
          </a:prstGeom>
        </p:spPr>
      </p:pic>
    </p:spTree>
    <p:extLst>
      <p:ext uri="{BB962C8B-B14F-4D97-AF65-F5344CB8AC3E}">
        <p14:creationId xmlns:p14="http://schemas.microsoft.com/office/powerpoint/2010/main" val="14033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Overview of Spanish Wine</a:t>
            </a:r>
            <a:endParaRPr lang="en-US" dirty="0"/>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573024" y="1600201"/>
            <a:ext cx="11045952" cy="3657599"/>
          </a:xfrm>
        </p:spPr>
        <p:txBody>
          <a:bodyPr>
            <a:noAutofit/>
          </a:bodyPr>
          <a:lstStyle/>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Spain is the third-largest wine producer in the world, behind France and Italy, and boasts the most extensive vineyard area globally.</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Spanish wine's diversity is unparalleled, reflecting the country's varied climate, geography, and historical influences.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From the rich reds of Rioja to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sparkling Cava of Catalonia, Spain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offers a wine for every palate.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wine bottle and glass with different countries/regions&#10;&#10;Description automatically generated">
            <a:extLst>
              <a:ext uri="{FF2B5EF4-FFF2-40B4-BE49-F238E27FC236}">
                <a16:creationId xmlns:a16="http://schemas.microsoft.com/office/drawing/2014/main" id="{FA721E85-A69D-264F-5593-ECEF9AAAA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347" y="3072384"/>
            <a:ext cx="6253141" cy="3517392"/>
          </a:xfrm>
          <a:prstGeom prst="rect">
            <a:avLst/>
          </a:prstGeom>
        </p:spPr>
      </p:pic>
    </p:spTree>
    <p:extLst>
      <p:ext uri="{BB962C8B-B14F-4D97-AF65-F5344CB8AC3E}">
        <p14:creationId xmlns:p14="http://schemas.microsoft.com/office/powerpoint/2010/main" val="15133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1A6D-FBC4-4BDE-4975-75D8E240D55A}"/>
              </a:ext>
            </a:extLst>
          </p:cNvPr>
          <p:cNvSpPr>
            <a:spLocks noGrp="1"/>
          </p:cNvSpPr>
          <p:nvPr>
            <p:ph type="title"/>
          </p:nvPr>
        </p:nvSpPr>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La Rioja Wine Region, Spain</a:t>
            </a:r>
            <a:endParaRPr lang="en-US" dirty="0"/>
          </a:p>
        </p:txBody>
      </p:sp>
      <p:sp>
        <p:nvSpPr>
          <p:cNvPr id="3" name="Content Placeholder 2">
            <a:extLst>
              <a:ext uri="{FF2B5EF4-FFF2-40B4-BE49-F238E27FC236}">
                <a16:creationId xmlns:a16="http://schemas.microsoft.com/office/drawing/2014/main" id="{82211ACE-42BD-9979-E3DE-13CB931A28A4}"/>
              </a:ext>
            </a:extLst>
          </p:cNvPr>
          <p:cNvSpPr>
            <a:spLocks noGrp="1"/>
          </p:cNvSpPr>
          <p:nvPr>
            <p:ph idx="1"/>
          </p:nvPr>
        </p:nvSpPr>
        <p:spPr>
          <a:xfrm>
            <a:off x="6379384" y="1690688"/>
            <a:ext cx="5812616" cy="5167311"/>
          </a:xfrm>
        </p:spPr>
        <p:txBody>
          <a:bodyPr>
            <a:normAutofit lnSpcReduction="10000"/>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La Rioja, nestled in the foothills of the Pyrenees, is the heartland of Spain’s Tempranillo wines.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Its wineries range from family-run vineyards to industrial giants, producing millions of bottles each year.</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 is easy to navigate, with breathtaking scenery and historic towns like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Logroño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that make it a perfect retreat.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the fall, the landscape turns into a sea of red and gold as the vineyards prepare for harvest, making it an ideal time to visit.</a:t>
            </a:r>
          </a:p>
          <a:p>
            <a:endParaRPr lang="en-US" dirty="0"/>
          </a:p>
        </p:txBody>
      </p:sp>
      <p:pic>
        <p:nvPicPr>
          <p:cNvPr id="5" name="Picture 4" descr="A wooden sign with a vineyard in the background&#10;&#10;Description automatically generated">
            <a:extLst>
              <a:ext uri="{FF2B5EF4-FFF2-40B4-BE49-F238E27FC236}">
                <a16:creationId xmlns:a16="http://schemas.microsoft.com/office/drawing/2014/main" id="{99AEB051-FE28-9D70-8F74-B328DA6EB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90688"/>
            <a:ext cx="6379385" cy="5167311"/>
          </a:xfrm>
          <a:prstGeom prst="rect">
            <a:avLst/>
          </a:prstGeom>
        </p:spPr>
      </p:pic>
    </p:spTree>
    <p:extLst>
      <p:ext uri="{BB962C8B-B14F-4D97-AF65-F5344CB8AC3E}">
        <p14:creationId xmlns:p14="http://schemas.microsoft.com/office/powerpoint/2010/main" val="355015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AF90-CEA7-DC01-BEF8-C471C4224F56}"/>
              </a:ext>
            </a:extLst>
          </p:cNvPr>
          <p:cNvSpPr>
            <a:spLocks noGrp="1"/>
          </p:cNvSpPr>
          <p:nvPr>
            <p:ph type="title"/>
          </p:nvPr>
        </p:nvSpPr>
        <p:spPr>
          <a:xfrm>
            <a:off x="-1" y="1"/>
            <a:ext cx="7923545" cy="1519517"/>
          </a:xfrm>
        </p:spPr>
        <p:txBody>
          <a:bodyPr>
            <a:normAutofit/>
          </a:bodyPr>
          <a:lstStyle/>
          <a:p>
            <a:pPr algn="ct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Europe’s Favorite </a:t>
            </a:r>
            <a:br>
              <a:rPr lang="en-US"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endParaRPr lang="en-US" dirty="0"/>
          </a:p>
        </p:txBody>
      </p:sp>
      <p:sp>
        <p:nvSpPr>
          <p:cNvPr id="3" name="Content Placeholder 2">
            <a:extLst>
              <a:ext uri="{FF2B5EF4-FFF2-40B4-BE49-F238E27FC236}">
                <a16:creationId xmlns:a16="http://schemas.microsoft.com/office/drawing/2014/main" id="{F45B42D6-8A99-AB46-9C5E-0AC2D146520F}"/>
              </a:ext>
            </a:extLst>
          </p:cNvPr>
          <p:cNvSpPr>
            <a:spLocks noGrp="1"/>
          </p:cNvSpPr>
          <p:nvPr>
            <p:ph idx="1"/>
          </p:nvPr>
        </p:nvSpPr>
        <p:spPr>
          <a:xfrm>
            <a:off x="137786" y="1519518"/>
            <a:ext cx="8392439" cy="5338481"/>
          </a:xfrm>
        </p:spPr>
        <p:txBody>
          <a:bodyPr>
            <a:noAutofit/>
          </a:bodyPr>
          <a:lstStyle/>
          <a:p>
            <a:pPr>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For wine enthusiasts, exploring Europe's wine regions is nothing short of a dream. The continent is home to some of the most exquisite vineyards, characterized by picturesque landscapes, warm climates, and outstanding food and wine pairings. </a:t>
            </a:r>
          </a:p>
          <a:p>
            <a:pPr>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Whether it's the rolling hills of Tuscany or the steep riverbanks of the Douro Valley, Europe offers a rich tapestry of wine cultures, each with its own unique allure.</a:t>
            </a:r>
          </a:p>
          <a:p>
            <a:pPr>
              <a:spcBef>
                <a:spcPts val="0"/>
              </a:spcBef>
              <a:spcAft>
                <a:spcPts val="800"/>
              </a:spcAft>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For those looking to immerse themselves in the world of European wines, this guide will help you discover some of </a:t>
            </a:r>
            <a:br>
              <a:rPr lang="en-US" sz="24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best regions across Europe, from the famed Champagne vineyards of France to the sun-soaked hills of Spain and Italy. </a:t>
            </a:r>
          </a:p>
          <a:p>
            <a:pPr>
              <a:spcBef>
                <a:spcPts val="0"/>
              </a:spcBef>
              <a:spcAft>
                <a:spcPts val="800"/>
              </a:spcAft>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Each destination offers a unique experience that will leave you with unforgettable memories and perhaps a new favorite bottle of wine.</a:t>
            </a:r>
            <a:endParaRPr lang="en-US" sz="2400" dirty="0">
              <a:latin typeface="Times New Roman" panose="02020603050405020304" pitchFamily="18" charset="0"/>
              <a:cs typeface="Times New Roman" panose="02020603050405020304" pitchFamily="18" charset="0"/>
            </a:endParaRPr>
          </a:p>
        </p:txBody>
      </p:sp>
      <p:pic>
        <p:nvPicPr>
          <p:cNvPr id="5" name="Picture 4" descr="A winding road in a green field with trees&#10;&#10;Description automatically generated">
            <a:extLst>
              <a:ext uri="{FF2B5EF4-FFF2-40B4-BE49-F238E27FC236}">
                <a16:creationId xmlns:a16="http://schemas.microsoft.com/office/drawing/2014/main" id="{4E4F77D1-97D0-6E9B-E105-979A49A7BE82}"/>
              </a:ext>
            </a:extLst>
          </p:cNvPr>
          <p:cNvPicPr>
            <a:picLocks noChangeAspect="1"/>
          </p:cNvPicPr>
          <p:nvPr/>
        </p:nvPicPr>
        <p:blipFill>
          <a:blip r:embed="rId2">
            <a:extLst>
              <a:ext uri="{28A0092B-C50C-407E-A947-70E740481C1C}">
                <a14:useLocalDpi xmlns:a14="http://schemas.microsoft.com/office/drawing/2010/main" val="0"/>
              </a:ext>
            </a:extLst>
          </a:blip>
          <a:srcRect l="12986" t="-1" r="54516" b="-1"/>
          <a:stretch/>
        </p:blipFill>
        <p:spPr>
          <a:xfrm>
            <a:off x="7923545" y="-1"/>
            <a:ext cx="426540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0220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4AE6-3E93-C16D-037A-151E99D2FB8A}"/>
              </a:ext>
            </a:extLst>
          </p:cNvPr>
          <p:cNvSpPr>
            <a:spLocks noGrp="1"/>
          </p:cNvSpPr>
          <p:nvPr>
            <p:ph type="ctrTitle"/>
          </p:nvPr>
        </p:nvSpPr>
        <p:spPr>
          <a:xfrm>
            <a:off x="0" y="1"/>
            <a:ext cx="12192000" cy="1600200"/>
          </a:xfrm>
        </p:spPr>
        <p:txBody>
          <a:bodyPr anchor="ctr">
            <a:normAutofit/>
          </a:bodyPr>
          <a:lstStyle/>
          <a:p>
            <a:r>
              <a:rPr lang="en-US" sz="6000" b="1" kern="100" dirty="0">
                <a:effectLst/>
                <a:latin typeface="Times New Roman" panose="02020603050405020304" pitchFamily="18" charset="0"/>
                <a:ea typeface="Aptos" panose="020B0004020202020204" pitchFamily="34" charset="0"/>
                <a:cs typeface="Times New Roman" panose="02020603050405020304" pitchFamily="18" charset="0"/>
              </a:rPr>
              <a:t>Rioja </a:t>
            </a:r>
            <a:r>
              <a:rPr lang="en-US" b="1" dirty="0">
                <a:effectLst/>
                <a:latin typeface="Times New Roman" panose="02020603050405020304" pitchFamily="18" charset="0"/>
                <a:ea typeface="Aptos" panose="020B0004020202020204" pitchFamily="34" charset="0"/>
              </a:rPr>
              <a:t>Wine Region of Spain</a:t>
            </a:r>
            <a:endParaRPr lang="en-US" dirty="0"/>
          </a:p>
        </p:txBody>
      </p:sp>
      <p:sp>
        <p:nvSpPr>
          <p:cNvPr id="3" name="Subtitle 2">
            <a:extLst>
              <a:ext uri="{FF2B5EF4-FFF2-40B4-BE49-F238E27FC236}">
                <a16:creationId xmlns:a16="http://schemas.microsoft.com/office/drawing/2014/main" id="{8FAAFC48-B349-E5F0-1CC4-6738A116AE67}"/>
              </a:ext>
            </a:extLst>
          </p:cNvPr>
          <p:cNvSpPr>
            <a:spLocks noGrp="1"/>
          </p:cNvSpPr>
          <p:nvPr>
            <p:ph type="subTitle" idx="1"/>
          </p:nvPr>
        </p:nvSpPr>
        <p:spPr>
          <a:xfrm>
            <a:off x="585216" y="1600201"/>
            <a:ext cx="10997184" cy="5257798"/>
          </a:xfrm>
        </p:spPr>
        <p:txBody>
          <a:bodyPr>
            <a:normAutofit/>
          </a:bodyPr>
          <a:lstStyle/>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Rioja, Spain's most famous wine region, is divided into three sub-regions: Rioja Alta, Rioja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Alavesa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Rioja Baja.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Each sub-region has its unique climate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soil composition, contributing to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complexity of Rioja wines.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Tempranillo is the dominant grape,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known for producing structured wines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with aging potential.</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map of the spanish wine regions&#10;&#10;Description automatically generated">
            <a:extLst>
              <a:ext uri="{FF2B5EF4-FFF2-40B4-BE49-F238E27FC236}">
                <a16:creationId xmlns:a16="http://schemas.microsoft.com/office/drawing/2014/main" id="{8BFAE448-EB7B-C2DD-3D39-EFE32804EE5F}"/>
              </a:ext>
            </a:extLst>
          </p:cNvPr>
          <p:cNvPicPr>
            <a:picLocks noChangeAspect="1"/>
          </p:cNvPicPr>
          <p:nvPr/>
        </p:nvPicPr>
        <p:blipFill>
          <a:blip r:embed="rId3">
            <a:extLst>
              <a:ext uri="{28A0092B-C50C-407E-A947-70E740481C1C}">
                <a14:useLocalDpi xmlns:a14="http://schemas.microsoft.com/office/drawing/2010/main" val="0"/>
              </a:ext>
            </a:extLst>
          </a:blip>
          <a:srcRect l="1690" t="2280" r="2395" b="8936"/>
          <a:stretch/>
        </p:blipFill>
        <p:spPr>
          <a:xfrm>
            <a:off x="5918200" y="2572424"/>
            <a:ext cx="6249416" cy="4285576"/>
          </a:xfrm>
          <a:prstGeom prst="rect">
            <a:avLst/>
          </a:prstGeom>
        </p:spPr>
      </p:pic>
    </p:spTree>
    <p:extLst>
      <p:ext uri="{BB962C8B-B14F-4D97-AF65-F5344CB8AC3E}">
        <p14:creationId xmlns:p14="http://schemas.microsoft.com/office/powerpoint/2010/main" val="233243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6FA3-A91C-2E75-6045-E33052A2EA80}"/>
              </a:ext>
            </a:extLst>
          </p:cNvPr>
          <p:cNvSpPr>
            <a:spLocks noGrp="1"/>
          </p:cNvSpPr>
          <p:nvPr>
            <p:ph type="title"/>
          </p:nvPr>
        </p:nvSpPr>
        <p:spPr>
          <a:xfrm>
            <a:off x="0" y="1"/>
            <a:ext cx="12192000" cy="1572889"/>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Catalonia Wine Region, Spain</a:t>
            </a:r>
            <a:endParaRPr lang="en-US" dirty="0"/>
          </a:p>
        </p:txBody>
      </p:sp>
      <p:sp>
        <p:nvSpPr>
          <p:cNvPr id="3" name="Content Placeholder 2">
            <a:extLst>
              <a:ext uri="{FF2B5EF4-FFF2-40B4-BE49-F238E27FC236}">
                <a16:creationId xmlns:a16="http://schemas.microsoft.com/office/drawing/2014/main" id="{CE4B549B-353A-E469-454F-6DD1F739B7DA}"/>
              </a:ext>
            </a:extLst>
          </p:cNvPr>
          <p:cNvSpPr>
            <a:spLocks noGrp="1"/>
          </p:cNvSpPr>
          <p:nvPr>
            <p:ph idx="1"/>
          </p:nvPr>
        </p:nvSpPr>
        <p:spPr>
          <a:xfrm>
            <a:off x="255494" y="1572890"/>
            <a:ext cx="6468035" cy="5177533"/>
          </a:xfrm>
        </p:spPr>
        <p:txBody>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Catalonia boasts 10 different wine regions, stretching from the Pyrenees to the Mediterranean coastline.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Garnacha and Carignan grapes are the backbone of Catalonia’s red wines, while the region is also known for producing Cava, Spain’s sparkling wine.</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Whether you're exploring Barcelona's vibrant food and wine scene or heading out into the countryside, Catalonia offers something for every wine lover.</a:t>
            </a:r>
          </a:p>
          <a:p>
            <a:endParaRPr lang="en-US" dirty="0"/>
          </a:p>
        </p:txBody>
      </p:sp>
      <p:pic>
        <p:nvPicPr>
          <p:cNvPr id="5" name="Picture 4" descr="A map of catalonia with cities and names&#10;&#10;Description automatically generated">
            <a:extLst>
              <a:ext uri="{FF2B5EF4-FFF2-40B4-BE49-F238E27FC236}">
                <a16:creationId xmlns:a16="http://schemas.microsoft.com/office/drawing/2014/main" id="{DF092249-6399-FF43-1ECD-0D7443A87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529" y="1572890"/>
            <a:ext cx="5468471" cy="5285110"/>
          </a:xfrm>
          <a:prstGeom prst="rect">
            <a:avLst/>
          </a:prstGeom>
        </p:spPr>
      </p:pic>
    </p:spTree>
    <p:extLst>
      <p:ext uri="{BB962C8B-B14F-4D97-AF65-F5344CB8AC3E}">
        <p14:creationId xmlns:p14="http://schemas.microsoft.com/office/powerpoint/2010/main" val="135140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6072403" y="1"/>
            <a:ext cx="6116549" cy="1652259"/>
          </a:xfrm>
        </p:spPr>
        <p:txBody>
          <a:bodyPr>
            <a:normAutofit/>
          </a:bodyPr>
          <a:lstStyle/>
          <a:p>
            <a:pPr marL="0" marR="0" algn="ctr">
              <a:spcBef>
                <a:spcPts val="0"/>
              </a:spcBef>
              <a:spcAft>
                <a:spcPts val="800"/>
              </a:spcAft>
            </a:pPr>
            <a:r>
              <a:rPr lang="en-US" b="1" kern="0" dirty="0">
                <a:effectLst/>
                <a:latin typeface="Times New Roman" panose="02020603050405020304" pitchFamily="18" charset="0"/>
                <a:ea typeface="Times New Roman" panose="02020603050405020304" pitchFamily="18" charset="0"/>
              </a:rPr>
              <a:t>Portuguese Wine Regions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6116569" y="1652260"/>
            <a:ext cx="6072383" cy="5205730"/>
          </a:xfrm>
        </p:spPr>
        <p:txBody>
          <a:bodyPr>
            <a:normAutofit/>
          </a:bodyPr>
          <a:lstStyle/>
          <a:p>
            <a:pPr marL="0" marR="0">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Portugal is home to several key wine regions, each known for unique grape varieties and styles of wine. Here are some of the main wine regions and grape varieties in Portugal:</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spcBef>
                <a:spcPts val="0"/>
              </a:spcBef>
              <a:spcAft>
                <a:spcPts val="800"/>
              </a:spcAft>
              <a:buNone/>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Wine Regions: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Douro Valley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Famous for Port wine production.</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Also produces high-quality red and white table wines.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Grape varieties: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Touriga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Nacional,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Touriga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Franca, Tinta Roriz (Tempranillo), Tinto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Cão</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and others.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Two glasses of wine and grapes on a rock&#10;&#10;Description automatically generated">
            <a:extLst>
              <a:ext uri="{FF2B5EF4-FFF2-40B4-BE49-F238E27FC236}">
                <a16:creationId xmlns:a16="http://schemas.microsoft.com/office/drawing/2014/main" id="{FC038A0C-7AA6-58FC-D4ED-391E789417CE}"/>
              </a:ext>
            </a:extLst>
          </p:cNvPr>
          <p:cNvPicPr>
            <a:picLocks noChangeAspect="1"/>
          </p:cNvPicPr>
          <p:nvPr/>
        </p:nvPicPr>
        <p:blipFill rotWithShape="1">
          <a:blip r:embed="rId3">
            <a:extLst>
              <a:ext uri="{28A0092B-C50C-407E-A947-70E740481C1C}">
                <a14:useLocalDpi xmlns:a14="http://schemas.microsoft.com/office/drawing/2010/main" val="0"/>
              </a:ext>
            </a:extLst>
          </a:blip>
          <a:srcRect l="20658" r="2047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41360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A0F2-AE2C-BA8B-6564-6CD89F39C1C3}"/>
              </a:ext>
            </a:extLst>
          </p:cNvPr>
          <p:cNvSpPr>
            <a:spLocks noGrp="1"/>
          </p:cNvSpPr>
          <p:nvPr>
            <p:ph type="title"/>
          </p:nvPr>
        </p:nvSpPr>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Douro Valley Wine Region, Portugal</a:t>
            </a:r>
            <a:endParaRPr lang="en-US" dirty="0"/>
          </a:p>
        </p:txBody>
      </p:sp>
      <p:sp>
        <p:nvSpPr>
          <p:cNvPr id="3" name="Content Placeholder 2">
            <a:extLst>
              <a:ext uri="{FF2B5EF4-FFF2-40B4-BE49-F238E27FC236}">
                <a16:creationId xmlns:a16="http://schemas.microsoft.com/office/drawing/2014/main" id="{7226CA40-F956-B424-9E8E-7709B1D9F2AF}"/>
              </a:ext>
            </a:extLst>
          </p:cNvPr>
          <p:cNvSpPr>
            <a:spLocks noGrp="1"/>
          </p:cNvSpPr>
          <p:nvPr>
            <p:ph idx="1"/>
          </p:nvPr>
        </p:nvSpPr>
        <p:spPr>
          <a:xfrm>
            <a:off x="363071" y="1825624"/>
            <a:ext cx="10990729" cy="5032375"/>
          </a:xfrm>
        </p:spPr>
        <p:txBody>
          <a:bodyPr>
            <a:norm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Douro Valley, a UNESCO World Heritage site, is one of the oldest and most stunning wine regions in the world.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Steep, terraced vineyards rise along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river, creating a dramatic backdrop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for your wine journey.</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While the Douro is famous for its port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wines, the region also produces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exceptional red and white table wines.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 visit to Porto and the nearby Vila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Nova de Gaia, where much of the port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is aged, is a must for any wine lover.</a:t>
            </a:r>
          </a:p>
          <a:p>
            <a:endParaRPr lang="en-US" dirty="0"/>
          </a:p>
        </p:txBody>
      </p:sp>
      <p:pic>
        <p:nvPicPr>
          <p:cNvPr id="5" name="Picture 4" descr="A map of a wine region&#10;&#10;Description automatically generated">
            <a:extLst>
              <a:ext uri="{FF2B5EF4-FFF2-40B4-BE49-F238E27FC236}">
                <a16:creationId xmlns:a16="http://schemas.microsoft.com/office/drawing/2014/main" id="{087FD8B4-3B8A-0DA0-414B-09B4C3CAF861}"/>
              </a:ext>
            </a:extLst>
          </p:cNvPr>
          <p:cNvPicPr>
            <a:picLocks noChangeAspect="1"/>
          </p:cNvPicPr>
          <p:nvPr/>
        </p:nvPicPr>
        <p:blipFill>
          <a:blip r:embed="rId2">
            <a:extLst>
              <a:ext uri="{28A0092B-C50C-407E-A947-70E740481C1C}">
                <a14:useLocalDpi xmlns:a14="http://schemas.microsoft.com/office/drawing/2010/main" val="0"/>
              </a:ext>
            </a:extLst>
          </a:blip>
          <a:srcRect l="5823" t="19812" r="7324" b="17507"/>
          <a:stretch/>
        </p:blipFill>
        <p:spPr>
          <a:xfrm>
            <a:off x="5535168" y="2645664"/>
            <a:ext cx="6656832" cy="4212336"/>
          </a:xfrm>
          <a:prstGeom prst="rect">
            <a:avLst/>
          </a:prstGeom>
        </p:spPr>
      </p:pic>
    </p:spTree>
    <p:extLst>
      <p:ext uri="{BB962C8B-B14F-4D97-AF65-F5344CB8AC3E}">
        <p14:creationId xmlns:p14="http://schemas.microsoft.com/office/powerpoint/2010/main" val="243624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6BF6-5A08-D721-213A-1F9250301389}"/>
              </a:ext>
            </a:extLst>
          </p:cNvPr>
          <p:cNvSpPr>
            <a:spLocks noGrp="1"/>
          </p:cNvSpPr>
          <p:nvPr>
            <p:ph type="title"/>
          </p:nvPr>
        </p:nvSpPr>
        <p:spPr>
          <a:xfrm>
            <a:off x="7485888" y="1"/>
            <a:ext cx="4706112" cy="1690688"/>
          </a:xfrm>
        </p:spPr>
        <p:txBody>
          <a:bodyP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Mosel Wine Region, Germany</a:t>
            </a:r>
            <a:endParaRPr lang="en-US" dirty="0"/>
          </a:p>
        </p:txBody>
      </p:sp>
      <p:sp>
        <p:nvSpPr>
          <p:cNvPr id="3" name="Content Placeholder 2">
            <a:extLst>
              <a:ext uri="{FF2B5EF4-FFF2-40B4-BE49-F238E27FC236}">
                <a16:creationId xmlns:a16="http://schemas.microsoft.com/office/drawing/2014/main" id="{7D91C1BC-705E-6004-A649-1E275171BC8F}"/>
              </a:ext>
            </a:extLst>
          </p:cNvPr>
          <p:cNvSpPr>
            <a:spLocks noGrp="1"/>
          </p:cNvSpPr>
          <p:nvPr>
            <p:ph idx="1"/>
          </p:nvPr>
        </p:nvSpPr>
        <p:spPr>
          <a:xfrm>
            <a:off x="7390086" y="1487424"/>
            <a:ext cx="4801914" cy="5462016"/>
          </a:xfrm>
        </p:spPr>
        <p:txBody>
          <a:bodyPr>
            <a:normAutofit lnSpcReduction="10000"/>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Mosel region is synonymous with Riesling, producing some of the world’s best examples of this grape.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vineyards, perched on steep slopes along the Mosel River, produce wines that are known for their floral aromas, vibrant acidity, and aging potential.</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Aside from wine, the Mosel region offers charming villages, historic castles, and picturesque landscapes that make it a delightful destination for wine tourists.</a:t>
            </a:r>
          </a:p>
          <a:p>
            <a:endParaRPr lang="en-US" dirty="0"/>
          </a:p>
        </p:txBody>
      </p:sp>
      <p:pic>
        <p:nvPicPr>
          <p:cNvPr id="5" name="Picture 4" descr="A map of a wine region&#10;&#10;Description automatically generated">
            <a:extLst>
              <a:ext uri="{FF2B5EF4-FFF2-40B4-BE49-F238E27FC236}">
                <a16:creationId xmlns:a16="http://schemas.microsoft.com/office/drawing/2014/main" id="{923B6542-C32C-9AEB-8D09-36DCD510E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0086" cy="6858000"/>
          </a:xfrm>
          <a:prstGeom prst="rect">
            <a:avLst/>
          </a:prstGeom>
        </p:spPr>
      </p:pic>
    </p:spTree>
    <p:extLst>
      <p:ext uri="{BB962C8B-B14F-4D97-AF65-F5344CB8AC3E}">
        <p14:creationId xmlns:p14="http://schemas.microsoft.com/office/powerpoint/2010/main" val="18671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8668-8DA3-869E-7B55-28D177FA2357}"/>
              </a:ext>
            </a:extLst>
          </p:cNvPr>
          <p:cNvSpPr>
            <a:spLocks noGrp="1"/>
          </p:cNvSpPr>
          <p:nvPr>
            <p:ph type="title"/>
          </p:nvPr>
        </p:nvSpPr>
        <p:spPr/>
        <p:txBody>
          <a:bodyP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Rhineland-Palatinate Wine Region, Germany</a:t>
            </a:r>
            <a:endParaRPr lang="en-US" dirty="0"/>
          </a:p>
        </p:txBody>
      </p:sp>
      <p:sp>
        <p:nvSpPr>
          <p:cNvPr id="3" name="Content Placeholder 2">
            <a:extLst>
              <a:ext uri="{FF2B5EF4-FFF2-40B4-BE49-F238E27FC236}">
                <a16:creationId xmlns:a16="http://schemas.microsoft.com/office/drawing/2014/main" id="{043F3745-7F7C-8D57-8162-A5B7862D93A8}"/>
              </a:ext>
            </a:extLst>
          </p:cNvPr>
          <p:cNvSpPr>
            <a:spLocks noGrp="1"/>
          </p:cNvSpPr>
          <p:nvPr>
            <p:ph idx="1"/>
          </p:nvPr>
        </p:nvSpPr>
        <p:spPr>
          <a:xfrm>
            <a:off x="121920" y="1825624"/>
            <a:ext cx="11231880" cy="5032375"/>
          </a:xfrm>
        </p:spPr>
        <p:txBody>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Rhineland-Palatinate, located along the Moselle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Rhine rivers, is Germany’s second-largest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 region.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Known primarily for its crisp, dry Rieslings,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area also produces a wide variety of other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wines, including whites, reds, and rosés.</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 is famous for its wine festivals,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offering a lively atmosphere where you can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enjoy both the wines and the local culture.</a:t>
            </a:r>
          </a:p>
          <a:p>
            <a:endParaRPr lang="en-US" dirty="0"/>
          </a:p>
        </p:txBody>
      </p:sp>
      <p:pic>
        <p:nvPicPr>
          <p:cNvPr id="5" name="Picture 4" descr="A map of a city&#10;&#10;Description automatically generated">
            <a:extLst>
              <a:ext uri="{FF2B5EF4-FFF2-40B4-BE49-F238E27FC236}">
                <a16:creationId xmlns:a16="http://schemas.microsoft.com/office/drawing/2014/main" id="{62EF6FF3-4C19-A562-C8BE-1A3DBB0E4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7337" y="1825624"/>
            <a:ext cx="5894663" cy="5032376"/>
          </a:xfrm>
          <a:prstGeom prst="rect">
            <a:avLst/>
          </a:prstGeom>
        </p:spPr>
      </p:pic>
    </p:spTree>
    <p:extLst>
      <p:ext uri="{BB962C8B-B14F-4D97-AF65-F5344CB8AC3E}">
        <p14:creationId xmlns:p14="http://schemas.microsoft.com/office/powerpoint/2010/main" val="312172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534DB07-B4EC-36B1-D9E7-6A7F7178F829}"/>
              </a:ext>
            </a:extLst>
          </p:cNvPr>
          <p:cNvSpPr>
            <a:spLocks noGrp="1"/>
          </p:cNvSpPr>
          <p:nvPr>
            <p:ph type="title"/>
          </p:nvPr>
        </p:nvSpPr>
        <p:spPr>
          <a:xfrm>
            <a:off x="0" y="365125"/>
            <a:ext cx="6226167" cy="1807305"/>
          </a:xfrm>
        </p:spPr>
        <p:txBody>
          <a:bodyPr>
            <a:normAutofit/>
          </a:bodyPr>
          <a:lstStyle/>
          <a:p>
            <a:pPr algn="ct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Riesling Reigns Supreme</a:t>
            </a:r>
            <a:endParaRPr lang="en-US" dirty="0">
              <a:latin typeface="Times New Roman" panose="02020603050405020304" pitchFamily="18" charset="0"/>
              <a:cs typeface="Times New Roman" panose="02020603050405020304" pitchFamily="18" charset="0"/>
            </a:endParaRPr>
          </a:p>
        </p:txBody>
      </p:sp>
      <p:sp>
        <p:nvSpPr>
          <p:cNvPr id="18" name="Content Placeholder 2">
            <a:extLst>
              <a:ext uri="{FF2B5EF4-FFF2-40B4-BE49-F238E27FC236}">
                <a16:creationId xmlns:a16="http://schemas.microsoft.com/office/drawing/2014/main" id="{2CEBCA1E-AE13-9323-4156-C070FD02EE70}"/>
              </a:ext>
            </a:extLst>
          </p:cNvPr>
          <p:cNvSpPr>
            <a:spLocks noGrp="1"/>
          </p:cNvSpPr>
          <p:nvPr>
            <p:ph idx="1"/>
          </p:nvPr>
        </p:nvSpPr>
        <p:spPr>
          <a:xfrm>
            <a:off x="266218" y="1828800"/>
            <a:ext cx="5959949" cy="4803494"/>
          </a:xfrm>
        </p:spPr>
        <p:txBody>
          <a:bodyPr>
            <a:normAutofit/>
          </a:bodyPr>
          <a:lstStyle/>
          <a:p>
            <a:r>
              <a:rPr lang="en-US" sz="2400" dirty="0">
                <a:latin typeface="Times New Roman" panose="02020603050405020304" pitchFamily="18" charset="0"/>
                <a:cs typeface="Times New Roman" panose="02020603050405020304" pitchFamily="18" charset="0"/>
              </a:rPr>
              <a:t>The Mosel wine region is synonymous with Riesling, a noble grape variety that thrives in the cool climate and mineral-rich soils of the area.</a:t>
            </a:r>
          </a:p>
          <a:p>
            <a:r>
              <a:rPr lang="en-US" sz="2400" dirty="0">
                <a:latin typeface="Times New Roman" panose="02020603050405020304" pitchFamily="18" charset="0"/>
                <a:cs typeface="Times New Roman" panose="02020603050405020304" pitchFamily="18" charset="0"/>
              </a:rPr>
              <a:t>Revered for its remarkable versatility and ability to reflect the terroirs, Mosel Rieslings captivate the senses with their ethereal aromas, brilliant acidity, crystalline purity and color. </a:t>
            </a:r>
          </a:p>
          <a:p>
            <a:r>
              <a:rPr lang="en-US" sz="2400" dirty="0">
                <a:latin typeface="Times New Roman" panose="02020603050405020304" pitchFamily="18" charset="0"/>
                <a:cs typeface="Times New Roman" panose="02020603050405020304" pitchFamily="18" charset="0"/>
              </a:rPr>
              <a:t>From bone-dry to lusciously sweet, these wines span a spectrum of styles, each expressing the nuances of their vineyard of origin.</a:t>
            </a:r>
          </a:p>
        </p:txBody>
      </p:sp>
      <p:pic>
        <p:nvPicPr>
          <p:cNvPr id="20" name="Picture 19" descr="A bottle of wine next to wine glasses&#10;&#10;Description automatically generated">
            <a:extLst>
              <a:ext uri="{FF2B5EF4-FFF2-40B4-BE49-F238E27FC236}">
                <a16:creationId xmlns:a16="http://schemas.microsoft.com/office/drawing/2014/main" id="{148580D3-9CD2-FF27-4335-97D9F2ADEE26}"/>
              </a:ext>
            </a:extLst>
          </p:cNvPr>
          <p:cNvPicPr>
            <a:picLocks noChangeAspect="1"/>
          </p:cNvPicPr>
          <p:nvPr/>
        </p:nvPicPr>
        <p:blipFill rotWithShape="1">
          <a:blip r:embed="rId2">
            <a:extLst>
              <a:ext uri="{28A0092B-C50C-407E-A947-70E740481C1C}">
                <a14:useLocalDpi xmlns:a14="http://schemas.microsoft.com/office/drawing/2010/main" val="0"/>
              </a:ext>
            </a:extLst>
          </a:blip>
          <a:srcRect l="19251" r="2271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2905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 calcmode="lin" valueType="num">
                                      <p:cBhvr additive="base">
                                        <p:cTn id="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 calcmode="lin" valueType="num">
                                      <p:cBhvr additive="base">
                                        <p:cTn id="1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5151120" y="182564"/>
            <a:ext cx="7040880" cy="847584"/>
          </a:xfrm>
        </p:spPr>
        <p:txBody>
          <a:bodyPr/>
          <a:lstStyle/>
          <a:p>
            <a:pPr algn="ctr"/>
            <a:r>
              <a:rPr lang="en-US" b="1" dirty="0">
                <a:latin typeface="Times New Roman" panose="02020603050405020304" pitchFamily="18" charset="0"/>
                <a:cs typeface="Times New Roman" panose="02020603050405020304" pitchFamily="18" charset="0"/>
              </a:rPr>
              <a:t>Beyond Riesling</a:t>
            </a:r>
          </a:p>
        </p:txBody>
      </p:sp>
      <p:sp>
        <p:nvSpPr>
          <p:cNvPr id="9" name="TextBox 8">
            <a:extLst>
              <a:ext uri="{FF2B5EF4-FFF2-40B4-BE49-F238E27FC236}">
                <a16:creationId xmlns:a16="http://schemas.microsoft.com/office/drawing/2014/main" id="{B0B4BE07-5E91-3A14-2156-CCEACAD34646}"/>
              </a:ext>
            </a:extLst>
          </p:cNvPr>
          <p:cNvSpPr txBox="1"/>
          <p:nvPr/>
        </p:nvSpPr>
        <p:spPr>
          <a:xfrm>
            <a:off x="5143500" y="991399"/>
            <a:ext cx="7040880" cy="5632311"/>
          </a:xfrm>
          <a:prstGeom prst="rect">
            <a:avLst/>
          </a:prstGeom>
          <a:noFill/>
        </p:spPr>
        <p:txBody>
          <a:bodyPr wrap="square">
            <a:spAutoFit/>
          </a:bodyPr>
          <a:lstStyle/>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Riesling grape accounts for nearly 60% of the region's vineyards and is widely considered the most prestigious and highest quality wine grape of the Mosel but it cannot be planted on every vineyard site due to difficulties the grape has in ripening in particularly cool climates.</a:t>
            </a:r>
          </a:p>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 Factors such as altitude, aspect and sunlight exposure can have a pronounced effect not only one the resulting quality of the wine but also whether the Riesling grape will even ripen at all. While Riesling reigns supreme, the Mosel wine region also embraces a diverse array of grape varieties.</a:t>
            </a:r>
          </a:p>
          <a:p>
            <a:pPr marL="342900" indent="-342900">
              <a:buFont typeface="Arial" panose="020B0604020202020204" pitchFamily="34" charset="0"/>
              <a:buChar char="•"/>
            </a:pPr>
            <a:r>
              <a:rPr lang="en-US" sz="2400" dirty="0">
                <a:latin typeface="Times New Roman" panose="02020603050405020304" pitchFamily="18" charset="0"/>
                <a:ea typeface="Aptos" panose="020B0004020202020204" pitchFamily="34" charset="0"/>
                <a:cs typeface="Times New Roman" panose="02020603050405020304" pitchFamily="18" charset="0"/>
              </a:rPr>
              <a:t>Muller-Thurgau, </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Pinot Blanc, and Pinot Noir thrive in the region's microclimates, producing wines of character and distinction.</a:t>
            </a:r>
            <a:endParaRPr lang="en-US" sz="2400" dirty="0">
              <a:latin typeface="Times New Roman" panose="02020603050405020304" pitchFamily="18" charset="0"/>
              <a:cs typeface="Times New Roman" panose="02020603050405020304" pitchFamily="18" charset="0"/>
            </a:endParaRPr>
          </a:p>
        </p:txBody>
      </p:sp>
      <p:pic>
        <p:nvPicPr>
          <p:cNvPr id="4" name="Picture 3" descr="A white label on a bottle&#10;&#10;Description automatically generated">
            <a:extLst>
              <a:ext uri="{FF2B5EF4-FFF2-40B4-BE49-F238E27FC236}">
                <a16:creationId xmlns:a16="http://schemas.microsoft.com/office/drawing/2014/main" id="{4BCBEC16-C201-B31A-D464-A98B64847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171337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C483-6D21-F63F-18FB-8AC1AE73FD94}"/>
              </a:ext>
            </a:extLst>
          </p:cNvPr>
          <p:cNvSpPr>
            <a:spLocks noGrp="1"/>
          </p:cNvSpPr>
          <p:nvPr>
            <p:ph type="title"/>
          </p:nvPr>
        </p:nvSpPr>
        <p:spPr>
          <a:xfrm>
            <a:off x="0" y="1"/>
            <a:ext cx="12192000" cy="1463039"/>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Istria Wine Region, Croatia</a:t>
            </a:r>
            <a:endParaRPr lang="en-US" dirty="0"/>
          </a:p>
        </p:txBody>
      </p:sp>
      <p:sp>
        <p:nvSpPr>
          <p:cNvPr id="3" name="Content Placeholder 2">
            <a:extLst>
              <a:ext uri="{FF2B5EF4-FFF2-40B4-BE49-F238E27FC236}">
                <a16:creationId xmlns:a16="http://schemas.microsoft.com/office/drawing/2014/main" id="{ACC9810B-1C40-A379-008D-3AF0B105A504}"/>
              </a:ext>
            </a:extLst>
          </p:cNvPr>
          <p:cNvSpPr>
            <a:spLocks noGrp="1"/>
          </p:cNvSpPr>
          <p:nvPr>
            <p:ph idx="1"/>
          </p:nvPr>
        </p:nvSpPr>
        <p:spPr>
          <a:xfrm>
            <a:off x="121920" y="1563624"/>
            <a:ext cx="5010912" cy="5294375"/>
          </a:xfrm>
        </p:spPr>
        <p:txBody>
          <a:bodyPr>
            <a:normAutofit lnSpcReduction="10000"/>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Istria, located on Croatia's northwest coast, is an up-and-coming wine destination.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Known for its fresh Malvasia white wines and bold Teran reds, Istria offers a unique taste of Croatian viticulture.</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region is home to small, family-owned wineries, many of which produce limited quantities of wine.</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It’s the perfect destination for those seeking off-the-beaten-path wine experiences.</a:t>
            </a:r>
          </a:p>
          <a:p>
            <a:endParaRPr lang="en-US" dirty="0"/>
          </a:p>
        </p:txBody>
      </p:sp>
      <p:pic>
        <p:nvPicPr>
          <p:cNvPr id="5" name="Picture 4" descr="A map of the region of croatia&#10;&#10;Description automatically generated">
            <a:extLst>
              <a:ext uri="{FF2B5EF4-FFF2-40B4-BE49-F238E27FC236}">
                <a16:creationId xmlns:a16="http://schemas.microsoft.com/office/drawing/2014/main" id="{E63654A3-AB8B-C93F-2085-F0A8B2322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832" y="1563624"/>
            <a:ext cx="7059168" cy="5294376"/>
          </a:xfrm>
          <a:prstGeom prst="rect">
            <a:avLst/>
          </a:prstGeom>
        </p:spPr>
      </p:pic>
    </p:spTree>
    <p:extLst>
      <p:ext uri="{BB962C8B-B14F-4D97-AF65-F5344CB8AC3E}">
        <p14:creationId xmlns:p14="http://schemas.microsoft.com/office/powerpoint/2010/main" val="212634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8827-49C0-7A8A-7784-6A143202B8CE}"/>
              </a:ext>
            </a:extLst>
          </p:cNvPr>
          <p:cNvSpPr>
            <a:spLocks noGrp="1"/>
          </p:cNvSpPr>
          <p:nvPr>
            <p:ph type="title"/>
          </p:nvPr>
        </p:nvSpPr>
        <p:spPr>
          <a:xfrm>
            <a:off x="0" y="1"/>
            <a:ext cx="12192000" cy="1613646"/>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Santorini Wine Region, Greece</a:t>
            </a:r>
            <a:endParaRPr lang="en-US" dirty="0"/>
          </a:p>
        </p:txBody>
      </p:sp>
      <p:sp>
        <p:nvSpPr>
          <p:cNvPr id="3" name="Content Placeholder 2">
            <a:extLst>
              <a:ext uri="{FF2B5EF4-FFF2-40B4-BE49-F238E27FC236}">
                <a16:creationId xmlns:a16="http://schemas.microsoft.com/office/drawing/2014/main" id="{EF9E4A2F-0A57-8DE7-7DD1-7CD9668857DB}"/>
              </a:ext>
            </a:extLst>
          </p:cNvPr>
          <p:cNvSpPr>
            <a:spLocks noGrp="1"/>
          </p:cNvSpPr>
          <p:nvPr>
            <p:ph idx="1"/>
          </p:nvPr>
        </p:nvSpPr>
        <p:spPr>
          <a:xfrm>
            <a:off x="4977798" y="1252631"/>
            <a:ext cx="7214202" cy="5605368"/>
          </a:xfrm>
        </p:spPr>
        <p:txBody>
          <a:bodyPr>
            <a:normAutofit fontScale="92500"/>
          </a:bodyPr>
          <a:lstStyle/>
          <a:p>
            <a:pPr>
              <a:lnSpc>
                <a:spcPct val="107000"/>
              </a:lnSpc>
              <a:spcBef>
                <a:spcPts val="0"/>
              </a:spcBef>
              <a:spcAft>
                <a:spcPts val="800"/>
              </a:spcAft>
            </a:pPr>
            <a:r>
              <a:rPr lang="en-US" sz="2600" dirty="0">
                <a:latin typeface="Times New Roman" panose="02020603050405020304" pitchFamily="18" charset="0"/>
                <a:cs typeface="Times New Roman" panose="02020603050405020304" pitchFamily="18" charset="0"/>
              </a:rPr>
              <a:t>The Santorini Wine Region in Greece is renowned for its unique volcanic terroir, which gives its wines distinctive flavors and characteristics. </a:t>
            </a:r>
          </a:p>
          <a:p>
            <a:pPr>
              <a:lnSpc>
                <a:spcPct val="107000"/>
              </a:lnSpc>
              <a:spcBef>
                <a:spcPts val="0"/>
              </a:spcBef>
              <a:spcAft>
                <a:spcPts val="800"/>
              </a:spcAft>
            </a:pPr>
            <a:r>
              <a:rPr lang="en-US" sz="2600" dirty="0">
                <a:latin typeface="Times New Roman" panose="02020603050405020304" pitchFamily="18" charset="0"/>
                <a:cs typeface="Times New Roman" panose="02020603050405020304" pitchFamily="18" charset="0"/>
              </a:rPr>
              <a:t>The island’s flagship grape, Assyrtiko, </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a bold white varietal that thrives in Santorini’s harsh </a:t>
            </a:r>
            <a:r>
              <a:rPr lang="en-US" sz="2600" dirty="0">
                <a:latin typeface="Times New Roman" panose="02020603050405020304" pitchFamily="18" charset="0"/>
                <a:cs typeface="Times New Roman" panose="02020603050405020304" pitchFamily="18" charset="0"/>
              </a:rPr>
              <a:t>dry </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conditions.</a:t>
            </a:r>
            <a:r>
              <a:rPr lang="en-US" sz="2600" dirty="0">
                <a:latin typeface="Times New Roman" panose="02020603050405020304" pitchFamily="18" charset="0"/>
                <a:cs typeface="Times New Roman" panose="02020603050405020304" pitchFamily="18" charset="0"/>
              </a:rPr>
              <a:t>, producing crisp, mineral-driven white wines. </a:t>
            </a:r>
          </a:p>
          <a:p>
            <a:pPr>
              <a:lnSpc>
                <a:spcPct val="107000"/>
              </a:lnSpc>
              <a:spcBef>
                <a:spcPts val="0"/>
              </a:spcBef>
              <a:spcAft>
                <a:spcPts val="800"/>
              </a:spcAft>
            </a:pPr>
            <a:r>
              <a:rPr lang="en-US" sz="2600" dirty="0">
                <a:latin typeface="Times New Roman" panose="02020603050405020304" pitchFamily="18" charset="0"/>
                <a:cs typeface="Times New Roman" panose="02020603050405020304" pitchFamily="18" charset="0"/>
              </a:rPr>
              <a:t>Santorini’s vineyards are among the oldest in the world, and the traditional koulara method, where vines are trained into basket shapes to protect against strong winds. </a:t>
            </a:r>
          </a:p>
          <a:p>
            <a:pPr>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Visitors to Santorini can sip wine while enjoying breathtaking views of the Aegean Sea, making it a wine region like no other.</a:t>
            </a:r>
          </a:p>
          <a:p>
            <a:endParaRPr lang="en-US" dirty="0"/>
          </a:p>
        </p:txBody>
      </p:sp>
      <p:pic>
        <p:nvPicPr>
          <p:cNvPr id="7" name="Picture 6" descr="A map of santorini island&#10;&#10;Description automatically generated">
            <a:extLst>
              <a:ext uri="{FF2B5EF4-FFF2-40B4-BE49-F238E27FC236}">
                <a16:creationId xmlns:a16="http://schemas.microsoft.com/office/drawing/2014/main" id="{98803F97-BDFD-469B-0C5C-3F6FBA354CD0}"/>
              </a:ext>
            </a:extLst>
          </p:cNvPr>
          <p:cNvPicPr>
            <a:picLocks noChangeAspect="1"/>
          </p:cNvPicPr>
          <p:nvPr/>
        </p:nvPicPr>
        <p:blipFill>
          <a:blip r:embed="rId2">
            <a:extLst>
              <a:ext uri="{28A0092B-C50C-407E-A947-70E740481C1C}">
                <a14:useLocalDpi xmlns:a14="http://schemas.microsoft.com/office/drawing/2010/main" val="0"/>
              </a:ext>
            </a:extLst>
          </a:blip>
          <a:srcRect t="12941" b="5325"/>
          <a:stretch/>
        </p:blipFill>
        <p:spPr>
          <a:xfrm>
            <a:off x="0" y="1252631"/>
            <a:ext cx="4977799" cy="5605369"/>
          </a:xfrm>
          <a:prstGeom prst="rect">
            <a:avLst/>
          </a:prstGeom>
        </p:spPr>
      </p:pic>
    </p:spTree>
    <p:extLst>
      <p:ext uri="{BB962C8B-B14F-4D97-AF65-F5344CB8AC3E}">
        <p14:creationId xmlns:p14="http://schemas.microsoft.com/office/powerpoint/2010/main" val="10353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A0F2-AE2C-BA8B-6564-6CD89F39C1C3}"/>
              </a:ext>
            </a:extLst>
          </p:cNvPr>
          <p:cNvSpPr>
            <a:spLocks noGrp="1"/>
          </p:cNvSpPr>
          <p:nvPr>
            <p:ph type="title"/>
          </p:nvPr>
        </p:nvSpPr>
        <p:spPr/>
        <p:txBody>
          <a:bodyPr/>
          <a:lstStyle/>
          <a:p>
            <a:pPr algn="ct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Europe’s Favorite Wine Regions</a:t>
            </a:r>
            <a:endParaRPr lang="en-US" dirty="0"/>
          </a:p>
        </p:txBody>
      </p:sp>
      <p:sp>
        <p:nvSpPr>
          <p:cNvPr id="3" name="Content Placeholder 2">
            <a:extLst>
              <a:ext uri="{FF2B5EF4-FFF2-40B4-BE49-F238E27FC236}">
                <a16:creationId xmlns:a16="http://schemas.microsoft.com/office/drawing/2014/main" id="{7226CA40-F956-B424-9E8E-7709B1D9F2AF}"/>
              </a:ext>
            </a:extLst>
          </p:cNvPr>
          <p:cNvSpPr>
            <a:spLocks noGrp="1"/>
          </p:cNvSpPr>
          <p:nvPr>
            <p:ph idx="1"/>
          </p:nvPr>
        </p:nvSpPr>
        <p:spPr>
          <a:xfrm>
            <a:off x="3962400" y="1690688"/>
            <a:ext cx="7680960" cy="4486275"/>
          </a:xfrm>
        </p:spPr>
        <p:txBody>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What Are the Best Wine Regions in Europe?</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 preferences can be subjective, and many wine enthusiasts have personal favorites based on their palate. </a:t>
            </a:r>
            <a:endParaRPr lang="en-US" sz="2400"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While this list isn't definitive, it highlights some of Europe's most iconic and celebrated wine regions, where you can taste world-class wines and explore rich cultural traditions.</a:t>
            </a:r>
          </a:p>
          <a:p>
            <a:pPr>
              <a:lnSpc>
                <a:spcPct val="107000"/>
              </a:lnSpc>
              <a:spcBef>
                <a:spcPts val="0"/>
              </a:spcBef>
              <a:spcAft>
                <a:spcPts val="800"/>
              </a:spcAft>
            </a:pPr>
            <a:r>
              <a:rPr lang="en-US" sz="2400" kern="100" dirty="0">
                <a:latin typeface="Times New Roman" panose="02020603050405020304" pitchFamily="18" charset="0"/>
                <a:ea typeface="Aptos" panose="020B0004020202020204" pitchFamily="34" charset="0"/>
                <a:cs typeface="Times New Roman" panose="02020603050405020304" pitchFamily="18" charset="0"/>
              </a:rPr>
              <a:t>European wine production accounts for approximately 57% of the total production world wide.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7" name="Picture 6" descr="A chart of wine regions&#10;&#10;Description automatically generated">
            <a:extLst>
              <a:ext uri="{FF2B5EF4-FFF2-40B4-BE49-F238E27FC236}">
                <a16:creationId xmlns:a16="http://schemas.microsoft.com/office/drawing/2014/main" id="{DE9CA58E-E471-42E1-2DCA-ADD3B8A1C9C8}"/>
              </a:ext>
            </a:extLst>
          </p:cNvPr>
          <p:cNvPicPr>
            <a:picLocks noChangeAspect="1"/>
          </p:cNvPicPr>
          <p:nvPr/>
        </p:nvPicPr>
        <p:blipFill>
          <a:blip r:embed="rId3">
            <a:extLst>
              <a:ext uri="{28A0092B-C50C-407E-A947-70E740481C1C}">
                <a14:useLocalDpi xmlns:a14="http://schemas.microsoft.com/office/drawing/2010/main" val="0"/>
              </a:ext>
            </a:extLst>
          </a:blip>
          <a:srcRect l="60534" t="19200" b="9930"/>
          <a:stretch/>
        </p:blipFill>
        <p:spPr>
          <a:xfrm>
            <a:off x="0" y="1669379"/>
            <a:ext cx="3852672" cy="5188621"/>
          </a:xfrm>
          <a:prstGeom prst="rect">
            <a:avLst/>
          </a:prstGeom>
        </p:spPr>
      </p:pic>
    </p:spTree>
    <p:extLst>
      <p:ext uri="{BB962C8B-B14F-4D97-AF65-F5344CB8AC3E}">
        <p14:creationId xmlns:p14="http://schemas.microsoft.com/office/powerpoint/2010/main" val="72307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A8668-8DA3-869E-7B55-28D177FA2357}"/>
              </a:ext>
            </a:extLst>
          </p:cNvPr>
          <p:cNvSpPr>
            <a:spLocks noGrp="1"/>
          </p:cNvSpPr>
          <p:nvPr>
            <p:ph type="title"/>
          </p:nvPr>
        </p:nvSpPr>
        <p:spPr>
          <a:xfrm>
            <a:off x="0" y="1"/>
            <a:ext cx="6089517" cy="2172430"/>
          </a:xfrm>
        </p:spPr>
        <p:txBody>
          <a:bodyPr>
            <a:normAutofit/>
          </a:bodyPr>
          <a:lstStyle/>
          <a:p>
            <a:pPr algn="ct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Lavaux</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Wine Region, Switzerland</a:t>
            </a:r>
            <a:endParaRPr lang="en-US" dirty="0"/>
          </a:p>
        </p:txBody>
      </p:sp>
      <p:sp>
        <p:nvSpPr>
          <p:cNvPr id="3" name="Content Placeholder 2">
            <a:extLst>
              <a:ext uri="{FF2B5EF4-FFF2-40B4-BE49-F238E27FC236}">
                <a16:creationId xmlns:a16="http://schemas.microsoft.com/office/drawing/2014/main" id="{043F3745-7F7C-8D57-8162-A5B7862D93A8}"/>
              </a:ext>
            </a:extLst>
          </p:cNvPr>
          <p:cNvSpPr>
            <a:spLocks noGrp="1"/>
          </p:cNvSpPr>
          <p:nvPr>
            <p:ph idx="1"/>
          </p:nvPr>
        </p:nvSpPr>
        <p:spPr>
          <a:xfrm>
            <a:off x="426720" y="1926336"/>
            <a:ext cx="5675765" cy="4250627"/>
          </a:xfrm>
        </p:spPr>
        <p:txBody>
          <a:bodyPr>
            <a:normAutofit/>
          </a:bodyPr>
          <a:lstStyle/>
          <a:p>
            <a:pPr>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Located between Lausanne and Montreux,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Lavaux</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region is a UNESCO World Heritage site famed for its terraced vineyards overlooking Lake Geneva. </a:t>
            </a:r>
          </a:p>
          <a:p>
            <a:pPr>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 is primarily known for its white wines made from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Chasselas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grapes.</a:t>
            </a:r>
          </a:p>
          <a:p>
            <a:r>
              <a:rPr lang="en-US" sz="2400" dirty="0">
                <a:effectLst/>
                <a:latin typeface="Times New Roman" panose="02020603050405020304" pitchFamily="18" charset="0"/>
                <a:ea typeface="Aptos" panose="020B0004020202020204" pitchFamily="34" charset="0"/>
                <a:cs typeface="Times New Roman" panose="02020603050405020304" pitchFamily="18" charset="0"/>
              </a:rPr>
              <a:t>Wine tasting in </a:t>
            </a:r>
            <a:r>
              <a:rPr lang="en-US" sz="2400" dirty="0" err="1">
                <a:effectLst/>
                <a:latin typeface="Times New Roman" panose="02020603050405020304" pitchFamily="18" charset="0"/>
                <a:ea typeface="Aptos" panose="020B0004020202020204" pitchFamily="34" charset="0"/>
                <a:cs typeface="Times New Roman" panose="02020603050405020304" pitchFamily="18" charset="0"/>
              </a:rPr>
              <a:t>Lavaux</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is a scenic adventure, with walking trails that lead you through vineyards, offering incredible views of the lake and the Alps.</a:t>
            </a:r>
            <a:endParaRPr lang="en-US" sz="2400" dirty="0">
              <a:latin typeface="Times New Roman" panose="02020603050405020304" pitchFamily="18" charset="0"/>
              <a:cs typeface="Times New Roman" panose="02020603050405020304" pitchFamily="18" charset="0"/>
            </a:endParaRPr>
          </a:p>
        </p:txBody>
      </p:sp>
      <p:pic>
        <p:nvPicPr>
          <p:cNvPr id="5" name="Picture 4" descr="Wine glasses and grapes on a ledge overlooking a vineyard&#10;&#10;Description automatically generated">
            <a:extLst>
              <a:ext uri="{FF2B5EF4-FFF2-40B4-BE49-F238E27FC236}">
                <a16:creationId xmlns:a16="http://schemas.microsoft.com/office/drawing/2014/main" id="{EACA32FC-73CA-8FAD-8907-0AF50C1C1058}"/>
              </a:ext>
            </a:extLst>
          </p:cNvPr>
          <p:cNvPicPr>
            <a:picLocks noChangeAspect="1"/>
          </p:cNvPicPr>
          <p:nvPr/>
        </p:nvPicPr>
        <p:blipFill>
          <a:blip r:embed="rId2">
            <a:extLst>
              <a:ext uri="{28A0092B-C50C-407E-A947-70E740481C1C}">
                <a14:useLocalDpi xmlns:a14="http://schemas.microsoft.com/office/drawing/2010/main" val="0"/>
              </a:ext>
            </a:extLst>
          </a:blip>
          <a:srcRect r="4391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7683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8668-8DA3-869E-7B55-28D177FA2357}"/>
              </a:ext>
            </a:extLst>
          </p:cNvPr>
          <p:cNvSpPr>
            <a:spLocks noGrp="1"/>
          </p:cNvSpPr>
          <p:nvPr>
            <p:ph type="title"/>
          </p:nvPr>
        </p:nvSpPr>
        <p:spPr/>
        <p:txBody>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17. Tokaj-Hegyalja Wine Region, Hungary</a:t>
            </a:r>
            <a:endParaRPr lang="en-US" dirty="0"/>
          </a:p>
        </p:txBody>
      </p:sp>
      <p:sp>
        <p:nvSpPr>
          <p:cNvPr id="3" name="Content Placeholder 2">
            <a:extLst>
              <a:ext uri="{FF2B5EF4-FFF2-40B4-BE49-F238E27FC236}">
                <a16:creationId xmlns:a16="http://schemas.microsoft.com/office/drawing/2014/main" id="{043F3745-7F7C-8D57-8162-A5B7862D93A8}"/>
              </a:ext>
            </a:extLst>
          </p:cNvPr>
          <p:cNvSpPr>
            <a:spLocks noGrp="1"/>
          </p:cNvSpPr>
          <p:nvPr>
            <p:ph idx="1"/>
          </p:nvPr>
        </p:nvSpPr>
        <p:spPr>
          <a:xfrm>
            <a:off x="0" y="1825625"/>
            <a:ext cx="12192000" cy="3190128"/>
          </a:xfrm>
        </p:spPr>
        <p:txBody>
          <a:bodyPr>
            <a:noAutofit/>
          </a:bodyPr>
          <a:lstStyle/>
          <a:p>
            <a:pPr>
              <a:lnSpc>
                <a:spcPct val="107000"/>
              </a:lnSpc>
              <a:spcBef>
                <a:spcPts val="0"/>
              </a:spcBef>
              <a:spcAft>
                <a:spcPts val="800"/>
              </a:spcAft>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Tokaj-Hegyalja Wine Region</a:t>
            </a:r>
            <a:r>
              <a:rPr lang="en-US" sz="2400" dirty="0">
                <a:latin typeface="Times New Roman" panose="02020603050405020304" pitchFamily="18" charset="0"/>
                <a:cs typeface="Times New Roman" panose="02020603050405020304" pitchFamily="18" charset="0"/>
              </a:rPr>
              <a:t> is one of the oldest and most prestigious wine regions in the world, renowned for its sweet dessert wine, Tokaji </a:t>
            </a:r>
            <a:r>
              <a:rPr lang="en-US" sz="2400" dirty="0" err="1">
                <a:latin typeface="Times New Roman" panose="02020603050405020304" pitchFamily="18" charset="0"/>
                <a:cs typeface="Times New Roman" panose="02020603050405020304" pitchFamily="18" charset="0"/>
              </a:rPr>
              <a:t>Aszú</a:t>
            </a:r>
            <a:r>
              <a:rPr lang="en-US" sz="2400" dirty="0">
                <a:latin typeface="Times New Roman" panose="02020603050405020304" pitchFamily="18" charset="0"/>
                <a:cs typeface="Times New Roman" panose="02020603050405020304" pitchFamily="18" charset="0"/>
              </a:rPr>
              <a:t>. </a:t>
            </a:r>
          </a:p>
        </p:txBody>
      </p:sp>
      <p:pic>
        <p:nvPicPr>
          <p:cNvPr id="5" name="Picture 4" descr="A map of the wine regions&#10;&#10;Description automatically generated">
            <a:extLst>
              <a:ext uri="{FF2B5EF4-FFF2-40B4-BE49-F238E27FC236}">
                <a16:creationId xmlns:a16="http://schemas.microsoft.com/office/drawing/2014/main" id="{BE4B5901-8596-993B-7D8A-24C0E968D48B}"/>
              </a:ext>
            </a:extLst>
          </p:cNvPr>
          <p:cNvPicPr>
            <a:picLocks noChangeAspect="1"/>
          </p:cNvPicPr>
          <p:nvPr/>
        </p:nvPicPr>
        <p:blipFill>
          <a:blip r:embed="rId2">
            <a:extLst>
              <a:ext uri="{28A0092B-C50C-407E-A947-70E740481C1C}">
                <a14:useLocalDpi xmlns:a14="http://schemas.microsoft.com/office/drawing/2010/main" val="0"/>
              </a:ext>
            </a:extLst>
          </a:blip>
          <a:srcRect l="3411" t="4419" r="3340" b="8187"/>
          <a:stretch/>
        </p:blipFill>
        <p:spPr>
          <a:xfrm>
            <a:off x="0" y="2756647"/>
            <a:ext cx="6188287" cy="4101353"/>
          </a:xfrm>
          <a:prstGeom prst="rect">
            <a:avLst/>
          </a:prstGeom>
        </p:spPr>
      </p:pic>
      <p:sp>
        <p:nvSpPr>
          <p:cNvPr id="7" name="TextBox 6">
            <a:extLst>
              <a:ext uri="{FF2B5EF4-FFF2-40B4-BE49-F238E27FC236}">
                <a16:creationId xmlns:a16="http://schemas.microsoft.com/office/drawing/2014/main" id="{8DFB96DC-9367-B49C-E417-5C590358627D}"/>
              </a:ext>
            </a:extLst>
          </p:cNvPr>
          <p:cNvSpPr txBox="1"/>
          <p:nvPr/>
        </p:nvSpPr>
        <p:spPr>
          <a:xfrm>
            <a:off x="6188287" y="2659111"/>
            <a:ext cx="6003713" cy="4171719"/>
          </a:xfrm>
          <a:prstGeom prst="rect">
            <a:avLst/>
          </a:prstGeom>
          <a:noFill/>
        </p:spPr>
        <p:txBody>
          <a:bodyPr wrap="square">
            <a:spAutoFit/>
          </a:bodyPr>
          <a:lstStyle/>
          <a:p>
            <a:pPr marL="34290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Situated in northeastern Hungary, this site is famous for its volcanic soil and cool climate, ideal for growing the Furmint grape.</a:t>
            </a:r>
          </a:p>
          <a:p>
            <a:pPr marL="342900" indent="-342900">
              <a:lnSpc>
                <a:spcPct val="107000"/>
              </a:lnSpc>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Tokaj's wine production is steeped in tradition, particularly its use of botrytized (noble rot) grapes,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which concentrates their sugars and creates a luscious, sweet wine. </a:t>
            </a:r>
          </a:p>
          <a:p>
            <a:pPr marL="342900" indent="-342900">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cellars of </a:t>
            </a:r>
            <a:r>
              <a:rPr lang="en-US" sz="2400" dirty="0" err="1">
                <a:effectLst/>
                <a:latin typeface="Times New Roman" panose="02020603050405020304" pitchFamily="18" charset="0"/>
                <a:ea typeface="Aptos" panose="020B0004020202020204" pitchFamily="34" charset="0"/>
                <a:cs typeface="Times New Roman" panose="02020603050405020304" pitchFamily="18" charset="0"/>
              </a:rPr>
              <a:t>Tokaj</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are as impressive as the wines, and this UNESCO World Heritage site is a must for any wine lover.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81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A8668-8DA3-869E-7B55-28D177FA2357}"/>
              </a:ext>
            </a:extLst>
          </p:cNvPr>
          <p:cNvSpPr>
            <a:spLocks noGrp="1"/>
          </p:cNvSpPr>
          <p:nvPr>
            <p:ph type="title"/>
          </p:nvPr>
        </p:nvSpPr>
        <p:spPr>
          <a:xfrm>
            <a:off x="457200" y="365125"/>
            <a:ext cx="5632317" cy="1807305"/>
          </a:xfrm>
        </p:spPr>
        <p:txBody>
          <a:bodyPr>
            <a:normAutofit/>
          </a:bodyPr>
          <a:lstStyle/>
          <a:p>
            <a:pPr algn="ctr"/>
            <a:r>
              <a:rPr lang="en-US"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043F3745-7F7C-8D57-8162-A5B7862D93A8}"/>
              </a:ext>
            </a:extLst>
          </p:cNvPr>
          <p:cNvSpPr>
            <a:spLocks noGrp="1"/>
          </p:cNvSpPr>
          <p:nvPr>
            <p:ph idx="1"/>
          </p:nvPr>
        </p:nvSpPr>
        <p:spPr>
          <a:xfrm>
            <a:off x="457200" y="1922929"/>
            <a:ext cx="5392271" cy="4254034"/>
          </a:xfrm>
        </p:spPr>
        <p:txBody>
          <a:bodyPr>
            <a:normAutofit/>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Europe is a wine lover's paradise, and no matter which region you choose to explore, you'll find an abundance of exceptional wines, stunning scenery, and rich cultural experiences.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Whether you're a fan of bold reds, crisp whites, or sparkling wines, there's a European wine region waiting to be discovered.</a:t>
            </a:r>
          </a:p>
          <a:p>
            <a:endParaRPr lang="en-US" sz="2000" dirty="0"/>
          </a:p>
        </p:txBody>
      </p:sp>
      <p:pic>
        <p:nvPicPr>
          <p:cNvPr id="7" name="Picture 6" descr="A group of wine bottles and grapes&#10;&#10;Description automatically generated">
            <a:extLst>
              <a:ext uri="{FF2B5EF4-FFF2-40B4-BE49-F238E27FC236}">
                <a16:creationId xmlns:a16="http://schemas.microsoft.com/office/drawing/2014/main" id="{D96725B3-028C-AB86-FD9B-EB8F45F6FB8B}"/>
              </a:ext>
            </a:extLst>
          </p:cNvPr>
          <p:cNvPicPr>
            <a:picLocks noChangeAspect="1"/>
          </p:cNvPicPr>
          <p:nvPr/>
        </p:nvPicPr>
        <p:blipFill>
          <a:blip r:embed="rId2">
            <a:extLst>
              <a:ext uri="{28A0092B-C50C-407E-A947-70E740481C1C}">
                <a14:useLocalDpi xmlns:a14="http://schemas.microsoft.com/office/drawing/2010/main" val="0"/>
              </a:ext>
            </a:extLst>
          </a:blip>
          <a:srcRect l="24498" r="1616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0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8668-8DA3-869E-7B55-28D177FA2357}"/>
              </a:ext>
            </a:extLst>
          </p:cNvPr>
          <p:cNvSpPr>
            <a:spLocks noGrp="1"/>
          </p:cNvSpPr>
          <p:nvPr>
            <p:ph type="title"/>
          </p:nvPr>
        </p:nvSpPr>
        <p:spPr>
          <a:xfrm>
            <a:off x="838200" y="0"/>
            <a:ext cx="10515600" cy="1325563"/>
          </a:xfrm>
        </p:spPr>
        <p:txBody>
          <a:bodyPr/>
          <a:lstStyle/>
          <a:p>
            <a:pPr algn="ctr"/>
            <a:r>
              <a:rPr lang="en-US" sz="4400" b="1" dirty="0">
                <a:latin typeface="Times New Roman" panose="02020603050405020304" pitchFamily="18" charset="0"/>
                <a:cs typeface="Times New Roman" panose="02020603050405020304" pitchFamily="18" charset="0"/>
              </a:rPr>
              <a:t>Conclusion</a:t>
            </a:r>
            <a:endParaRPr lang="en-US" dirty="0"/>
          </a:p>
        </p:txBody>
      </p:sp>
      <p:sp>
        <p:nvSpPr>
          <p:cNvPr id="3" name="Content Placeholder 2">
            <a:extLst>
              <a:ext uri="{FF2B5EF4-FFF2-40B4-BE49-F238E27FC236}">
                <a16:creationId xmlns:a16="http://schemas.microsoft.com/office/drawing/2014/main" id="{043F3745-7F7C-8D57-8162-A5B7862D93A8}"/>
              </a:ext>
            </a:extLst>
          </p:cNvPr>
          <p:cNvSpPr>
            <a:spLocks noGrp="1"/>
          </p:cNvSpPr>
          <p:nvPr>
            <p:ph idx="1"/>
          </p:nvPr>
        </p:nvSpPr>
        <p:spPr>
          <a:xfrm>
            <a:off x="573024" y="1219200"/>
            <a:ext cx="11058144" cy="5638800"/>
          </a:xfrm>
        </p:spPr>
        <p:txBody>
          <a:bodyPr>
            <a:normAutofit fontScale="47500" lnSpcReduction="20000"/>
          </a:bodyPr>
          <a:lstStyle/>
          <a:p>
            <a:pPr marL="341313" indent="-341313"/>
            <a:r>
              <a:rPr lang="en-US" sz="4600"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pPr marL="341313" indent="-341313"/>
            <a:r>
              <a:rPr lang="en-US" sz="4600" dirty="0">
                <a:latin typeface="Times New Roman" panose="02020603050405020304" pitchFamily="18" charset="0"/>
                <a:cs typeface="Times New Roman" panose="02020603050405020304" pitchFamily="18" charset="0"/>
              </a:rPr>
              <a:t>I would like to acknowledge the many source I have accessed.</a:t>
            </a:r>
          </a:p>
          <a:p>
            <a:pPr marL="341313" indent="-341313"/>
            <a:r>
              <a:rPr lang="en-US" sz="4600" b="1" dirty="0">
                <a:latin typeface="Times New Roman" panose="02020603050405020304" pitchFamily="18" charset="0"/>
                <a:cs typeface="Times New Roman" panose="02020603050405020304" pitchFamily="18" charset="0"/>
              </a:rPr>
              <a:t>References</a:t>
            </a:r>
            <a:endParaRPr lang="en-US" sz="4600" dirty="0">
              <a:latin typeface="Times New Roman" panose="02020603050405020304" pitchFamily="18" charset="0"/>
              <a:cs typeface="Times New Roman" panose="02020603050405020304" pitchFamily="18" charset="0"/>
            </a:endParaRPr>
          </a:p>
          <a:p>
            <a:pPr marL="341313" indent="-341313"/>
            <a:r>
              <a:rPr lang="en-US" sz="4600" dirty="0">
                <a:latin typeface="Times New Roman" panose="02020603050405020304" pitchFamily="18" charset="0"/>
                <a:cs typeface="Times New Roman" panose="02020603050405020304" pitchFamily="18" charset="0"/>
              </a:rPr>
              <a:t>A comprehensive list of sources used in the talk</a:t>
            </a:r>
          </a:p>
          <a:p>
            <a:pPr marL="341313" indent="-341313"/>
            <a:r>
              <a:rPr lang="en-US" sz="4600" dirty="0">
                <a:latin typeface="Times New Roman" panose="02020603050405020304" pitchFamily="18" charset="0"/>
                <a:cs typeface="Times New Roman" panose="02020603050405020304" pitchFamily="18" charset="0"/>
              </a:rPr>
              <a:t>The talk I provided was a conceptual, original synthesis based on general knowledge of French wine, its regions, varietals, and prominent wineries. Since it was generated as a comprehensive overview, specific external sources were not directly cited. However, if you need a list of potential sources that could be used to further explore the topics covered, </a:t>
            </a:r>
          </a:p>
          <a:p>
            <a:pPr marL="341313" indent="-341313"/>
            <a:endParaRPr lang="en-US" sz="4600" dirty="0">
              <a:latin typeface="Times New Roman" panose="02020603050405020304" pitchFamily="18" charset="0"/>
              <a:cs typeface="Times New Roman" panose="02020603050405020304" pitchFamily="18" charset="0"/>
            </a:endParaRPr>
          </a:p>
          <a:p>
            <a:pPr marL="341313" indent="-341313">
              <a:lnSpc>
                <a:spcPct val="107000"/>
              </a:lnSpc>
              <a:spcBef>
                <a:spcPts val="0"/>
              </a:spcBef>
              <a:spcAft>
                <a:spcPts val="800"/>
              </a:spcAft>
            </a:pPr>
            <a:r>
              <a:rPr lang="en-US" sz="4600" kern="100" dirty="0">
                <a:effectLst/>
                <a:latin typeface="Times New Roman" panose="02020603050405020304" pitchFamily="18" charset="0"/>
                <a:ea typeface="Aptos" panose="020B0004020202020204" pitchFamily="34" charset="0"/>
                <a:cs typeface="Times New Roman" panose="02020603050405020304" pitchFamily="18" charset="0"/>
              </a:rPr>
              <a:t>The talk I provided was written based on general knowledge about French wine, which includes historical information, regional specifics, winemaking techniques, and classification systems that are widely documented in literature, online resources, and educational materials about wine.</a:t>
            </a:r>
          </a:p>
          <a:p>
            <a:pPr marL="341313" indent="-341313">
              <a:lnSpc>
                <a:spcPct val="107000"/>
              </a:lnSpc>
              <a:spcBef>
                <a:spcPts val="0"/>
              </a:spcBef>
              <a:spcAft>
                <a:spcPts val="800"/>
              </a:spcAft>
            </a:pPr>
            <a:r>
              <a:rPr lang="en-US" sz="4600" kern="100" dirty="0">
                <a:effectLst/>
                <a:latin typeface="Times New Roman" panose="02020603050405020304" pitchFamily="18" charset="0"/>
                <a:ea typeface="Aptos" panose="020B0004020202020204" pitchFamily="34" charset="0"/>
                <a:cs typeface="Times New Roman" panose="02020603050405020304" pitchFamily="18" charset="0"/>
              </a:rPr>
              <a:t> No specific external sources were directly consulted or cited during the creation of this article. If you need specific references or further reading on French wine, I can recommend sources or find up-to-date information using available tools.</a:t>
            </a:r>
          </a:p>
          <a:p>
            <a:endParaRPr lang="en-US" dirty="0"/>
          </a:p>
        </p:txBody>
      </p:sp>
    </p:spTree>
    <p:extLst>
      <p:ext uri="{BB962C8B-B14F-4D97-AF65-F5344CB8AC3E}">
        <p14:creationId xmlns:p14="http://schemas.microsoft.com/office/powerpoint/2010/main" val="3775737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1138976" y="2892198"/>
            <a:ext cx="10193968" cy="3964911"/>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Wine Enthusiast</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BKWine</a:t>
            </a:r>
            <a:r>
              <a:rPr lang="en-US" dirty="0">
                <a:latin typeface="Times New Roman" panose="02020603050405020304" pitchFamily="18" charset="0"/>
                <a:cs typeface="Times New Roman" panose="02020603050405020304" pitchFamily="18" charset="0"/>
              </a:rPr>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41" y="3276641"/>
            <a:ext cx="304721" cy="304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3191" y="-273673"/>
            <a:ext cx="298342"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0"/>
            <a:ext cx="12192000" cy="1295399"/>
          </a:xfrm>
        </p:spPr>
        <p:txBody>
          <a:bodyPr anchor="ctr"/>
          <a:lstStyle/>
          <a:p>
            <a:pPr marL="0" marR="0">
              <a:lnSpc>
                <a:spcPct val="107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References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295398"/>
            <a:ext cx="11423904" cy="5562603"/>
          </a:xfrm>
        </p:spPr>
        <p:txBody>
          <a:bodyPr>
            <a:normAutofit/>
          </a:bodyPr>
          <a:lstStyle/>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Wine and War: The French, the Nazis, and the Battle for France's Greatest Treasure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by Don and Petie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Kladstrup</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Broadway Books, 2002.</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The Oxford Companion to Wine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edited by Jancis Robinson, Oxford University Press, 2015.</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The World Atlas of Wine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by Hugh Johnson and Jancis Robinson, Mitchell Beazley, 2019.</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A History of Wine in Europe, 19th to 20th Centuries, Volume I: Winegrowing and Regional Features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edited by Silvia A. Conca Messina, Palgrave Macmillan, 2021.</a:t>
            </a:r>
          </a:p>
          <a:p>
            <a:pPr marL="342900" marR="0" lvl="0" indent="-342900" algn="l">
              <a:lnSpc>
                <a:spcPct val="107000"/>
              </a:lnSpc>
              <a:spcBef>
                <a:spcPts val="0"/>
              </a:spcBef>
              <a:spcAft>
                <a:spcPts val="800"/>
              </a:spcAft>
              <a:buFont typeface="Arial" panose="020B0604020202020204" pitchFamily="34" charset="0"/>
              <a:buChar char="•"/>
              <a:tabLst>
                <a:tab pos="457200" algn="l"/>
              </a:tabLst>
            </a:pP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Terroir: The Role of Geology, Climate, and Culture in the Making of French Wines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by James E. Wilson, University of California Press, 1998.</a:t>
            </a:r>
          </a:p>
          <a:p>
            <a:pPr lvl="1" algn="l"/>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9973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map of europe with different colored areas&#10;&#10;Description automatically generated">
            <a:extLst>
              <a:ext uri="{FF2B5EF4-FFF2-40B4-BE49-F238E27FC236}">
                <a16:creationId xmlns:a16="http://schemas.microsoft.com/office/drawing/2014/main" id="{8DB5AD71-8A3A-880C-0324-C280F26A3484}"/>
              </a:ext>
            </a:extLst>
          </p:cNvPr>
          <p:cNvPicPr>
            <a:picLocks noChangeAspect="1"/>
          </p:cNvPicPr>
          <p:nvPr/>
        </p:nvPicPr>
        <p:blipFill>
          <a:blip r:embed="rId3">
            <a:extLst>
              <a:ext uri="{28A0092B-C50C-407E-A947-70E740481C1C}">
                <a14:useLocalDpi xmlns:a14="http://schemas.microsoft.com/office/drawing/2010/main" val="0"/>
              </a:ext>
            </a:extLst>
          </a:blip>
          <a:srcRect l="932" t="25275" r="1599" b="1329"/>
          <a:stretch/>
        </p:blipFill>
        <p:spPr>
          <a:xfrm>
            <a:off x="0" y="0"/>
            <a:ext cx="12192000" cy="6858000"/>
          </a:xfrm>
          <a:prstGeom prst="rect">
            <a:avLst/>
          </a:prstGeom>
        </p:spPr>
      </p:pic>
      <p:sp>
        <p:nvSpPr>
          <p:cNvPr id="9" name="TextBox 8">
            <a:extLst>
              <a:ext uri="{FF2B5EF4-FFF2-40B4-BE49-F238E27FC236}">
                <a16:creationId xmlns:a16="http://schemas.microsoft.com/office/drawing/2014/main" id="{C37C0FBD-FE48-13B4-2265-45EBAD2DD967}"/>
              </a:ext>
            </a:extLst>
          </p:cNvPr>
          <p:cNvSpPr txBox="1"/>
          <p:nvPr/>
        </p:nvSpPr>
        <p:spPr>
          <a:xfrm>
            <a:off x="0" y="0"/>
            <a:ext cx="12192000" cy="707886"/>
          </a:xfrm>
          <a:prstGeom prst="rect">
            <a:avLst/>
          </a:prstGeom>
          <a:noFill/>
        </p:spPr>
        <p:txBody>
          <a:bodyPr wrap="square" anchor="ctr">
            <a:spAutoFit/>
          </a:bodyPr>
          <a:lstStyle/>
          <a:p>
            <a:pPr algn="ct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Europe’s Favorite Wine Regions</a:t>
            </a:r>
            <a:endParaRPr lang="en-US" sz="4000" dirty="0"/>
          </a:p>
        </p:txBody>
      </p:sp>
    </p:spTree>
    <p:extLst>
      <p:ext uri="{BB962C8B-B14F-4D97-AF65-F5344CB8AC3E}">
        <p14:creationId xmlns:p14="http://schemas.microsoft.com/office/powerpoint/2010/main" val="301779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3048" y="1"/>
            <a:ext cx="6092565" cy="1652259"/>
          </a:xfrm>
        </p:spPr>
        <p:txBody>
          <a:bodyPr vert="horz" lIns="91440" tIns="45720" rIns="91440" bIns="45720" rtlCol="0" anchor="ctr">
            <a:normAutofit/>
          </a:bodyPr>
          <a:lstStyle/>
          <a:p>
            <a:r>
              <a:rPr lang="en-US" sz="4400" b="1" dirty="0">
                <a:effectLst/>
                <a:latin typeface="Times New Roman" panose="02020603050405020304" pitchFamily="18" charset="0"/>
                <a:cs typeface="Times New Roman" panose="02020603050405020304" pitchFamily="18" charset="0"/>
              </a:rPr>
              <a:t>French Wine</a:t>
            </a:r>
            <a:endParaRPr lang="en-US" sz="4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5448F5A-3711-DD3B-96F2-076658485430}"/>
              </a:ext>
            </a:extLst>
          </p:cNvPr>
          <p:cNvSpPr txBox="1"/>
          <p:nvPr/>
        </p:nvSpPr>
        <p:spPr>
          <a:xfrm>
            <a:off x="406400" y="1549400"/>
            <a:ext cx="5683117" cy="5168900"/>
          </a:xfrm>
          <a:prstGeom prst="rect">
            <a:avLst/>
          </a:prstGeom>
        </p:spPr>
        <p:txBody>
          <a:bodyPr vert="horz" lIns="91440" tIns="45720" rIns="91440" bIns="45720" rtlCol="0">
            <a:noAutofit/>
          </a:bodyPr>
          <a:lstStyle/>
          <a:p>
            <a:pPr marL="4572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French wine, revered worldwide for its quality and diversity, is more than just a beverage; it’s a symbol of France’s rich cultural heritage. </a:t>
            </a:r>
          </a:p>
          <a:p>
            <a:pPr marL="4572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a history that stretches back over 2,500 years, French wine embodies the perfect synergy between nature and human ingenuity. </a:t>
            </a:r>
          </a:p>
          <a:p>
            <a:pPr marL="4572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the rolling hills of Bordeaux to the sun-soaked vineyards of Provence, France offers an extraordinary range of wines, each reflecting the unique terroir and traditions of its region.</a:t>
            </a:r>
          </a:p>
        </p:txBody>
      </p:sp>
      <p:pic>
        <p:nvPicPr>
          <p:cNvPr id="8" name="Picture 7" descr="A person pouring wine into glasses&#10;&#10;Description automatically generated">
            <a:extLst>
              <a:ext uri="{FF2B5EF4-FFF2-40B4-BE49-F238E27FC236}">
                <a16:creationId xmlns:a16="http://schemas.microsoft.com/office/drawing/2014/main" id="{DF5B4ACA-866D-9819-C4A1-FD478CA34B05}"/>
              </a:ext>
            </a:extLst>
          </p:cNvPr>
          <p:cNvPicPr>
            <a:picLocks noChangeAspect="1"/>
          </p:cNvPicPr>
          <p:nvPr/>
        </p:nvPicPr>
        <p:blipFill>
          <a:blip r:embed="rId2">
            <a:extLst>
              <a:ext uri="{28A0092B-C50C-407E-A947-70E740481C1C}">
                <a14:useLocalDpi xmlns:a14="http://schemas.microsoft.com/office/drawing/2010/main" val="0"/>
              </a:ext>
            </a:extLst>
          </a:blip>
          <a:srcRect l="18652" r="2331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unset over a vineyard&#10;&#10;Description automatically generated">
            <a:extLst>
              <a:ext uri="{FF2B5EF4-FFF2-40B4-BE49-F238E27FC236}">
                <a16:creationId xmlns:a16="http://schemas.microsoft.com/office/drawing/2014/main" id="{F2BB8734-84E0-DA6B-C16D-D412CFE701A7}"/>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t="17644"/>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130D1A6D-FBC4-4BDE-4975-75D8E240D55A}"/>
              </a:ext>
            </a:extLst>
          </p:cNvPr>
          <p:cNvSpPr>
            <a:spLocks noGrp="1"/>
          </p:cNvSpPr>
          <p:nvPr>
            <p:ph type="title"/>
          </p:nvPr>
        </p:nvSpPr>
        <p:spPr>
          <a:xfrm>
            <a:off x="838200" y="525195"/>
            <a:ext cx="10165218" cy="1542756"/>
          </a:xfrm>
        </p:spPr>
        <p:txBody>
          <a:bodyPr anchor="b">
            <a:normAutofit/>
          </a:bodyPr>
          <a:lstStyle/>
          <a:p>
            <a:pPr algn="ctr"/>
            <a:r>
              <a:rPr lang="en-US" b="1" kern="100" dirty="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Champagne Region, France</a:t>
            </a:r>
            <a:endParaRPr lang="en-US" dirty="0">
              <a:solidFill>
                <a:srgbClr val="FFFFFF"/>
              </a:solidFill>
            </a:endParaRPr>
          </a:p>
        </p:txBody>
      </p:sp>
      <p:sp>
        <p:nvSpPr>
          <p:cNvPr id="3" name="Content Placeholder 2">
            <a:extLst>
              <a:ext uri="{FF2B5EF4-FFF2-40B4-BE49-F238E27FC236}">
                <a16:creationId xmlns:a16="http://schemas.microsoft.com/office/drawing/2014/main" id="{82211ACE-42BD-9979-E3DE-13CB931A28A4}"/>
              </a:ext>
            </a:extLst>
          </p:cNvPr>
          <p:cNvSpPr>
            <a:spLocks noGrp="1"/>
          </p:cNvSpPr>
          <p:nvPr>
            <p:ph idx="1"/>
          </p:nvPr>
        </p:nvSpPr>
        <p:spPr>
          <a:xfrm>
            <a:off x="739588" y="2514600"/>
            <a:ext cx="10811436" cy="3600158"/>
          </a:xfrm>
        </p:spPr>
        <p:txBody>
          <a:bodyPr>
            <a:normAutofit/>
          </a:bodyPr>
          <a:lstStyle/>
          <a:p>
            <a:pPr>
              <a:spcBef>
                <a:spcPts val="0"/>
              </a:spcBef>
              <a:spcAft>
                <a:spcPts val="800"/>
              </a:spcAft>
            </a:pPr>
            <a:r>
              <a:rPr lang="en-US" sz="2400" kern="100" dirty="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Famed for its sparkling wines, the Champagne region is synonymous with luxury and celebration. Located just a short train ride from Paris, this region is perfect for a day trip. </a:t>
            </a:r>
          </a:p>
          <a:p>
            <a:pPr>
              <a:spcBef>
                <a:spcPts val="0"/>
              </a:spcBef>
              <a:spcAft>
                <a:spcPts val="800"/>
              </a:spcAft>
            </a:pPr>
            <a:r>
              <a:rPr lang="en-US" sz="2400" kern="100" dirty="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You'll find prestigious Champagne houses like Veuve Clicquot and Taittinger in both Reims and Epernay, where you can tour cellars and enjoy tastings.</a:t>
            </a:r>
          </a:p>
          <a:p>
            <a:pPr>
              <a:spcBef>
                <a:spcPts val="0"/>
              </a:spcBef>
              <a:spcAft>
                <a:spcPts val="800"/>
              </a:spcAft>
            </a:pPr>
            <a:r>
              <a:rPr lang="en-US" sz="2400" kern="100" dirty="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In addition to its wines, the Champagne region's UNESCO World Heritage status adds to its charm, with beautiful vineyard-covered hills that make it a must-see for wine lovers.</a:t>
            </a:r>
          </a:p>
          <a:p>
            <a:endParaRPr lang="en-US" sz="2000" dirty="0">
              <a:solidFill>
                <a:srgbClr val="FFFFFF"/>
              </a:solidFill>
            </a:endParaRPr>
          </a:p>
        </p:txBody>
      </p:sp>
    </p:spTree>
    <p:extLst>
      <p:ext uri="{BB962C8B-B14F-4D97-AF65-F5344CB8AC3E}">
        <p14:creationId xmlns:p14="http://schemas.microsoft.com/office/powerpoint/2010/main" val="22783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0E37-4574-414C-09F6-7F7B7A9B1AB7}"/>
              </a:ext>
            </a:extLst>
          </p:cNvPr>
          <p:cNvSpPr>
            <a:spLocks noGrp="1"/>
          </p:cNvSpPr>
          <p:nvPr>
            <p:ph type="title"/>
          </p:nvPr>
        </p:nvSpPr>
        <p:spPr>
          <a:xfrm>
            <a:off x="4875168" y="1"/>
            <a:ext cx="7316832" cy="1690688"/>
          </a:xfrm>
        </p:spPr>
        <p:txBody>
          <a:bodyPr>
            <a:normAutofit/>
          </a:bodyPr>
          <a:lstStyle/>
          <a:p>
            <a:pPr algn="ct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Bordeaux Wine Region, France</a:t>
            </a:r>
            <a:endParaRPr lang="en-US" dirty="0"/>
          </a:p>
        </p:txBody>
      </p:sp>
      <p:sp>
        <p:nvSpPr>
          <p:cNvPr id="3" name="Content Placeholder 2">
            <a:extLst>
              <a:ext uri="{FF2B5EF4-FFF2-40B4-BE49-F238E27FC236}">
                <a16:creationId xmlns:a16="http://schemas.microsoft.com/office/drawing/2014/main" id="{E951DAE7-5DAF-A098-A483-9584742D0356}"/>
              </a:ext>
            </a:extLst>
          </p:cNvPr>
          <p:cNvSpPr>
            <a:spLocks noGrp="1"/>
          </p:cNvSpPr>
          <p:nvPr>
            <p:ph idx="1"/>
          </p:nvPr>
        </p:nvSpPr>
        <p:spPr>
          <a:xfrm>
            <a:off x="4875168" y="1825625"/>
            <a:ext cx="7208980" cy="5032374"/>
          </a:xfrm>
        </p:spPr>
        <p:txBody>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Bordeaux is often hailed as the wine capital of the world.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With a history stretching back centuries, it’s a region where wine and culture are inextricably linked.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Spend a week in Bordeaux, and you’ll barely scratch the surface, with regions like Médoc, Graves, and Saint-</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Émilion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offering world-renowned wines.</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Whether you’re a fan of full-bodied reds, delicate whites, or sweet wines from Sauternes, Bordeaux will keep you coming back for more.</a:t>
            </a:r>
          </a:p>
          <a:p>
            <a:endParaRPr lang="en-US" dirty="0"/>
          </a:p>
        </p:txBody>
      </p:sp>
      <p:pic>
        <p:nvPicPr>
          <p:cNvPr id="5" name="Picture 4" descr="A map of wine regions&#10;&#10;Description automatically generated">
            <a:extLst>
              <a:ext uri="{FF2B5EF4-FFF2-40B4-BE49-F238E27FC236}">
                <a16:creationId xmlns:a16="http://schemas.microsoft.com/office/drawing/2014/main" id="{F78AC90D-64F1-AF44-B39C-AB456BBF4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75168" cy="6858000"/>
          </a:xfrm>
          <a:prstGeom prst="rect">
            <a:avLst/>
          </a:prstGeom>
        </p:spPr>
      </p:pic>
    </p:spTree>
    <p:extLst>
      <p:ext uri="{BB962C8B-B14F-4D97-AF65-F5344CB8AC3E}">
        <p14:creationId xmlns:p14="http://schemas.microsoft.com/office/powerpoint/2010/main" val="10032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6FA3-A91C-2E75-6045-E33052A2EA80}"/>
              </a:ext>
            </a:extLst>
          </p:cNvPr>
          <p:cNvSpPr>
            <a:spLocks noGrp="1"/>
          </p:cNvSpPr>
          <p:nvPr>
            <p:ph type="title"/>
          </p:nvPr>
        </p:nvSpPr>
        <p:spPr>
          <a:xfrm>
            <a:off x="0" y="1"/>
            <a:ext cx="8136699" cy="1690688"/>
          </a:xfrm>
        </p:spPr>
        <p:txBody>
          <a:bodyP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Burgundy (Bourgogne) Wine Region, France</a:t>
            </a:r>
            <a:endParaRPr lang="en-US" dirty="0"/>
          </a:p>
        </p:txBody>
      </p:sp>
      <p:sp>
        <p:nvSpPr>
          <p:cNvPr id="3" name="Content Placeholder 2">
            <a:extLst>
              <a:ext uri="{FF2B5EF4-FFF2-40B4-BE49-F238E27FC236}">
                <a16:creationId xmlns:a16="http://schemas.microsoft.com/office/drawing/2014/main" id="{CE4B549B-353A-E469-454F-6DD1F739B7DA}"/>
              </a:ext>
            </a:extLst>
          </p:cNvPr>
          <p:cNvSpPr>
            <a:spLocks noGrp="1"/>
          </p:cNvSpPr>
          <p:nvPr>
            <p:ph idx="1"/>
          </p:nvPr>
        </p:nvSpPr>
        <p:spPr>
          <a:xfrm>
            <a:off x="121024" y="1825624"/>
            <a:ext cx="8015675" cy="4911351"/>
          </a:xfrm>
        </p:spPr>
        <p:txBody>
          <a:bodyPr>
            <a:norm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Pinot Noir and Chardonnay enthusiasts flock to Burgundy, one of France's most prestigious wine regions.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Its vineyards, stretching from Dijon to Lyon, produce some of the most sought-after wines in the world, with terroir playing a critical role in their distinct characteristics.</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Burgundy, you’ll find a hierarchy of vineyards, from Grand Cru to village-level wines.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region is steeped in tradition and produces wines that are revered for their complexity and longevity.</a:t>
            </a:r>
          </a:p>
          <a:p>
            <a:endParaRPr lang="en-US" dirty="0"/>
          </a:p>
        </p:txBody>
      </p:sp>
      <p:pic>
        <p:nvPicPr>
          <p:cNvPr id="5" name="Picture 4" descr="A map of the french region&#10;&#10;Description automatically generated">
            <a:extLst>
              <a:ext uri="{FF2B5EF4-FFF2-40B4-BE49-F238E27FC236}">
                <a16:creationId xmlns:a16="http://schemas.microsoft.com/office/drawing/2014/main" id="{46133CC2-51B5-C0B2-02D4-7D145841D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699" y="0"/>
            <a:ext cx="4055301" cy="6858000"/>
          </a:xfrm>
          <a:prstGeom prst="rect">
            <a:avLst/>
          </a:prstGeom>
        </p:spPr>
      </p:pic>
    </p:spTree>
    <p:extLst>
      <p:ext uri="{BB962C8B-B14F-4D97-AF65-F5344CB8AC3E}">
        <p14:creationId xmlns:p14="http://schemas.microsoft.com/office/powerpoint/2010/main" val="363383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6BF6-5A08-D721-213A-1F9250301389}"/>
              </a:ext>
            </a:extLst>
          </p:cNvPr>
          <p:cNvSpPr>
            <a:spLocks noGrp="1"/>
          </p:cNvSpPr>
          <p:nvPr>
            <p:ph type="title"/>
          </p:nvPr>
        </p:nvSpPr>
        <p:spPr>
          <a:xfrm>
            <a:off x="4459452" y="1"/>
            <a:ext cx="7732548" cy="1645920"/>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Savoie Wine Region, France</a:t>
            </a:r>
            <a:endParaRPr lang="en-US" dirty="0"/>
          </a:p>
        </p:txBody>
      </p:sp>
      <p:sp>
        <p:nvSpPr>
          <p:cNvPr id="3" name="Content Placeholder 2">
            <a:extLst>
              <a:ext uri="{FF2B5EF4-FFF2-40B4-BE49-F238E27FC236}">
                <a16:creationId xmlns:a16="http://schemas.microsoft.com/office/drawing/2014/main" id="{7D91C1BC-705E-6004-A649-1E275171BC8F}"/>
              </a:ext>
            </a:extLst>
          </p:cNvPr>
          <p:cNvSpPr>
            <a:spLocks noGrp="1"/>
          </p:cNvSpPr>
          <p:nvPr>
            <p:ph idx="1"/>
          </p:nvPr>
        </p:nvSpPr>
        <p:spPr>
          <a:xfrm>
            <a:off x="4572000" y="1825625"/>
            <a:ext cx="7449312" cy="5032374"/>
          </a:xfrm>
        </p:spPr>
        <p:txBody>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 hidden gem in the French Alps, Savoie is a small but beautiful wine region producing primarily white wines.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Grapes like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Altesse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Roussanne dominate the vineyards, though you’ll also find reds made from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Mondeuse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Gamay.</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Savoie’s steep slopes and stunning alpine scenery make it a perfect destination for those looking to combine wine tasting with outdoor activities like hiking or skiing.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map of a region&#10;&#10;Description automatically generated">
            <a:extLst>
              <a:ext uri="{FF2B5EF4-FFF2-40B4-BE49-F238E27FC236}">
                <a16:creationId xmlns:a16="http://schemas.microsoft.com/office/drawing/2014/main" id="{E81F34F5-0028-1190-0663-E0CED0F68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59452" cy="6858000"/>
          </a:xfrm>
          <a:prstGeom prst="rect">
            <a:avLst/>
          </a:prstGeom>
        </p:spPr>
      </p:pic>
    </p:spTree>
    <p:extLst>
      <p:ext uri="{BB962C8B-B14F-4D97-AF65-F5344CB8AC3E}">
        <p14:creationId xmlns:p14="http://schemas.microsoft.com/office/powerpoint/2010/main" val="42634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214</TotalTime>
  <Words>2972</Words>
  <Application>Microsoft Office PowerPoint</Application>
  <PresentationFormat>Widescreen</PresentationFormat>
  <Paragraphs>162</Paragraphs>
  <Slides>35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Aptos</vt:lpstr>
      <vt:lpstr>Aptos Display</vt:lpstr>
      <vt:lpstr>Arial</vt:lpstr>
      <vt:lpstr>Courier New</vt:lpstr>
      <vt:lpstr>Times New Roman</vt:lpstr>
      <vt:lpstr>Office Theme</vt:lpstr>
      <vt:lpstr>Europe’s Favorite  Wine Regions  Presented by Marc Silver</vt:lpstr>
      <vt:lpstr>Europe’s Favorite  Wine Regions</vt:lpstr>
      <vt:lpstr>Europe’s Favorite Wine Regions</vt:lpstr>
      <vt:lpstr>PowerPoint Presentation</vt:lpstr>
      <vt:lpstr>French Wine</vt:lpstr>
      <vt:lpstr>Champagne Region, France</vt:lpstr>
      <vt:lpstr>Bordeaux Wine Region, France</vt:lpstr>
      <vt:lpstr>Burgundy (Bourgogne) Wine Region, France</vt:lpstr>
      <vt:lpstr>Savoie Wine Region, France</vt:lpstr>
      <vt:lpstr>Loire Valley Wine Region, France</vt:lpstr>
      <vt:lpstr>Rhone Valley Wine Region, France</vt:lpstr>
      <vt:lpstr>The Wines of Italy</vt:lpstr>
      <vt:lpstr>An Overview of Italian Wine Regions</vt:lpstr>
      <vt:lpstr>Tuscany Wine Region, Italy</vt:lpstr>
      <vt:lpstr>Piedmont Wine Region, Italy</vt:lpstr>
      <vt:lpstr>Puglia Wine Region, Italy</vt:lpstr>
      <vt:lpstr>Spanish Wine</vt:lpstr>
      <vt:lpstr>Overview of Spanish Wine</vt:lpstr>
      <vt:lpstr>La Rioja Wine Region, Spain</vt:lpstr>
      <vt:lpstr>Rioja Wine Region of Spain</vt:lpstr>
      <vt:lpstr>Catalonia Wine Region, Spain</vt:lpstr>
      <vt:lpstr>Portuguese Wine Regions</vt:lpstr>
      <vt:lpstr>Douro Valley Wine Region, Portugal</vt:lpstr>
      <vt:lpstr>Mosel Wine Region, Germany</vt:lpstr>
      <vt:lpstr>Rhineland-Palatinate Wine Region, Germany</vt:lpstr>
      <vt:lpstr>Riesling Reigns Supreme</vt:lpstr>
      <vt:lpstr>Beyond Riesling</vt:lpstr>
      <vt:lpstr>Istria Wine Region, Croatia</vt:lpstr>
      <vt:lpstr>Santorini Wine Region, Greece</vt:lpstr>
      <vt:lpstr>Lavaux Wine Region, Switzerland</vt:lpstr>
      <vt:lpstr>17. Tokaj-Hegyalja Wine Region, Hungary</vt:lpstr>
      <vt:lpstr>Conclusion</vt:lpstr>
      <vt:lpstr>Conclusion</vt:lpstr>
      <vt:lpstr>Acknowledgement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22</cp:revision>
  <dcterms:created xsi:type="dcterms:W3CDTF">2024-09-06T23:41:06Z</dcterms:created>
  <dcterms:modified xsi:type="dcterms:W3CDTF">2024-09-22T01:46:41Z</dcterms:modified>
</cp:coreProperties>
</file>