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handoutMasterIdLst>
    <p:handoutMasterId r:id="rId17"/>
  </p:handoutMasterIdLst>
  <p:sldIdLst>
    <p:sldId id="256" r:id="rId3"/>
    <p:sldId id="281" r:id="rId4"/>
    <p:sldId id="298" r:id="rId5"/>
    <p:sldId id="289" r:id="rId6"/>
    <p:sldId id="290" r:id="rId7"/>
    <p:sldId id="297" r:id="rId8"/>
    <p:sldId id="294" r:id="rId9"/>
    <p:sldId id="295" r:id="rId10"/>
    <p:sldId id="296" r:id="rId11"/>
    <p:sldId id="288" r:id="rId12"/>
    <p:sldId id="276" r:id="rId13"/>
    <p:sldId id="299" r:id="rId14"/>
    <p:sldId id="272" r:id="rId15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Silver" initials="MS" lastIdx="1" clrIdx="0">
    <p:extLst>
      <p:ext uri="{19B8F6BF-5375-455C-9EA6-DF929625EA0E}">
        <p15:presenceInfo xmlns:p15="http://schemas.microsoft.com/office/powerpoint/2012/main" userId="a1dcbf12c91cc60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24" autoAdjust="0"/>
    <p:restoredTop sz="63785" autoAdjust="0"/>
  </p:normalViewPr>
  <p:slideViewPr>
    <p:cSldViewPr snapToGrid="0">
      <p:cViewPr varScale="1">
        <p:scale>
          <a:sx n="101" d="100"/>
          <a:sy n="101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4-13T20:39:23.744" idx="1">
    <p:pos x="10" y="10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39F00D-CF87-51FD-89F0-D4C3F5AA42C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5B1411-F792-FD30-956C-518C2549BBDF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5B5D6B-2816-1963-C26B-C0C3F41599A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2E6CA-D268-9FD9-C42F-0B682DD163B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6BC7ADA-DFBE-401E-AF00-9989DC368517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80623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91F3A-037E-367F-0468-1D1071714C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B82B16-C134-FB48-947D-C5D836A793D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D7C70EE-E5A9-DBCC-D10A-DC29EB746A2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C81210-3F5D-0090-5E79-F55A7AB54FC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BD0BC-9848-31EC-9D9C-1486B69FBE7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877F5B-528B-6723-B00E-CBACF0B5A5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solidFill>
                  <a:srgbClr val="FFFFFF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83E4DD9-FA1F-4BD7-8BA7-30856CE537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7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FE2D0-4F1F-43AC-F49F-1F34F857EE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255E56CB-613E-4766-91F2-D219536D8DEE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FBBEB-5C7B-F065-30A0-8547D44858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BC031A-6915-1134-B85A-3687C770D7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A2A56-0938-7CF3-C651-83B42A319DD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92865F-D1E0-4EA9-BA6E-5DC83FD5BCC0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5063B3-1DDF-DFEA-859B-8C943FD333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BE0B8D-60AE-1B3A-F8C4-C1692950697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442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4C1114-6C0C-CB55-59B2-B1052F0C0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0DD83-F919-EA07-520E-9ED90A8DC0F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992865F-D1E0-4EA9-BA6E-5DC83FD5BCC0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033D92-16A9-1CA9-E8BB-DFB25E83AAC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B57038-91C5-E522-932E-76699096479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42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9502D-C8CB-5668-71CD-5068FEB317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A12FA040-8BB8-413C-B6E2-7600B9BD9E96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636827-B7B5-2233-6B9F-0B2ECE61FD0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69920-3659-B6A4-148E-5D6043FFC9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5C99-648B-F76A-17AA-341D6C7D14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BE0B79A-CE09-4C2C-92C6-56A13F72C63C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63198-6756-1EE0-8923-F2006D2064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F66D7B-7A98-EE76-8FCC-2308D63D02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0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00CA9-FE1E-9731-2FF7-B7572B633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5E0EA-9F29-687E-E2B7-612BD8A2F9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4BE0B79A-CE09-4C2C-92C6-56A13F72C63C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030339-A64E-5E83-38F6-B792E44003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55C84A-F23C-28CA-B641-B9121605EB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63C15-BB2D-AE62-B0C4-92B213FE2CA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A895C08-5345-4009-837B-DAD019A3512C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48092C-EDA5-A6E5-7412-568FD3915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-19484975" y="-13793788"/>
            <a:ext cx="25963563" cy="146065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E8EA30-1035-4F95-5CA2-65783B7EDD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6560" cy="4809600"/>
          </a:xfrm>
        </p:spPr>
        <p:txBody>
          <a:bodyPr vert="horz" anchor="ctr" anchorCtr="0" compatLnSpc="1"/>
          <a:lstStyle/>
          <a:p>
            <a:pPr marL="0" indent="0" algn="l" rtl="0">
              <a:spcBef>
                <a:spcPts val="451"/>
              </a:spcBef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99026-BA95-8676-F90C-1831CA8AE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8B43B-4692-5133-4903-D64E84DA4B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81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B6E2B-4542-EB55-A7EA-30C43FF8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EE76C-72F1-EBCB-4A23-6CFA54140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16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0038DD-F184-752E-A634-B8807BFA8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600" y="301625"/>
            <a:ext cx="2173288" cy="48053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58DCE-8CFC-C6CC-C35B-173CACBD1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738" y="301625"/>
            <a:ext cx="6367462" cy="4805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668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89BD-5B2B-07F1-033E-456D0B784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83D10-9EC6-2FCD-5D11-078FE247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F63C8-3CE3-1A47-3CC3-D44E1F63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CC80-26AB-DAF4-6720-13089405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386AB-8C34-FC8D-D924-7E837026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816744-DBF7-44AD-B82A-992C900371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D3D1-7A68-CF12-D442-BBB3B7B05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45ACC-AF2F-B861-8437-DF3A068B6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509FD-F780-7F31-C370-995FB631B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C1AA5-382E-6849-BCD2-BF2362EC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6F229-A3BC-7FD3-9280-DB2F49CA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975B43-7F65-45E8-8F49-F14397C00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39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8E6A3-249F-074B-BFC9-9C780C6A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0AE2D-6633-9231-A645-542BF9FAF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3214-8517-1B13-2477-48D98DCF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4FFB0-65D3-CF47-DC06-47B69A2F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972D-32E0-EE01-3457-A9A91690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8E998D-66B8-4646-B137-570D1AD89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4B28B-8D4A-7260-4C47-BB0FC84F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63606-F16A-83D1-6BAF-F451C7EDF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0B604-740A-B54B-944B-40734C28F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963F2-ACEC-D7BB-7D1C-2FC24470E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0181F-082D-BA76-B5B1-6D36FE3A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A93AF-41A0-62C7-EAB2-8804F86D9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685818-8C7D-492A-A914-FE572F107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9728-78A7-BEA8-7070-C7152C4E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A61332-ADD2-5B63-C94E-C84726BC1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7E1BF-8F68-DF3D-67B5-8ECAB34BC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D0779-3A1A-E166-874F-5376DF028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11899-CA0E-957F-23B8-8ED7E403AE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D68402-6D73-8226-27C4-7776AFBC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163F58-7750-6B7B-66AB-25624CD3C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8ED92-C709-A287-0302-B6029EEF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2F818D9-4DA3-45C1-A8BE-61BF6B24D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92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D642-7BAF-958C-0A7E-1FE0357FF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398B7-0A2C-2452-332D-D5E22555D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3ADB69-04AE-795F-FF52-31CC3DA27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5EBD40-4E0E-C2B5-5220-CCB0CAC8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4DEF5D-F3A9-4FA2-8D88-73E7FEF8B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70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8CA43-EAE7-991A-A48A-6DECD9C1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07E1F-9E33-0243-92AD-E8AB7C1EB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16D00-2A6E-7466-CAE1-E6E20FB4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CB68043-1F37-4733-BCF0-25DF1ACC5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025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F442-5EE6-B4C1-D6B0-367DB02F1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20E5B-1ED0-BF4D-57A9-AF468F605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1D0A5-932B-E218-36B1-F73016F37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B362-FC30-E06F-E1AD-EC9FF61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14E0A-8786-DBB1-FD51-11A9C65D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D1CA7-BA99-806C-E7DC-4C8A480C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B52CDB-1527-4DAB-9C80-3B8F6F921B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85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B7E0-5813-6F17-A9F3-9B6693AD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2EBC-2488-FB0F-2357-69B6BD229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738" y="1509713"/>
            <a:ext cx="8693150" cy="359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850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0E6D3-3997-21C4-E4BF-DD3BF3AA7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0556E1-3522-6E33-1409-1F13330EC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1BF4D-7871-6423-5971-CDCE905C5F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857578-279D-D730-DE7E-FC36F7F1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CD3A1-CE5F-283C-9E48-C233ABC8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6F413-160C-2F3E-7EBE-1B41253FE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229CF0-9861-48EA-9D69-AA0CA5973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3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38BB5-87F6-75E7-AC54-638AFDA8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E4627-5250-5CA6-6725-7653FF595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93BE-B3D2-4364-D716-C5E5C267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C16E4-A7B5-9689-AADD-A4DCA09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B794C-45D3-D821-3FA3-430A941BF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BC3A6C-2C51-4756-8105-BFA6A89AE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63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141A6-3926-6342-1965-15896A3D72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A5EEC-BDEF-B2D6-C827-6C9DD04CCC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BE11C-467E-0679-045C-762309AE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84210-7DCA-45C0-8EE4-22662E80E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9DCBB-9E94-6CEF-CA5C-93DAC5535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D29631-FB92-4F4C-A3E7-C112AE46F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2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E8380-4121-9E13-D7F7-8E3E51E5D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EF38E-5840-4FF4-6C7B-A849E3F35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50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154D-AF0C-05BC-B5FA-18638B7A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5C66F-F2AF-DBFF-00EE-0E2F746E8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738" y="1509713"/>
            <a:ext cx="4270375" cy="359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8F2D9-25AB-1A88-0148-743A184E5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6513" y="1509713"/>
            <a:ext cx="4270375" cy="3597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09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B042F-8ED2-1459-740F-95121D382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D0544-38F0-6392-FC19-623EE0340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0DFEA4-D103-033B-121C-F38A362FA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066A58-0C24-F949-2A5D-16AC63013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1C9A82-322F-8E0D-01B2-FB4BDD834E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588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B14F-4293-94A4-78D5-582BF9419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3150" cy="10969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343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58924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CD83-6864-71F3-3723-45033388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688D9-49DF-D639-6C74-65649DBF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A4B3E-3444-C91B-4B4C-50B611771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51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4F8CD-22EF-C06A-8E1F-CED1985F4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E364B8-D573-38D1-75E9-35A5DA730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8CC363-55B5-77F8-0D10-78FB10A84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6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103D8-8017-5E7E-24DC-0ECC4B27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5586E2-B0CF-E13D-C980-EBDC2CA72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E142-44DB-598B-F1EC-2C677F788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DBC09-644B-CE51-3F5E-40F0D6EE1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2CB93-3763-F917-E796-F2CAAD696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C421C47-9E0D-4864-B2B1-B1BC34FEB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75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ABCA6-6357-C6FD-1712-B1DB1A02B1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086332"/>
            <a:ext cx="10080625" cy="2086725"/>
          </a:xfrm>
        </p:spPr>
        <p:txBody>
          <a:bodyPr vert="horz" wrap="square">
            <a:spAutoFit/>
          </a:bodyPr>
          <a:lstStyle/>
          <a:p>
            <a:pPr lvl="0" algn="ctr" rtl="0"/>
            <a:r>
              <a:rPr lang="en-US" sz="4800" b="1" dirty="0"/>
              <a:t>Ensenada Mexico</a:t>
            </a:r>
            <a:br>
              <a:rPr lang="en-US" sz="4800" b="1" dirty="0"/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Presented by</a:t>
            </a:r>
            <a:b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Fellow Cruiser</a:t>
            </a:r>
            <a:br>
              <a:rPr lang="en-US" sz="8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 Silver</a:t>
            </a:r>
            <a:endParaRPr lang="en-US" sz="4000" b="1" dirty="0">
              <a:solidFill>
                <a:srgbClr val="000000"/>
              </a:solidFill>
              <a:cs typeface="Tahoma" pitchFamily="2"/>
            </a:endParaRPr>
          </a:p>
        </p:txBody>
      </p:sp>
      <p:pic>
        <p:nvPicPr>
          <p:cNvPr id="4" name="Picture 3" descr="A close-up of a license plate&#10;&#10;Description automatically generated">
            <a:extLst>
              <a:ext uri="{FF2B5EF4-FFF2-40B4-BE49-F238E27FC236}">
                <a16:creationId xmlns:a16="http://schemas.microsoft.com/office/drawing/2014/main" id="{BE1A8CAC-FA59-F6D6-8520-80E67A9564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0" t="30377" r="4513" b="36877"/>
          <a:stretch/>
        </p:blipFill>
        <p:spPr>
          <a:xfrm>
            <a:off x="2459247" y="3203846"/>
            <a:ext cx="5162129" cy="14666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8000">
              <a:srgbClr val="6D90D1">
                <a:alpha val="79000"/>
                <a:lumMod val="95000"/>
                <a:lumOff val="5000"/>
              </a:srgbClr>
            </a:gs>
            <a:gs pos="50000">
              <a:srgbClr val="5F86CD"/>
            </a:gs>
            <a:gs pos="0">
              <a:schemeClr val="accent1">
                <a:lumMod val="97000"/>
                <a:lumOff val="3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402CF89-707C-5B65-7191-A745F17A2199}"/>
              </a:ext>
            </a:extLst>
          </p:cNvPr>
          <p:cNvSpPr/>
          <p:nvPr/>
        </p:nvSpPr>
        <p:spPr>
          <a:xfrm>
            <a:off x="529232" y="3950482"/>
            <a:ext cx="2826900" cy="116761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3900" b="0" i="0" u="none" strike="noStrike" baseline="0">
                <a:ln>
                  <a:noFill/>
                </a:ln>
                <a:latin typeface="+mj-lt"/>
                <a:ea typeface="+mj-ea"/>
                <a:cs typeface="+mj-cs"/>
              </a:rPr>
              <a:t>Money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695F52-8F13-4ECA-3B5C-89238C75F401}"/>
              </a:ext>
            </a:extLst>
          </p:cNvPr>
          <p:cNvSpPr/>
          <p:nvPr/>
        </p:nvSpPr>
        <p:spPr>
          <a:xfrm>
            <a:off x="3035476" y="3881362"/>
            <a:ext cx="5703116" cy="11569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</p:spPr>
        <p:txBody>
          <a:bodyPr vert="horz" lIns="91440" tIns="45720" rIns="91440" bIns="45720" rtlCol="0" anchor="ctr" anchorCtr="0" compatLnSpc="0">
            <a:normAutofit/>
          </a:bodyPr>
          <a:lstStyle/>
          <a:p>
            <a:pPr marL="0" marR="0" lvl="0" indent="-228600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b="0" i="0" u="none" strike="noStrike" baseline="0" dirty="0">
                <a:ln>
                  <a:noFill/>
                </a:ln>
              </a:rPr>
              <a:t>The Peso is the official currency of Mexico</a:t>
            </a:r>
          </a:p>
          <a:p>
            <a:pPr marL="0" marR="0" lvl="0" indent="-228600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 b="0" i="0" u="none" strike="noStrike" baseline="0" dirty="0">
                <a:ln>
                  <a:noFill/>
                </a:ln>
              </a:rPr>
              <a:t>Official Exchange is 100 Pesos is $5.80 US</a:t>
            </a:r>
          </a:p>
          <a:p>
            <a:pPr marL="0" marR="0" lvl="0" indent="-228600">
              <a:lnSpc>
                <a:spcPct val="90000"/>
              </a:lnSpc>
              <a:spcBef>
                <a:spcPts val="11"/>
              </a:spcBef>
              <a:spcAft>
                <a:spcPts val="11"/>
              </a:spcAft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2400"/>
              <a:t>Or 17.35 Pesos to the US Dollar</a:t>
            </a:r>
            <a:endParaRPr lang="en-US" b="0" i="0" u="none" strike="noStrike" baseline="0" dirty="0">
              <a:ln>
                <a:noFill/>
              </a:ln>
            </a:endParaRPr>
          </a:p>
        </p:txBody>
      </p:sp>
      <p:pic>
        <p:nvPicPr>
          <p:cNvPr id="4" name="Picture 3" descr="Several different currency bills&#10;&#10;Description automatically generated with medium confidence">
            <a:extLst>
              <a:ext uri="{FF2B5EF4-FFF2-40B4-BE49-F238E27FC236}">
                <a16:creationId xmlns:a16="http://schemas.microsoft.com/office/drawing/2014/main" id="{851F0015-9CAC-A0B6-EAEB-4ECDDBC04C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68" y="14181"/>
            <a:ext cx="6848237" cy="38487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F58A-46D3-3371-BC9B-CC54B67B81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579438"/>
            <a:ext cx="10080625" cy="811212"/>
          </a:xfrm>
          <a:prstGeom prst="rect">
            <a:avLst/>
          </a:prstGeom>
        </p:spPr>
        <p:txBody>
          <a:bodyPr vert="horz"/>
          <a:lstStyle/>
          <a:p>
            <a:pPr algn="ctr"/>
            <a:r>
              <a:rPr lang="en-US" b="1" dirty="0"/>
              <a:t>Emergency Contacts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1C8BD-FEE5-A029-D575-CE83D8B52C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374" y="1479550"/>
            <a:ext cx="8645525" cy="3600450"/>
          </a:xfrm>
          <a:prstGeom prst="rect">
            <a:avLst/>
          </a:prstGeom>
        </p:spPr>
        <p:txBody>
          <a:bodyPr vert="horz"/>
          <a:lstStyle/>
          <a:p>
            <a:r>
              <a:rPr lang="en-US" b="1" dirty="0"/>
              <a:t>Emergency (Police/Ambulance):</a:t>
            </a:r>
            <a:r>
              <a:rPr lang="en-US" dirty="0"/>
              <a:t> 911</a:t>
            </a:r>
          </a:p>
          <a:p>
            <a:r>
              <a:rPr lang="en-US" b="1" dirty="0"/>
              <a:t>Tourist Assistance:</a:t>
            </a:r>
            <a:r>
              <a:rPr lang="en-US" dirty="0"/>
              <a:t> 078 (from local phone)</a:t>
            </a:r>
          </a:p>
          <a:p>
            <a:r>
              <a:rPr lang="en-US" b="1" dirty="0"/>
              <a:t>U.S. Consular Agency:</a:t>
            </a:r>
            <a:r>
              <a:rPr lang="en-US" dirty="0"/>
              <a:t> +52-646-176-2411</a:t>
            </a:r>
          </a:p>
          <a:p>
            <a:r>
              <a:rPr lang="en-US" b="1" dirty="0"/>
              <a:t>Nearest Hospital:</a:t>
            </a:r>
            <a:r>
              <a:rPr lang="en-US" dirty="0"/>
              <a:t> Hospital Velmar (10 min by taxi)</a:t>
            </a:r>
          </a:p>
        </p:txBody>
      </p:sp>
    </p:spTree>
    <p:extLst>
      <p:ext uri="{BB962C8B-B14F-4D97-AF65-F5344CB8AC3E}">
        <p14:creationId xmlns:p14="http://schemas.microsoft.com/office/powerpoint/2010/main" val="403613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529C62-847F-4FB8-4130-77A4F6FB5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5241-24AF-E5DD-B3F2-04B19067CEA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179388"/>
            <a:ext cx="10080625" cy="811212"/>
          </a:xfrm>
          <a:prstGeom prst="rect">
            <a:avLst/>
          </a:prstGeom>
        </p:spPr>
        <p:txBody>
          <a:bodyPr vert="horz"/>
          <a:lstStyle/>
          <a:p>
            <a:pPr lvl="0" algn="ctr" rtl="0"/>
            <a:r>
              <a:rPr lang="en-US" b="1" dirty="0">
                <a:solidFill>
                  <a:srgbClr val="000000"/>
                </a:solidFill>
                <a:cs typeface="Tahoma" pitchFamily="2"/>
              </a:rPr>
              <a:t>Final Thoughts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9DE30-BF77-7FDE-CE83-18CF58EDEF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374" y="1079500"/>
            <a:ext cx="8645525" cy="3600450"/>
          </a:xfrm>
          <a:prstGeom prst="rect">
            <a:avLst/>
          </a:prstGeom>
        </p:spPr>
        <p:txBody>
          <a:bodyPr vert="horz"/>
          <a:lstStyle/>
          <a:p>
            <a:pPr lvl="0" rtl="0"/>
            <a:r>
              <a:rPr lang="en-US" sz="2800" dirty="0">
                <a:solidFill>
                  <a:srgbClr val="000000"/>
                </a:solidFill>
                <a:latin typeface="Alef" pitchFamily="18"/>
                <a:cs typeface="Alef" pitchFamily="2"/>
              </a:rPr>
              <a:t>Ensenada is a beautiful City with a rich history and numerous attractions. Whether you're looking for stunning views, historic sites, or unique attractions, Ketchikan has something for everyone.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236"/>
              </a:spcAft>
            </a:pPr>
            <a:r>
              <a:rPr lang="en-US" sz="2800" dirty="0">
                <a:solidFill>
                  <a:srgbClr val="000000"/>
                </a:solidFill>
                <a:latin typeface="Alef" pitchFamily="18"/>
                <a:cs typeface="Alef" pitchFamily="2"/>
              </a:rPr>
              <a:t>I hope this presentation will help when we visit </a:t>
            </a:r>
            <a:r>
              <a:rPr lang="en-US" sz="2800" dirty="0">
                <a:solidFill>
                  <a:schemeClr val="tx1"/>
                </a:solidFill>
              </a:rPr>
              <a:t>Ensenada</a:t>
            </a:r>
            <a:r>
              <a:rPr lang="en-US" sz="2800" dirty="0">
                <a:solidFill>
                  <a:srgbClr val="000000"/>
                </a:solidFill>
                <a:latin typeface="Alef" pitchFamily="18"/>
                <a:cs typeface="Alef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93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C8EE-4D50-7A5F-002E-598AD2357FFE}"/>
              </a:ext>
            </a:extLst>
          </p:cNvPr>
          <p:cNvSpPr txBox="1">
            <a:spLocks noGrp="1"/>
          </p:cNvSpPr>
          <p:nvPr>
            <p:ph type="title" sz="quarter" idx="4294967295"/>
          </p:nvPr>
        </p:nvSpPr>
        <p:spPr>
          <a:xfrm>
            <a:off x="756000" y="503280"/>
            <a:ext cx="8566560" cy="943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lvl="0" algn="ctr">
              <a:lnSpc>
                <a:spcPct val="100000"/>
              </a:lnSpc>
              <a:spcBef>
                <a:spcPts val="224"/>
              </a:spcBef>
              <a:spcAft>
                <a:spcPts val="224"/>
              </a:spcAft>
              <a:tabLst>
                <a:tab pos="0" algn="l"/>
                <a:tab pos="457200" algn="l"/>
                <a:tab pos="914400" algn="l"/>
                <a:tab pos="1371599" algn="l"/>
                <a:tab pos="1828800" algn="l"/>
                <a:tab pos="2286000" algn="l"/>
                <a:tab pos="2743199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399" algn="l"/>
                <a:tab pos="5943600" algn="l"/>
                <a:tab pos="6400799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4800" b="1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cs typeface="Times New Roman" pitchFamily="18"/>
              </a:rPr>
              <a:t>Thanks For Coming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C8DE5-52DB-F26C-79AF-05DC3E9ABE4F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756000" y="1745280"/>
            <a:ext cx="8566560" cy="358992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rmAutofit/>
          </a:bodyPr>
          <a:lstStyle/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dirty="0">
                <a:latin typeface="Segoe UI" pitchFamily="34"/>
                <a:cs typeface="Segoe UI" pitchFamily="34"/>
              </a:rPr>
              <a:t>If you have any more questions, please ask.</a:t>
            </a: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dirty="0">
                <a:latin typeface="Segoe UI" pitchFamily="34"/>
                <a:cs typeface="Segoe UI" pitchFamily="34"/>
              </a:rPr>
              <a:t>I will do my best to answer them for you.</a:t>
            </a: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endParaRPr lang="en-US" sz="2400" dirty="0">
              <a:latin typeface="Segoe UI" pitchFamily="34"/>
              <a:cs typeface="Segoe UI" pitchFamily="34"/>
            </a:endParaRPr>
          </a:p>
          <a:p>
            <a:pPr marL="343080" lvl="0" indent="-343080" algn="ctr">
              <a:lnSpc>
                <a:spcPct val="92000"/>
              </a:lnSpc>
              <a:spcBef>
                <a:spcPts val="814"/>
              </a:spcBef>
              <a:spcAft>
                <a:spcPts val="11"/>
              </a:spcAft>
              <a:buNone/>
              <a:tabLst>
                <a:tab pos="343080" algn="l"/>
                <a:tab pos="800280" algn="l"/>
                <a:tab pos="1257480" algn="l"/>
                <a:tab pos="1714679" algn="l"/>
                <a:tab pos="2171880" algn="l"/>
                <a:tab pos="2629080" algn="l"/>
                <a:tab pos="3086279" algn="l"/>
                <a:tab pos="3543480" algn="l"/>
                <a:tab pos="4000680" algn="l"/>
                <a:tab pos="4457880" algn="l"/>
                <a:tab pos="4915080" algn="l"/>
                <a:tab pos="5372280" algn="l"/>
                <a:tab pos="5829479" algn="l"/>
                <a:tab pos="6286680" algn="l"/>
                <a:tab pos="6743879" algn="l"/>
                <a:tab pos="7201080" algn="l"/>
                <a:tab pos="7658280" algn="l"/>
                <a:tab pos="8115480" algn="l"/>
                <a:tab pos="8572680" algn="l"/>
                <a:tab pos="9029880" algn="l"/>
                <a:tab pos="9487080" algn="l"/>
                <a:tab pos="9944280" algn="l"/>
                <a:tab pos="10401480" algn="l"/>
                <a:tab pos="10858680" algn="l"/>
              </a:tabLst>
            </a:pPr>
            <a:r>
              <a:rPr lang="en-US" sz="2400" b="1" dirty="0">
                <a:latin typeface="Segoe UI" pitchFamily="34"/>
                <a:cs typeface="Segoe UI" pitchFamily="34"/>
              </a:rPr>
              <a:t>Have a great visit </a:t>
            </a:r>
            <a:r>
              <a:rPr lang="en-US" sz="2400" b="1">
                <a:latin typeface="Segoe UI" pitchFamily="34"/>
                <a:cs typeface="Segoe UI" pitchFamily="34"/>
              </a:rPr>
              <a:t>in </a:t>
            </a:r>
            <a:r>
              <a:rPr lang="en-US" sz="2400" b="1">
                <a:solidFill>
                  <a:schemeClr val="tx1"/>
                </a:solidFill>
              </a:rPr>
              <a:t>Ensenada</a:t>
            </a:r>
            <a:r>
              <a:rPr lang="en-US" sz="2400" b="1">
                <a:latin typeface="Segoe UI" pitchFamily="34"/>
                <a:cs typeface="Segoe UI" pitchFamily="34"/>
              </a:rPr>
              <a:t>!</a:t>
            </a:r>
            <a:endParaRPr lang="en-US" sz="2400" b="1" dirty="0">
              <a:latin typeface="Segoe UI" pitchFamily="34"/>
              <a:cs typeface="Segoe UI" pitchFamily="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3CE78-51F2-2DC0-F2C7-551B0CA1FE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22225"/>
            <a:ext cx="9359900" cy="793750"/>
          </a:xfrm>
          <a:prstGeom prst="rect">
            <a:avLst/>
          </a:prstGeom>
        </p:spPr>
        <p:txBody>
          <a:bodyPr vert="horz"/>
          <a:lstStyle/>
          <a:p>
            <a:pPr lvl="0" rtl="0">
              <a:lnSpc>
                <a:spcPct val="115000"/>
              </a:lnSpc>
              <a:spcAft>
                <a:spcPts val="1236"/>
              </a:spcAft>
            </a:pPr>
            <a:r>
              <a:rPr lang="en-US" sz="4000" b="1" dirty="0">
                <a:solidFill>
                  <a:srgbClr val="000000"/>
                </a:solidFill>
                <a:latin typeface="Alef" pitchFamily="18"/>
                <a:cs typeface="Alef" pitchFamily="2"/>
              </a:rPr>
              <a:t>Map of Ensenada</a:t>
            </a:r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D36AFA76-E715-CC8A-42DA-C83901A4DE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3" b="24619"/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1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A82BF7-AE3F-4CB2-0961-D82AF883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B1FE-4D22-6ECE-361B-0F852972AF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1" y="22225"/>
            <a:ext cx="10080625" cy="977900"/>
          </a:xfrm>
          <a:prstGeom prst="rect">
            <a:avLst/>
          </a:prstGeom>
        </p:spPr>
        <p:txBody>
          <a:bodyPr vert="horz" anchor="ctr"/>
          <a:lstStyle/>
          <a:p>
            <a:pPr lvl="0" algn="ctr">
              <a:lnSpc>
                <a:spcPct val="115000"/>
              </a:lnSpc>
              <a:spcAft>
                <a:spcPts val="1236"/>
              </a:spcAft>
            </a:pPr>
            <a:r>
              <a:rPr lang="en-US" b="1" dirty="0">
                <a:solidFill>
                  <a:srgbClr val="000000"/>
                </a:solidFill>
                <a:cs typeface="Alef" pitchFamily="2"/>
              </a:rPr>
              <a:t>Ensenada </a:t>
            </a:r>
            <a:r>
              <a:rPr lang="en-US" b="1" dirty="0"/>
              <a:t>Visitor Information</a:t>
            </a:r>
            <a:endParaRPr lang="en-US" b="1" dirty="0">
              <a:solidFill>
                <a:srgbClr val="000000"/>
              </a:solidFill>
              <a:cs typeface="Alef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5CA169-5180-10D2-FB33-8218F662DAFF}"/>
              </a:ext>
            </a:extLst>
          </p:cNvPr>
          <p:cNvSpPr txBox="1"/>
          <p:nvPr/>
        </p:nvSpPr>
        <p:spPr>
          <a:xfrm>
            <a:off x="523875" y="1000125"/>
            <a:ext cx="697944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What to Bring: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Comfortable walking shoes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Hat and sunglasses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Sunscreen (SPF 30+)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Reusable water bottle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Mexican pesos for food stalls and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Light jacket — cool ocean breezes are common</a:t>
            </a:r>
          </a:p>
          <a:p>
            <a:pPr>
              <a:buNone/>
            </a:pPr>
            <a:r>
              <a:rPr lang="en-US" b="1" dirty="0"/>
              <a:t>Local Tips: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street vendors accept USD, but pesos may get better prices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Watch for uneven sidewalks and cobblestone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Public Wi-Fi is spotty — download maps ahead of time</a:t>
            </a:r>
          </a:p>
        </p:txBody>
      </p:sp>
    </p:spTree>
    <p:extLst>
      <p:ext uri="{BB962C8B-B14F-4D97-AF65-F5344CB8AC3E}">
        <p14:creationId xmlns:p14="http://schemas.microsoft.com/office/powerpoint/2010/main" val="262802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213053-EEF3-4D79-E2B1-E84827C011B2}"/>
              </a:ext>
            </a:extLst>
          </p:cNvPr>
          <p:cNvSpPr txBox="1"/>
          <p:nvPr/>
        </p:nvSpPr>
        <p:spPr>
          <a:xfrm>
            <a:off x="352425" y="184512"/>
            <a:ext cx="9530862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/>
              <a:t>Ensenada Walking Tour</a:t>
            </a:r>
          </a:p>
          <a:p>
            <a:pPr>
              <a:buNone/>
            </a:pPr>
            <a:r>
              <a:rPr lang="en-US" b="1" dirty="0"/>
              <a:t>Start &amp; End Point:</a:t>
            </a:r>
            <a:r>
              <a:rPr lang="en-US" dirty="0"/>
              <a:t> Ensenada Cruise Ship Port (Malecon de Ensenada)</a:t>
            </a:r>
            <a:br>
              <a:rPr lang="en-US" dirty="0"/>
            </a:br>
            <a:r>
              <a:rPr lang="en-US" b="1" dirty="0"/>
              <a:t>Total Distance:</a:t>
            </a:r>
            <a:r>
              <a:rPr lang="en-US" dirty="0"/>
              <a:t> ~3 km (1.9 miles)</a:t>
            </a:r>
            <a:br>
              <a:rPr lang="en-US" dirty="0"/>
            </a:br>
            <a:r>
              <a:rPr lang="en-US" b="1" dirty="0"/>
              <a:t>Duration:</a:t>
            </a:r>
            <a:r>
              <a:rPr lang="en-US" dirty="0"/>
              <a:t> 2–3 hours at a relaxed pace</a:t>
            </a:r>
            <a:br>
              <a:rPr lang="en-US" dirty="0"/>
            </a:br>
            <a:r>
              <a:rPr lang="en-US" b="1" dirty="0"/>
              <a:t>Difficulty:</a:t>
            </a:r>
            <a:r>
              <a:rPr lang="en-US" dirty="0"/>
              <a:t> Easy — mostly flat with paved streets and </a:t>
            </a:r>
            <a:br>
              <a:rPr lang="en-US" dirty="0"/>
            </a:br>
            <a:r>
              <a:rPr lang="en-US" dirty="0"/>
              <a:t>sidewalks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1. Ensenada Cruise Terminal (Malecon Area)</a:t>
            </a:r>
          </a:p>
          <a:p>
            <a:pPr>
              <a:buNone/>
            </a:pPr>
            <a:r>
              <a:rPr lang="en-US" dirty="0"/>
              <a:t>Your journey begins at the </a:t>
            </a:r>
            <a:r>
              <a:rPr lang="en-US" b="1" dirty="0"/>
              <a:t>Ensenada Port Terminal</a:t>
            </a:r>
            <a:r>
              <a:rPr lang="en-US" dirty="0"/>
              <a:t>, a </a:t>
            </a:r>
            <a:br>
              <a:rPr lang="en-US" dirty="0"/>
            </a:br>
            <a:r>
              <a:rPr lang="en-US" dirty="0"/>
              <a:t>modern cruise facility with restrooms, souvenir shops, </a:t>
            </a:r>
            <a:br>
              <a:rPr lang="en-US" dirty="0"/>
            </a:br>
            <a:r>
              <a:rPr lang="en-US" dirty="0"/>
              <a:t>currency exchange, and tourist information.</a:t>
            </a:r>
          </a:p>
          <a:p>
            <a:pPr>
              <a:buNone/>
            </a:pPr>
            <a:r>
              <a:rPr lang="en-US" b="1" dirty="0"/>
              <a:t>Insider Tip:</a:t>
            </a:r>
            <a:r>
              <a:rPr lang="en-US" dirty="0"/>
              <a:t> Grab a free Ensenada map from the terminal </a:t>
            </a:r>
            <a:br>
              <a:rPr lang="en-US" dirty="0"/>
            </a:br>
            <a:r>
              <a:rPr lang="en-US" dirty="0"/>
              <a:t>or snap a photo of the local taxi fare chart for reference later.</a:t>
            </a:r>
          </a:p>
          <a:p>
            <a:pPr>
              <a:buNone/>
            </a:pPr>
            <a:r>
              <a:rPr lang="en-US" b="1" dirty="0"/>
              <a:t>Walking Time to Next Stop:</a:t>
            </a:r>
            <a:r>
              <a:rPr lang="en-US" dirty="0"/>
              <a:t> 5 minutes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A1A28-7B11-7B41-3D45-5F66ABF2D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75" y="1155084"/>
            <a:ext cx="4146550" cy="255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8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2E7573-0972-8915-BA81-920FB650A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DDA8A-24C6-4074-170A-64D5C562F26E}"/>
              </a:ext>
            </a:extLst>
          </p:cNvPr>
          <p:cNvSpPr txBox="1"/>
          <p:nvPr/>
        </p:nvSpPr>
        <p:spPr>
          <a:xfrm>
            <a:off x="2853836" y="246184"/>
            <a:ext cx="6899763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/>
              <a:t>Ensenada Walking Tour</a:t>
            </a:r>
          </a:p>
          <a:p>
            <a:pPr>
              <a:buNone/>
            </a:pPr>
            <a:r>
              <a:rPr lang="en-US" b="1" dirty="0"/>
              <a:t>2. Plaza </a:t>
            </a:r>
            <a:r>
              <a:rPr lang="en-US" b="1" dirty="0" err="1"/>
              <a:t>Cívica</a:t>
            </a:r>
            <a:r>
              <a:rPr lang="en-US" b="1" dirty="0"/>
              <a:t> (Three Heads Park)</a:t>
            </a:r>
          </a:p>
          <a:p>
            <a:pPr>
              <a:buNone/>
            </a:pPr>
            <a:r>
              <a:rPr lang="en-US" dirty="0"/>
              <a:t>Walk along the waterfront to reach </a:t>
            </a:r>
            <a:r>
              <a:rPr lang="en-US" b="1" dirty="0"/>
              <a:t>Plaza </a:t>
            </a:r>
            <a:r>
              <a:rPr lang="en-US" b="1" dirty="0" err="1"/>
              <a:t>Cívica</a:t>
            </a:r>
            <a:r>
              <a:rPr lang="en-US" dirty="0"/>
              <a:t>, a spacious open square known for its </a:t>
            </a:r>
            <a:r>
              <a:rPr lang="en-US" b="1" dirty="0"/>
              <a:t>three large gold busts</a:t>
            </a:r>
            <a:r>
              <a:rPr lang="en-US" dirty="0"/>
              <a:t> of Mexican heroes: Benito Juárez, Miguel Hidalgo, and Venustiano Carranza.</a:t>
            </a:r>
          </a:p>
          <a:p>
            <a:pPr>
              <a:buNone/>
            </a:pPr>
            <a:r>
              <a:rPr lang="en-US" b="1" dirty="0"/>
              <a:t>Highlights:</a:t>
            </a:r>
            <a:r>
              <a:rPr lang="en-US" dirty="0"/>
              <a:t> Scenic photo ops with the large Mexican flag and views of the port. Look for food carts offering </a:t>
            </a:r>
            <a:r>
              <a:rPr lang="en-US" b="1" dirty="0"/>
              <a:t>mango with chili or street corn (</a:t>
            </a:r>
            <a:r>
              <a:rPr lang="en-US" b="1" dirty="0" err="1"/>
              <a:t>elote</a:t>
            </a:r>
            <a:r>
              <a:rPr lang="en-US" b="1" dirty="0"/>
              <a:t>).</a:t>
            </a:r>
            <a:endParaRPr lang="en-US" dirty="0"/>
          </a:p>
          <a:p>
            <a:pPr>
              <a:buNone/>
            </a:pPr>
            <a:r>
              <a:rPr lang="en-US" b="1" dirty="0"/>
              <a:t>Insider Tip:</a:t>
            </a:r>
            <a:r>
              <a:rPr lang="en-US" dirty="0"/>
              <a:t> This is a great place for people-watching and a quick snack.</a:t>
            </a:r>
          </a:p>
          <a:p>
            <a:pPr>
              <a:buNone/>
            </a:pPr>
            <a:r>
              <a:rPr lang="en-US" b="1" dirty="0"/>
              <a:t>Walking Time to Next Stop:</a:t>
            </a:r>
            <a:r>
              <a:rPr lang="en-US" dirty="0"/>
              <a:t> 7 minutes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D9610-9AA7-C801-2EAB-94AC640A2F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" y="1025525"/>
            <a:ext cx="2838076" cy="22796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FF818-E021-047A-F4A7-2FE249B4A561}"/>
              </a:ext>
            </a:extLst>
          </p:cNvPr>
          <p:cNvSpPr txBox="1"/>
          <p:nvPr/>
        </p:nvSpPr>
        <p:spPr>
          <a:xfrm>
            <a:off x="327026" y="3447060"/>
            <a:ext cx="964564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3. Riviera del </a:t>
            </a:r>
            <a:r>
              <a:rPr lang="en-US" b="1" dirty="0" err="1"/>
              <a:t>Pacífico</a:t>
            </a:r>
            <a:r>
              <a:rPr lang="en-US" b="1" dirty="0"/>
              <a:t> Cultural Center</a:t>
            </a:r>
          </a:p>
          <a:p>
            <a:pPr>
              <a:buNone/>
            </a:pPr>
            <a:r>
              <a:rPr lang="en-US" dirty="0"/>
              <a:t>Just a few blocks inland lies the </a:t>
            </a:r>
            <a:r>
              <a:rPr lang="en-US" b="1" dirty="0"/>
              <a:t>Riviera del </a:t>
            </a:r>
            <a:r>
              <a:rPr lang="en-US" b="1" dirty="0" err="1"/>
              <a:t>Pacífico</a:t>
            </a:r>
            <a:r>
              <a:rPr lang="en-US" dirty="0"/>
              <a:t>, a 1930s Spanish-style casino-turned-cultural-center with lush gardens, tiled courtyards, and local art exhibits.</a:t>
            </a:r>
          </a:p>
          <a:p>
            <a:pPr>
              <a:buNone/>
            </a:pPr>
            <a:r>
              <a:rPr lang="en-US" b="1" dirty="0"/>
              <a:t>Attractions: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Mosaics and murals inside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Bar Andaluz, said to be the birthplace of the Margarita cocktail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Boutique souvenir shops and local artisan vendors</a:t>
            </a:r>
          </a:p>
          <a:p>
            <a:pPr>
              <a:buNone/>
            </a:pPr>
            <a:r>
              <a:rPr lang="en-US" b="1" dirty="0"/>
              <a:t>Insider Tip:</a:t>
            </a:r>
            <a:r>
              <a:rPr lang="en-US" dirty="0"/>
              <a:t> The Margarita here comes with a story. Ask your server about it.</a:t>
            </a:r>
          </a:p>
          <a:p>
            <a:pPr>
              <a:buNone/>
            </a:pPr>
            <a:r>
              <a:rPr lang="en-US" b="1" dirty="0"/>
              <a:t>Walking Time to Next Stop:</a:t>
            </a:r>
            <a:r>
              <a:rPr lang="en-US" dirty="0"/>
              <a:t> 8 minutes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5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F3CF0-C483-BB9E-8EB9-F232B345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C6C7D2-4794-6156-942C-8B517C821E8C}"/>
              </a:ext>
            </a:extLst>
          </p:cNvPr>
          <p:cNvSpPr txBox="1"/>
          <p:nvPr/>
        </p:nvSpPr>
        <p:spPr>
          <a:xfrm>
            <a:off x="0" y="76200"/>
            <a:ext cx="10080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Ensenada Walking Tour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5596EA-2ACB-4854-D7D7-34960C5A482E}"/>
              </a:ext>
            </a:extLst>
          </p:cNvPr>
          <p:cNvSpPr txBox="1"/>
          <p:nvPr/>
        </p:nvSpPr>
        <p:spPr>
          <a:xfrm>
            <a:off x="327026" y="895350"/>
            <a:ext cx="95122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3. Riviera del </a:t>
            </a:r>
            <a:r>
              <a:rPr lang="en-US" b="1" dirty="0" err="1"/>
              <a:t>Pacífico</a:t>
            </a:r>
            <a:r>
              <a:rPr lang="en-US" b="1" dirty="0"/>
              <a:t> Cultural Center</a:t>
            </a:r>
          </a:p>
          <a:p>
            <a:pPr>
              <a:buNone/>
            </a:pPr>
            <a:r>
              <a:rPr lang="en-US" dirty="0"/>
              <a:t>Just a few blocks inland lies the </a:t>
            </a:r>
            <a:r>
              <a:rPr lang="en-US" b="1" dirty="0"/>
              <a:t>Riviera del </a:t>
            </a:r>
            <a:r>
              <a:rPr lang="en-US" b="1" dirty="0" err="1"/>
              <a:t>Pacífico</a:t>
            </a:r>
            <a:r>
              <a:rPr lang="en-US" dirty="0"/>
              <a:t>, a 1930s Spanish-style casino-turned-cultural-center with lush gardens, tiled courtyards, and local art exhibits.</a:t>
            </a:r>
          </a:p>
          <a:p>
            <a:pPr>
              <a:buNone/>
            </a:pPr>
            <a:r>
              <a:rPr lang="en-US" b="1" dirty="0"/>
              <a:t>Attractions: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Mosaics and murals inside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Bar Andaluz, said to be the birthplace of </a:t>
            </a:r>
            <a:br>
              <a:rPr lang="en-US" dirty="0"/>
            </a:br>
            <a:r>
              <a:rPr lang="en-US" dirty="0"/>
              <a:t>the Margarita cocktail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Boutique souvenir shops and local artisan </a:t>
            </a:r>
            <a:br>
              <a:rPr lang="en-US" dirty="0"/>
            </a:br>
            <a:r>
              <a:rPr lang="en-US" dirty="0"/>
              <a:t>vendors</a:t>
            </a:r>
          </a:p>
          <a:p>
            <a:pPr>
              <a:buNone/>
            </a:pPr>
            <a:r>
              <a:rPr lang="en-US" b="1" dirty="0"/>
              <a:t>Insider Tip:</a:t>
            </a:r>
            <a:r>
              <a:rPr lang="en-US" dirty="0"/>
              <a:t> The Margarita here comes with a </a:t>
            </a:r>
            <a:br>
              <a:rPr lang="en-US" dirty="0"/>
            </a:br>
            <a:r>
              <a:rPr lang="en-US" dirty="0"/>
              <a:t>story. Ask your server about it.</a:t>
            </a:r>
          </a:p>
          <a:p>
            <a:pPr>
              <a:buNone/>
            </a:pPr>
            <a:r>
              <a:rPr lang="en-US" b="1" dirty="0"/>
              <a:t>Walking Time to Next Stop:</a:t>
            </a:r>
            <a:r>
              <a:rPr lang="en-US" dirty="0"/>
              <a:t> 8 minutes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84046-C4A4-E877-CF87-D04CCD179F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426" y="1808377"/>
            <a:ext cx="5156200" cy="38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58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B0EF38-8CAD-0C13-6AB5-FC2A66403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8FD947-109C-D4B5-DAC1-862341387387}"/>
              </a:ext>
            </a:extLst>
          </p:cNvPr>
          <p:cNvSpPr txBox="1"/>
          <p:nvPr/>
        </p:nvSpPr>
        <p:spPr>
          <a:xfrm>
            <a:off x="386862" y="246184"/>
            <a:ext cx="93667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Ensenada Walking Tour</a:t>
            </a:r>
          </a:p>
          <a:p>
            <a:pPr>
              <a:buNone/>
            </a:pPr>
            <a:r>
              <a:rPr lang="en-US" b="1" dirty="0"/>
              <a:t>4. El Parque de la Bandera &amp; Dancing Fountain</a:t>
            </a:r>
          </a:p>
          <a:p>
            <a:pPr>
              <a:buNone/>
            </a:pPr>
            <a:r>
              <a:rPr lang="en-US" dirty="0"/>
              <a:t>Head back toward the waterfront and pass through </a:t>
            </a:r>
            <a:r>
              <a:rPr lang="en-US" b="1" dirty="0"/>
              <a:t>El Parque de la Bandera</a:t>
            </a:r>
            <a:r>
              <a:rPr lang="en-US" dirty="0"/>
              <a:t>, a pleasant seaside park with walking paths, open-air seating, and the famous </a:t>
            </a:r>
            <a:r>
              <a:rPr lang="en-US" b="1" dirty="0"/>
              <a:t>dancing fountains</a:t>
            </a:r>
            <a:r>
              <a:rPr lang="en-US" dirty="0"/>
              <a:t> that operate in sync with music on weekends and afternoons.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45DEF-3D75-0409-1C63-3B081CB5A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7"/>
          <a:stretch>
            <a:fillRect/>
          </a:stretch>
        </p:blipFill>
        <p:spPr>
          <a:xfrm>
            <a:off x="0" y="1986839"/>
            <a:ext cx="5040312" cy="36837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88F7D6-0CC0-B126-DB6B-1F2BC0B09D4B}"/>
              </a:ext>
            </a:extLst>
          </p:cNvPr>
          <p:cNvSpPr txBox="1"/>
          <p:nvPr/>
        </p:nvSpPr>
        <p:spPr>
          <a:xfrm>
            <a:off x="5153024" y="2062065"/>
            <a:ext cx="4695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Features: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Refreshing sea breeze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Great photo backdrop with the pier and ocean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Playground if you’re traveling with kids</a:t>
            </a:r>
          </a:p>
          <a:p>
            <a:pPr>
              <a:buNone/>
            </a:pPr>
            <a:r>
              <a:rPr lang="en-US" b="1" dirty="0"/>
              <a:t>Walking Time to Next Stop:</a:t>
            </a:r>
            <a:r>
              <a:rPr lang="en-US" dirty="0"/>
              <a:t> 5 minutes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9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0DE38F-C16F-B321-AA6E-FEFBEAC7C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3744DC-95EA-85C1-B991-E3B91E832EB3}"/>
              </a:ext>
            </a:extLst>
          </p:cNvPr>
          <p:cNvSpPr txBox="1"/>
          <p:nvPr/>
        </p:nvSpPr>
        <p:spPr>
          <a:xfrm>
            <a:off x="386862" y="246184"/>
            <a:ext cx="9366738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Ensenada Walking Tour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5. Mercado de </a:t>
            </a:r>
            <a:r>
              <a:rPr lang="en-US" b="1" dirty="0" err="1"/>
              <a:t>Mariscos</a:t>
            </a:r>
            <a:r>
              <a:rPr lang="en-US" b="1" dirty="0"/>
              <a:t> (Fish Market)</a:t>
            </a:r>
          </a:p>
          <a:p>
            <a:pPr>
              <a:buNone/>
            </a:pPr>
            <a:r>
              <a:rPr lang="en-US" dirty="0"/>
              <a:t>Stroll along the coast to reach Ensenada’s </a:t>
            </a:r>
            <a:br>
              <a:rPr lang="en-US" dirty="0"/>
            </a:br>
            <a:r>
              <a:rPr lang="en-US" b="1" dirty="0"/>
              <a:t>Mercado de </a:t>
            </a:r>
            <a:r>
              <a:rPr lang="en-US" b="1" dirty="0" err="1"/>
              <a:t>Mariscos</a:t>
            </a:r>
            <a:r>
              <a:rPr lang="en-US" dirty="0"/>
              <a:t>, the local fish market </a:t>
            </a:r>
            <a:br>
              <a:rPr lang="en-US" dirty="0"/>
            </a:br>
            <a:r>
              <a:rPr lang="en-US" dirty="0"/>
              <a:t>that’s full of character and local flavor.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Highlights: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Rows of seafood vendors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a </a:t>
            </a:r>
            <a:r>
              <a:rPr lang="en-US" b="1" dirty="0"/>
              <a:t>fresh ceviche tostada</a:t>
            </a:r>
            <a:r>
              <a:rPr lang="en-US" dirty="0"/>
              <a:t> or a </a:t>
            </a:r>
            <a:br>
              <a:rPr lang="en-US" dirty="0"/>
            </a:br>
            <a:r>
              <a:rPr lang="en-US" b="1" dirty="0"/>
              <a:t>Baja-style fish taco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Great chance to interact with locals and see </a:t>
            </a:r>
            <a:br>
              <a:rPr lang="en-US" dirty="0"/>
            </a:br>
            <a:r>
              <a:rPr lang="en-US" dirty="0"/>
              <a:t>fishermen at work.</a:t>
            </a:r>
          </a:p>
          <a:p>
            <a:pPr>
              <a:buNone/>
            </a:pPr>
            <a:r>
              <a:rPr lang="en-US" b="1" dirty="0"/>
              <a:t>Insider Tip:</a:t>
            </a:r>
            <a:r>
              <a:rPr lang="en-US" dirty="0"/>
              <a:t> Prices are better than in tourist </a:t>
            </a:r>
            <a:br>
              <a:rPr lang="en-US" dirty="0"/>
            </a:br>
            <a:r>
              <a:rPr lang="en-US" dirty="0"/>
              <a:t>restaurants — and the quality is often better </a:t>
            </a:r>
            <a:br>
              <a:rPr lang="en-US" dirty="0"/>
            </a:br>
            <a:r>
              <a:rPr lang="en-US" dirty="0"/>
              <a:t>too.</a:t>
            </a:r>
          </a:p>
          <a:p>
            <a:pPr>
              <a:buNone/>
            </a:pPr>
            <a:r>
              <a:rPr lang="en-US" b="1" dirty="0"/>
              <a:t>Walking Time to Final Stop:</a:t>
            </a:r>
            <a:r>
              <a:rPr lang="en-US" dirty="0"/>
              <a:t> 5 minutes</a:t>
            </a:r>
          </a:p>
          <a:p>
            <a:pPr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04D04-3C80-80BC-DFE1-93A6D392B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93" y="1182878"/>
            <a:ext cx="5285232" cy="351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1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41183D-B721-D0FB-AA84-AA663A245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E18127-980C-6987-385D-9302FB2B0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8074"/>
            <a:ext cx="6096000" cy="4562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6A9A4-47D2-3E50-2E36-DF36F467D957}"/>
              </a:ext>
            </a:extLst>
          </p:cNvPr>
          <p:cNvSpPr txBox="1"/>
          <p:nvPr/>
        </p:nvSpPr>
        <p:spPr>
          <a:xfrm>
            <a:off x="386862" y="246184"/>
            <a:ext cx="936673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Ensenada Walking Tour</a:t>
            </a:r>
          </a:p>
          <a:p>
            <a:pPr>
              <a:buNone/>
            </a:pPr>
            <a:endParaRPr lang="en-US" b="1" dirty="0"/>
          </a:p>
          <a:p>
            <a:pPr algn="r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06D16-E77D-547E-23BB-BBCEA60AB135}"/>
              </a:ext>
            </a:extLst>
          </p:cNvPr>
          <p:cNvSpPr txBox="1"/>
          <p:nvPr/>
        </p:nvSpPr>
        <p:spPr>
          <a:xfrm>
            <a:off x="6229350" y="1108074"/>
            <a:ext cx="37337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6. Return to Cruise Terminal</a:t>
            </a:r>
          </a:p>
          <a:p>
            <a:pPr>
              <a:buNone/>
            </a:pPr>
            <a:r>
              <a:rPr lang="en-US" dirty="0"/>
              <a:t>From the market, follow the scenic </a:t>
            </a:r>
            <a:r>
              <a:rPr lang="en-US" b="1" dirty="0" err="1"/>
              <a:t>Malecón</a:t>
            </a:r>
            <a:r>
              <a:rPr lang="en-US" b="1" dirty="0"/>
              <a:t> (boardwalk)</a:t>
            </a:r>
            <a:r>
              <a:rPr lang="en-US" dirty="0"/>
              <a:t> along the waterfront, passing small shops and street performers as you make your way back to the terminal.</a:t>
            </a:r>
          </a:p>
          <a:p>
            <a:pPr>
              <a:buNone/>
            </a:pPr>
            <a:r>
              <a:rPr lang="en-US" b="1" dirty="0"/>
              <a:t>Optional Stops on the Return Walk: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Hussong’s Cantina</a:t>
            </a:r>
            <a:r>
              <a:rPr lang="en-US" dirty="0"/>
              <a:t> (a few blocks inland): Mexico’s oldest cantina, open since 1892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Local craft stalls</a:t>
            </a:r>
            <a:r>
              <a:rPr lang="en-US" dirty="0"/>
              <a:t> for handmade jewelry and trinkets</a:t>
            </a:r>
          </a:p>
          <a:p>
            <a:pPr>
              <a:buNone/>
            </a:pPr>
            <a:r>
              <a:rPr lang="en-US" b="1" dirty="0"/>
              <a:t>Walking Time:</a:t>
            </a:r>
            <a:r>
              <a:rPr lang="en-US" dirty="0"/>
              <a:t> 10–12 minutes</a:t>
            </a:r>
          </a:p>
        </p:txBody>
      </p:sp>
    </p:spTree>
    <p:extLst>
      <p:ext uri="{BB962C8B-B14F-4D97-AF65-F5344CB8AC3E}">
        <p14:creationId xmlns:p14="http://schemas.microsoft.com/office/powerpoint/2010/main" val="19692305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882</Words>
  <Application>Microsoft Office PowerPoint</Application>
  <PresentationFormat>Custom</PresentationFormat>
  <Paragraphs>100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Alef</vt:lpstr>
      <vt:lpstr>Arial</vt:lpstr>
      <vt:lpstr>Calibri</vt:lpstr>
      <vt:lpstr>Calibri Light</vt:lpstr>
      <vt:lpstr>Liberation Sans</vt:lpstr>
      <vt:lpstr>Segoe UI</vt:lpstr>
      <vt:lpstr>Tahoma</vt:lpstr>
      <vt:lpstr>Times New Roman</vt:lpstr>
      <vt:lpstr>Default</vt:lpstr>
      <vt:lpstr>Office Theme</vt:lpstr>
      <vt:lpstr>Ensenada Mexico Presented by Fellow Cruiser Marc Silver</vt:lpstr>
      <vt:lpstr>Map of Ensenada</vt:lpstr>
      <vt:lpstr>Ensenada Visitor Information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Emergency Contacts</vt:lpstr>
      <vt:lpstr>Final Thoughts</vt:lpstr>
      <vt:lpstr>Thanks For Coming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Curve</dc:title>
  <dc:creator>Marc Silver</dc:creator>
  <cp:lastModifiedBy>Marc Silver</cp:lastModifiedBy>
  <cp:revision>132</cp:revision>
  <dcterms:created xsi:type="dcterms:W3CDTF">2023-03-25T21:24:27Z</dcterms:created>
  <dcterms:modified xsi:type="dcterms:W3CDTF">2025-09-07T21:56:02Z</dcterms:modified>
</cp:coreProperties>
</file>