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5"/>
  </p:notesMasterIdLst>
  <p:handoutMasterIdLst>
    <p:handoutMasterId r:id="rId26"/>
  </p:handoutMasterIdLst>
  <p:sldIdLst>
    <p:sldId id="256" r:id="rId3"/>
    <p:sldId id="273" r:id="rId4"/>
    <p:sldId id="257" r:id="rId5"/>
    <p:sldId id="274" r:id="rId6"/>
    <p:sldId id="288" r:id="rId7"/>
    <p:sldId id="259" r:id="rId8"/>
    <p:sldId id="277" r:id="rId9"/>
    <p:sldId id="279" r:id="rId10"/>
    <p:sldId id="261" r:id="rId11"/>
    <p:sldId id="282" r:id="rId12"/>
    <p:sldId id="281" r:id="rId13"/>
    <p:sldId id="284" r:id="rId14"/>
    <p:sldId id="286" r:id="rId15"/>
    <p:sldId id="264" r:id="rId16"/>
    <p:sldId id="287" r:id="rId17"/>
    <p:sldId id="265" r:id="rId18"/>
    <p:sldId id="285" r:id="rId19"/>
    <p:sldId id="283" r:id="rId20"/>
    <p:sldId id="260" r:id="rId21"/>
    <p:sldId id="275" r:id="rId22"/>
    <p:sldId id="276" r:id="rId23"/>
    <p:sldId id="272" r:id="rId2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24" autoAdjust="0"/>
    <p:restoredTop sz="63785" autoAdjust="0"/>
  </p:normalViewPr>
  <p:slideViewPr>
    <p:cSldViewPr snapToGrid="0">
      <p:cViewPr varScale="1">
        <p:scale>
          <a:sx n="101" d="100"/>
          <a:sy n="101" d="100"/>
        </p:scale>
        <p:origin x="1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37044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816430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9970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a:t>
            </a:fld>
            <a:endParaRPr lang="en-US"/>
          </a:p>
        </p:txBody>
      </p:sp>
    </p:spTree>
    <p:extLst>
      <p:ext uri="{BB962C8B-B14F-4D97-AF65-F5344CB8AC3E}">
        <p14:creationId xmlns:p14="http://schemas.microsoft.com/office/powerpoint/2010/main" val="175264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58802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52140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7214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86332"/>
            <a:ext cx="10080625" cy="2086725"/>
          </a:xfrm>
        </p:spPr>
        <p:txBody>
          <a:bodyPr vert="horz" wrap="square">
            <a:spAutoFit/>
          </a:bodyPr>
          <a:lstStyle/>
          <a:p>
            <a:pPr lvl="0" algn="ctr" rtl="0"/>
            <a:r>
              <a:rPr lang="en-US" sz="4800" b="1" dirty="0"/>
              <a:t>Ensenada Mexico</a:t>
            </a:r>
            <a:br>
              <a:rPr lang="en-US" sz="4800" b="1" dirty="0"/>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2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Fellow Cruiser</a:t>
            </a:r>
            <a:br>
              <a:rPr lang="en-US" sz="8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endParaRPr lang="en-US" sz="4000" b="1" dirty="0">
              <a:solidFill>
                <a:srgbClr val="000000"/>
              </a:solidFill>
              <a:cs typeface="Tahoma" pitchFamily="2"/>
            </a:endParaRPr>
          </a:p>
        </p:txBody>
      </p:sp>
      <p:pic>
        <p:nvPicPr>
          <p:cNvPr id="4" name="Picture 3" descr="A close-up of a license plate&#10;&#10;Description automatically generated">
            <a:extLst>
              <a:ext uri="{FF2B5EF4-FFF2-40B4-BE49-F238E27FC236}">
                <a16:creationId xmlns:a16="http://schemas.microsoft.com/office/drawing/2014/main" id="{BE1A8CAC-FA59-F6D6-8520-80E67A9564F4}"/>
              </a:ext>
            </a:extLst>
          </p:cNvPr>
          <p:cNvPicPr>
            <a:picLocks noChangeAspect="1"/>
          </p:cNvPicPr>
          <p:nvPr/>
        </p:nvPicPr>
        <p:blipFill rotWithShape="1">
          <a:blip r:embed="rId3">
            <a:extLst>
              <a:ext uri="{28A0092B-C50C-407E-A947-70E740481C1C}">
                <a14:useLocalDpi xmlns:a14="http://schemas.microsoft.com/office/drawing/2010/main" val="0"/>
              </a:ext>
            </a:extLst>
          </a:blip>
          <a:srcRect l="4820" t="30377" r="4513" b="36877"/>
          <a:stretch/>
        </p:blipFill>
        <p:spPr>
          <a:xfrm>
            <a:off x="2459247" y="3203846"/>
            <a:ext cx="5162129" cy="14666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854075"/>
            <a:ext cx="5040313" cy="560388"/>
          </a:xfrm>
          <a:prstGeom prst="rect">
            <a:avLst/>
          </a:prstGeom>
        </p:spPr>
        <p:txBody>
          <a:bodyPr vert="horz" lIns="91440" tIns="45720" rIns="91440" bIns="45720" rtlCol="0" anchor="t">
            <a:noAutofit/>
          </a:bodyPr>
          <a:lstStyle/>
          <a:p>
            <a:pPr lvl="0" algn="ctr" rtl="0" hangingPunct="1">
              <a:lnSpc>
                <a:spcPct val="90000"/>
              </a:lnSpc>
              <a:spcBef>
                <a:spcPct val="0"/>
              </a:spcBef>
              <a:spcAft>
                <a:spcPts val="1236"/>
              </a:spcAft>
            </a:pPr>
            <a:r>
              <a:rPr lang="en-US" sz="4000" b="1" dirty="0">
                <a:solidFill>
                  <a:schemeClr val="tx1"/>
                </a:solidFill>
                <a:latin typeface="+mj-lt"/>
                <a:ea typeface="+mj-ea"/>
                <a:cs typeface="+mj-cs"/>
              </a:rPr>
              <a:t>Ensenada Taxis</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solidFill>
                  <a:prstClr val="black">
                    <a:tint val="75000"/>
                  </a:prstClr>
                </a:solidFill>
                <a:latin typeface="Calibri" panose="020F0502020204030204"/>
                <a:ea typeface="+mn-ea"/>
                <a:cs typeface="+mn-cs"/>
              </a:rPr>
              <a:pPr hangingPunct="1">
                <a:spcAft>
                  <a:spcPts val="600"/>
                </a:spcAft>
                <a:defRPr/>
              </a:pPr>
              <a:t>10</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787912A8-B97F-566F-CFA9-892DB4B60DFD}"/>
              </a:ext>
            </a:extLst>
          </p:cNvPr>
          <p:cNvSpPr txBox="1"/>
          <p:nvPr/>
        </p:nvSpPr>
        <p:spPr>
          <a:xfrm>
            <a:off x="283029" y="1502229"/>
            <a:ext cx="5040312" cy="358630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b="1" dirty="0">
                <a:effectLst/>
              </a:rPr>
              <a:t>Taxis </a:t>
            </a:r>
            <a:r>
              <a:rPr lang="en-US" sz="2400" b="1" dirty="0" err="1">
                <a:effectLst/>
              </a:rPr>
              <a:t>Amarillos</a:t>
            </a:r>
            <a:r>
              <a:rPr lang="en-US" sz="2400" b="1" dirty="0">
                <a:effectLst/>
              </a:rPr>
              <a:t> </a:t>
            </a:r>
            <a:r>
              <a:rPr lang="en-US" sz="2400" dirty="0"/>
              <a:t>can take you wherever you like. Passengers are auto-insured. </a:t>
            </a:r>
            <a:br>
              <a:rPr lang="en-US" sz="2400" dirty="0"/>
            </a:br>
            <a:endParaRPr lang="en-US" sz="2400" dirty="0"/>
          </a:p>
          <a:p>
            <a:pPr marL="285750" indent="-228600">
              <a:lnSpc>
                <a:spcPct val="90000"/>
              </a:lnSpc>
              <a:spcAft>
                <a:spcPts val="600"/>
              </a:spcAft>
              <a:buFont typeface="Arial" panose="020B0604020202020204" pitchFamily="34" charset="0"/>
              <a:buChar char="•"/>
            </a:pPr>
            <a:r>
              <a:rPr lang="en-US" sz="2400" b="1" dirty="0">
                <a:effectLst/>
              </a:rPr>
              <a:t>Taxis </a:t>
            </a:r>
            <a:r>
              <a:rPr lang="en-US" sz="2400" b="1" dirty="0" err="1">
                <a:effectLst/>
              </a:rPr>
              <a:t>Colectivo</a:t>
            </a:r>
            <a:r>
              <a:rPr lang="en-US" sz="2400" b="1" dirty="0">
                <a:effectLst/>
              </a:rPr>
              <a:t> </a:t>
            </a:r>
            <a:r>
              <a:rPr lang="en-US" sz="2400" dirty="0">
                <a:effectLst/>
              </a:rPr>
              <a:t>is a fast taxi ride on a fixed route within the city. They charge about US 80 cents per person (in Mexican currency).</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1600" dirty="0"/>
          </a:p>
        </p:txBody>
      </p:sp>
      <p:pic>
        <p:nvPicPr>
          <p:cNvPr id="5" name="Picture 4" descr="A white car driving on a road&#10;&#10;Description automatically generated">
            <a:extLst>
              <a:ext uri="{FF2B5EF4-FFF2-40B4-BE49-F238E27FC236}">
                <a16:creationId xmlns:a16="http://schemas.microsoft.com/office/drawing/2014/main" id="{6CB9A3FE-209C-8F24-A5EA-4569FE644DDD}"/>
              </a:ext>
            </a:extLst>
          </p:cNvPr>
          <p:cNvPicPr>
            <a:picLocks noChangeAspect="1"/>
          </p:cNvPicPr>
          <p:nvPr/>
        </p:nvPicPr>
        <p:blipFill rotWithShape="1">
          <a:blip r:embed="rId3">
            <a:extLst>
              <a:ext uri="{28A0092B-C50C-407E-A947-70E740481C1C}">
                <a14:useLocalDpi xmlns:a14="http://schemas.microsoft.com/office/drawing/2010/main" val="0"/>
              </a:ext>
            </a:extLst>
          </a:blip>
          <a:srcRect l="19117" r="11729" b="1"/>
          <a:stretch/>
        </p:blipFill>
        <p:spPr>
          <a:xfrm>
            <a:off x="5743029" y="746553"/>
            <a:ext cx="4328036" cy="4288275"/>
          </a:xfrm>
          <a:prstGeom prst="rect">
            <a:avLst/>
          </a:prstGeom>
        </p:spPr>
      </p:pic>
    </p:spTree>
    <p:extLst>
      <p:ext uri="{BB962C8B-B14F-4D97-AF65-F5344CB8AC3E}">
        <p14:creationId xmlns:p14="http://schemas.microsoft.com/office/powerpoint/2010/main" val="49836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22225"/>
            <a:ext cx="9359900" cy="793750"/>
          </a:xfrm>
          <a:prstGeom prst="rect">
            <a:avLst/>
          </a:prstGeom>
        </p:spPr>
        <p:txBody>
          <a:bodyPr vert="horz"/>
          <a:lstStyle/>
          <a:p>
            <a:pPr lvl="0" algn="ctr" rtl="0">
              <a:lnSpc>
                <a:spcPct val="115000"/>
              </a:lnSpc>
              <a:spcAft>
                <a:spcPts val="1236"/>
              </a:spcAft>
            </a:pPr>
            <a:r>
              <a:rPr lang="en-US" sz="4000" b="1" dirty="0">
                <a:solidFill>
                  <a:srgbClr val="000000"/>
                </a:solidFill>
                <a:latin typeface="Alef" pitchFamily="18"/>
                <a:cs typeface="Alef" pitchFamily="2"/>
              </a:rPr>
              <a:t>Map of Ensenada</a:t>
            </a:r>
          </a:p>
        </p:txBody>
      </p:sp>
      <p:pic>
        <p:nvPicPr>
          <p:cNvPr id="4" name="Picture 3" descr="A map of a city&#10;&#10;Description automatically generated">
            <a:extLst>
              <a:ext uri="{FF2B5EF4-FFF2-40B4-BE49-F238E27FC236}">
                <a16:creationId xmlns:a16="http://schemas.microsoft.com/office/drawing/2014/main" id="{D36AFA76-E715-CC8A-42DA-C83901A4DE27}"/>
              </a:ext>
            </a:extLst>
          </p:cNvPr>
          <p:cNvPicPr>
            <a:picLocks noChangeAspect="1"/>
          </p:cNvPicPr>
          <p:nvPr/>
        </p:nvPicPr>
        <p:blipFill rotWithShape="1">
          <a:blip r:embed="rId3">
            <a:extLst>
              <a:ext uri="{28A0092B-C50C-407E-A947-70E740481C1C}">
                <a14:useLocalDpi xmlns:a14="http://schemas.microsoft.com/office/drawing/2010/main" val="0"/>
              </a:ext>
            </a:extLst>
          </a:blip>
          <a:srcRect t="11551" b="24619"/>
          <a:stretch/>
        </p:blipFill>
        <p:spPr>
          <a:xfrm>
            <a:off x="1440847" y="744018"/>
            <a:ext cx="7093553" cy="4290826"/>
          </a:xfrm>
          <a:prstGeom prst="rect">
            <a:avLst/>
          </a:prstGeom>
        </p:spPr>
      </p:pic>
    </p:spTree>
    <p:extLst>
      <p:ext uri="{BB962C8B-B14F-4D97-AF65-F5344CB8AC3E}">
        <p14:creationId xmlns:p14="http://schemas.microsoft.com/office/powerpoint/2010/main" val="164187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9C5B54-F20B-F9C0-2323-43E20ADB2C85}"/>
              </a:ext>
            </a:extLst>
          </p:cNvPr>
          <p:cNvSpPr txBox="1"/>
          <p:nvPr/>
        </p:nvSpPr>
        <p:spPr>
          <a:xfrm>
            <a:off x="0" y="71792"/>
            <a:ext cx="5031783" cy="56578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mj-lt"/>
                <a:ea typeface="+mj-ea"/>
                <a:cs typeface="+mj-cs"/>
              </a:rPr>
              <a:t>Ensenada Museum of History</a:t>
            </a:r>
          </a:p>
        </p:txBody>
      </p:sp>
      <p:sp>
        <p:nvSpPr>
          <p:cNvPr id="9" name="TextBox 8">
            <a:extLst>
              <a:ext uri="{FF2B5EF4-FFF2-40B4-BE49-F238E27FC236}">
                <a16:creationId xmlns:a16="http://schemas.microsoft.com/office/drawing/2014/main" id="{E5E866B5-ABB6-20DD-0974-DCB302C7B9F1}"/>
              </a:ext>
            </a:extLst>
          </p:cNvPr>
          <p:cNvSpPr txBox="1"/>
          <p:nvPr/>
        </p:nvSpPr>
        <p:spPr>
          <a:xfrm>
            <a:off x="88135" y="859316"/>
            <a:ext cx="4825388" cy="417539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t>If you are interested in History, a visit to the Ensenada Museum of History should be one of your top things to do in Ensenada.</a:t>
            </a:r>
          </a:p>
          <a:p>
            <a:pPr indent="-228600">
              <a:lnSpc>
                <a:spcPct val="90000"/>
              </a:lnSpc>
              <a:spcAft>
                <a:spcPts val="600"/>
              </a:spcAft>
              <a:buFont typeface="Arial" panose="020B0604020202020204" pitchFamily="34" charset="0"/>
              <a:buChar char="•"/>
            </a:pPr>
            <a:r>
              <a:rPr lang="en-US" sz="2000" dirty="0"/>
              <a:t>Forming part of the Riviera Cultural Center, the museum is focused on portraying the history of the Baja </a:t>
            </a:r>
            <a:r>
              <a:rPr lang="en-US" sz="2000" dirty="0" err="1"/>
              <a:t>Peninsul</a:t>
            </a:r>
            <a:r>
              <a:rPr lang="en-US" sz="2000" dirty="0"/>
              <a:t> and also the significant individuals who contributed to the development of the area.</a:t>
            </a:r>
          </a:p>
          <a:p>
            <a:pPr indent="-228600">
              <a:lnSpc>
                <a:spcPct val="90000"/>
              </a:lnSpc>
              <a:spcAft>
                <a:spcPts val="600"/>
              </a:spcAft>
              <a:buFont typeface="Arial" panose="020B0604020202020204" pitchFamily="34" charset="0"/>
              <a:buChar char="•"/>
            </a:pPr>
            <a:r>
              <a:rPr lang="en-US" sz="2000" dirty="0"/>
              <a:t>Among other things you get to learn in this museum include information about the influence of the explorers and European missionaries on the native local history which is written in both English and Spanish.</a:t>
            </a:r>
          </a:p>
        </p:txBody>
      </p:sp>
      <p:pic>
        <p:nvPicPr>
          <p:cNvPr id="11" name="Picture 10" descr="A white building with a lawn and palm trees&#10;&#10;Description automatically generated">
            <a:extLst>
              <a:ext uri="{FF2B5EF4-FFF2-40B4-BE49-F238E27FC236}">
                <a16:creationId xmlns:a16="http://schemas.microsoft.com/office/drawing/2014/main" id="{692829C8-711D-746C-CFC3-6034A41E732C}"/>
              </a:ext>
            </a:extLst>
          </p:cNvPr>
          <p:cNvPicPr>
            <a:picLocks noChangeAspect="1"/>
          </p:cNvPicPr>
          <p:nvPr/>
        </p:nvPicPr>
        <p:blipFill rotWithShape="1">
          <a:blip r:embed="rId2">
            <a:extLst>
              <a:ext uri="{28A0092B-C50C-407E-A947-70E740481C1C}">
                <a14:useLocalDpi xmlns:a14="http://schemas.microsoft.com/office/drawing/2010/main" val="0"/>
              </a:ext>
            </a:extLst>
          </a:blip>
          <a:srcRect l="12400" r="20936" b="1"/>
          <a:stretch/>
        </p:blipFill>
        <p:spPr>
          <a:xfrm>
            <a:off x="5040312" y="10"/>
            <a:ext cx="5040312" cy="5670540"/>
          </a:xfrm>
          <a:prstGeom prst="rect">
            <a:avLst/>
          </a:prstGeom>
        </p:spPr>
      </p:pic>
    </p:spTree>
    <p:extLst>
      <p:ext uri="{BB962C8B-B14F-4D97-AF65-F5344CB8AC3E}">
        <p14:creationId xmlns:p14="http://schemas.microsoft.com/office/powerpoint/2010/main" val="176161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421CDB-8578-0458-27D4-A05D2D195E04}"/>
              </a:ext>
            </a:extLst>
          </p:cNvPr>
          <p:cNvSpPr txBox="1"/>
          <p:nvPr/>
        </p:nvSpPr>
        <p:spPr>
          <a:xfrm>
            <a:off x="3850799" y="244658"/>
            <a:ext cx="6227305" cy="104616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mj-lt"/>
                <a:ea typeface="+mj-ea"/>
                <a:cs typeface="+mj-cs"/>
              </a:rPr>
              <a:t>Regional Historical Museum</a:t>
            </a:r>
          </a:p>
        </p:txBody>
      </p:sp>
      <p:pic>
        <p:nvPicPr>
          <p:cNvPr id="7" name="Picture 6" descr="A white building with red walls&#10;&#10;Description automatically generated">
            <a:extLst>
              <a:ext uri="{FF2B5EF4-FFF2-40B4-BE49-F238E27FC236}">
                <a16:creationId xmlns:a16="http://schemas.microsoft.com/office/drawing/2014/main" id="{7A0F1035-63BD-06F2-E6D5-F90CEA7A2A69}"/>
              </a:ext>
            </a:extLst>
          </p:cNvPr>
          <p:cNvPicPr>
            <a:picLocks noChangeAspect="1"/>
          </p:cNvPicPr>
          <p:nvPr/>
        </p:nvPicPr>
        <p:blipFill rotWithShape="1">
          <a:blip r:embed="rId2">
            <a:extLst>
              <a:ext uri="{28A0092B-C50C-407E-A947-70E740481C1C}">
                <a14:useLocalDpi xmlns:a14="http://schemas.microsoft.com/office/drawing/2010/main" val="0"/>
              </a:ext>
            </a:extLst>
          </a:blip>
          <a:srcRect l="36551" r="34248" b="-1"/>
          <a:stretch/>
        </p:blipFill>
        <p:spPr>
          <a:xfrm>
            <a:off x="20" y="10"/>
            <a:ext cx="3850779" cy="567054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 name="TextBox 4">
            <a:extLst>
              <a:ext uri="{FF2B5EF4-FFF2-40B4-BE49-F238E27FC236}">
                <a16:creationId xmlns:a16="http://schemas.microsoft.com/office/drawing/2014/main" id="{B272FD2C-13A2-89B5-8D7A-2CF9E4D01927}"/>
              </a:ext>
            </a:extLst>
          </p:cNvPr>
          <p:cNvSpPr txBox="1"/>
          <p:nvPr/>
        </p:nvSpPr>
        <p:spPr>
          <a:xfrm>
            <a:off x="4380311" y="2237977"/>
            <a:ext cx="5168561" cy="288063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If you are a history lover visit the Regional Historical Museum.</a:t>
            </a:r>
          </a:p>
          <a:p>
            <a:pPr indent="-228600">
              <a:lnSpc>
                <a:spcPct val="90000"/>
              </a:lnSpc>
              <a:spcAft>
                <a:spcPts val="600"/>
              </a:spcAft>
              <a:buFont typeface="Arial" panose="020B0604020202020204" pitchFamily="34" charset="0"/>
              <a:buChar char="•"/>
            </a:pPr>
            <a:r>
              <a:rPr lang="en-US" sz="2000" dirty="0"/>
              <a:t>Though also a history museum, the Regional Historical Museum is completely different from the Ensenada Museum of History of Riviera Cultural Center.</a:t>
            </a:r>
          </a:p>
          <a:p>
            <a:pPr indent="-228600">
              <a:lnSpc>
                <a:spcPct val="90000"/>
              </a:lnSpc>
              <a:spcAft>
                <a:spcPts val="600"/>
              </a:spcAft>
              <a:buFont typeface="Arial" panose="020B0604020202020204" pitchFamily="34" charset="0"/>
              <a:buChar char="•"/>
            </a:pPr>
            <a:r>
              <a:rPr lang="en-US" sz="2000" dirty="0"/>
              <a:t>The museum is housed by a historical building in Ensenada which was formerly a local prison and has most of its exhibits displayed in rooms that were initially prison cells.</a:t>
            </a:r>
          </a:p>
        </p:txBody>
      </p:sp>
    </p:spTree>
    <p:extLst>
      <p:ext uri="{BB962C8B-B14F-4D97-AF65-F5344CB8AC3E}">
        <p14:creationId xmlns:p14="http://schemas.microsoft.com/office/powerpoint/2010/main" val="193245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740650" y="5219700"/>
            <a:ext cx="2339975" cy="360363"/>
          </a:xfrm>
          <a:prstGeom prst="rect">
            <a:avLst/>
          </a:prstGeom>
        </p:spPr>
        <p:txBody>
          <a:bodyPr/>
          <a:lstStyle/>
          <a:p>
            <a:pPr lvl="0"/>
            <a:fld id="{E4969A48-D42D-46A9-B6C4-1B83C0ED4970}" type="slidenum">
              <a:rPr/>
              <a:t>14</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123821"/>
            <a:ext cx="9359900" cy="793750"/>
          </a:xfrm>
          <a:prstGeom prst="rect">
            <a:avLst/>
          </a:prstGeom>
        </p:spPr>
        <p:txBody>
          <a:bodyPr vert="horz"/>
          <a:lstStyle/>
          <a:p>
            <a:pPr algn="ctr"/>
            <a:r>
              <a:rPr lang="en-US" sz="4000" b="1" dirty="0">
                <a:solidFill>
                  <a:schemeClr val="tx1"/>
                </a:solidFill>
              </a:rPr>
              <a:t>Museo de Historia de Ensenada</a:t>
            </a:r>
          </a:p>
        </p:txBody>
      </p:sp>
      <p:sp>
        <p:nvSpPr>
          <p:cNvPr id="4" name="TextBox 3">
            <a:extLst>
              <a:ext uri="{FF2B5EF4-FFF2-40B4-BE49-F238E27FC236}">
                <a16:creationId xmlns:a16="http://schemas.microsoft.com/office/drawing/2014/main" id="{75A1B9C1-A91A-C850-C326-C24FD42928D8}"/>
              </a:ext>
            </a:extLst>
          </p:cNvPr>
          <p:cNvSpPr txBox="1"/>
          <p:nvPr/>
        </p:nvSpPr>
        <p:spPr>
          <a:xfrm>
            <a:off x="5040313" y="4585012"/>
            <a:ext cx="5040312" cy="369332"/>
          </a:xfrm>
          <a:prstGeom prst="rect">
            <a:avLst/>
          </a:prstGeom>
          <a:noFill/>
        </p:spPr>
        <p:txBody>
          <a:bodyPr wrap="square">
            <a:spAutoFit/>
          </a:bodyPr>
          <a:lstStyle/>
          <a:p>
            <a:pPr algn="ctr"/>
            <a:r>
              <a:rPr lang="en-US" b="1" dirty="0"/>
              <a:t>General Admission: </a:t>
            </a:r>
            <a:r>
              <a:rPr lang="en-US" dirty="0"/>
              <a:t>Free</a:t>
            </a:r>
            <a:endParaRPr lang="en-US" b="1" dirty="0"/>
          </a:p>
        </p:txBody>
      </p:sp>
      <p:pic>
        <p:nvPicPr>
          <p:cNvPr id="5" name="Picture 4" descr="A room with a map on it&#10;&#10;Description automatically generated">
            <a:extLst>
              <a:ext uri="{FF2B5EF4-FFF2-40B4-BE49-F238E27FC236}">
                <a16:creationId xmlns:a16="http://schemas.microsoft.com/office/drawing/2014/main" id="{94E3062E-BB08-1E89-17BA-49720AD2C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176" y="729265"/>
            <a:ext cx="4797449" cy="3590091"/>
          </a:xfrm>
          <a:prstGeom prst="rect">
            <a:avLst/>
          </a:prstGeom>
        </p:spPr>
      </p:pic>
      <p:sp>
        <p:nvSpPr>
          <p:cNvPr id="8" name="TextBox 7">
            <a:extLst>
              <a:ext uri="{FF2B5EF4-FFF2-40B4-BE49-F238E27FC236}">
                <a16:creationId xmlns:a16="http://schemas.microsoft.com/office/drawing/2014/main" id="{56823484-3A35-DCC8-1024-D0D970592B82}"/>
              </a:ext>
            </a:extLst>
          </p:cNvPr>
          <p:cNvSpPr txBox="1"/>
          <p:nvPr/>
        </p:nvSpPr>
        <p:spPr>
          <a:xfrm>
            <a:off x="-1" y="857672"/>
            <a:ext cx="5283177" cy="4247317"/>
          </a:xfrm>
          <a:prstGeom prst="rect">
            <a:avLst/>
          </a:prstGeom>
          <a:noFill/>
        </p:spPr>
        <p:txBody>
          <a:bodyPr wrap="square">
            <a:spAutoFit/>
          </a:bodyPr>
          <a:lstStyle/>
          <a:p>
            <a:pPr marL="285750" indent="-285750">
              <a:buFont typeface="Arial" panose="020B0604020202020204" pitchFamily="34" charset="0"/>
              <a:buChar char="•"/>
            </a:pPr>
            <a:r>
              <a:rPr lang="en-US" dirty="0"/>
              <a:t>It is part of the facilities of the Riviera Social, Civic, and Cultural Center, a building whose construction dates back to 1930. It was inaugurated on May 20, 1993, with the aim of promoting appreciation for its roots and history among the inhabitants of the community.</a:t>
            </a:r>
          </a:p>
          <a:p>
            <a:pPr marL="285750" indent="-285750">
              <a:buFont typeface="Arial" panose="020B0604020202020204" pitchFamily="34" charset="0"/>
              <a:buChar char="•"/>
            </a:pPr>
            <a:r>
              <a:rPr lang="en-US" dirty="0"/>
              <a:t>Located just a half block off the main drag it includes, excellent displays and descriptions of the paleontology and anthropology of Baja California, including huge mammoth bones, lots of spear points and arrows, and baskets, dioramas, and explanations in Spanish and English. </a:t>
            </a:r>
          </a:p>
          <a:p>
            <a:pPr marL="285750" indent="-285750">
              <a:buFont typeface="Arial" panose="020B0604020202020204" pitchFamily="34" charset="0"/>
              <a:buChar char="•"/>
            </a:pPr>
            <a:r>
              <a:rPr lang="en-US" dirty="0"/>
              <a:t>if you can take a half hour away from the craziness of the shops, bars, and street vendors, you will love this free museum.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F5FF5-7B80-E337-EB55-05CD70D2FE10}"/>
              </a:ext>
            </a:extLst>
          </p:cNvPr>
          <p:cNvSpPr txBox="1"/>
          <p:nvPr/>
        </p:nvSpPr>
        <p:spPr>
          <a:xfrm>
            <a:off x="3850799" y="272187"/>
            <a:ext cx="5698073" cy="113118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latin typeface="+mj-lt"/>
                <a:ea typeface="+mj-ea"/>
                <a:cs typeface="+mj-cs"/>
              </a:rPr>
              <a:t>Caracol Science Museum</a:t>
            </a:r>
          </a:p>
        </p:txBody>
      </p:sp>
      <p:pic>
        <p:nvPicPr>
          <p:cNvPr id="7" name="Picture 6" descr="A skeleton of a whale in a glass case&#10;&#10;Description automatically generated">
            <a:extLst>
              <a:ext uri="{FF2B5EF4-FFF2-40B4-BE49-F238E27FC236}">
                <a16:creationId xmlns:a16="http://schemas.microsoft.com/office/drawing/2014/main" id="{A863D651-DF2F-915A-2C01-10D00EBD2836}"/>
              </a:ext>
            </a:extLst>
          </p:cNvPr>
          <p:cNvPicPr>
            <a:picLocks noChangeAspect="1"/>
          </p:cNvPicPr>
          <p:nvPr/>
        </p:nvPicPr>
        <p:blipFill rotWithShape="1">
          <a:blip r:embed="rId2">
            <a:extLst>
              <a:ext uri="{28A0092B-C50C-407E-A947-70E740481C1C}">
                <a14:useLocalDpi xmlns:a14="http://schemas.microsoft.com/office/drawing/2010/main" val="0"/>
              </a:ext>
            </a:extLst>
          </a:blip>
          <a:srcRect l="20554" r="28515" b="1"/>
          <a:stretch/>
        </p:blipFill>
        <p:spPr>
          <a:xfrm>
            <a:off x="20" y="10"/>
            <a:ext cx="3850779" cy="567054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 name="TextBox 4">
            <a:extLst>
              <a:ext uri="{FF2B5EF4-FFF2-40B4-BE49-F238E27FC236}">
                <a16:creationId xmlns:a16="http://schemas.microsoft.com/office/drawing/2014/main" id="{94B3ED0C-F80C-07CD-92B5-45B8B1AFD346}"/>
              </a:ext>
            </a:extLst>
          </p:cNvPr>
          <p:cNvSpPr txBox="1"/>
          <p:nvPr/>
        </p:nvSpPr>
        <p:spPr>
          <a:xfrm>
            <a:off x="3938954" y="2196050"/>
            <a:ext cx="6139149" cy="347449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Nestled in between the harbor and the enormous Riviera Center, Caracol Science Museum is an innovative and modern museum that features different marvelous works of science.</a:t>
            </a:r>
          </a:p>
          <a:p>
            <a:pPr indent="-228600">
              <a:lnSpc>
                <a:spcPct val="90000"/>
              </a:lnSpc>
              <a:spcAft>
                <a:spcPts val="600"/>
              </a:spcAft>
              <a:buFont typeface="Arial" panose="020B0604020202020204" pitchFamily="34" charset="0"/>
              <a:buChar char="•"/>
            </a:pPr>
            <a:r>
              <a:rPr lang="en-US" sz="2000" dirty="0"/>
              <a:t>The museum consists of exhibits that teach visitors about Mexican and Baja engineering and scientific projects most of which have English captions.</a:t>
            </a:r>
          </a:p>
          <a:p>
            <a:pPr indent="-228600">
              <a:lnSpc>
                <a:spcPct val="90000"/>
              </a:lnSpc>
              <a:spcAft>
                <a:spcPts val="600"/>
              </a:spcAft>
              <a:buFont typeface="Arial" panose="020B0604020202020204" pitchFamily="34" charset="0"/>
              <a:buChar char="•"/>
            </a:pPr>
            <a:r>
              <a:rPr lang="en-US" sz="2000" dirty="0"/>
              <a:t>Among several other permanent exhibits in the museum include a Manila galleon which was shipwrecked off the coast, The Heavens, and The Earth and much more.</a:t>
            </a:r>
          </a:p>
        </p:txBody>
      </p:sp>
      <p:sp>
        <p:nvSpPr>
          <p:cNvPr id="11" name="TextBox 10">
            <a:extLst>
              <a:ext uri="{FF2B5EF4-FFF2-40B4-BE49-F238E27FC236}">
                <a16:creationId xmlns:a16="http://schemas.microsoft.com/office/drawing/2014/main" id="{FBE2659C-3E13-D182-B465-B53C3C7E4A39}"/>
              </a:ext>
            </a:extLst>
          </p:cNvPr>
          <p:cNvSpPr txBox="1"/>
          <p:nvPr/>
        </p:nvSpPr>
        <p:spPr>
          <a:xfrm>
            <a:off x="5028506" y="1377197"/>
            <a:ext cx="2860501" cy="369332"/>
          </a:xfrm>
          <a:prstGeom prst="rect">
            <a:avLst/>
          </a:prstGeom>
          <a:noFill/>
        </p:spPr>
        <p:txBody>
          <a:bodyPr wrap="square">
            <a:spAutoFit/>
          </a:bodyPr>
          <a:lstStyle/>
          <a:p>
            <a:r>
              <a:rPr lang="en-US" i="1" dirty="0"/>
              <a:t>General Admission 60 pesos</a:t>
            </a:r>
            <a:endParaRPr lang="en-US" dirty="0"/>
          </a:p>
        </p:txBody>
      </p:sp>
    </p:spTree>
    <p:extLst>
      <p:ext uri="{BB962C8B-B14F-4D97-AF65-F5344CB8AC3E}">
        <p14:creationId xmlns:p14="http://schemas.microsoft.com/office/powerpoint/2010/main" val="62054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107227"/>
            <a:ext cx="10080625" cy="746126"/>
          </a:xfrm>
          <a:prstGeom prst="rect">
            <a:avLst/>
          </a:prstGeom>
        </p:spPr>
        <p:txBody>
          <a:bodyPr vert="horz" lIns="91440" tIns="45720" rIns="91440" bIns="45720" rtlCol="0" anchor="b">
            <a:normAutofit/>
          </a:bodyPr>
          <a:lstStyle/>
          <a:p>
            <a:pPr algn="ctr"/>
            <a:r>
              <a:rPr lang="en-US" sz="4000" b="1" dirty="0">
                <a:solidFill>
                  <a:schemeClr val="tx1"/>
                </a:solidFill>
              </a:rPr>
              <a:t>Walk the Malecon</a:t>
            </a:r>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4294967295"/>
          </p:nvPr>
        </p:nvSpPr>
        <p:spPr>
          <a:xfrm>
            <a:off x="0" y="5256213"/>
            <a:ext cx="566738" cy="301625"/>
          </a:xfrm>
          <a:prstGeom prst="rect">
            <a:avLst/>
          </a:prstGeom>
        </p:spPr>
        <p:txBody>
          <a:bodyPr vert="horz" lIns="91440" tIns="45720" rIns="91440" bIns="45720" rtlCol="0" anchor="ctr">
            <a:normAutofit/>
          </a:bodyPr>
          <a:lstStyle/>
          <a:p>
            <a:pPr algn="l" hangingPunct="1">
              <a:spcAft>
                <a:spcPts val="600"/>
              </a:spcAft>
              <a:defRPr/>
            </a:pPr>
            <a:fld id="{06F87E9A-0C7A-408B-83BF-C200F674FBCC}" type="slidenum">
              <a:rPr lang="en-US" sz="1000">
                <a:latin typeface="Calibri" panose="020F0502020204030204"/>
                <a:ea typeface="+mn-ea"/>
                <a:cs typeface="+mn-cs"/>
              </a:rPr>
              <a:pPr algn="l" hangingPunct="1">
                <a:spcAft>
                  <a:spcPts val="600"/>
                </a:spcAft>
                <a:defRPr/>
              </a:pPr>
              <a:t>16</a:t>
            </a:fld>
            <a:endParaRPr lang="en-US" sz="1000">
              <a:latin typeface="Calibri" panose="020F0502020204030204"/>
              <a:ea typeface="+mn-ea"/>
              <a:cs typeface="+mn-cs"/>
            </a:endParaRPr>
          </a:p>
        </p:txBody>
      </p:sp>
      <p:sp>
        <p:nvSpPr>
          <p:cNvPr id="4" name="TextBox 3">
            <a:extLst>
              <a:ext uri="{FF2B5EF4-FFF2-40B4-BE49-F238E27FC236}">
                <a16:creationId xmlns:a16="http://schemas.microsoft.com/office/drawing/2014/main" id="{627858BF-7550-0C56-D41D-3FBE2851AD5A}"/>
              </a:ext>
            </a:extLst>
          </p:cNvPr>
          <p:cNvSpPr txBox="1"/>
          <p:nvPr/>
        </p:nvSpPr>
        <p:spPr>
          <a:xfrm>
            <a:off x="4959927" y="747178"/>
            <a:ext cx="5120697" cy="4433673"/>
          </a:xfrm>
          <a:prstGeom prst="rect">
            <a:avLst/>
          </a:prstGeom>
        </p:spPr>
        <p:txBody>
          <a:bodyPr vert="horz" lIns="91440" tIns="45720" rIns="91440" bIns="45720" rtlCol="0">
            <a:noAutofit/>
          </a:bodyPr>
          <a:lstStyle/>
          <a:p>
            <a:pPr marL="285750" indent="-285750">
              <a:buFont typeface="Arial" panose="020B0604020202020204" pitchFamily="34" charset="0"/>
              <a:buChar char="•"/>
            </a:pPr>
            <a:r>
              <a:rPr lang="en-US" dirty="0"/>
              <a:t>The Malecon is a short enjoyable boardwalk located along Ensenada’s Bay of All Saints which begins at a fish market and extends to the park.</a:t>
            </a:r>
          </a:p>
          <a:p>
            <a:pPr marL="285750" indent="-285750">
              <a:buFont typeface="Arial" panose="020B0604020202020204" pitchFamily="34" charset="0"/>
              <a:buChar char="•"/>
            </a:pPr>
            <a:r>
              <a:rPr lang="en-US" dirty="0"/>
              <a:t>This boardwalk gives an amazing view of the sunrise and sunset which gives passersby an exciting strolling experience.</a:t>
            </a:r>
          </a:p>
          <a:p>
            <a:pPr marL="285750" indent="-285750">
              <a:buFont typeface="Arial" panose="020B0604020202020204" pitchFamily="34" charset="0"/>
              <a:buChar char="•"/>
            </a:pPr>
            <a:r>
              <a:rPr lang="en-US" dirty="0"/>
              <a:t>A popular feature of the Malecon is the large Mexican flag mounted in the area which is about 300 feet tall. Described by Tour guides to be one of the world’s largest flag, the Mexican flag of this area is about 28 meters wide and 50 meters long.</a:t>
            </a:r>
          </a:p>
          <a:p>
            <a:pPr marL="285750" indent="-285750">
              <a:buFont typeface="Arial" panose="020B0604020202020204" pitchFamily="34" charset="0"/>
              <a:buChar char="•"/>
            </a:pPr>
            <a:r>
              <a:rPr lang="en-US" dirty="0"/>
              <a:t>Furthermore, the Malecon also features talented artist who stands along the boardwalk performing live mariachi music and entertaining onlookers and passerby.</a:t>
            </a:r>
          </a:p>
        </p:txBody>
      </p:sp>
      <p:pic>
        <p:nvPicPr>
          <p:cNvPr id="9" name="Picture 8" descr="A walkway with palm trees and bushes&#10;&#10;Description automatically generated">
            <a:extLst>
              <a:ext uri="{FF2B5EF4-FFF2-40B4-BE49-F238E27FC236}">
                <a16:creationId xmlns:a16="http://schemas.microsoft.com/office/drawing/2014/main" id="{6BD59B41-0687-D7D1-F49E-CB71428EF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7" y="1002533"/>
            <a:ext cx="4972334" cy="37292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4959927" y="-68263"/>
            <a:ext cx="5120698" cy="746126"/>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3600" b="1" dirty="0">
                <a:solidFill>
                  <a:schemeClr val="tx1"/>
                </a:solidFill>
                <a:latin typeface="+mj-lt"/>
                <a:ea typeface="+mj-ea"/>
                <a:cs typeface="+mj-cs"/>
              </a:rPr>
              <a:t>Explore the Wine Country</a:t>
            </a:r>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4294967295"/>
          </p:nvPr>
        </p:nvSpPr>
        <p:spPr>
          <a:xfrm>
            <a:off x="0" y="5256213"/>
            <a:ext cx="566738" cy="301625"/>
          </a:xfrm>
          <a:prstGeom prst="rect">
            <a:avLst/>
          </a:prstGeom>
        </p:spPr>
        <p:txBody>
          <a:bodyPr vert="horz" lIns="91440" tIns="45720" rIns="91440" bIns="45720" rtlCol="0" anchor="ctr">
            <a:normAutofit/>
          </a:bodyPr>
          <a:lstStyle/>
          <a:p>
            <a:pPr algn="l" hangingPunct="1">
              <a:spcAft>
                <a:spcPts val="600"/>
              </a:spcAft>
              <a:defRPr/>
            </a:pPr>
            <a:fld id="{06F87E9A-0C7A-408B-83BF-C200F674FBCC}" type="slidenum">
              <a:rPr lang="en-US" sz="1000">
                <a:latin typeface="Calibri" panose="020F0502020204030204"/>
                <a:ea typeface="+mn-ea"/>
                <a:cs typeface="+mn-cs"/>
              </a:rPr>
              <a:pPr algn="l" hangingPunct="1">
                <a:spcAft>
                  <a:spcPts val="600"/>
                </a:spcAft>
                <a:defRPr/>
              </a:pPr>
              <a:t>17</a:t>
            </a:fld>
            <a:endParaRPr lang="en-US" sz="1000">
              <a:latin typeface="Calibri" panose="020F0502020204030204"/>
              <a:ea typeface="+mn-ea"/>
              <a:cs typeface="+mn-cs"/>
            </a:endParaRPr>
          </a:p>
        </p:txBody>
      </p:sp>
      <p:pic>
        <p:nvPicPr>
          <p:cNvPr id="7" name="Picture 6" descr="A field of trees and mountains&#10;&#10;Description automatically generated">
            <a:extLst>
              <a:ext uri="{FF2B5EF4-FFF2-40B4-BE49-F238E27FC236}">
                <a16:creationId xmlns:a16="http://schemas.microsoft.com/office/drawing/2014/main" id="{8C8FFEB6-CD62-3FDC-76DA-3E9AD6B7169F}"/>
              </a:ext>
            </a:extLst>
          </p:cNvPr>
          <p:cNvPicPr>
            <a:picLocks noChangeAspect="1"/>
          </p:cNvPicPr>
          <p:nvPr/>
        </p:nvPicPr>
        <p:blipFill rotWithShape="1">
          <a:blip r:embed="rId3">
            <a:extLst>
              <a:ext uri="{28A0092B-C50C-407E-A947-70E740481C1C}">
                <a14:useLocalDpi xmlns:a14="http://schemas.microsoft.com/office/drawing/2010/main" val="0"/>
              </a:ext>
            </a:extLst>
          </a:blip>
          <a:srcRect l="23281" r="17374"/>
          <a:stretch/>
        </p:blipFill>
        <p:spPr>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TextBox 3">
            <a:extLst>
              <a:ext uri="{FF2B5EF4-FFF2-40B4-BE49-F238E27FC236}">
                <a16:creationId xmlns:a16="http://schemas.microsoft.com/office/drawing/2014/main" id="{627858BF-7550-0C56-D41D-3FBE2851AD5A}"/>
              </a:ext>
            </a:extLst>
          </p:cNvPr>
          <p:cNvSpPr txBox="1"/>
          <p:nvPr/>
        </p:nvSpPr>
        <p:spPr>
          <a:xfrm>
            <a:off x="4959927" y="747178"/>
            <a:ext cx="5120697" cy="4433673"/>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dirty="0"/>
              <a:t>If you are a wine snob and think that the only place to experience fine wine is Napa, Sonoma, and Mendocino you may be surprised by some of the wines of this region.</a:t>
            </a:r>
            <a:br>
              <a:rPr lang="en-US" dirty="0"/>
            </a:br>
            <a:r>
              <a:rPr lang="en-US" dirty="0"/>
              <a:t>Located about 20km north of Ensenada, Valle De </a:t>
            </a:r>
            <a:r>
              <a:rPr lang="en-US" dirty="0" err="1"/>
              <a:t>Guadalup</a:t>
            </a:r>
            <a:r>
              <a:rPr lang="en-US" dirty="0"/>
              <a:t> also known as the wine country is a popular tourist destination for wine lovers, it comprises more than 75 wineries.</a:t>
            </a:r>
          </a:p>
          <a:p>
            <a:pPr marL="285750" indent="-228600">
              <a:lnSpc>
                <a:spcPct val="90000"/>
              </a:lnSpc>
              <a:spcAft>
                <a:spcPts val="600"/>
              </a:spcAft>
              <a:buFont typeface="Arial" panose="020B0604020202020204" pitchFamily="34" charset="0"/>
              <a:buChar char="•"/>
            </a:pPr>
            <a:r>
              <a:rPr lang="en-US" dirty="0"/>
              <a:t>The destination is frequented by many year after year as a result of its fine wines and intriguing dining with perfect velvety red wine, gourmet dishes, and cheese.</a:t>
            </a:r>
          </a:p>
          <a:p>
            <a:pPr marL="285750" indent="-228600">
              <a:lnSpc>
                <a:spcPct val="90000"/>
              </a:lnSpc>
              <a:spcAft>
                <a:spcPts val="600"/>
              </a:spcAft>
              <a:buFont typeface="Arial" panose="020B0604020202020204" pitchFamily="34" charset="0"/>
              <a:buChar char="•"/>
            </a:pPr>
            <a:r>
              <a:rPr lang="en-US" dirty="0"/>
              <a:t>A perfect way to explore this wine village is by booking a tour that will take you through the beauty and amazement of this area as you taste a variety of local wines and cuisines.</a:t>
            </a:r>
          </a:p>
        </p:txBody>
      </p:sp>
    </p:spTree>
    <p:extLst>
      <p:ext uri="{BB962C8B-B14F-4D97-AF65-F5344CB8AC3E}">
        <p14:creationId xmlns:p14="http://schemas.microsoft.com/office/powerpoint/2010/main" val="4469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F20A3F-6279-0953-04C3-C29E9DF3AA7A}"/>
              </a:ext>
            </a:extLst>
          </p:cNvPr>
          <p:cNvSpPr txBox="1"/>
          <p:nvPr/>
        </p:nvSpPr>
        <p:spPr>
          <a:xfrm>
            <a:off x="0" y="197236"/>
            <a:ext cx="6125461" cy="118604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latin typeface="+mj-lt"/>
                <a:ea typeface="+mj-ea"/>
                <a:cs typeface="+mj-cs"/>
              </a:rPr>
              <a:t>The Opal Mine</a:t>
            </a:r>
          </a:p>
        </p:txBody>
      </p:sp>
      <p:sp>
        <p:nvSpPr>
          <p:cNvPr id="5" name="TextBox 4">
            <a:extLst>
              <a:ext uri="{FF2B5EF4-FFF2-40B4-BE49-F238E27FC236}">
                <a16:creationId xmlns:a16="http://schemas.microsoft.com/office/drawing/2014/main" id="{24258F35-9887-6B36-57ED-5E08DDE00B40}"/>
              </a:ext>
            </a:extLst>
          </p:cNvPr>
          <p:cNvSpPr txBox="1"/>
          <p:nvPr/>
        </p:nvSpPr>
        <p:spPr>
          <a:xfrm>
            <a:off x="164123" y="1712671"/>
            <a:ext cx="5860145" cy="395787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Don’t be confused this is not a museum. But if you want to purchase some excellent Mexican jewelry, visit The Opal Mine, a popular jewelry store that features varieties of beautiful locally-made jewelry including those made using fire opal, the national stone of Mexico.</a:t>
            </a:r>
          </a:p>
          <a:p>
            <a:pPr indent="-228600">
              <a:lnSpc>
                <a:spcPct val="90000"/>
              </a:lnSpc>
              <a:spcAft>
                <a:spcPts val="600"/>
              </a:spcAft>
              <a:buFont typeface="Arial" panose="020B0604020202020204" pitchFamily="34" charset="0"/>
              <a:buChar char="•"/>
            </a:pPr>
            <a:r>
              <a:rPr lang="en-US" sz="2000" dirty="0"/>
              <a:t>The Opal Mine has customer-friendly staff who are ready to attend to visitors and guide them as they select from the hundreds of available jewelry designs.</a:t>
            </a:r>
          </a:p>
          <a:p>
            <a:pPr indent="-228600">
              <a:lnSpc>
                <a:spcPct val="90000"/>
              </a:lnSpc>
              <a:spcAft>
                <a:spcPts val="600"/>
              </a:spcAft>
              <a:buFont typeface="Arial" panose="020B0604020202020204" pitchFamily="34" charset="0"/>
              <a:buChar char="•"/>
            </a:pPr>
            <a:r>
              <a:rPr lang="en-US" sz="2000" dirty="0"/>
              <a:t>This beautiful jewelry store has its interior designed to look like an original opal mine to create a picture of the origin of the polished stones.</a:t>
            </a:r>
          </a:p>
        </p:txBody>
      </p:sp>
      <p:pic>
        <p:nvPicPr>
          <p:cNvPr id="7" name="Picture 6" descr="A building with a statue on the side&#10;&#10;Description automatically generated">
            <a:extLst>
              <a:ext uri="{FF2B5EF4-FFF2-40B4-BE49-F238E27FC236}">
                <a16:creationId xmlns:a16="http://schemas.microsoft.com/office/drawing/2014/main" id="{267624BB-74F2-A98D-E2F8-1E55D09E1E64}"/>
              </a:ext>
            </a:extLst>
          </p:cNvPr>
          <p:cNvPicPr>
            <a:picLocks noChangeAspect="1"/>
          </p:cNvPicPr>
          <p:nvPr/>
        </p:nvPicPr>
        <p:blipFill rotWithShape="1">
          <a:blip r:embed="rId2">
            <a:extLst>
              <a:ext uri="{28A0092B-C50C-407E-A947-70E740481C1C}">
                <a14:useLocalDpi xmlns:a14="http://schemas.microsoft.com/office/drawing/2010/main" val="0"/>
              </a:ext>
            </a:extLst>
          </a:blip>
          <a:srcRect l="34911" r="28773" b="1"/>
          <a:stretch/>
        </p:blipFill>
        <p:spPr>
          <a:xfrm>
            <a:off x="6125461" y="1580521"/>
            <a:ext cx="3658570" cy="3803009"/>
          </a:xfrm>
          <a:prstGeom prst="rect">
            <a:avLst/>
          </a:prstGeom>
        </p:spPr>
      </p:pic>
    </p:spTree>
    <p:extLst>
      <p:ext uri="{BB962C8B-B14F-4D97-AF65-F5344CB8AC3E}">
        <p14:creationId xmlns:p14="http://schemas.microsoft.com/office/powerpoint/2010/main" val="58069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268288"/>
            <a:ext cx="4037929" cy="1619250"/>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b="1" dirty="0">
                <a:solidFill>
                  <a:schemeClr val="tx1"/>
                </a:solidFill>
                <a:latin typeface="+mj-lt"/>
                <a:ea typeface="+mj-ea"/>
                <a:cs typeface="+mj-cs"/>
              </a:rPr>
              <a:t>El Mirador</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9324975" y="5256213"/>
            <a:ext cx="755650" cy="301625"/>
          </a:xfrm>
          <a:prstGeom prst="rect">
            <a:avLst/>
          </a:prstGeom>
        </p:spPr>
        <p:txBody>
          <a:bodyPr vert="horz" lIns="91440" tIns="45720" rIns="91440" bIns="45720" rtlCol="0" anchor="ctr">
            <a:normAutofit/>
          </a:bodyPr>
          <a:lstStyle/>
          <a:p>
            <a:pPr hangingPunct="1">
              <a:spcAft>
                <a:spcPts val="600"/>
              </a:spcAft>
              <a:defRPr/>
            </a:pPr>
            <a:fld id="{2A6BFD85-4870-4D28-95E8-EB6D313F6BEA}" type="slidenum">
              <a:rPr lang="en-US" sz="1200">
                <a:latin typeface="Calibri" panose="020F0502020204030204"/>
                <a:ea typeface="+mn-ea"/>
                <a:cs typeface="+mn-cs"/>
              </a:rPr>
              <a:pPr hangingPunct="1">
                <a:spcAft>
                  <a:spcPts val="600"/>
                </a:spcAft>
                <a:defRPr/>
              </a:pPr>
              <a:t>19</a:t>
            </a:fld>
            <a:endParaRPr lang="en-US" sz="1200">
              <a:latin typeface="Calibri" panose="020F0502020204030204"/>
              <a:ea typeface="+mn-ea"/>
              <a:cs typeface="+mn-cs"/>
            </a:endParaRPr>
          </a:p>
        </p:txBody>
      </p:sp>
      <p:sp>
        <p:nvSpPr>
          <p:cNvPr id="4" name="TextBox 3">
            <a:extLst>
              <a:ext uri="{FF2B5EF4-FFF2-40B4-BE49-F238E27FC236}">
                <a16:creationId xmlns:a16="http://schemas.microsoft.com/office/drawing/2014/main" id="{55195D41-D8EE-5EBC-F05B-FA704126D0EF}"/>
              </a:ext>
            </a:extLst>
          </p:cNvPr>
          <p:cNvSpPr txBox="1"/>
          <p:nvPr/>
        </p:nvSpPr>
        <p:spPr>
          <a:xfrm>
            <a:off x="529232" y="2375461"/>
            <a:ext cx="3508697" cy="274570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Atop the Colinas de Chapultepec, El Mirador offers panoramic views of the city and Bahía de Todos Santos. Climb or TAXI  to this highest point in town, up Avenida Alemán from the western end of Calle 2a in central Ensenada.</a:t>
            </a:r>
          </a:p>
          <a:p>
            <a:pPr indent="-228600">
              <a:lnSpc>
                <a:spcPct val="90000"/>
              </a:lnSpc>
              <a:spcAft>
                <a:spcPts val="600"/>
              </a:spcAft>
              <a:buFont typeface="Arial" panose="020B0604020202020204" pitchFamily="34" charset="0"/>
              <a:buChar char="•"/>
            </a:pPr>
            <a:r>
              <a:rPr lang="en-US" dirty="0"/>
              <a:t>Well worth the trip just for the view.</a:t>
            </a:r>
          </a:p>
        </p:txBody>
      </p:sp>
      <p:pic>
        <p:nvPicPr>
          <p:cNvPr id="7" name="Picture 6" descr="A building on a hill&#10;&#10;Description automatically generated">
            <a:extLst>
              <a:ext uri="{FF2B5EF4-FFF2-40B4-BE49-F238E27FC236}">
                <a16:creationId xmlns:a16="http://schemas.microsoft.com/office/drawing/2014/main" id="{F16B52EB-6A00-51FB-D389-93E493180C31}"/>
              </a:ext>
            </a:extLst>
          </p:cNvPr>
          <p:cNvPicPr>
            <a:picLocks noChangeAspect="1"/>
          </p:cNvPicPr>
          <p:nvPr/>
        </p:nvPicPr>
        <p:blipFill rotWithShape="1">
          <a:blip r:embed="rId3">
            <a:extLst>
              <a:ext uri="{28A0092B-C50C-407E-A947-70E740481C1C}">
                <a14:useLocalDpi xmlns:a14="http://schemas.microsoft.com/office/drawing/2010/main" val="0"/>
              </a:ext>
            </a:extLst>
          </a:blip>
          <a:srcRect r="1" b="300"/>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732479"/>
          </a:xfrm>
        </p:spPr>
        <p:txBody>
          <a:bodyPr>
            <a:normAutofit fontScale="90000"/>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920929"/>
            <a:ext cx="9631679" cy="5670949"/>
          </a:xfrm>
        </p:spPr>
        <p:txBody>
          <a:bodyPr/>
          <a:lstStyle/>
          <a:p>
            <a:pPr algn="l">
              <a:buFont typeface="Wingdings" panose="05000000000000000000" pitchFamily="2" charset="2"/>
              <a:buChar char=""/>
            </a:pPr>
            <a:r>
              <a:rPr lang="en-US" altLang="en-US" sz="2400" b="1" dirty="0">
                <a:solidFill>
                  <a:schemeClr val="tx1"/>
                </a:solidFill>
              </a:rPr>
              <a:t>My Port Philosophy</a:t>
            </a:r>
            <a:endParaRPr lang="en-US" altLang="en-US" sz="2400" b="1" i="1" dirty="0">
              <a:solidFill>
                <a:schemeClr val="tx1"/>
              </a:solidFill>
            </a:endParaRPr>
          </a:p>
          <a:p>
            <a:pPr algn="l">
              <a:buFont typeface="Wingdings" panose="05000000000000000000" pitchFamily="2" charset="2"/>
              <a:buChar char=""/>
            </a:pPr>
            <a:r>
              <a:rPr lang="en-US" altLang="en-US" sz="2400" b="1" dirty="0">
                <a:solidFill>
                  <a:schemeClr val="tx1"/>
                </a:solidFill>
              </a:rPr>
              <a:t>Don’t Miss the Ship</a:t>
            </a:r>
          </a:p>
          <a:p>
            <a:pPr algn="l">
              <a:buFont typeface="Wingdings" panose="05000000000000000000" pitchFamily="2" charset="2"/>
              <a:buChar char=""/>
            </a:pPr>
            <a:r>
              <a:rPr lang="en-US" altLang="en-US" sz="2400" b="1" dirty="0">
                <a:solidFill>
                  <a:schemeClr val="tx1"/>
                </a:solidFill>
              </a:rPr>
              <a:t>Money</a:t>
            </a:r>
          </a:p>
          <a:p>
            <a:pPr algn="l">
              <a:buFont typeface="Wingdings" panose="05000000000000000000" pitchFamily="2" charset="2"/>
              <a:buChar char=""/>
            </a:pPr>
            <a:r>
              <a:rPr lang="en-US" altLang="en-US" sz="2400" b="1" dirty="0">
                <a:solidFill>
                  <a:schemeClr val="tx1"/>
                </a:solidFill>
              </a:rPr>
              <a:t>About Ensenada</a:t>
            </a:r>
          </a:p>
          <a:p>
            <a:pPr algn="l">
              <a:buFont typeface="Wingdings" panose="05000000000000000000" pitchFamily="2" charset="2"/>
              <a:buChar char=""/>
            </a:pPr>
            <a:r>
              <a:rPr lang="en-US" altLang="en-US" sz="2400" b="1" dirty="0"/>
              <a:t>History of Ensenada</a:t>
            </a:r>
            <a:endParaRPr lang="en-US" altLang="en-US" sz="2400" b="1" dirty="0">
              <a:solidFill>
                <a:schemeClr val="tx1"/>
              </a:solidFill>
            </a:endParaRPr>
          </a:p>
          <a:p>
            <a:pPr algn="l">
              <a:buFont typeface="Wingdings" panose="05000000000000000000" pitchFamily="2" charset="2"/>
              <a:buChar char=""/>
            </a:pPr>
            <a:r>
              <a:rPr lang="en-US" altLang="en-US" sz="2400" b="1" dirty="0">
                <a:solidFill>
                  <a:schemeClr val="tx1"/>
                </a:solidFill>
              </a:rPr>
              <a:t>Map of Ensenada</a:t>
            </a:r>
          </a:p>
          <a:p>
            <a:pPr algn="l">
              <a:buFont typeface="Wingdings" panose="05000000000000000000" pitchFamily="2" charset="2"/>
              <a:buChar char=""/>
            </a:pPr>
            <a:r>
              <a:rPr lang="en-US" altLang="en-US" sz="2400" b="1" dirty="0">
                <a:solidFill>
                  <a:schemeClr val="tx1"/>
                </a:solidFill>
              </a:rPr>
              <a:t>Ensenada</a:t>
            </a:r>
            <a:r>
              <a:rPr lang="en-US" sz="2400" b="1" dirty="0">
                <a:solidFill>
                  <a:schemeClr val="tx1"/>
                </a:solidFill>
                <a:cs typeface="Times New Roman" panose="02020603050405020304" pitchFamily="18" charset="0"/>
              </a:rPr>
              <a:t> Transportation </a:t>
            </a:r>
          </a:p>
          <a:p>
            <a:pPr algn="l">
              <a:buFont typeface="Wingdings" panose="05000000000000000000" pitchFamily="2" charset="2"/>
              <a:buChar char=""/>
            </a:pPr>
            <a:r>
              <a:rPr lang="en-US" altLang="en-US" sz="2400" b="1" dirty="0">
                <a:solidFill>
                  <a:schemeClr val="tx1"/>
                </a:solidFill>
              </a:rPr>
              <a:t>Places to see or at least consider</a:t>
            </a:r>
          </a:p>
          <a:p>
            <a:pPr algn="l">
              <a:buFont typeface="Wingdings" panose="05000000000000000000" pitchFamily="2" charset="2"/>
              <a:buChar char=""/>
            </a:pPr>
            <a:r>
              <a:rPr lang="en-US" altLang="en-US" sz="2400" b="1" dirty="0">
                <a:solidFill>
                  <a:schemeClr val="tx1"/>
                </a:solidFill>
              </a:rPr>
              <a:t>A few restaurant recommendations</a:t>
            </a:r>
          </a:p>
          <a:p>
            <a:pPr algn="l">
              <a:buFont typeface="Wingdings" panose="05000000000000000000" pitchFamily="2" charset="2"/>
              <a:buChar char=""/>
            </a:pPr>
            <a:r>
              <a:rPr lang="en-US" altLang="en-US" sz="24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 in Ensenada</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69850" y="787909"/>
            <a:ext cx="10091110" cy="6247864"/>
          </a:xfrm>
          <a:prstGeom prst="rect">
            <a:avLst/>
          </a:prstGeom>
          <a:noFill/>
        </p:spPr>
        <p:txBody>
          <a:bodyPr wrap="square">
            <a:spAutoFit/>
          </a:bodyPr>
          <a:lstStyle/>
          <a:p>
            <a:pPr>
              <a:buClrTx/>
              <a:buFontTx/>
              <a:buNone/>
            </a:pPr>
            <a:r>
              <a:rPr lang="en-US" altLang="en-US" sz="2400" dirty="0">
                <a:latin typeface="Times New Roman" panose="02020603050405020304" pitchFamily="18" charset="0"/>
                <a:cs typeface="Times New Roman" panose="02020603050405020304" pitchFamily="18" charset="0"/>
              </a:rPr>
              <a:t>There are a lot of excellent restaurants in </a:t>
            </a:r>
            <a:r>
              <a:rPr lang="en-US" altLang="en-US" sz="2400" b="1" dirty="0">
                <a:latin typeface="Times New Roman" panose="02020603050405020304" pitchFamily="18" charset="0"/>
                <a:cs typeface="Times New Roman" panose="02020603050405020304" pitchFamily="18" charset="0"/>
              </a:rPr>
              <a:t>Ensenada</a:t>
            </a:r>
            <a:r>
              <a:rPr lang="en-US" altLang="en-US" sz="2400" dirty="0">
                <a:latin typeface="Times New Roman" panose="02020603050405020304" pitchFamily="18" charset="0"/>
                <a:cs typeface="Times New Roman" panose="02020603050405020304" pitchFamily="18" charset="0"/>
              </a:rPr>
              <a:t>. Especially for seafood. </a:t>
            </a:r>
          </a:p>
          <a:p>
            <a:r>
              <a:rPr lang="en-US" altLang="en-US" sz="2400" dirty="0">
                <a:latin typeface="Times New Roman" panose="02020603050405020304" pitchFamily="18" charset="0"/>
                <a:cs typeface="Times New Roman" panose="02020603050405020304" pitchFamily="18" charset="0"/>
              </a:rPr>
              <a:t>Here are some recommendations: </a:t>
            </a:r>
            <a:br>
              <a:rPr lang="en-US" altLang="en-US" sz="2400" dirty="0">
                <a:latin typeface="Times New Roman" panose="02020603050405020304" pitchFamily="18" charset="0"/>
                <a:cs typeface="Times New Roman" panose="02020603050405020304" pitchFamily="18" charset="0"/>
              </a:rPr>
            </a:br>
            <a:r>
              <a:rPr lang="en-US" sz="2000" b="1" dirty="0" err="1"/>
              <a:t>Mexipon</a:t>
            </a:r>
            <a:r>
              <a:rPr lang="en-US" sz="2000" b="1" dirty="0"/>
              <a:t> Ramen &amp; Curry Bar </a:t>
            </a:r>
            <a:r>
              <a:rPr lang="en-US" sz="2000" dirty="0"/>
              <a:t>$ Japanese, Asian, Vegan Options</a:t>
            </a:r>
          </a:p>
          <a:p>
            <a:r>
              <a:rPr lang="en-US" sz="2000" dirty="0"/>
              <a:t>Av. Virgilio Uribe #649 Interior #1 Zona Centro Plaza Delfines, Ensenada</a:t>
            </a:r>
          </a:p>
          <a:p>
            <a:r>
              <a:rPr lang="en-US" sz="2000" b="1" dirty="0"/>
              <a:t>Geppetto's Pizzeria &amp; Bistro </a:t>
            </a:r>
            <a:r>
              <a:rPr lang="it-IT" sz="2000" dirty="0"/>
              <a:t>$$ - $$$ Italian, Pizza</a:t>
            </a:r>
          </a:p>
          <a:p>
            <a:r>
              <a:rPr lang="it-IT" sz="2000" dirty="0"/>
              <a:t>Blv Costero #678 Col. Centro, Ensenada, Ensenada</a:t>
            </a:r>
          </a:p>
          <a:p>
            <a:r>
              <a:rPr lang="en-US" sz="2000" b="1" dirty="0" err="1"/>
              <a:t>Birrieria</a:t>
            </a:r>
            <a:r>
              <a:rPr lang="en-US" sz="2000" b="1" dirty="0"/>
              <a:t> La Guadalajara </a:t>
            </a:r>
            <a:r>
              <a:rPr lang="en-US" sz="2000" dirty="0"/>
              <a:t>$$ - $$$ Mexican, Latin </a:t>
            </a:r>
          </a:p>
          <a:p>
            <a:r>
              <a:rPr lang="en-US" sz="2000" dirty="0"/>
              <a:t>Calle </a:t>
            </a:r>
            <a:r>
              <a:rPr lang="en-US" sz="2000" dirty="0" err="1"/>
              <a:t>Macheros</a:t>
            </a:r>
            <a:r>
              <a:rPr lang="en-US" sz="2000" dirty="0"/>
              <a:t> S/N entre Primera y Segunda Zona Centro</a:t>
            </a:r>
          </a:p>
          <a:p>
            <a:r>
              <a:rPr lang="en-US" sz="2000" b="1" dirty="0"/>
              <a:t>IL Massimo </a:t>
            </a:r>
            <a:r>
              <a:rPr lang="es-ES" sz="2000" dirty="0"/>
              <a:t>$$$$ </a:t>
            </a:r>
            <a:r>
              <a:rPr lang="es-ES" sz="2000" dirty="0" err="1"/>
              <a:t>Italian</a:t>
            </a:r>
            <a:r>
              <a:rPr lang="es-ES" sz="2000" dirty="0"/>
              <a:t>, </a:t>
            </a:r>
            <a:r>
              <a:rPr lang="es-ES" sz="2000" dirty="0" err="1"/>
              <a:t>Mediterranean</a:t>
            </a:r>
            <a:r>
              <a:rPr lang="es-ES" sz="2000" dirty="0"/>
              <a:t>, </a:t>
            </a:r>
            <a:r>
              <a:rPr lang="es-ES" sz="2000" dirty="0" err="1"/>
              <a:t>European</a:t>
            </a:r>
            <a:endParaRPr lang="es-ES" sz="2000" dirty="0"/>
          </a:p>
          <a:p>
            <a:r>
              <a:rPr lang="es-ES" sz="2000" dirty="0" err="1"/>
              <a:t>Blvd</a:t>
            </a:r>
            <a:r>
              <a:rPr lang="es-ES" sz="2000" dirty="0"/>
              <a:t>. Costero </a:t>
            </a:r>
            <a:r>
              <a:rPr lang="es-ES" sz="2000" dirty="0" err="1"/>
              <a:t>Lazaro</a:t>
            </a:r>
            <a:r>
              <a:rPr lang="es-ES" sz="2000" dirty="0"/>
              <a:t> </a:t>
            </a:r>
            <a:r>
              <a:rPr lang="es-ES" sz="2000" dirty="0" err="1"/>
              <a:t>Cardenas</a:t>
            </a:r>
            <a:r>
              <a:rPr lang="es-ES" sz="2000" dirty="0"/>
              <a:t> 987 Av. Blancarte y Av. Castillo. Next </a:t>
            </a:r>
            <a:r>
              <a:rPr lang="es-ES" sz="2000" dirty="0" err="1"/>
              <a:t>to</a:t>
            </a:r>
            <a:r>
              <a:rPr lang="es-ES" sz="2000" dirty="0"/>
              <a:t> </a:t>
            </a:r>
            <a:r>
              <a:rPr lang="es-ES" sz="2000" dirty="0" err="1"/>
              <a:t>Subway</a:t>
            </a:r>
            <a:endParaRPr lang="es-ES" sz="2000" dirty="0"/>
          </a:p>
          <a:p>
            <a:r>
              <a:rPr lang="en-US" sz="2000" b="1" dirty="0" err="1"/>
              <a:t>Mr</a:t>
            </a:r>
            <a:r>
              <a:rPr lang="en-US" sz="2000" b="1" dirty="0"/>
              <a:t> Pampas Ensenada </a:t>
            </a:r>
            <a:r>
              <a:rPr lang="en-US" sz="2000" dirty="0"/>
              <a:t>$$ - $$$ Steakhouse, Brazilian, Latin</a:t>
            </a:r>
          </a:p>
          <a:p>
            <a:r>
              <a:rPr lang="en-US" sz="2000" dirty="0"/>
              <a:t>Boulevard Lazaro Cardenas 1790 CP 22880, Ensenada</a:t>
            </a:r>
          </a:p>
          <a:p>
            <a:r>
              <a:rPr lang="en-US" sz="2000" dirty="0"/>
              <a:t>There are many excellent restaurants in Ensenada open for your pleasure.</a:t>
            </a:r>
          </a:p>
          <a:p>
            <a:endParaRPr lang="en-US" sz="2000" dirty="0"/>
          </a:p>
          <a:p>
            <a:pPr algn="ctr"/>
            <a:r>
              <a:rPr lang="en-US" sz="2000" dirty="0"/>
              <a:t>Good Eating</a:t>
            </a: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bowl of soup with food&#10;&#10;Description automatically generated">
            <a:extLst>
              <a:ext uri="{FF2B5EF4-FFF2-40B4-BE49-F238E27FC236}">
                <a16:creationId xmlns:a16="http://schemas.microsoft.com/office/drawing/2014/main" id="{3555F375-A976-F625-86E1-4160B8B4E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260" y="1230922"/>
            <a:ext cx="2376365" cy="2376365"/>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21</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0" y="1079500"/>
            <a:ext cx="9359900" cy="3600450"/>
          </a:xfrm>
          <a:prstGeom prst="rect">
            <a:avLst/>
          </a:prstGeom>
        </p:spPr>
        <p:txBody>
          <a:bodyPr vert="horz"/>
          <a:lstStyle/>
          <a:p>
            <a:pPr lvl="0" rtl="0"/>
            <a:r>
              <a:rPr lang="en-US" sz="2800" dirty="0">
                <a:solidFill>
                  <a:srgbClr val="000000"/>
                </a:solidFill>
                <a:latin typeface="Alef" pitchFamily="18"/>
                <a:cs typeface="Alef" pitchFamily="2"/>
              </a:rPr>
              <a:t>Ensenada is a beautiful City with a rich history and numerous attractions. Whether you're looking for stunning views, historic sites, or unique attractions, Ketchikan has something for everyone.</a:t>
            </a:r>
          </a:p>
          <a:p>
            <a:pPr lvl="0" rtl="0">
              <a:lnSpc>
                <a:spcPct val="115000"/>
              </a:lnSpc>
              <a:spcBef>
                <a:spcPts val="0"/>
              </a:spcBef>
              <a:spcAft>
                <a:spcPts val="1236"/>
              </a:spcAft>
            </a:pPr>
            <a:r>
              <a:rPr lang="en-US" sz="2800" dirty="0">
                <a:solidFill>
                  <a:srgbClr val="000000"/>
                </a:solidFill>
                <a:latin typeface="Alef" pitchFamily="18"/>
                <a:cs typeface="Alef" pitchFamily="2"/>
              </a:rPr>
              <a:t>I hope this presentation will help when we visit </a:t>
            </a:r>
            <a:r>
              <a:rPr lang="en-US" sz="2800" dirty="0">
                <a:solidFill>
                  <a:schemeClr val="tx1"/>
                </a:solidFill>
              </a:rPr>
              <a:t>Ensenada</a:t>
            </a:r>
            <a:r>
              <a:rPr lang="en-US" sz="2800" dirty="0">
                <a:solidFill>
                  <a:srgbClr val="000000"/>
                </a:solidFill>
                <a:latin typeface="Alef" pitchFamily="18"/>
                <a:cs typeface="Alef" pitchFamily="2"/>
              </a:rPr>
              <a:t>.</a:t>
            </a:r>
          </a:p>
        </p:txBody>
      </p:sp>
    </p:spTree>
    <p:extLst>
      <p:ext uri="{BB962C8B-B14F-4D97-AF65-F5344CB8AC3E}">
        <p14:creationId xmlns:p14="http://schemas.microsoft.com/office/powerpoint/2010/main" val="4036137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a:t>
            </a:r>
            <a:r>
              <a:rPr lang="en-US" sz="2400" b="1">
                <a:latin typeface="Segoe UI" pitchFamily="34"/>
                <a:cs typeface="Segoe UI" pitchFamily="34"/>
              </a:rPr>
              <a:t>in </a:t>
            </a:r>
            <a:r>
              <a:rPr lang="en-US" sz="2400" b="1">
                <a:solidFill>
                  <a:schemeClr val="tx1"/>
                </a:solidFill>
              </a:rPr>
              <a:t>Ensenada</a:t>
            </a:r>
            <a:r>
              <a:rPr lang="en-US" sz="2400" b="1">
                <a:latin typeface="Segoe UI" pitchFamily="34"/>
                <a:cs typeface="Segoe UI" pitchFamily="34"/>
              </a:rPr>
              <a:t>!</a:t>
            </a:r>
            <a:endParaRPr lang="en-US" sz="2400" b="1" dirty="0">
              <a:latin typeface="Segoe UI" pitchFamily="34"/>
              <a:cs typeface="Segoe UI"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41044"/>
            <a:ext cx="10080625" cy="701731"/>
          </a:xfrm>
        </p:spPr>
        <p:txBody>
          <a:bodyPr vert="horz" wrap="square">
            <a:spAutoFit/>
          </a:bodyPr>
          <a:lstStyle/>
          <a:p>
            <a:pPr lvl="0" algn="ctr" rtl="0"/>
            <a:r>
              <a:rPr lang="en-US" sz="4400" b="1" dirty="0">
                <a:solidFill>
                  <a:srgbClr val="000000"/>
                </a:solidFill>
                <a:latin typeface="Calibri Light (Headings)"/>
                <a:cs typeface="Times New Roman" panose="02020603050405020304" pitchFamily="18" charset="0"/>
              </a:rPr>
              <a:t>My Port Philosophy</a:t>
            </a:r>
            <a:endParaRPr lang="en-US" sz="4400" b="1" dirty="0">
              <a:solidFill>
                <a:srgbClr val="000000"/>
              </a:solidFill>
              <a:latin typeface="Calibri Light (Headings)"/>
              <a:cs typeface="Alef" pitchFamily="2"/>
            </a:endParaRP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Calibri (Body)"/>
              </a:rPr>
              <a:t>I have been cruising for over 45 years and have taken </a:t>
            </a:r>
            <a:r>
              <a:rPr lang="en-US" altLang="en-US" sz="2400">
                <a:solidFill>
                  <a:srgbClr val="000000"/>
                </a:solidFill>
                <a:latin typeface="Calibri (Body)"/>
              </a:rPr>
              <a:t>over 100 </a:t>
            </a:r>
            <a:r>
              <a:rPr lang="en-US" altLang="en-US" sz="2400" dirty="0">
                <a:solidFill>
                  <a:srgbClr val="000000"/>
                </a:solidFill>
                <a:latin typeface="Calibri (Body)"/>
              </a:rPr>
              <a:t>cruises. </a:t>
            </a:r>
            <a:br>
              <a:rPr lang="en-US" altLang="en-US" sz="2400" dirty="0">
                <a:solidFill>
                  <a:srgbClr val="000000"/>
                </a:solidFill>
                <a:latin typeface="Calibri (Body)"/>
              </a:rPr>
            </a:br>
            <a:r>
              <a:rPr lang="en-US" altLang="en-US" sz="2400" dirty="0">
                <a:solidFill>
                  <a:srgbClr val="000000"/>
                </a:solidFill>
                <a:latin typeface="Calibri (Body)"/>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Calibri (Body)"/>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Calibri (Body)"/>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Calibri (Body)"/>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Calibri (Body)"/>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Calibri (Body)"/>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Calibri (Body)"/>
              </a:rPr>
              <a:t>on my own - </a:t>
            </a:r>
            <a:br>
              <a:rPr lang="en-US" altLang="en-US" sz="2400" dirty="0">
                <a:solidFill>
                  <a:srgbClr val="000000"/>
                </a:solidFill>
                <a:latin typeface="Calibri (Body)"/>
              </a:rPr>
            </a:br>
            <a:r>
              <a:rPr lang="en-US" altLang="en-US" sz="2400" dirty="0">
                <a:solidFill>
                  <a:srgbClr val="000000"/>
                </a:solidFill>
                <a:latin typeface="Calibri (Body)"/>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Calibri (Body)"/>
              </a:rPr>
              <a:t>This presentation is not like that.</a:t>
            </a:r>
            <a:endParaRPr lang="en-US" sz="2400" b="0" i="0" u="none" strike="noStrike" kern="1200" dirty="0">
              <a:ln>
                <a:noFill/>
              </a:ln>
              <a:solidFill>
                <a:srgbClr val="000000"/>
              </a:solidFill>
              <a:latin typeface="Calibri (Body)"/>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8000">
              <a:srgbClr val="6D90D1">
                <a:alpha val="79000"/>
                <a:lumMod val="95000"/>
                <a:lumOff val="5000"/>
              </a:srgbClr>
            </a:gs>
            <a:gs pos="50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a:t>
            </a:r>
            <a:br>
              <a:rPr lang="en-US" altLang="en-US" sz="1800" dirty="0"/>
            </a:br>
            <a:r>
              <a:rPr lang="en-US" altLang="en-US" sz="1800" dirty="0"/>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mj-lt"/>
              </a:rPr>
              <a:t>Don’t Miss the Ship</a:t>
            </a:r>
            <a:endParaRPr lang="en-US" sz="4800" b="1" dirty="0">
              <a:latin typeface="+mj-lt"/>
            </a:endParaRPr>
          </a:p>
        </p:txBody>
      </p:sp>
      <p:pic>
        <p:nvPicPr>
          <p:cNvPr id="2" name="Picture 1" descr="A cruise ship in the water&#10;&#10;Description automatically generated">
            <a:extLst>
              <a:ext uri="{FF2B5EF4-FFF2-40B4-BE49-F238E27FC236}">
                <a16:creationId xmlns:a16="http://schemas.microsoft.com/office/drawing/2014/main" id="{36361A99-89B8-D672-6D5A-1A078E2F78CE}"/>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8000">
              <a:srgbClr val="6D90D1">
                <a:alpha val="79000"/>
                <a:lumMod val="95000"/>
                <a:lumOff val="5000"/>
              </a:srgbClr>
            </a:gs>
            <a:gs pos="50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a:ln>
                  <a:noFill/>
                </a:ln>
                <a:latin typeface="+mj-lt"/>
                <a:ea typeface="+mj-ea"/>
                <a:cs typeface="+mj-cs"/>
              </a:rPr>
              <a:t>Money</a:t>
            </a:r>
          </a:p>
        </p:txBody>
      </p:sp>
      <p:sp>
        <p:nvSpPr>
          <p:cNvPr id="5" name="Freeform: Shape 4">
            <a:extLst>
              <a:ext uri="{FF2B5EF4-FFF2-40B4-BE49-F238E27FC236}">
                <a16:creationId xmlns:a16="http://schemas.microsoft.com/office/drawing/2014/main" id="{6F695F52-8F13-4ECA-3B5C-89238C75F401}"/>
              </a:ext>
            </a:extLst>
          </p:cNvPr>
          <p:cNvSpPr/>
          <p:nvPr/>
        </p:nvSpPr>
        <p:spPr>
          <a:xfrm>
            <a:off x="3035476" y="3881362"/>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a:t>Or 17.35 Pesos to the US Dollar</a:t>
            </a:r>
            <a:endParaRPr lang="en-US" b="0" i="0" u="none" strike="noStrike" baseline="0" dirty="0">
              <a:ln>
                <a:noFill/>
              </a:ln>
            </a:endParaRPr>
          </a:p>
        </p:txBody>
      </p:sp>
      <p:pic>
        <p:nvPicPr>
          <p:cNvPr id="4" name="Picture 3" descr="Several different currency bills&#10;&#10;Description automatically generated with medium confidence">
            <a:extLst>
              <a:ext uri="{FF2B5EF4-FFF2-40B4-BE49-F238E27FC236}">
                <a16:creationId xmlns:a16="http://schemas.microsoft.com/office/drawing/2014/main" id="{851F0015-9CAC-A0B6-EAEB-4ECDDBC04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068" y="14181"/>
            <a:ext cx="6848237" cy="38487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8000">
              <a:srgbClr val="6D90D1">
                <a:alpha val="79000"/>
                <a:lumMod val="95000"/>
                <a:lumOff val="5000"/>
              </a:srgbClr>
            </a:gs>
            <a:gs pos="50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01625"/>
            <a:ext cx="3897313" cy="871538"/>
          </a:xfrm>
          <a:prstGeom prst="rect">
            <a:avLst/>
          </a:prstGeom>
        </p:spPr>
        <p:txBody>
          <a:bodyPr vert="horz" lIns="91440" tIns="45720" rIns="91440" bIns="45720" rtlCol="0" anchor="ctr">
            <a:normAutofit/>
          </a:bodyPr>
          <a:lstStyle/>
          <a:p>
            <a:pPr lvl="0" algn="l" rtl="0" hangingPunct="1">
              <a:lnSpc>
                <a:spcPct val="90000"/>
              </a:lnSpc>
              <a:spcBef>
                <a:spcPct val="0"/>
              </a:spcBef>
            </a:pPr>
            <a:r>
              <a:rPr lang="en-US" sz="4400" b="1" dirty="0">
                <a:solidFill>
                  <a:schemeClr val="tx1"/>
                </a:solidFill>
                <a:latin typeface="+mj-lt"/>
                <a:ea typeface="+mj-ea"/>
                <a:cs typeface="+mj-cs"/>
              </a:rPr>
              <a:t>About</a:t>
            </a:r>
            <a:r>
              <a:rPr lang="en-US" sz="4400" dirty="0">
                <a:solidFill>
                  <a:schemeClr val="tx1"/>
                </a:solidFill>
                <a:latin typeface="+mj-lt"/>
                <a:ea typeface="+mj-ea"/>
                <a:cs typeface="+mj-cs"/>
              </a:rPr>
              <a:t> </a:t>
            </a:r>
            <a:r>
              <a:rPr lang="en-US" sz="4400" b="1" dirty="0">
                <a:solidFill>
                  <a:schemeClr val="tx1"/>
                </a:solidFill>
                <a:latin typeface="+mj-lt"/>
                <a:ea typeface="+mj-ea"/>
                <a:cs typeface="+mj-cs"/>
              </a:rPr>
              <a:t>Ensenada</a:t>
            </a:r>
            <a:endParaRPr lang="en-US" sz="4400" dirty="0">
              <a:solidFill>
                <a:schemeClr val="tx1"/>
              </a:solidFill>
              <a:latin typeface="+mj-lt"/>
              <a:ea typeface="+mj-ea"/>
              <a:cs typeface="+mj-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smtClean="0">
                <a:solidFill>
                  <a:prstClr val="black">
                    <a:tint val="75000"/>
                  </a:prstClr>
                </a:solidFill>
                <a:latin typeface="Calibri" panose="020F0502020204030204"/>
                <a:ea typeface="+mn-ea"/>
                <a:cs typeface="+mn-cs"/>
              </a:rPr>
              <a:pPr hangingPunct="1">
                <a:spcAft>
                  <a:spcPts val="600"/>
                </a:spcAft>
                <a:defRPr/>
              </a:pPr>
              <a:t>6</a:t>
            </a:fld>
            <a:endParaRPr lang="en-US" sz="1200">
              <a:solidFill>
                <a:prstClr val="black">
                  <a:tint val="75000"/>
                </a:prstClr>
              </a:solidFill>
              <a:latin typeface="Calibri" panose="020F0502020204030204"/>
              <a:ea typeface="+mn-ea"/>
              <a:cs typeface="+mn-cs"/>
            </a:endParaRPr>
          </a:p>
        </p:txBody>
      </p:sp>
      <p:pic>
        <p:nvPicPr>
          <p:cNvPr id="8" name="Picture 7" descr="A colorful sign on a stone wall&#10;&#10;Description automatically generated">
            <a:extLst>
              <a:ext uri="{FF2B5EF4-FFF2-40B4-BE49-F238E27FC236}">
                <a16:creationId xmlns:a16="http://schemas.microsoft.com/office/drawing/2014/main" id="{F82A054E-1DBB-DFD5-9457-FA2A29114BFE}"/>
              </a:ext>
            </a:extLst>
          </p:cNvPr>
          <p:cNvPicPr>
            <a:picLocks noChangeAspect="1"/>
          </p:cNvPicPr>
          <p:nvPr/>
        </p:nvPicPr>
        <p:blipFill rotWithShape="1">
          <a:blip r:embed="rId3">
            <a:extLst>
              <a:ext uri="{28A0092B-C50C-407E-A947-70E740481C1C}">
                <a14:useLocalDpi xmlns:a14="http://schemas.microsoft.com/office/drawing/2010/main" val="0"/>
              </a:ext>
            </a:extLst>
          </a:blip>
          <a:srcRect r="6824" b="1"/>
          <a:stretch/>
        </p:blipFill>
        <p:spPr>
          <a:xfrm>
            <a:off x="85078" y="1173738"/>
            <a:ext cx="3963946" cy="315877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5" name="TextBox 4">
            <a:extLst>
              <a:ext uri="{FF2B5EF4-FFF2-40B4-BE49-F238E27FC236}">
                <a16:creationId xmlns:a16="http://schemas.microsoft.com/office/drawing/2014/main" id="{17D8CC25-243C-A86F-1FBA-42536DEC43C4}"/>
              </a:ext>
            </a:extLst>
          </p:cNvPr>
          <p:cNvSpPr txBox="1"/>
          <p:nvPr/>
        </p:nvSpPr>
        <p:spPr>
          <a:xfrm>
            <a:off x="3995057" y="203930"/>
            <a:ext cx="5889171" cy="525575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b="1" dirty="0"/>
              <a:t>Ensenada</a:t>
            </a:r>
            <a:r>
              <a:rPr lang="en-US" dirty="0"/>
              <a:t> is situated on the Pacific Coast of Mexico. The city had a population of 279,765 in 2018, making it the third-largest city in Baja California. The city is an important international trade center and home to the Port of Ensenada, the second-busiest port in Mexico. Ensenada is a major tourist destination, owing to its warm climate and proximity to the Pacific Ocean.</a:t>
            </a:r>
          </a:p>
          <a:p>
            <a:pPr indent="-228600">
              <a:lnSpc>
                <a:spcPct val="90000"/>
              </a:lnSpc>
              <a:spcAft>
                <a:spcPts val="600"/>
              </a:spcAft>
              <a:buFont typeface="Arial" panose="020B0604020202020204" pitchFamily="34" charset="0"/>
              <a:buChar char="•"/>
            </a:pPr>
            <a:r>
              <a:rPr lang="en-US" dirty="0"/>
              <a:t>Ensenada was founded in 1882 when the small community of Rancho Ensenada de Santos was made the regional capital for the northern partition of the Baja California Territory. The city grew significantly with the proliferation of mines in the surrounding mountains. While the Mexican Revolution curtailed much of Ensenada's expansion, the onset of Prohibition in the United States transformed the city into a popular tourist destination for Americans seeking entertainment and alcohol. Ensenada's reputation as a resort town was cemented by the 1950s and 1960s, which saw a construction boom and the city's rise in international prominence outside of North America. </a:t>
            </a:r>
          </a:p>
          <a:p>
            <a:pPr indent="-228600">
              <a:lnSpc>
                <a:spcPct val="90000"/>
              </a:lnSpc>
              <a:spcAft>
                <a:spcPts val="600"/>
              </a:spcAft>
              <a:buFont typeface="Arial" panose="020B0604020202020204" pitchFamily="34" charset="0"/>
              <a:buChar char="•"/>
            </a:pPr>
            <a:r>
              <a:rPr lang="en-US" dirty="0"/>
              <a:t>Today, Ensenada is a major economic and cultural hub for Baja California.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algn="ctr" rtl="0"/>
            <a:r>
              <a:rPr lang="en-US" sz="4000" b="1" dirty="0">
                <a:solidFill>
                  <a:srgbClr val="000000"/>
                </a:solidFill>
                <a:cs typeface="Alef" pitchFamily="2"/>
              </a:rPr>
              <a:t>History of </a:t>
            </a:r>
            <a:r>
              <a:rPr lang="en-US" sz="4000" b="1" dirty="0">
                <a:solidFill>
                  <a:schemeClr val="tx1"/>
                </a:solidFill>
              </a:rPr>
              <a:t>Ensenada</a:t>
            </a:r>
            <a:endParaRPr lang="en-US" sz="4000" b="1" dirty="0">
              <a:solidFill>
                <a:srgbClr val="000000"/>
              </a:solidFill>
              <a:cs typeface="Alef" pitchFamily="2"/>
            </a:endParaRPr>
          </a:p>
        </p:txBody>
      </p:sp>
      <p:sp>
        <p:nvSpPr>
          <p:cNvPr id="5" name="TextBox 4">
            <a:extLst>
              <a:ext uri="{FF2B5EF4-FFF2-40B4-BE49-F238E27FC236}">
                <a16:creationId xmlns:a16="http://schemas.microsoft.com/office/drawing/2014/main" id="{804364C3-690B-086B-EF8F-5B238F7E96E4}"/>
              </a:ext>
            </a:extLst>
          </p:cNvPr>
          <p:cNvSpPr txBox="1"/>
          <p:nvPr/>
        </p:nvSpPr>
        <p:spPr>
          <a:xfrm>
            <a:off x="130628" y="764639"/>
            <a:ext cx="9781015" cy="1200329"/>
          </a:xfrm>
          <a:prstGeom prst="rect">
            <a:avLst/>
          </a:prstGeom>
          <a:noFill/>
        </p:spPr>
        <p:txBody>
          <a:bodyPr wrap="square">
            <a:spAutoFit/>
          </a:bodyPr>
          <a:lstStyle/>
          <a:p>
            <a:pPr marL="285750" indent="-285750">
              <a:buFont typeface="Arial" panose="020B0604020202020204" pitchFamily="34" charset="0"/>
              <a:buChar char="•"/>
            </a:pPr>
            <a:r>
              <a:rPr lang="en-US" dirty="0"/>
              <a:t>At the time the first European explorers arrived in the region, Yuman–Cochimí speaking peoples inhabited the region. These hunter-gatherer indigenous peoples lived in the Bay Area and interior valleys of the Sierra de Juárez and Sierra de San Pedro Mártir. The Kumeyaay had a village where the city was seated that was called Pa-tai.</a:t>
            </a:r>
          </a:p>
        </p:txBody>
      </p:sp>
      <p:pic>
        <p:nvPicPr>
          <p:cNvPr id="8" name="Picture 7" descr="A map of a route&#10;&#10;Description automatically generated">
            <a:extLst>
              <a:ext uri="{FF2B5EF4-FFF2-40B4-BE49-F238E27FC236}">
                <a16:creationId xmlns:a16="http://schemas.microsoft.com/office/drawing/2014/main" id="{3C40341B-309E-4FC8-477A-A6FE51DD1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408" y="2080677"/>
            <a:ext cx="4445217" cy="2970924"/>
          </a:xfrm>
          <a:prstGeom prst="rect">
            <a:avLst/>
          </a:prstGeom>
        </p:spPr>
      </p:pic>
      <p:sp>
        <p:nvSpPr>
          <p:cNvPr id="10" name="TextBox 9">
            <a:extLst>
              <a:ext uri="{FF2B5EF4-FFF2-40B4-BE49-F238E27FC236}">
                <a16:creationId xmlns:a16="http://schemas.microsoft.com/office/drawing/2014/main" id="{0DFCA447-6FEA-E6EC-04C2-771F69C54C4E}"/>
              </a:ext>
            </a:extLst>
          </p:cNvPr>
          <p:cNvSpPr txBox="1"/>
          <p:nvPr/>
        </p:nvSpPr>
        <p:spPr>
          <a:xfrm>
            <a:off x="360000" y="1964967"/>
            <a:ext cx="5180829" cy="2940943"/>
          </a:xfrm>
          <a:prstGeom prst="rect">
            <a:avLst/>
          </a:prstGeom>
          <a:noFill/>
        </p:spPr>
        <p:txBody>
          <a:bodyPr wrap="square">
            <a:spAutoFit/>
          </a:bodyPr>
          <a:lstStyle/>
          <a:p>
            <a:pPr marL="285750" indent="-285750">
              <a:buFont typeface="Arial" panose="020B0604020202020204" pitchFamily="34" charset="0"/>
              <a:buChar char="•"/>
            </a:pPr>
            <a:r>
              <a:rPr lang="en-US" dirty="0"/>
              <a:t>The city was founded on September 17, 1542, under the name </a:t>
            </a:r>
            <a:r>
              <a:rPr lang="en-US" i="1" dirty="0"/>
              <a:t>San Mateo</a:t>
            </a:r>
            <a:r>
              <a:rPr lang="en-US" dirty="0"/>
              <a:t>.</a:t>
            </a:r>
          </a:p>
          <a:p>
            <a:pPr marL="285750" indent="-285750">
              <a:buFont typeface="Arial" panose="020B0604020202020204" pitchFamily="34" charset="0"/>
              <a:buChar char="•"/>
            </a:pPr>
            <a:r>
              <a:rPr lang="en-US" dirty="0"/>
              <a:t>In 1602, while mapping the coast of the Californias in search of safe harbors for returning Spanish galleons from Manila to Acapulco, Sebastián Vizcaíno renamed the city </a:t>
            </a:r>
            <a:r>
              <a:rPr lang="en-US" i="1" dirty="0"/>
              <a:t>Ensenada de Todos Santos</a:t>
            </a:r>
            <a:r>
              <a:rPr lang="en-US" dirty="0"/>
              <a:t>. </a:t>
            </a:r>
            <a:r>
              <a:rPr lang="en-US" i="1" dirty="0"/>
              <a:t>Ensenada</a:t>
            </a:r>
            <a:r>
              <a:rPr lang="en-US" dirty="0"/>
              <a:t> means "bay" or "cove".</a:t>
            </a:r>
          </a:p>
          <a:p>
            <a:pPr marL="285750" indent="-285750">
              <a:buFont typeface="Arial" panose="020B0604020202020204" pitchFamily="34" charset="0"/>
              <a:buChar char="•"/>
            </a:pPr>
            <a:r>
              <a:rPr lang="en-US" dirty="0"/>
              <a:t>The first permanent settlement was established by the Jesuits during the 17th or 18th century. After the expulsion of the Jesuits in 1768.</a:t>
            </a:r>
          </a:p>
        </p:txBody>
      </p:sp>
    </p:spTree>
    <p:extLst>
      <p:ext uri="{BB962C8B-B14F-4D97-AF65-F5344CB8AC3E}">
        <p14:creationId xmlns:p14="http://schemas.microsoft.com/office/powerpoint/2010/main" val="279908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algn="ctr" rtl="0"/>
            <a:r>
              <a:rPr lang="en-US" sz="4000" b="1" dirty="0">
                <a:solidFill>
                  <a:srgbClr val="000000"/>
                </a:solidFill>
                <a:latin typeface="Alef" pitchFamily="18"/>
                <a:cs typeface="Alef" pitchFamily="2"/>
              </a:rPr>
              <a:t>History of </a:t>
            </a:r>
            <a:r>
              <a:rPr lang="en-US" sz="4000" b="1" dirty="0">
                <a:solidFill>
                  <a:schemeClr val="tx1"/>
                </a:solidFill>
              </a:rPr>
              <a:t>Ensenada</a:t>
            </a:r>
            <a:endParaRPr lang="en-US" sz="4000" b="1" dirty="0">
              <a:solidFill>
                <a:srgbClr val="000000"/>
              </a:solidFill>
              <a:latin typeface="Alef" pitchFamily="18"/>
              <a:cs typeface="Alef" pitchFamily="2"/>
            </a:endParaRPr>
          </a:p>
        </p:txBody>
      </p:sp>
      <p:sp>
        <p:nvSpPr>
          <p:cNvPr id="5" name="TextBox 4">
            <a:extLst>
              <a:ext uri="{FF2B5EF4-FFF2-40B4-BE49-F238E27FC236}">
                <a16:creationId xmlns:a16="http://schemas.microsoft.com/office/drawing/2014/main" id="{804364C3-690B-086B-EF8F-5B238F7E96E4}"/>
              </a:ext>
            </a:extLst>
          </p:cNvPr>
          <p:cNvSpPr txBox="1"/>
          <p:nvPr/>
        </p:nvSpPr>
        <p:spPr>
          <a:xfrm>
            <a:off x="130629" y="764641"/>
            <a:ext cx="6970082" cy="4678204"/>
          </a:xfrm>
          <a:prstGeom prst="rect">
            <a:avLst/>
          </a:prstGeom>
          <a:noFill/>
        </p:spPr>
        <p:txBody>
          <a:bodyPr wrap="square">
            <a:spAutoFit/>
          </a:bodyPr>
          <a:lstStyle/>
          <a:p>
            <a:pPr marL="285750" indent="-285750">
              <a:buFont typeface="Arial" panose="020B0604020202020204" pitchFamily="34" charset="0"/>
              <a:buChar char="•"/>
            </a:pPr>
            <a:r>
              <a:rPr lang="en-US" sz="2000" dirty="0"/>
              <a:t>In 1882, Ensenada was designated the capital of Baja California, and attempts at developing the area were made by the English Mexican Land and Colonization Company. These were interrupted by the Mexican Revolution.</a:t>
            </a:r>
          </a:p>
          <a:p>
            <a:pPr marL="285750" indent="-285750">
              <a:buFont typeface="Arial" panose="020B0604020202020204" pitchFamily="34" charset="0"/>
              <a:buChar char="•"/>
            </a:pPr>
            <a:r>
              <a:rPr lang="en-US" sz="2000" dirty="0"/>
              <a:t>Ensenada truly began to flourish in the early 1950s, at which time the city's population had risen to 20,000. The hotel finally closed in 1964. It was later reopened as a cultural center and museum. By this time, other hotels had opened, and the population and economy of Ensenada had grown and diversified towards their present status. </a:t>
            </a:r>
          </a:p>
          <a:p>
            <a:pPr marL="285750" indent="-285750">
              <a:buFont typeface="Arial" panose="020B0604020202020204" pitchFamily="34" charset="0"/>
              <a:buChar char="•"/>
            </a:pPr>
            <a:r>
              <a:rPr lang="en-US" sz="2000" dirty="0"/>
              <a:t>On January 26, 2007, Pope Benedict XVI created the Roman Catholic Diocese of Ensenada with territory taken from the Archdiocese of Tijuana and Mexicali Diocese, making it a suffragan diocese of the Metropolitan Church of Tijuana.</a:t>
            </a:r>
          </a:p>
          <a:p>
            <a:pPr marL="285750" indent="-285750">
              <a:buFont typeface="Arial" panose="020B0604020202020204" pitchFamily="34" charset="0"/>
              <a:buChar char="•"/>
            </a:pPr>
            <a:endParaRPr lang="en-US" dirty="0"/>
          </a:p>
        </p:txBody>
      </p:sp>
      <p:pic>
        <p:nvPicPr>
          <p:cNvPr id="7" name="Picture 6" descr="A person wearing a religious outfit&#10;&#10;Description automatically generated">
            <a:extLst>
              <a:ext uri="{FF2B5EF4-FFF2-40B4-BE49-F238E27FC236}">
                <a16:creationId xmlns:a16="http://schemas.microsoft.com/office/drawing/2014/main" id="{B4AB580C-8CC4-20E1-FBBA-25406091C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711" y="742062"/>
            <a:ext cx="2964776" cy="4290558"/>
          </a:xfrm>
          <a:prstGeom prst="rect">
            <a:avLst/>
          </a:prstGeom>
        </p:spPr>
      </p:pic>
    </p:spTree>
    <p:extLst>
      <p:ext uri="{BB962C8B-B14F-4D97-AF65-F5344CB8AC3E}">
        <p14:creationId xmlns:p14="http://schemas.microsoft.com/office/powerpoint/2010/main" val="73908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3103563"/>
            <a:ext cx="2808288" cy="1028700"/>
          </a:xfrm>
          <a:prstGeom prst="rect">
            <a:avLst/>
          </a:prstGeom>
        </p:spPr>
        <p:txBody>
          <a:bodyPr vert="horz" lIns="91440" tIns="45720" rIns="91440" bIns="45720" rtlCol="0" anchor="ctr">
            <a:normAutofit/>
          </a:bodyPr>
          <a:lstStyle/>
          <a:p>
            <a:pPr lvl="0" algn="ctr" rtl="0" hangingPunct="1">
              <a:lnSpc>
                <a:spcPct val="90000"/>
              </a:lnSpc>
              <a:spcBef>
                <a:spcPct val="0"/>
              </a:spcBef>
              <a:spcAft>
                <a:spcPts val="1236"/>
              </a:spcAft>
            </a:pPr>
            <a:r>
              <a:rPr lang="en-US" sz="3000" b="1" dirty="0">
                <a:solidFill>
                  <a:schemeClr val="tx1"/>
                </a:solidFill>
                <a:latin typeface="+mj-lt"/>
                <a:ea typeface="+mj-ea"/>
                <a:cs typeface="+mj-cs"/>
              </a:rPr>
              <a:t>Getting Around Ensenada</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812088" y="5256213"/>
            <a:ext cx="2268537"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000">
                <a:solidFill>
                  <a:schemeClr val="tx1">
                    <a:lumMod val="75000"/>
                    <a:lumOff val="25000"/>
                  </a:schemeClr>
                </a:solidFill>
                <a:latin typeface="Calibri" panose="020F0502020204030204"/>
                <a:ea typeface="+mn-ea"/>
                <a:cs typeface="+mn-cs"/>
              </a:rPr>
              <a:pPr hangingPunct="1">
                <a:spcAft>
                  <a:spcPts val="600"/>
                </a:spcAft>
                <a:defRPr/>
              </a:pPr>
              <a:t>9</a:t>
            </a:fld>
            <a:endParaRPr lang="en-US" sz="1000">
              <a:solidFill>
                <a:schemeClr val="tx1">
                  <a:lumMod val="75000"/>
                  <a:lumOff val="25000"/>
                </a:schemeClr>
              </a:solidFill>
              <a:latin typeface="Calibri" panose="020F0502020204030204"/>
              <a:ea typeface="+mn-ea"/>
              <a:cs typeface="+mn-cs"/>
            </a:endParaRPr>
          </a:p>
        </p:txBody>
      </p:sp>
      <p:pic>
        <p:nvPicPr>
          <p:cNvPr id="8" name="Picture 7" descr="A green and white bus on the street&#10;&#10;Description automatically generated">
            <a:extLst>
              <a:ext uri="{FF2B5EF4-FFF2-40B4-BE49-F238E27FC236}">
                <a16:creationId xmlns:a16="http://schemas.microsoft.com/office/drawing/2014/main" id="{D08BBB09-E9BD-4B61-0E78-70B902B190AA}"/>
              </a:ext>
            </a:extLst>
          </p:cNvPr>
          <p:cNvPicPr>
            <a:picLocks noChangeAspect="1"/>
          </p:cNvPicPr>
          <p:nvPr/>
        </p:nvPicPr>
        <p:blipFill rotWithShape="1">
          <a:blip r:embed="rId3">
            <a:extLst>
              <a:ext uri="{28A0092B-C50C-407E-A947-70E740481C1C}">
                <a14:useLocalDpi xmlns:a14="http://schemas.microsoft.com/office/drawing/2010/main" val="0"/>
              </a:ext>
            </a:extLst>
          </a:blip>
          <a:srcRect t="21324" r="2" b="24328"/>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787912A8-B97F-566F-CFA9-892DB4B60DFD}"/>
              </a:ext>
            </a:extLst>
          </p:cNvPr>
          <p:cNvSpPr txBox="1"/>
          <p:nvPr/>
        </p:nvSpPr>
        <p:spPr>
          <a:xfrm>
            <a:off x="2630311" y="3155215"/>
            <a:ext cx="7351889" cy="2287643"/>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1600" dirty="0"/>
              <a:t>Although you can get just about everywhere you need to go by walking, you may enjoy renting some wheels to explore the city. </a:t>
            </a:r>
            <a:br>
              <a:rPr lang="en-US" sz="1600" dirty="0"/>
            </a:br>
            <a:r>
              <a:rPr lang="en-US" sz="1600" dirty="0"/>
              <a:t>Chavo's Sport Rentals, located on Blvd Costero (Lazaro Cardenas) and Castillo (Near the giant flagpole) has scooters, ATVs, and fancy-looking golf cart-type of vehicles. </a:t>
            </a:r>
          </a:p>
          <a:p>
            <a:pPr marL="285750" indent="-228600">
              <a:lnSpc>
                <a:spcPct val="90000"/>
              </a:lnSpc>
              <a:spcAft>
                <a:spcPts val="600"/>
              </a:spcAft>
              <a:buFont typeface="Arial" panose="020B0604020202020204" pitchFamily="34" charset="0"/>
              <a:buChar char="•"/>
            </a:pPr>
            <a:r>
              <a:rPr lang="en-US" sz="1600" dirty="0">
                <a:effectLst/>
              </a:rPr>
              <a:t>If you are adventurous, or you are traveling on a tight budget... Their bus system is your best sightseeing option.</a:t>
            </a:r>
          </a:p>
          <a:p>
            <a:pPr marL="285750" indent="-228600">
              <a:lnSpc>
                <a:spcPct val="90000"/>
              </a:lnSpc>
              <a:spcAft>
                <a:spcPts val="600"/>
              </a:spcAft>
              <a:buFont typeface="Arial" panose="020B0604020202020204" pitchFamily="34" charset="0"/>
              <a:buChar char="•"/>
            </a:pPr>
            <a:r>
              <a:rPr lang="en-US" sz="1600" dirty="0">
                <a:effectLst/>
              </a:rPr>
              <a:t>90% of the public transport in Ensenada is carried out by small buses. These vehicles are popularly known as "micros".</a:t>
            </a:r>
          </a:p>
          <a:p>
            <a:pPr marL="285750" indent="-228600">
              <a:lnSpc>
                <a:spcPct val="90000"/>
              </a:lnSpc>
              <a:spcAft>
                <a:spcPts val="600"/>
              </a:spcAft>
              <a:buFont typeface="Arial" panose="020B0604020202020204" pitchFamily="34" charset="0"/>
              <a:buChar char="•"/>
            </a:pPr>
            <a:r>
              <a:rPr lang="en-US" sz="1600" dirty="0"/>
              <a:t>The basic fee to travel on "micro" is under 15 pesos. Be sure to have exact change!</a:t>
            </a:r>
            <a:endParaRPr lang="en-US" sz="1600" dirty="0">
              <a:effectLst/>
            </a:endParaRP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endParaRPr lang="en-US" sz="1300" dirty="0"/>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2084</Words>
  <Application>Microsoft Office PowerPoint</Application>
  <PresentationFormat>Custom</PresentationFormat>
  <Paragraphs>146</Paragraphs>
  <Slides>22</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Alef</vt:lpstr>
      <vt:lpstr>Arial</vt:lpstr>
      <vt:lpstr>Calibri</vt:lpstr>
      <vt:lpstr>Calibri (Body)</vt:lpstr>
      <vt:lpstr>Calibri Light</vt:lpstr>
      <vt:lpstr>Calibri Light (Headings)</vt:lpstr>
      <vt:lpstr>Liberation Sans</vt:lpstr>
      <vt:lpstr>Segoe UI</vt:lpstr>
      <vt:lpstr>Tahoma</vt:lpstr>
      <vt:lpstr>Times New Roman</vt:lpstr>
      <vt:lpstr>Wingdings</vt:lpstr>
      <vt:lpstr>Default</vt:lpstr>
      <vt:lpstr>Office Theme</vt:lpstr>
      <vt:lpstr>Ensenada Mexico Presented by Fellow Cruiser Marc Silver</vt:lpstr>
      <vt:lpstr>What I Will Cover</vt:lpstr>
      <vt:lpstr>My Port Philosophy</vt:lpstr>
      <vt:lpstr>PowerPoint Presentation</vt:lpstr>
      <vt:lpstr>PowerPoint Presentation</vt:lpstr>
      <vt:lpstr>About Ensenada</vt:lpstr>
      <vt:lpstr>History of Ensenada</vt:lpstr>
      <vt:lpstr>History of Ensenada</vt:lpstr>
      <vt:lpstr>Getting Around Ensenada</vt:lpstr>
      <vt:lpstr>Ensenada Taxis</vt:lpstr>
      <vt:lpstr>Map of Ensenada</vt:lpstr>
      <vt:lpstr>PowerPoint Presentation</vt:lpstr>
      <vt:lpstr>PowerPoint Presentation</vt:lpstr>
      <vt:lpstr>Museo de Historia de Ensenada</vt:lpstr>
      <vt:lpstr>PowerPoint Presentation</vt:lpstr>
      <vt:lpstr>Walk the Malecon</vt:lpstr>
      <vt:lpstr>Explore the Wine Country</vt:lpstr>
      <vt:lpstr>PowerPoint Presentation</vt:lpstr>
      <vt:lpstr>El Mirador</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129</cp:revision>
  <dcterms:created xsi:type="dcterms:W3CDTF">2023-03-25T21:24:27Z</dcterms:created>
  <dcterms:modified xsi:type="dcterms:W3CDTF">2024-08-22T00:37:13Z</dcterms:modified>
</cp:coreProperties>
</file>