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2" r:id="rId3"/>
    <p:sldId id="298" r:id="rId4"/>
    <p:sldId id="320" r:id="rId5"/>
    <p:sldId id="308" r:id="rId6"/>
    <p:sldId id="307" r:id="rId7"/>
    <p:sldId id="306" r:id="rId8"/>
    <p:sldId id="261" r:id="rId9"/>
    <p:sldId id="292" r:id="rId10"/>
    <p:sldId id="291" r:id="rId11"/>
    <p:sldId id="257" r:id="rId12"/>
    <p:sldId id="310" r:id="rId13"/>
    <p:sldId id="322" r:id="rId14"/>
    <p:sldId id="323" r:id="rId15"/>
    <p:sldId id="321" r:id="rId16"/>
    <p:sldId id="317" r:id="rId17"/>
    <p:sldId id="325" r:id="rId18"/>
    <p:sldId id="318" r:id="rId19"/>
    <p:sldId id="328" r:id="rId20"/>
    <p:sldId id="327" r:id="rId21"/>
    <p:sldId id="326" r:id="rId22"/>
    <p:sldId id="319" r:id="rId23"/>
    <p:sldId id="311" r:id="rId24"/>
    <p:sldId id="304"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11" autoAdjust="0"/>
    <p:restoredTop sz="94343" autoAdjust="0"/>
  </p:normalViewPr>
  <p:slideViewPr>
    <p:cSldViewPr snapToGrid="0" showGuides="1">
      <p:cViewPr varScale="1">
        <p:scale>
          <a:sx n="79" d="100"/>
          <a:sy n="79" d="100"/>
        </p:scale>
        <p:origin x="234" y="-6"/>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3747425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326016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419938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3977795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a:t>
            </a:fld>
            <a:endParaRPr lang="en-US"/>
          </a:p>
        </p:txBody>
      </p:sp>
    </p:spTree>
    <p:extLst>
      <p:ext uri="{BB962C8B-B14F-4D97-AF65-F5344CB8AC3E}">
        <p14:creationId xmlns:p14="http://schemas.microsoft.com/office/powerpoint/2010/main" val="1592559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ea typeface="Aptos" panose="020B0004020202020204" pitchFamily="34" charset="0"/>
              </a:rPr>
              <a:t>Charles IV, King of Bohemia </a:t>
            </a:r>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5</a:t>
            </a:fld>
            <a:endParaRPr lang="en-US"/>
          </a:p>
        </p:txBody>
      </p:sp>
    </p:spTree>
    <p:extLst>
      <p:ext uri="{BB962C8B-B14F-4D97-AF65-F5344CB8AC3E}">
        <p14:creationId xmlns:p14="http://schemas.microsoft.com/office/powerpoint/2010/main" val="177377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10</a:t>
            </a:fld>
            <a:endParaRPr lang="en-US"/>
          </a:p>
        </p:txBody>
      </p:sp>
    </p:spTree>
    <p:extLst>
      <p:ext uri="{BB962C8B-B14F-4D97-AF65-F5344CB8AC3E}">
        <p14:creationId xmlns:p14="http://schemas.microsoft.com/office/powerpoint/2010/main" val="149400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11</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a:p>
        </p:txBody>
      </p:sp>
    </p:spTree>
    <p:extLst>
      <p:ext uri="{BB962C8B-B14F-4D97-AF65-F5344CB8AC3E}">
        <p14:creationId xmlns:p14="http://schemas.microsoft.com/office/powerpoint/2010/main" val="160078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317875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363897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158255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10/14/2024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10/14/2024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kouroumnile.com/" TargetMode="External"/><Relationship Id="rId2" Type="http://schemas.openxmlformats.org/officeDocument/2006/relationships/hyperlink" Target="https://www.gianaclisvineyards.com/" TargetMode="External"/><Relationship Id="rId1" Type="http://schemas.openxmlformats.org/officeDocument/2006/relationships/slideLayout" Target="../slideLayouts/slideLayout1.xml"/><Relationship Id="rId4" Type="http://schemas.openxmlformats.org/officeDocument/2006/relationships/hyperlink" Target="https://www.britannic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stone wall with carvings&#10;&#10;Description automatically generated with medium confidence">
            <a:extLst>
              <a:ext uri="{FF2B5EF4-FFF2-40B4-BE49-F238E27FC236}">
                <a16:creationId xmlns:a16="http://schemas.microsoft.com/office/drawing/2014/main" id="{7AD111B3-7019-B460-B01E-2C37561BF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691978"/>
            <a:ext cx="12192000" cy="7549978"/>
          </a:xfrm>
        </p:spPr>
        <p:txBody>
          <a:bodyPr anchor="ctr">
            <a:noAutofit/>
          </a:bodyPr>
          <a:lstStyle/>
          <a:p>
            <a:r>
              <a:rPr lang="en-US" sz="96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Egyptian Wine</a:t>
            </a:r>
            <a:br>
              <a:rPr lang="en-US" sz="36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br>
              <a:rPr lang="en-US" sz="36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br>
            <a:r>
              <a:rPr lang="en-US" sz="4800" b="1" dirty="0">
                <a:solidFill>
                  <a:schemeClr val="bg1"/>
                </a:solidFill>
                <a:effectLst>
                  <a:outerShdw blurRad="38100" dist="38100" dir="2700000" algn="tl">
                    <a:srgbClr val="000000">
                      <a:alpha val="43137"/>
                    </a:srgbClr>
                  </a:outerShdw>
                </a:effectLst>
                <a:latin typeface="Times New Roman, serif"/>
              </a:rPr>
              <a:t>Presented by</a:t>
            </a:r>
            <a:br>
              <a:rPr lang="en-US" sz="4800" dirty="0">
                <a:solidFill>
                  <a:schemeClr val="bg1"/>
                </a:solidFill>
                <a:effectLst>
                  <a:outerShdw blurRad="38100" dist="38100" dir="2700000" algn="tl">
                    <a:srgbClr val="000000">
                      <a:alpha val="43137"/>
                    </a:srgbClr>
                  </a:outerShdw>
                </a:effectLst>
              </a:rPr>
            </a:br>
            <a:r>
              <a:rPr lang="en-US" sz="7200" b="1" dirty="0">
                <a:solidFill>
                  <a:schemeClr val="bg1"/>
                </a:solidFill>
                <a:effectLst>
                  <a:outerShdw blurRad="38100" dist="38100" dir="2700000" algn="tl">
                    <a:srgbClr val="000000">
                      <a:alpha val="43137"/>
                    </a:srgbClr>
                  </a:outerShdw>
                </a:effectLst>
                <a:latin typeface="Times New Roman, serif"/>
              </a:rPr>
              <a:t>Marc Silver</a:t>
            </a:r>
            <a:endParaRPr lang="en-US" sz="9600" kern="100" dirty="0">
              <a:solidFill>
                <a:schemeClr val="bg1"/>
              </a:solidFill>
              <a:effectLst>
                <a:outerShdw blurRad="38100" dist="38100" dir="2700000" algn="tl">
                  <a:srgbClr val="000000">
                    <a:alpha val="43137"/>
                  </a:srgbClr>
                </a:outerShdw>
              </a:effectLst>
              <a:latin typeface="Aptos" panose="020B0004020202020204" pitchFamily="34" charset="0"/>
              <a:ea typeface="Aptos" panose="020B0004020202020204" pitchFamily="34"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rPr>
              <a:t>Wine Regions in Egypt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11484864" cy="3706367"/>
          </a:xfrm>
        </p:spPr>
        <p:txBody>
          <a:bodyPr>
            <a:noAutofit/>
          </a:bodyPr>
          <a:lstStyle/>
          <a:p>
            <a:pPr marL="0" marR="0" algn="l">
              <a:lnSpc>
                <a:spcPct val="115000"/>
              </a:lnSpc>
              <a:spcBef>
                <a:spcPts val="0"/>
              </a:spcBef>
              <a:spcAft>
                <a:spcPts val="800"/>
              </a:spcAft>
            </a:pPr>
            <a:r>
              <a:rPr lang="en-US" sz="2400" b="1" kern="100" dirty="0">
                <a:effectLst/>
                <a:ea typeface="Aptos" panose="020B0004020202020204" pitchFamily="34" charset="0"/>
              </a:rPr>
              <a:t>Upper Egypt (Luxor and Aswan)</a:t>
            </a:r>
            <a:endParaRPr lang="en-US" sz="2400" kern="100" dirty="0">
              <a:effectLst/>
              <a:ea typeface="Aptos" panose="020B0004020202020204" pitchFamily="34" charset="0"/>
            </a:endParaRP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Winemaking in Upper Egypt is still in its infancy, but vineyards here are experimenting with new methods of growing grapes in this arid region. The intense heat presents challenges, but the proximity to ancient monuments and Nile River views make it a captivating destination.</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Why visit</a:t>
            </a:r>
            <a:r>
              <a:rPr lang="en-US" sz="2400" kern="100" dirty="0">
                <a:effectLst/>
                <a:ea typeface="Aptos" panose="020B0004020202020204" pitchFamily="34" charset="0"/>
              </a:rPr>
              <a:t>: Wine tasting here is often paired with a visit to Luxor’s temples or a cruise down the Nile.</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Top varieties</a:t>
            </a:r>
            <a:r>
              <a:rPr lang="en-US" sz="2400" kern="100" dirty="0">
                <a:effectLst/>
                <a:ea typeface="Aptos" panose="020B0004020202020204" pitchFamily="34" charset="0"/>
              </a:rPr>
              <a:t>: Syrah and Grenache.</a:t>
            </a:r>
          </a:p>
        </p:txBody>
      </p:sp>
      <p:pic>
        <p:nvPicPr>
          <p:cNvPr id="4" name="Picture 3" descr="A map of egypt with different colored areas&#10;&#10;Description automatically generated">
            <a:extLst>
              <a:ext uri="{FF2B5EF4-FFF2-40B4-BE49-F238E27FC236}">
                <a16:creationId xmlns:a16="http://schemas.microsoft.com/office/drawing/2014/main" id="{048510DC-8D6D-0A0D-6574-216DB56F562F}"/>
              </a:ext>
            </a:extLst>
          </p:cNvPr>
          <p:cNvPicPr>
            <a:picLocks noChangeAspect="1"/>
          </p:cNvPicPr>
          <p:nvPr/>
        </p:nvPicPr>
        <p:blipFill>
          <a:blip r:embed="rId3">
            <a:extLst>
              <a:ext uri="{28A0092B-C50C-407E-A947-70E740481C1C}">
                <a14:useLocalDpi xmlns:a14="http://schemas.microsoft.com/office/drawing/2010/main" val="0"/>
              </a:ext>
            </a:extLst>
          </a:blip>
          <a:srcRect l="43325" t="48998" b="8287"/>
          <a:stretch/>
        </p:blipFill>
        <p:spPr>
          <a:xfrm>
            <a:off x="6912865" y="3312962"/>
            <a:ext cx="5279135" cy="3514559"/>
          </a:xfrm>
          <a:prstGeom prst="rect">
            <a:avLst/>
          </a:prstGeom>
        </p:spPr>
      </p:pic>
    </p:spTree>
    <p:extLst>
      <p:ext uri="{BB962C8B-B14F-4D97-AF65-F5344CB8AC3E}">
        <p14:creationId xmlns:p14="http://schemas.microsoft.com/office/powerpoint/2010/main" val="77105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286573"/>
          </a:xfrm>
        </p:spPr>
        <p:txBody>
          <a:bodyPr anchor="ctr">
            <a:normAutofit/>
          </a:bodyPr>
          <a:lstStyle/>
          <a:p>
            <a:pPr rtl="0">
              <a:spcAft>
                <a:spcPts val="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316736"/>
            <a:ext cx="9607296" cy="3535680"/>
          </a:xfrm>
        </p:spPr>
        <p:txBody>
          <a:bodyPr>
            <a:noAutofit/>
          </a:bodyPr>
          <a:lstStyle/>
          <a:p>
            <a:pPr algn="l"/>
            <a:r>
              <a:rPr lang="en-US" sz="2400" b="1" dirty="0"/>
              <a:t>Upper Egypt (Luxor and Aswan)</a:t>
            </a:r>
            <a:endParaRPr lang="en-US" sz="2400" dirty="0"/>
          </a:p>
          <a:p>
            <a:pPr marL="457200" lvl="0" indent="-457200" algn="l">
              <a:buFont typeface="Arial" panose="020B0604020202020204" pitchFamily="34" charset="0"/>
              <a:buChar char="•"/>
            </a:pPr>
            <a:r>
              <a:rPr lang="en-US" sz="2400" b="1" dirty="0"/>
              <a:t>Location</a:t>
            </a:r>
            <a:r>
              <a:rPr lang="en-US" sz="2400" dirty="0"/>
              <a:t>: Southern Egypt along the Nile.</a:t>
            </a:r>
          </a:p>
          <a:p>
            <a:pPr marL="457200" lvl="0" indent="-457200" algn="l">
              <a:buFont typeface="Arial" panose="020B0604020202020204" pitchFamily="34" charset="0"/>
              <a:buChar char="•"/>
            </a:pPr>
            <a:r>
              <a:rPr lang="en-US" sz="2400" b="1" dirty="0"/>
              <a:t>Terroir</a:t>
            </a:r>
            <a:r>
              <a:rPr lang="en-US" sz="2400" dirty="0"/>
              <a:t>: Rocky, sandy soils coupled with intense heat create challenging but rewarding growing conditions.</a:t>
            </a:r>
          </a:p>
          <a:p>
            <a:pPr marL="457200" lvl="0" indent="-457200" algn="l">
              <a:buFont typeface="Arial" panose="020B0604020202020204" pitchFamily="34" charset="0"/>
              <a:buChar char="•"/>
            </a:pPr>
            <a:r>
              <a:rPr lang="en-US" sz="2400" b="1" dirty="0"/>
              <a:t>Climate</a:t>
            </a:r>
            <a:r>
              <a:rPr lang="en-US" sz="2400" dirty="0"/>
              <a:t>: High temperatures during the day, with a significant drop at night, help preserve acidity in grapes.</a:t>
            </a:r>
          </a:p>
          <a:p>
            <a:pPr marL="457200" lvl="0" indent="-457200" algn="l">
              <a:buFont typeface="Arial" panose="020B0604020202020204" pitchFamily="34" charset="0"/>
              <a:buChar char="•"/>
            </a:pPr>
            <a:r>
              <a:rPr lang="en-US" sz="2400" b="1" dirty="0"/>
              <a:t>Key grapes</a:t>
            </a:r>
            <a:r>
              <a:rPr lang="en-US" sz="2400" dirty="0"/>
              <a:t>: Syrah and Grenache produce wines with concentrated fruit flavors and hints of spice.</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ttle of wine with a green label&#10;&#10;Description automatically generated">
            <a:extLst>
              <a:ext uri="{FF2B5EF4-FFF2-40B4-BE49-F238E27FC236}">
                <a16:creationId xmlns:a16="http://schemas.microsoft.com/office/drawing/2014/main" id="{3F6128BB-B3A6-A2E2-205F-F3E2FFE5FD10}"/>
              </a:ext>
            </a:extLst>
          </p:cNvPr>
          <p:cNvPicPr>
            <a:picLocks noChangeAspect="1"/>
          </p:cNvPicPr>
          <p:nvPr/>
        </p:nvPicPr>
        <p:blipFill>
          <a:blip r:embed="rId4">
            <a:extLst>
              <a:ext uri="{28A0092B-C50C-407E-A947-70E740481C1C}">
                <a14:useLocalDpi xmlns:a14="http://schemas.microsoft.com/office/drawing/2010/main" val="0"/>
              </a:ext>
            </a:extLst>
          </a:blip>
          <a:srcRect r="50000" b="4050"/>
          <a:stretch/>
        </p:blipFill>
        <p:spPr>
          <a:xfrm>
            <a:off x="10216896" y="1013460"/>
            <a:ext cx="1928813" cy="5849112"/>
          </a:xfrm>
          <a:prstGeom prst="rect">
            <a:avLst/>
          </a:prstGeom>
        </p:spPr>
      </p:pic>
    </p:spTree>
    <p:extLst>
      <p:ext uri="{BB962C8B-B14F-4D97-AF65-F5344CB8AC3E}">
        <p14:creationId xmlns:p14="http://schemas.microsoft.com/office/powerpoint/2010/main" val="220164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rPr>
              <a:t>Wine Regions in Egypt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1" y="1560577"/>
            <a:ext cx="7022592" cy="5864351"/>
          </a:xfrm>
        </p:spPr>
        <p:txBody>
          <a:bodyPr>
            <a:noAutofit/>
          </a:bodyPr>
          <a:lstStyle/>
          <a:p>
            <a:pPr algn="l"/>
            <a:r>
              <a:rPr lang="en-US" b="1" dirty="0"/>
              <a:t>Suez Canal and Sinai Peninsula</a:t>
            </a:r>
            <a:endParaRPr lang="en-US" dirty="0"/>
          </a:p>
          <a:p>
            <a:pPr marL="457200" indent="-457200" algn="l">
              <a:buFont typeface="Arial" panose="020B0604020202020204" pitchFamily="34" charset="0"/>
              <a:buChar char="•"/>
            </a:pPr>
            <a:r>
              <a:rPr lang="en-US" dirty="0"/>
              <a:t>Though not a major wine region, small vineyards near the Suez Canal and the Sinai Peninsula have begun to emerge in recent years. The region’s rocky soil and intense sunlight provide a harsh but rewarding terroir.</a:t>
            </a:r>
          </a:p>
          <a:p>
            <a:pPr marL="457200" lvl="0" indent="-457200" algn="l">
              <a:buFont typeface="Arial" panose="020B0604020202020204" pitchFamily="34" charset="0"/>
              <a:buChar char="•"/>
            </a:pPr>
            <a:r>
              <a:rPr lang="en-US" b="1" dirty="0"/>
              <a:t>Why visit</a:t>
            </a:r>
            <a:r>
              <a:rPr lang="en-US" dirty="0"/>
              <a:t>: For adventurers, this region offers a unique experience combining winemaking and exploration of rugged landscapes.</a:t>
            </a:r>
          </a:p>
          <a:p>
            <a:pPr marL="457200" lvl="0" indent="-457200" algn="l">
              <a:buFont typeface="Arial" panose="020B0604020202020204" pitchFamily="34" charset="0"/>
              <a:buChar char="•"/>
            </a:pPr>
            <a:r>
              <a:rPr lang="en-US" b="1" dirty="0"/>
              <a:t>Top varieties</a:t>
            </a:r>
            <a:r>
              <a:rPr lang="en-US" dirty="0"/>
              <a:t>: Local hybrids.</a:t>
            </a:r>
          </a:p>
        </p:txBody>
      </p:sp>
      <p:pic>
        <p:nvPicPr>
          <p:cNvPr id="4" name="Picture 3" descr="A map of egypt with different colored areas&#10;&#10;Description automatically generated">
            <a:extLst>
              <a:ext uri="{FF2B5EF4-FFF2-40B4-BE49-F238E27FC236}">
                <a16:creationId xmlns:a16="http://schemas.microsoft.com/office/drawing/2014/main" id="{5C8F3E3C-816D-B1F1-69D7-CAD67F393014}"/>
              </a:ext>
            </a:extLst>
          </p:cNvPr>
          <p:cNvPicPr>
            <a:picLocks noChangeAspect="1"/>
          </p:cNvPicPr>
          <p:nvPr/>
        </p:nvPicPr>
        <p:blipFill>
          <a:blip r:embed="rId2">
            <a:extLst>
              <a:ext uri="{28A0092B-C50C-407E-A947-70E740481C1C}">
                <a14:useLocalDpi xmlns:a14="http://schemas.microsoft.com/office/drawing/2010/main" val="0"/>
              </a:ext>
            </a:extLst>
          </a:blip>
          <a:srcRect l="55662" t="1" b="49141"/>
          <a:stretch/>
        </p:blipFill>
        <p:spPr>
          <a:xfrm>
            <a:off x="7306681" y="1560577"/>
            <a:ext cx="4885320" cy="4949951"/>
          </a:xfrm>
          <a:prstGeom prst="rect">
            <a:avLst/>
          </a:prstGeom>
        </p:spPr>
      </p:pic>
    </p:spTree>
    <p:extLst>
      <p:ext uri="{BB962C8B-B14F-4D97-AF65-F5344CB8AC3E}">
        <p14:creationId xmlns:p14="http://schemas.microsoft.com/office/powerpoint/2010/main" val="372927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rPr>
              <a:t>Wine Regions in Egypt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11765280" cy="4693919"/>
          </a:xfrm>
        </p:spPr>
        <p:txBody>
          <a:bodyPr>
            <a:noAutofit/>
          </a:bodyPr>
          <a:lstStyle/>
          <a:p>
            <a:pPr algn="l"/>
            <a:r>
              <a:rPr lang="en-US" sz="2200" b="1" dirty="0"/>
              <a:t>Suez Canal and Sinai Peninsula</a:t>
            </a:r>
            <a:endParaRPr lang="en-US" sz="2200" dirty="0"/>
          </a:p>
          <a:p>
            <a:pPr marL="342900" indent="-342900" algn="l">
              <a:buFont typeface="Arial" panose="020B0604020202020204" pitchFamily="34" charset="0"/>
              <a:buChar char="•"/>
            </a:pPr>
            <a:r>
              <a:rPr lang="en-US" sz="2200" dirty="0"/>
              <a:t>The </a:t>
            </a:r>
            <a:r>
              <a:rPr lang="en-US" sz="2200" b="1" dirty="0"/>
              <a:t>Suez Canal</a:t>
            </a:r>
            <a:r>
              <a:rPr lang="en-US" sz="2200" dirty="0"/>
              <a:t> and the </a:t>
            </a:r>
            <a:r>
              <a:rPr lang="en-US" sz="2200" b="1" dirty="0"/>
              <a:t>Sinai Peninsula</a:t>
            </a:r>
            <a:r>
              <a:rPr lang="en-US" sz="2200" dirty="0"/>
              <a:t> are both significant landmarks in Egypt, known more for their strategic and historical importance than for winemaking. However, the emergence of small vineyards in this region adds an intriguing aspect to the area's profile, blending tradition with new agricultural ventures.</a:t>
            </a:r>
          </a:p>
          <a:p>
            <a:pPr algn="l"/>
            <a:r>
              <a:rPr lang="en-US" sz="2200" b="1" dirty="0"/>
              <a:t>Suez Canal</a:t>
            </a:r>
          </a:p>
          <a:p>
            <a:pPr marL="342900" indent="-342900" algn="l">
              <a:buFont typeface="Arial" panose="020B0604020202020204" pitchFamily="34" charset="0"/>
              <a:buChar char="•"/>
            </a:pPr>
            <a:r>
              <a:rPr lang="en-US" sz="2200" dirty="0"/>
              <a:t>The Suez Canal is a man-made waterway connecting the Mediterranean Sea </a:t>
            </a:r>
            <a:br>
              <a:rPr lang="en-US" sz="2200" dirty="0"/>
            </a:br>
            <a:r>
              <a:rPr lang="en-US" sz="2200" dirty="0"/>
              <a:t>to the Red Sea, providing a crucial maritime route between Europe and Asia. It is one of the world's most important and heavily used waterways, playing a key role in </a:t>
            </a:r>
            <a:br>
              <a:rPr lang="en-US" sz="2200" dirty="0"/>
            </a:br>
            <a:r>
              <a:rPr lang="en-US" sz="2200" dirty="0"/>
              <a:t>international trade. </a:t>
            </a:r>
          </a:p>
          <a:p>
            <a:pPr marL="342900" indent="-342900" algn="l">
              <a:buFont typeface="Arial" panose="020B0604020202020204" pitchFamily="34" charset="0"/>
              <a:buChar char="•"/>
            </a:pPr>
            <a:r>
              <a:rPr lang="en-US" sz="2200" dirty="0"/>
              <a:t>The canal cuts through the Isthmus of Suez, and its surrounding areas have a </a:t>
            </a:r>
            <a:br>
              <a:rPr lang="en-US" sz="2200" dirty="0"/>
            </a:br>
            <a:r>
              <a:rPr lang="en-US" sz="2200" dirty="0"/>
              <a:t>predominantly desert climate with little rainfall, making agriculture </a:t>
            </a:r>
            <a:br>
              <a:rPr lang="en-US" sz="2200" dirty="0"/>
            </a:br>
            <a:r>
              <a:rPr lang="en-US" sz="2200" dirty="0"/>
              <a:t>challenging. However, with irrigation and innovative farming techniques, </a:t>
            </a:r>
            <a:br>
              <a:rPr lang="en-US" sz="2200" dirty="0"/>
            </a:br>
            <a:r>
              <a:rPr lang="en-US" sz="2200" dirty="0"/>
              <a:t>small-scale vineyards have started to take root.</a:t>
            </a:r>
          </a:p>
        </p:txBody>
      </p:sp>
      <p:pic>
        <p:nvPicPr>
          <p:cNvPr id="5" name="Picture 4" descr="A map of the nile river&#10;&#10;Description automatically generated">
            <a:extLst>
              <a:ext uri="{FF2B5EF4-FFF2-40B4-BE49-F238E27FC236}">
                <a16:creationId xmlns:a16="http://schemas.microsoft.com/office/drawing/2014/main" id="{CE4AC850-C430-8B11-6CBC-1502C5127028}"/>
              </a:ext>
            </a:extLst>
          </p:cNvPr>
          <p:cNvPicPr>
            <a:picLocks noChangeAspect="1"/>
          </p:cNvPicPr>
          <p:nvPr/>
        </p:nvPicPr>
        <p:blipFill>
          <a:blip r:embed="rId2">
            <a:extLst>
              <a:ext uri="{28A0092B-C50C-407E-A947-70E740481C1C}">
                <a14:useLocalDpi xmlns:a14="http://schemas.microsoft.com/office/drawing/2010/main" val="0"/>
              </a:ext>
            </a:extLst>
          </a:blip>
          <a:srcRect l="53830"/>
          <a:stretch/>
        </p:blipFill>
        <p:spPr>
          <a:xfrm>
            <a:off x="9546335" y="3428999"/>
            <a:ext cx="2645665" cy="3435021"/>
          </a:xfrm>
          <a:prstGeom prst="rect">
            <a:avLst/>
          </a:prstGeom>
        </p:spPr>
      </p:pic>
    </p:spTree>
    <p:extLst>
      <p:ext uri="{BB962C8B-B14F-4D97-AF65-F5344CB8AC3E}">
        <p14:creationId xmlns:p14="http://schemas.microsoft.com/office/powerpoint/2010/main" val="103953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b="1" dirty="0">
                <a:effectLst/>
                <a:latin typeface="Times New Roman" panose="02020603050405020304" pitchFamily="18" charset="0"/>
                <a:ea typeface="Aptos" panose="020B0004020202020204" pitchFamily="34" charset="0"/>
              </a:rPr>
              <a:t>Wine Regions in Egypt</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255264" y="1560577"/>
            <a:ext cx="8936736" cy="5864351"/>
          </a:xfrm>
        </p:spPr>
        <p:txBody>
          <a:bodyPr>
            <a:noAutofit/>
          </a:bodyPr>
          <a:lstStyle/>
          <a:p>
            <a:pPr algn="l"/>
            <a:r>
              <a:rPr lang="en-US" sz="2200" b="1" dirty="0"/>
              <a:t>Sinai Peninsula</a:t>
            </a:r>
          </a:p>
          <a:p>
            <a:pPr marL="342900" indent="-342900" algn="l">
              <a:buFont typeface="Arial" panose="020B0604020202020204" pitchFamily="34" charset="0"/>
              <a:buChar char="•"/>
            </a:pPr>
            <a:r>
              <a:rPr lang="en-US" sz="2200" dirty="0"/>
              <a:t>The Sinai Peninsula is a triangular landmass situated between the Mediterranean Sea to the north and the Red Sea to the south. It acts as a land bridge between Africa and Asia, and it holds significant historical, religious, and geopolitical importance. </a:t>
            </a:r>
          </a:p>
          <a:p>
            <a:pPr marL="342900" indent="-342900" algn="l">
              <a:buFont typeface="Arial" panose="020B0604020202020204" pitchFamily="34" charset="0"/>
              <a:buChar char="•"/>
            </a:pPr>
            <a:r>
              <a:rPr lang="en-US" sz="2200" dirty="0"/>
              <a:t>The rugged, mountainous terrain of southern Sinai contrasts with the more fertile northern areas, though both regions are still largely arid. Sinai has traditionally been known for its mineral resources and tourism.</a:t>
            </a:r>
          </a:p>
          <a:p>
            <a:pPr algn="l"/>
            <a:r>
              <a:rPr lang="en-US" sz="2200" b="1" dirty="0"/>
              <a:t>Emerging Vineyards</a:t>
            </a:r>
          </a:p>
          <a:p>
            <a:pPr marL="342900" indent="-342900" algn="l">
              <a:buFont typeface="Arial" panose="020B0604020202020204" pitchFamily="34" charset="0"/>
              <a:buChar char="•"/>
            </a:pPr>
            <a:r>
              <a:rPr lang="en-US" sz="2200" dirty="0"/>
              <a:t>Despite the region's harsh conditions—rocky soil, extreme sunlight, and arid environment—these factors also create a unique terroir. The intense sunlight encourages grape ripening, while the rocky soil can stress the vines, leading to more concentrated flavors in the grapes. </a:t>
            </a:r>
          </a:p>
          <a:p>
            <a:pPr marL="342900" indent="-342900" algn="l">
              <a:buFont typeface="Arial" panose="020B0604020202020204" pitchFamily="34" charset="0"/>
              <a:buChar char="•"/>
            </a:pPr>
            <a:r>
              <a:rPr lang="en-US" sz="2200" dirty="0"/>
              <a:t>Local winemakers are beginning to experiment with </a:t>
            </a:r>
            <a:r>
              <a:rPr lang="en-US" sz="2200" b="1" dirty="0"/>
              <a:t>hybrid grape varieties</a:t>
            </a:r>
            <a:r>
              <a:rPr lang="en-US" sz="2200" dirty="0"/>
              <a:t> that can withstand these difficult growing conditions.</a:t>
            </a:r>
          </a:p>
        </p:txBody>
      </p:sp>
      <p:pic>
        <p:nvPicPr>
          <p:cNvPr id="5" name="Picture 4" descr="A map of egypt with water and cities&#10;&#10;Description automatically generated">
            <a:extLst>
              <a:ext uri="{FF2B5EF4-FFF2-40B4-BE49-F238E27FC236}">
                <a16:creationId xmlns:a16="http://schemas.microsoft.com/office/drawing/2014/main" id="{FA4247D0-C233-880B-432A-37B2024B7FA2}"/>
              </a:ext>
            </a:extLst>
          </p:cNvPr>
          <p:cNvPicPr>
            <a:picLocks noChangeAspect="1"/>
          </p:cNvPicPr>
          <p:nvPr/>
        </p:nvPicPr>
        <p:blipFill>
          <a:blip r:embed="rId2">
            <a:extLst>
              <a:ext uri="{28A0092B-C50C-407E-A947-70E740481C1C}">
                <a14:useLocalDpi xmlns:a14="http://schemas.microsoft.com/office/drawing/2010/main" val="0"/>
              </a:ext>
            </a:extLst>
          </a:blip>
          <a:srcRect l="10826" r="5069"/>
          <a:stretch/>
        </p:blipFill>
        <p:spPr>
          <a:xfrm>
            <a:off x="0" y="1560577"/>
            <a:ext cx="3255264" cy="4818647"/>
          </a:xfrm>
          <a:prstGeom prst="rect">
            <a:avLst/>
          </a:prstGeom>
        </p:spPr>
      </p:pic>
    </p:spTree>
    <p:extLst>
      <p:ext uri="{BB962C8B-B14F-4D97-AF65-F5344CB8AC3E}">
        <p14:creationId xmlns:p14="http://schemas.microsoft.com/office/powerpoint/2010/main" val="2145299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7639486" cy="1560577"/>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Egypt’s Unique Terroir</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11765280" cy="5864351"/>
          </a:xfrm>
        </p:spPr>
        <p:txBody>
          <a:bodyPr>
            <a:noAutofit/>
          </a:bodyPr>
          <a:lstStyle/>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Egypt’s terroir is truly one-of-a-kind. Despite the country’s </a:t>
            </a:r>
            <a:br>
              <a:rPr lang="en-US" sz="2400" kern="100" dirty="0">
                <a:effectLst/>
                <a:ea typeface="Aptos" panose="020B0004020202020204" pitchFamily="34" charset="0"/>
              </a:rPr>
            </a:br>
            <a:r>
              <a:rPr lang="en-US" sz="2400" kern="100" dirty="0">
                <a:effectLst/>
                <a:ea typeface="Aptos" panose="020B0004020202020204" pitchFamily="34" charset="0"/>
              </a:rPr>
              <a:t>dry, desert-like environment, the convergence of the Nile </a:t>
            </a:r>
            <a:br>
              <a:rPr lang="en-US" sz="2400" kern="100" dirty="0">
                <a:effectLst/>
                <a:ea typeface="Aptos" panose="020B0004020202020204" pitchFamily="34" charset="0"/>
              </a:rPr>
            </a:br>
            <a:r>
              <a:rPr lang="en-US" sz="2400" kern="100" dirty="0">
                <a:effectLst/>
                <a:ea typeface="Aptos" panose="020B0004020202020204" pitchFamily="34" charset="0"/>
              </a:rPr>
              <a:t>River and nearby Mediterranean Sea creates pockets of </a:t>
            </a:r>
            <a:br>
              <a:rPr lang="en-US" sz="2400" kern="100" dirty="0">
                <a:effectLst/>
                <a:ea typeface="Aptos" panose="020B0004020202020204" pitchFamily="34" charset="0"/>
              </a:rPr>
            </a:br>
            <a:r>
              <a:rPr lang="en-US" sz="2400" kern="100" dirty="0">
                <a:effectLst/>
                <a:ea typeface="Aptos" panose="020B0004020202020204" pitchFamily="34" charset="0"/>
              </a:rPr>
              <a:t>fertile land with conditions suitable for viticulture.</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Soil</a:t>
            </a:r>
            <a:r>
              <a:rPr lang="en-US" sz="2400" kern="100" dirty="0">
                <a:effectLst/>
                <a:ea typeface="Aptos" panose="020B0004020202020204" pitchFamily="34" charset="0"/>
              </a:rPr>
              <a:t>: Egyptian vineyards thrive on a combination of sandy and limestone soils, which offer excellent drainage and impart a mineral quality to the wines.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Climate</a:t>
            </a:r>
            <a:r>
              <a:rPr lang="en-US" sz="2400" kern="100" dirty="0">
                <a:effectLst/>
                <a:ea typeface="Aptos" panose="020B0004020202020204" pitchFamily="34" charset="0"/>
              </a:rPr>
              <a:t>: The country’s hot climate is tempered by cool evening breezes, especially near coastal areas like El </a:t>
            </a:r>
            <a:r>
              <a:rPr lang="en-US" sz="2400" kern="100" dirty="0" err="1">
                <a:effectLst/>
                <a:ea typeface="Aptos" panose="020B0004020202020204" pitchFamily="34" charset="0"/>
              </a:rPr>
              <a:t>Gouna</a:t>
            </a:r>
            <a:r>
              <a:rPr lang="en-US" sz="2400" kern="100" dirty="0">
                <a:effectLst/>
                <a:ea typeface="Aptos" panose="020B0004020202020204" pitchFamily="34" charset="0"/>
              </a:rPr>
              <a:t> and the Nile Delta. This diurnal temperature variation helps preserve acidity in the grapes, an essential component for balance in wine.</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Watering methods</a:t>
            </a:r>
            <a:r>
              <a:rPr lang="en-US" sz="2400" kern="100" dirty="0">
                <a:effectLst/>
                <a:ea typeface="Aptos" panose="020B0004020202020204" pitchFamily="34" charset="0"/>
              </a:rPr>
              <a:t>: Due to minimal rainfall, Egyptian vineyards rely heavily on irrigation from the Nile. This careful management of water resources allows vintners to maintain control over the growth cycle of the vines.</a:t>
            </a:r>
          </a:p>
        </p:txBody>
      </p:sp>
      <p:pic>
        <p:nvPicPr>
          <p:cNvPr id="5" name="Picture 4" descr="A close up of grapes on a vine&#10;&#10;Description automatically generated">
            <a:extLst>
              <a:ext uri="{FF2B5EF4-FFF2-40B4-BE49-F238E27FC236}">
                <a16:creationId xmlns:a16="http://schemas.microsoft.com/office/drawing/2014/main" id="{3E70496F-B424-3BE2-B9C7-5AAA989E292E}"/>
              </a:ext>
            </a:extLst>
          </p:cNvPr>
          <p:cNvPicPr>
            <a:picLocks noChangeAspect="1"/>
          </p:cNvPicPr>
          <p:nvPr/>
        </p:nvPicPr>
        <p:blipFill>
          <a:blip r:embed="rId2">
            <a:extLst>
              <a:ext uri="{28A0092B-C50C-407E-A947-70E740481C1C}">
                <a14:useLocalDpi xmlns:a14="http://schemas.microsoft.com/office/drawing/2010/main" val="0"/>
              </a:ext>
            </a:extLst>
          </a:blip>
          <a:srcRect l="9373" r="1"/>
          <a:stretch/>
        </p:blipFill>
        <p:spPr>
          <a:xfrm>
            <a:off x="8066206" y="0"/>
            <a:ext cx="4125794" cy="3035808"/>
          </a:xfrm>
          <a:prstGeom prst="rect">
            <a:avLst/>
          </a:prstGeom>
        </p:spPr>
      </p:pic>
    </p:spTree>
    <p:extLst>
      <p:ext uri="{BB962C8B-B14F-4D97-AF65-F5344CB8AC3E}">
        <p14:creationId xmlns:p14="http://schemas.microsoft.com/office/powerpoint/2010/main" val="2774709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Wine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5498592"/>
          </a:xfrm>
        </p:spPr>
        <p:txBody>
          <a:bodyPr>
            <a:noAutofit/>
          </a:bodyPr>
          <a:lstStyle/>
          <a:p>
            <a:pPr algn="l">
              <a:lnSpc>
                <a:spcPct val="100000"/>
              </a:lnSpc>
            </a:pPr>
            <a:r>
              <a:rPr lang="en-US" sz="2400" dirty="0"/>
              <a:t>The grapes used in Egyptian wines are those found in the warmer, drier wine regions of Europe. For red wines, Cabernet Sauvignon, Syrah, Grenache, Bobal and Tempranillo are used, while the whites are made from Viognier, Chardonnay and Muscat.</a:t>
            </a:r>
            <a:endParaRPr lang="en-US" sz="2400" b="1" kern="100" dirty="0">
              <a:effectLst/>
              <a:ea typeface="Aptos" panose="020B0004020202020204" pitchFamily="34" charset="0"/>
            </a:endParaRP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Cabernet Sauvignon</a:t>
            </a:r>
            <a:r>
              <a:rPr lang="en-US" sz="2400" kern="100" dirty="0">
                <a:effectLst/>
                <a:ea typeface="Aptos" panose="020B0004020202020204" pitchFamily="34" charset="0"/>
              </a:rPr>
              <a:t>: A bold red variety that thrives in the hot climate of El </a:t>
            </a:r>
            <a:r>
              <a:rPr lang="en-US" sz="2400" kern="100" dirty="0" err="1">
                <a:effectLst/>
                <a:ea typeface="Aptos" panose="020B0004020202020204" pitchFamily="34" charset="0"/>
              </a:rPr>
              <a:t>Gouna</a:t>
            </a:r>
            <a:r>
              <a:rPr lang="en-US" sz="2400" kern="100" dirty="0">
                <a:effectLst/>
                <a:ea typeface="Aptos" panose="020B0004020202020204" pitchFamily="34" charset="0"/>
              </a:rPr>
              <a:t>. Tasting notes include dark fruits like blackberry and plum, along with hints of tobacco and spice. Pairs well with grilled lamb or beef.</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Chardonnay</a:t>
            </a:r>
            <a:r>
              <a:rPr lang="en-US" sz="2400" kern="100" dirty="0">
                <a:effectLst/>
                <a:ea typeface="Aptos" panose="020B0004020202020204" pitchFamily="34" charset="0"/>
              </a:rPr>
              <a:t>: Known for its crisp acidity, Chardonnay from the </a:t>
            </a:r>
            <a:br>
              <a:rPr lang="en-US" sz="2400" kern="100" dirty="0">
                <a:effectLst/>
                <a:ea typeface="Aptos" panose="020B0004020202020204" pitchFamily="34" charset="0"/>
              </a:rPr>
            </a:br>
            <a:r>
              <a:rPr lang="en-US" sz="2400" kern="100" dirty="0">
                <a:effectLst/>
                <a:ea typeface="Aptos" panose="020B0004020202020204" pitchFamily="34" charset="0"/>
              </a:rPr>
              <a:t>Nile Delta offers notes of green apple, citrus, and subtle </a:t>
            </a:r>
            <a:br>
              <a:rPr lang="en-US" sz="2400" kern="100" dirty="0">
                <a:effectLst/>
                <a:ea typeface="Aptos" panose="020B0004020202020204" pitchFamily="34" charset="0"/>
              </a:rPr>
            </a:br>
            <a:r>
              <a:rPr lang="en-US" sz="2400" kern="100" dirty="0">
                <a:effectLst/>
                <a:ea typeface="Aptos" panose="020B0004020202020204" pitchFamily="34" charset="0"/>
              </a:rPr>
              <a:t>minerality. It pairs beautifully with seafood dishes.</a:t>
            </a:r>
          </a:p>
          <a:p>
            <a:pPr marL="342900" marR="0" lvl="0" indent="-342900" algn="l">
              <a:lnSpc>
                <a:spcPct val="100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Muscat</a:t>
            </a:r>
            <a:r>
              <a:rPr lang="en-US" sz="2400" kern="100" dirty="0">
                <a:effectLst/>
                <a:ea typeface="Aptos" panose="020B0004020202020204" pitchFamily="34" charset="0"/>
              </a:rPr>
              <a:t>: A fragrant white variety, Muscat is often made into both </a:t>
            </a:r>
            <a:br>
              <a:rPr lang="en-US" sz="2400" kern="100" dirty="0">
                <a:effectLst/>
                <a:ea typeface="Aptos" panose="020B0004020202020204" pitchFamily="34" charset="0"/>
              </a:rPr>
            </a:br>
            <a:r>
              <a:rPr lang="en-US" sz="2400" kern="100" dirty="0">
                <a:effectLst/>
                <a:ea typeface="Aptos" panose="020B0004020202020204" pitchFamily="34" charset="0"/>
              </a:rPr>
              <a:t>dry and sweet wines in Egypt. Expect floral aromas and flavors </a:t>
            </a:r>
            <a:br>
              <a:rPr lang="en-US" sz="2400" kern="100" dirty="0">
                <a:effectLst/>
                <a:ea typeface="Aptos" panose="020B0004020202020204" pitchFamily="34" charset="0"/>
              </a:rPr>
            </a:br>
            <a:r>
              <a:rPr lang="en-US" sz="2400" kern="100" dirty="0">
                <a:effectLst/>
                <a:ea typeface="Aptos" panose="020B0004020202020204" pitchFamily="34" charset="0"/>
              </a:rPr>
              <a:t>of peach and apricot, making it a delightful pairing for </a:t>
            </a:r>
            <a:br>
              <a:rPr lang="en-US" sz="2400" kern="100" dirty="0">
                <a:effectLst/>
                <a:ea typeface="Aptos" panose="020B0004020202020204" pitchFamily="34" charset="0"/>
              </a:rPr>
            </a:br>
            <a:r>
              <a:rPr lang="en-US" sz="2400" kern="100" dirty="0">
                <a:effectLst/>
                <a:ea typeface="Aptos" panose="020B0004020202020204" pitchFamily="34" charset="0"/>
              </a:rPr>
              <a:t>fruit-based desserts.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ainting of a person holding a cup&#10;&#10;Description automatically generated">
            <a:extLst>
              <a:ext uri="{FF2B5EF4-FFF2-40B4-BE49-F238E27FC236}">
                <a16:creationId xmlns:a16="http://schemas.microsoft.com/office/drawing/2014/main" id="{AF81F194-43C6-42B4-6102-E22597C86F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9888" y="3702515"/>
            <a:ext cx="3182112" cy="3185648"/>
          </a:xfrm>
          <a:prstGeom prst="rect">
            <a:avLst/>
          </a:prstGeom>
        </p:spPr>
      </p:pic>
    </p:spTree>
    <p:extLst>
      <p:ext uri="{BB962C8B-B14F-4D97-AF65-F5344CB8AC3E}">
        <p14:creationId xmlns:p14="http://schemas.microsoft.com/office/powerpoint/2010/main" val="352972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002075"/>
          </a:xfrm>
        </p:spPr>
        <p:txBody>
          <a:bodyPr anchor="ctr">
            <a:normAutofit/>
          </a:bodyPr>
          <a:lstStyle/>
          <a:p>
            <a:pPr marL="0" marR="0">
              <a:lnSpc>
                <a:spcPct val="115000"/>
              </a:lnSpc>
              <a:spcBef>
                <a:spcPts val="0"/>
              </a:spcBef>
              <a:spcAft>
                <a:spcPts val="800"/>
              </a:spcAft>
            </a:pPr>
            <a:r>
              <a:rPr lang="en-US" sz="4400" dirty="0"/>
              <a:t>Egypt’s Hybrid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92608" y="1134174"/>
            <a:ext cx="11814048" cy="3452113"/>
          </a:xfrm>
        </p:spPr>
        <p:txBody>
          <a:bodyPr>
            <a:noAutofit/>
          </a:bodyPr>
          <a:lstStyle/>
          <a:p>
            <a:pPr marL="342900" indent="-342900" algn="l">
              <a:buFont typeface="Arial" panose="020B0604020202020204" pitchFamily="34" charset="0"/>
              <a:buChar char="•"/>
            </a:pPr>
            <a:r>
              <a:rPr lang="en-US" sz="2200" dirty="0"/>
              <a:t>Egypt’s hybrid wine varieties are a relatively new development in the country’s viticulture scene. Since Egypt is not traditionally known as a wine-producing nation—due to its hot, dry climate and desert soils—local winemakers have turned to hybrid grape varieties to overcome these challenges. Hybrids are crossbreeds of two or more grape species, designed to combine desirable traits like disease resistance, drought tolerance, and the ability to thrive in extreme weather conditions.</a:t>
            </a:r>
          </a:p>
          <a:p>
            <a:pPr algn="l"/>
            <a:r>
              <a:rPr lang="en-US" sz="2200" b="1" dirty="0"/>
              <a:t>Why Hybrids?</a:t>
            </a:r>
          </a:p>
          <a:p>
            <a:pPr marL="342900" indent="-342900" algn="l">
              <a:buFont typeface="Arial" panose="020B0604020202020204" pitchFamily="34" charset="0"/>
              <a:buChar char="•"/>
            </a:pPr>
            <a:r>
              <a:rPr lang="en-US" sz="2200" dirty="0"/>
              <a:t>Egypt’s intense sunlight, low humidity, and rocky, nutrient-poor soils make it difficult to grow traditional European grape varieties, such as Cabernet Sauvignon or Chardonnay. Therefore, hybrid grapes are better suited to these conditions because they are bred to:</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unch of grapes on a vine&#10;&#10;Description automatically generated">
            <a:extLst>
              <a:ext uri="{FF2B5EF4-FFF2-40B4-BE49-F238E27FC236}">
                <a16:creationId xmlns:a16="http://schemas.microsoft.com/office/drawing/2014/main" id="{206681C6-D686-3923-7E49-240AE5EECBAD}"/>
              </a:ext>
            </a:extLst>
          </p:cNvPr>
          <p:cNvPicPr>
            <a:picLocks noChangeAspect="1"/>
          </p:cNvPicPr>
          <p:nvPr/>
        </p:nvPicPr>
        <p:blipFill>
          <a:blip r:embed="rId4">
            <a:extLst>
              <a:ext uri="{28A0092B-C50C-407E-A947-70E740481C1C}">
                <a14:useLocalDpi xmlns:a14="http://schemas.microsoft.com/office/drawing/2010/main" val="0"/>
              </a:ext>
            </a:extLst>
          </a:blip>
          <a:srcRect l="19708" r="5269"/>
          <a:stretch/>
        </p:blipFill>
        <p:spPr>
          <a:xfrm>
            <a:off x="0" y="4230624"/>
            <a:ext cx="2596897" cy="2597213"/>
          </a:xfrm>
          <a:prstGeom prst="rect">
            <a:avLst/>
          </a:prstGeom>
        </p:spPr>
      </p:pic>
      <p:sp>
        <p:nvSpPr>
          <p:cNvPr id="9" name="TextBox 8">
            <a:extLst>
              <a:ext uri="{FF2B5EF4-FFF2-40B4-BE49-F238E27FC236}">
                <a16:creationId xmlns:a16="http://schemas.microsoft.com/office/drawing/2014/main" id="{B49B624A-F655-671C-4017-FE9CB0BE84E3}"/>
              </a:ext>
            </a:extLst>
          </p:cNvPr>
          <p:cNvSpPr txBox="1"/>
          <p:nvPr/>
        </p:nvSpPr>
        <p:spPr>
          <a:xfrm>
            <a:off x="2596897" y="4092112"/>
            <a:ext cx="9595103" cy="2800767"/>
          </a:xfrm>
          <a:prstGeom prst="rect">
            <a:avLst/>
          </a:prstGeom>
          <a:noFill/>
        </p:spPr>
        <p:txBody>
          <a:bodyPr wrap="square">
            <a:spAutoFit/>
          </a:bodyPr>
          <a:lstStyle/>
          <a:p>
            <a:pPr marL="342900" indent="-342900" algn="l">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Tolerate heat</a:t>
            </a:r>
            <a:r>
              <a:rPr lang="en-US" sz="2200" dirty="0">
                <a:latin typeface="Times New Roman" panose="02020603050405020304" pitchFamily="18" charset="0"/>
                <a:cs typeface="Times New Roman" panose="02020603050405020304" pitchFamily="18" charset="0"/>
              </a:rPr>
              <a:t>: Egypt’s summer temperatures can soar, but hybrid grapes are selected for their ability to withstand extreme heat without wilting or losing moisture.</a:t>
            </a:r>
          </a:p>
          <a:p>
            <a:pPr marL="342900" indent="-342900" algn="l">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Resist drought</a:t>
            </a:r>
            <a:r>
              <a:rPr lang="en-US" sz="2200" dirty="0">
                <a:latin typeface="Times New Roman" panose="02020603050405020304" pitchFamily="18" charset="0"/>
                <a:cs typeface="Times New Roman" panose="02020603050405020304" pitchFamily="18" charset="0"/>
              </a:rPr>
              <a:t>: Since irrigation is often necessary in Egypt’s vineyards, hybrid grapes tend to use water more efficiently, minimizing the amount of irrigation required.</a:t>
            </a:r>
          </a:p>
          <a:p>
            <a:pPr marL="342900" indent="-342900" algn="l">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Adapt to saline soils</a:t>
            </a:r>
            <a:r>
              <a:rPr lang="en-US" sz="2200" dirty="0">
                <a:latin typeface="Times New Roman" panose="02020603050405020304" pitchFamily="18" charset="0"/>
                <a:cs typeface="Times New Roman" panose="02020603050405020304" pitchFamily="18" charset="0"/>
              </a:rPr>
              <a:t>: Some hybrid varieties are more tolerant of saline or less fertile soils, which are common in the desert regions.</a:t>
            </a:r>
          </a:p>
        </p:txBody>
      </p:sp>
    </p:spTree>
    <p:extLst>
      <p:ext uri="{BB962C8B-B14F-4D97-AF65-F5344CB8AC3E}">
        <p14:creationId xmlns:p14="http://schemas.microsoft.com/office/powerpoint/2010/main" val="181043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262189"/>
          </a:xfrm>
        </p:spPr>
        <p:txBody>
          <a:bodyPr anchor="ctr">
            <a:normAutofit/>
          </a:bodyPr>
          <a:lstStyle/>
          <a:p>
            <a:pPr>
              <a:lnSpc>
                <a:spcPct val="115000"/>
              </a:lnSpc>
              <a:spcBef>
                <a:spcPts val="0"/>
              </a:spcBef>
              <a:spcAft>
                <a:spcPts val="800"/>
              </a:spcAft>
            </a:pPr>
            <a:r>
              <a:rPr lang="en-US" sz="4400" dirty="0"/>
              <a:t>Egypt’s Hybrid Wine</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292352"/>
            <a:ext cx="11436096" cy="5673932"/>
          </a:xfrm>
        </p:spPr>
        <p:txBody>
          <a:bodyPr>
            <a:noAutofit/>
          </a:bodyPr>
          <a:lstStyle/>
          <a:p>
            <a:pPr algn="l"/>
            <a:r>
              <a:rPr lang="en-US" sz="2800" b="1" dirty="0"/>
              <a:t>Examples of Hybrid Varieties in Egypt</a:t>
            </a:r>
          </a:p>
          <a:p>
            <a:pPr marL="342900" indent="-342900" algn="l">
              <a:buFont typeface="Arial" panose="020B0604020202020204" pitchFamily="34" charset="0"/>
              <a:buChar char="•"/>
            </a:pPr>
            <a:r>
              <a:rPr lang="en-US" sz="2800" dirty="0"/>
              <a:t>While specific hybrid varieties unique to Egypt may still be in experimental stages, some of the following global hybrids or locally adapted varieties might be found:</a:t>
            </a:r>
          </a:p>
          <a:p>
            <a:pPr marL="342900" indent="-342900" algn="l">
              <a:buFont typeface="Arial" panose="020B0604020202020204" pitchFamily="34" charset="0"/>
              <a:buChar char="•"/>
            </a:pPr>
            <a:r>
              <a:rPr lang="en-US" sz="2800" b="1" dirty="0"/>
              <a:t>Vidal Blanc</a:t>
            </a:r>
            <a:r>
              <a:rPr lang="en-US" sz="2800" dirty="0"/>
              <a:t>: A white hybrid variety known for its </a:t>
            </a:r>
            <a:br>
              <a:rPr lang="en-US" sz="2800" dirty="0"/>
            </a:br>
            <a:r>
              <a:rPr lang="en-US" sz="2800" dirty="0"/>
              <a:t>cold tolerance and disease resistance, Vidal Blanc </a:t>
            </a:r>
            <a:br>
              <a:rPr lang="en-US" sz="2800" dirty="0"/>
            </a:br>
            <a:r>
              <a:rPr lang="en-US" sz="2800" dirty="0"/>
              <a:t>could potentially be adapted for hot climates due to </a:t>
            </a:r>
            <a:br>
              <a:rPr lang="en-US" sz="2800" dirty="0"/>
            </a:br>
            <a:r>
              <a:rPr lang="en-US" sz="2800" dirty="0"/>
              <a:t>its hardy nature. It's often used for making both dry </a:t>
            </a:r>
            <a:br>
              <a:rPr lang="en-US" sz="2800" dirty="0"/>
            </a:br>
            <a:r>
              <a:rPr lang="en-US" sz="2800" dirty="0"/>
              <a:t>and sweet wines.</a:t>
            </a:r>
          </a:p>
          <a:p>
            <a:pPr marL="342900" indent="-342900" algn="l">
              <a:buFont typeface="Arial" panose="020B0604020202020204" pitchFamily="34" charset="0"/>
              <a:buChar char="•"/>
            </a:pPr>
            <a:r>
              <a:rPr lang="en-US" sz="2800" b="1" dirty="0" err="1"/>
              <a:t>Chambourcin</a:t>
            </a:r>
            <a:r>
              <a:rPr lang="en-US" sz="2800" dirty="0"/>
              <a:t>: A red hybrid grape known for its deep color and aromatic profile. It can grow well in a variety of climates, including hot and arid ones. It might be used in Egypt for making rich, robust red wines.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Close-up of a bunch of grapes&#10;&#10;Description automatically generated">
            <a:extLst>
              <a:ext uri="{FF2B5EF4-FFF2-40B4-BE49-F238E27FC236}">
                <a16:creationId xmlns:a16="http://schemas.microsoft.com/office/drawing/2014/main" id="{1CD848FB-930E-616E-B6F7-264ED85A44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1248" y="2617471"/>
            <a:ext cx="3828288" cy="2153412"/>
          </a:xfrm>
          <a:prstGeom prst="rect">
            <a:avLst/>
          </a:prstGeom>
        </p:spPr>
      </p:pic>
    </p:spTree>
    <p:extLst>
      <p:ext uri="{BB962C8B-B14F-4D97-AF65-F5344CB8AC3E}">
        <p14:creationId xmlns:p14="http://schemas.microsoft.com/office/powerpoint/2010/main" val="288713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5143500" y="30163"/>
            <a:ext cx="7048500" cy="1201229"/>
          </a:xfrm>
        </p:spPr>
        <p:txBody>
          <a:bodyPr anchor="ctr">
            <a:normAutofit/>
          </a:bodyPr>
          <a:lstStyle/>
          <a:p>
            <a:pPr>
              <a:lnSpc>
                <a:spcPct val="115000"/>
              </a:lnSpc>
              <a:spcBef>
                <a:spcPts val="0"/>
              </a:spcBef>
              <a:spcAft>
                <a:spcPts val="800"/>
              </a:spcAft>
            </a:pPr>
            <a:r>
              <a:rPr lang="en-US" sz="4400" dirty="0"/>
              <a:t>Egypt’s Hybrid Wine</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143500" y="1231392"/>
            <a:ext cx="6938772" cy="5734892"/>
          </a:xfrm>
        </p:spPr>
        <p:txBody>
          <a:bodyPr>
            <a:noAutofit/>
          </a:bodyPr>
          <a:lstStyle/>
          <a:p>
            <a:pPr algn="l"/>
            <a:r>
              <a:rPr lang="en-US" sz="2800" b="1" dirty="0"/>
              <a:t>Examples of Hybrid Varieties in Egypt</a:t>
            </a:r>
          </a:p>
          <a:p>
            <a:pPr marL="342900" indent="-342900" algn="l">
              <a:buFont typeface="Arial" panose="020B0604020202020204" pitchFamily="34" charset="0"/>
              <a:buChar char="•"/>
            </a:pPr>
            <a:r>
              <a:rPr lang="en-US" sz="2800" b="1" dirty="0"/>
              <a:t>Noiret</a:t>
            </a:r>
            <a:r>
              <a:rPr lang="en-US" sz="2800" dirty="0"/>
              <a:t>: This hybrid grape has a high tolerance for heat, making it ideal for warmer climates like Egypt’s. It produces wines with black pepper and cherry flavors.</a:t>
            </a:r>
          </a:p>
          <a:p>
            <a:pPr marL="342900" indent="-342900" algn="l">
              <a:buFont typeface="Arial" panose="020B0604020202020204" pitchFamily="34" charset="0"/>
              <a:buChar char="•"/>
            </a:pPr>
            <a:r>
              <a:rPr lang="en-US" sz="2800" b="1" dirty="0"/>
              <a:t>Muscat of Alexandria</a:t>
            </a:r>
            <a:r>
              <a:rPr lang="en-US" sz="2800" dirty="0"/>
              <a:t>: While not a hybrid, this ancient grape variety is widely used in Egypt. It thrives in hot climates and is known for its aromatic qualities. It could be considered a foundation for blending with hybrids to enhance wine flavors.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Several bottles of wine&#10;&#10;Description automatically generated">
            <a:extLst>
              <a:ext uri="{FF2B5EF4-FFF2-40B4-BE49-F238E27FC236}">
                <a16:creationId xmlns:a16="http://schemas.microsoft.com/office/drawing/2014/main" id="{4316D182-69A8-C75A-028B-C661616FF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78" y="30163"/>
            <a:ext cx="5235178" cy="6980237"/>
          </a:xfrm>
          <a:prstGeom prst="rect">
            <a:avLst/>
          </a:prstGeom>
        </p:spPr>
      </p:pic>
    </p:spTree>
    <p:extLst>
      <p:ext uri="{BB962C8B-B14F-4D97-AF65-F5344CB8AC3E}">
        <p14:creationId xmlns:p14="http://schemas.microsoft.com/office/powerpoint/2010/main" val="235944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A Rediscovery of Ancient Craftsmanship</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62944" cy="5687567"/>
          </a:xfrm>
        </p:spPr>
        <p:txBody>
          <a:bodyPr>
            <a:noAutofit/>
          </a:bodyPr>
          <a:lstStyle/>
          <a:p>
            <a:pPr marL="457200" indent="-457200" algn="l">
              <a:lnSpc>
                <a:spcPct val="100000"/>
              </a:lnSpc>
              <a:buFont typeface="Arial" panose="020B0604020202020204" pitchFamily="34" charset="0"/>
              <a:buChar char="•"/>
            </a:pPr>
            <a:r>
              <a:rPr lang="en-US" dirty="0"/>
              <a:t>Egypt, a land where civilization itself took its first breath, is also one of the earliest known homes to winemaking. </a:t>
            </a:r>
          </a:p>
          <a:p>
            <a:pPr marL="457200" indent="-457200" algn="l">
              <a:lnSpc>
                <a:spcPct val="100000"/>
              </a:lnSpc>
              <a:buFont typeface="Arial" panose="020B0604020202020204" pitchFamily="34" charset="0"/>
              <a:buChar char="•"/>
            </a:pPr>
            <a:r>
              <a:rPr lang="en-US" dirty="0"/>
              <a:t>This ancient tradition, which has evolved and adapted over thousands of years, is now making a comeback. </a:t>
            </a:r>
          </a:p>
          <a:p>
            <a:pPr marL="457200" indent="-457200" algn="l">
              <a:lnSpc>
                <a:spcPct val="100000"/>
              </a:lnSpc>
              <a:buFont typeface="Arial" panose="020B0604020202020204" pitchFamily="34" charset="0"/>
              <a:buChar char="•"/>
            </a:pPr>
            <a:r>
              <a:rPr lang="en-US" dirty="0"/>
              <a:t>Wine enthusiasts might find themselves intrigued by the unique blend of history, terroir, and modern innovations in Egypt’s blossoming wine industry.</a:t>
            </a:r>
          </a:p>
          <a:p>
            <a:pPr marR="0" algn="l">
              <a:lnSpc>
                <a:spcPct val="115000"/>
              </a:lnSpc>
              <a:spcBef>
                <a:spcPts val="0"/>
              </a:spcBef>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painting of a person and a bottle&#10;&#10;Description automatically generated">
            <a:extLst>
              <a:ext uri="{FF2B5EF4-FFF2-40B4-BE49-F238E27FC236}">
                <a16:creationId xmlns:a16="http://schemas.microsoft.com/office/drawing/2014/main" id="{E5FBED51-19D5-3BE5-E3D1-846437CF6064}"/>
              </a:ext>
            </a:extLst>
          </p:cNvPr>
          <p:cNvPicPr>
            <a:picLocks noChangeAspect="1"/>
          </p:cNvPicPr>
          <p:nvPr/>
        </p:nvPicPr>
        <p:blipFill>
          <a:blip r:embed="rId3">
            <a:extLst>
              <a:ext uri="{28A0092B-C50C-407E-A947-70E740481C1C}">
                <a14:useLocalDpi xmlns:a14="http://schemas.microsoft.com/office/drawing/2010/main" val="0"/>
              </a:ext>
            </a:extLst>
          </a:blip>
          <a:srcRect b="6872"/>
          <a:stretch/>
        </p:blipFill>
        <p:spPr>
          <a:xfrm>
            <a:off x="0" y="4462272"/>
            <a:ext cx="12192000" cy="2395727"/>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140269"/>
          </a:xfrm>
        </p:spPr>
        <p:txBody>
          <a:bodyPr anchor="ctr">
            <a:normAutofit/>
          </a:bodyPr>
          <a:lstStyle/>
          <a:p>
            <a:pPr>
              <a:lnSpc>
                <a:spcPct val="115000"/>
              </a:lnSpc>
              <a:spcBef>
                <a:spcPts val="0"/>
              </a:spcBef>
              <a:spcAft>
                <a:spcPts val="800"/>
              </a:spcAft>
            </a:pPr>
            <a:r>
              <a:rPr lang="en-US" sz="4400" dirty="0"/>
              <a:t>Egypt’s Hybrid Wine</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170432"/>
            <a:ext cx="11411712" cy="5795852"/>
          </a:xfrm>
        </p:spPr>
        <p:txBody>
          <a:bodyPr>
            <a:noAutofit/>
          </a:bodyPr>
          <a:lstStyle/>
          <a:p>
            <a:pPr marL="342900" indent="-342900" algn="l"/>
            <a:r>
              <a:rPr lang="en-US" sz="2200" b="1" dirty="0"/>
              <a:t>Flavor Profiles</a:t>
            </a:r>
          </a:p>
          <a:p>
            <a:pPr marL="342900" indent="-342900" algn="l">
              <a:buFont typeface="Arial" panose="020B0604020202020204" pitchFamily="34" charset="0"/>
              <a:buChar char="•"/>
            </a:pPr>
            <a:r>
              <a:rPr lang="en-US" sz="2200" dirty="0"/>
              <a:t>Egyptian hybrid wines tend to exhibit robust, concentrated flavors due to the stress that vines experience in the harsh climate. The rocky soils contribute to minerality in the wines, while the high sun exposure leads to ripe, fruity characteristics. Expect Egyptian hybrid wines to lean towards:</a:t>
            </a:r>
          </a:p>
          <a:p>
            <a:pPr marL="342900" indent="-342900" algn="l">
              <a:buFont typeface="Arial" panose="020B0604020202020204" pitchFamily="34" charset="0"/>
              <a:buChar char="•"/>
            </a:pPr>
            <a:r>
              <a:rPr lang="en-US" sz="2200" b="1" dirty="0"/>
              <a:t>Full-bodied</a:t>
            </a:r>
            <a:r>
              <a:rPr lang="en-US" sz="2200" dirty="0"/>
              <a:t>: Red hybrids tend to be bold, with intense flavors of dark fruit, spices, and sometimes a touch of smokiness.</a:t>
            </a:r>
          </a:p>
          <a:p>
            <a:pPr marL="342900" indent="-342900" algn="l">
              <a:buFont typeface="Arial" panose="020B0604020202020204" pitchFamily="34" charset="0"/>
              <a:buChar char="•"/>
            </a:pPr>
            <a:r>
              <a:rPr lang="en-US" sz="2200" b="1" dirty="0"/>
              <a:t>Bright acidity</a:t>
            </a:r>
            <a:r>
              <a:rPr lang="en-US" sz="2200" dirty="0"/>
              <a:t>: Despite the heat, well-made hybrids retain good acidity, especially in white wines, balancing out the fruitiness.</a:t>
            </a:r>
          </a:p>
          <a:p>
            <a:pPr marL="342900" indent="-342900" algn="l">
              <a:buFont typeface="Arial" panose="020B0604020202020204" pitchFamily="34" charset="0"/>
              <a:buChar char="•"/>
            </a:pPr>
            <a:r>
              <a:rPr lang="en-US" sz="2200" b="1" dirty="0"/>
              <a:t>Minerality</a:t>
            </a:r>
            <a:r>
              <a:rPr lang="en-US" sz="2200" dirty="0"/>
              <a:t>: The soil’s rocky nature can impart a subtle mineral character, giving the wines a distinct, almost earthy profile.</a:t>
            </a:r>
          </a:p>
          <a:p>
            <a:pPr marL="342900" indent="-342900" algn="l"/>
            <a:r>
              <a:rPr lang="en-US" sz="2200" b="1" dirty="0"/>
              <a:t>Future Potential</a:t>
            </a:r>
          </a:p>
          <a:p>
            <a:pPr marL="342900" indent="-342900" algn="l">
              <a:buFont typeface="Arial" panose="020B0604020202020204" pitchFamily="34" charset="0"/>
              <a:buChar char="•"/>
            </a:pPr>
            <a:r>
              <a:rPr lang="en-US" sz="2200" dirty="0"/>
              <a:t>While Egypt’s wine industry is still developing, hybrids present a promising avenue for growth. By leveraging modern agricultural techniques and carefully chosen grape varieties, Egypt has the potential to carve out a niche in the global wine market with distinctive desert-grown wines.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0689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a:lnSpc>
                <a:spcPct val="115000"/>
              </a:lnSpc>
              <a:spcBef>
                <a:spcPts val="0"/>
              </a:spcBef>
              <a:spcAft>
                <a:spcPts val="800"/>
              </a:spcAft>
            </a:pPr>
            <a:r>
              <a:rPr lang="en-US" b="1" kern="100" dirty="0">
                <a:ea typeface="Aptos" panose="020B0004020202020204" pitchFamily="34" charset="0"/>
              </a:rPr>
              <a:t>Notable Wineries Wines</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9294305" cy="5454476"/>
          </a:xfrm>
        </p:spPr>
        <p:txBody>
          <a:bodyPr>
            <a:noAutofit/>
          </a:bodyPr>
          <a:lstStyle/>
          <a:p>
            <a:pPr algn="l"/>
            <a:r>
              <a:rPr lang="en-US" b="1" dirty="0"/>
              <a:t>Gianaclis Vineyards (El </a:t>
            </a:r>
            <a:r>
              <a:rPr lang="en-US" b="1" dirty="0" err="1"/>
              <a:t>Gouna</a:t>
            </a:r>
            <a:r>
              <a:rPr lang="en-US" b="1" dirty="0"/>
              <a:t>)</a:t>
            </a:r>
            <a:endParaRPr lang="en-US" dirty="0"/>
          </a:p>
          <a:p>
            <a:pPr marL="457200" indent="-457200" algn="l">
              <a:buFont typeface="Arial" panose="020B0604020202020204" pitchFamily="34" charset="0"/>
              <a:buChar char="•"/>
            </a:pPr>
            <a:r>
              <a:rPr lang="en-US" dirty="0"/>
              <a:t>One of Egypt’s oldest and most prestigious wineries, Gianaclis produces a range of high-quality wines using both international and local grape varieties. Today, from a base in the Nile Delta south of Alexandria, Gianaclis farms 150 acres of vineyards.</a:t>
            </a:r>
          </a:p>
          <a:p>
            <a:pPr marL="457200" indent="-457200" algn="l">
              <a:buFont typeface="Arial" panose="020B0604020202020204" pitchFamily="34" charset="0"/>
              <a:buChar char="•"/>
            </a:pPr>
            <a:r>
              <a:rPr lang="en-US" dirty="0"/>
              <a:t>The delta, benefiting from cooling breezes from the Mediterranean, offers a fertile environment for </a:t>
            </a:r>
            <a:r>
              <a:rPr lang="en-US" dirty="0" err="1"/>
              <a:t>grapegrowing</a:t>
            </a:r>
            <a:r>
              <a:rPr lang="en-US" dirty="0"/>
              <a:t> in the otherwise blistering heat of the Egyptian summer.</a:t>
            </a:r>
          </a:p>
          <a:p>
            <a:pPr marL="457200" indent="-457200" algn="l">
              <a:buFont typeface="Arial" panose="020B0604020202020204" pitchFamily="34" charset="0"/>
              <a:buChar char="•"/>
            </a:pPr>
            <a:r>
              <a:rPr lang="en-US" dirty="0"/>
              <a:t>Their </a:t>
            </a:r>
            <a:r>
              <a:rPr lang="en-US" b="1" dirty="0"/>
              <a:t>Obelisk Red</a:t>
            </a:r>
            <a:r>
              <a:rPr lang="en-US" dirty="0"/>
              <a:t> is a standout, known for its deep complexity and smooth finish.</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ttle of wine next to a glass of wine&#10;&#10;Description automatically generated">
            <a:extLst>
              <a:ext uri="{FF2B5EF4-FFF2-40B4-BE49-F238E27FC236}">
                <a16:creationId xmlns:a16="http://schemas.microsoft.com/office/drawing/2014/main" id="{6C2B5940-0867-12A3-9C11-447045BB67F1}"/>
              </a:ext>
            </a:extLst>
          </p:cNvPr>
          <p:cNvPicPr>
            <a:picLocks noChangeAspect="1"/>
          </p:cNvPicPr>
          <p:nvPr/>
        </p:nvPicPr>
        <p:blipFill>
          <a:blip r:embed="rId4">
            <a:extLst>
              <a:ext uri="{28A0092B-C50C-407E-A947-70E740481C1C}">
                <a14:useLocalDpi xmlns:a14="http://schemas.microsoft.com/office/drawing/2010/main" val="0"/>
              </a:ext>
            </a:extLst>
          </a:blip>
          <a:srcRect l="7743" r="31959"/>
          <a:stretch/>
        </p:blipFill>
        <p:spPr>
          <a:xfrm>
            <a:off x="9891713" y="2133600"/>
            <a:ext cx="2300287" cy="4768596"/>
          </a:xfrm>
          <a:prstGeom prst="rect">
            <a:avLst/>
          </a:prstGeom>
        </p:spPr>
      </p:pic>
    </p:spTree>
    <p:extLst>
      <p:ext uri="{BB962C8B-B14F-4D97-AF65-F5344CB8AC3E}">
        <p14:creationId xmlns:p14="http://schemas.microsoft.com/office/powerpoint/2010/main" val="121667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a:lnSpc>
                <a:spcPct val="115000"/>
              </a:lnSpc>
              <a:spcBef>
                <a:spcPts val="0"/>
              </a:spcBef>
              <a:spcAft>
                <a:spcPts val="800"/>
              </a:spcAft>
            </a:pPr>
            <a:r>
              <a:rPr lang="en-US" b="1" kern="100" dirty="0">
                <a:ea typeface="Aptos" panose="020B0004020202020204" pitchFamily="34" charset="0"/>
              </a:rPr>
              <a:t>Notable Wineries and Signature Wines</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2852928"/>
          </a:xfrm>
        </p:spPr>
        <p:txBody>
          <a:bodyPr>
            <a:noAutofit/>
          </a:bodyPr>
          <a:lstStyle/>
          <a:p>
            <a:pPr marL="0" marR="0" algn="l">
              <a:lnSpc>
                <a:spcPct val="115000"/>
              </a:lnSpc>
              <a:spcBef>
                <a:spcPts val="0"/>
              </a:spcBef>
              <a:spcAft>
                <a:spcPts val="800"/>
              </a:spcAft>
            </a:pP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Kouroum</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 of the Nile (Nile Delta)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15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This winery is known for its innovative approach to winemaking, using organic methods to cultivate grapes. </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erson riding a bike in front of a house&#10;&#10;Description automatically generated">
            <a:extLst>
              <a:ext uri="{FF2B5EF4-FFF2-40B4-BE49-F238E27FC236}">
                <a16:creationId xmlns:a16="http://schemas.microsoft.com/office/drawing/2014/main" id="{3C74E77F-28FC-EBFE-2DE1-40A38E103ECD}"/>
              </a:ext>
            </a:extLst>
          </p:cNvPr>
          <p:cNvPicPr>
            <a:picLocks noChangeAspect="1"/>
          </p:cNvPicPr>
          <p:nvPr/>
        </p:nvPicPr>
        <p:blipFill>
          <a:blip r:embed="rId4">
            <a:extLst>
              <a:ext uri="{28A0092B-C50C-407E-A947-70E740481C1C}">
                <a14:useLocalDpi xmlns:a14="http://schemas.microsoft.com/office/drawing/2010/main" val="0"/>
              </a:ext>
            </a:extLst>
          </a:blip>
          <a:srcRect r="6477"/>
          <a:stretch/>
        </p:blipFill>
        <p:spPr>
          <a:xfrm>
            <a:off x="0" y="3200214"/>
            <a:ext cx="6547104" cy="3657786"/>
          </a:xfrm>
          <a:prstGeom prst="rect">
            <a:avLst/>
          </a:prstGeom>
        </p:spPr>
      </p:pic>
      <p:sp>
        <p:nvSpPr>
          <p:cNvPr id="9" name="TextBox 8">
            <a:extLst>
              <a:ext uri="{FF2B5EF4-FFF2-40B4-BE49-F238E27FC236}">
                <a16:creationId xmlns:a16="http://schemas.microsoft.com/office/drawing/2014/main" id="{834437F6-6CC8-39FC-C5C3-EAD43B5573C4}"/>
              </a:ext>
            </a:extLst>
          </p:cNvPr>
          <p:cNvSpPr txBox="1"/>
          <p:nvPr/>
        </p:nvSpPr>
        <p:spPr>
          <a:xfrm>
            <a:off x="6729984" y="3200213"/>
            <a:ext cx="5145024" cy="2046586"/>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Their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Chardonnay Reserve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offers a vibrant, fresh experience with balanced acidity.</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526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rtl="0">
              <a:spcAft>
                <a:spcPts val="0"/>
              </a:spcAft>
            </a:pPr>
            <a:r>
              <a:rPr lang="en-US" b="1" dirty="0">
                <a:effectLst/>
                <a:latin typeface="Times New Roman, serif"/>
              </a:rPr>
              <a:t>Conclusion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0948416" cy="3803904"/>
          </a:xfrm>
        </p:spPr>
        <p:txBody>
          <a:bodyPr>
            <a:noAutofit/>
          </a:bodyPr>
          <a:lstStyle/>
          <a:p>
            <a:pPr marL="457200" indent="-457200" algn="l">
              <a:buFont typeface="Arial" panose="020B0604020202020204" pitchFamily="34" charset="0"/>
              <a:buChar char="•"/>
            </a:pPr>
            <a:r>
              <a:rPr lang="en-US" dirty="0"/>
              <a:t>Egypt’s wine industry is a rediscovered gem, blending ancient traditions with modern techniques to create a distinctive, evolving wine scene. </a:t>
            </a:r>
          </a:p>
          <a:p>
            <a:pPr marL="457200" indent="-457200" algn="l">
              <a:buFont typeface="Arial" panose="020B0604020202020204" pitchFamily="34" charset="0"/>
              <a:buChar char="•"/>
            </a:pPr>
            <a:r>
              <a:rPr lang="en-US" dirty="0"/>
              <a:t>Whether you're a history buff, a wine enthusiast, or a curious traveler, Egypt’s wine regions offer a unique and memorable experience. </a:t>
            </a:r>
          </a:p>
          <a:p>
            <a:pPr marL="457200" indent="-457200" algn="l">
              <a:buFont typeface="Arial" panose="020B0604020202020204" pitchFamily="34" charset="0"/>
              <a:buChar char="•"/>
            </a:pPr>
            <a:r>
              <a:rPr lang="en-US" dirty="0"/>
              <a:t>As this industry continues to grow, the future of Egyptian wine is as bright as the desert sun that nourishes its vineyards.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6715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097281"/>
          </a:xfrm>
        </p:spPr>
        <p:txBody>
          <a:bodyPr anchor="ctr"/>
          <a:lstStyle/>
          <a:p>
            <a:pPr rtl="0">
              <a:spcAft>
                <a:spcPts val="0"/>
              </a:spcAft>
            </a:pPr>
            <a:r>
              <a:rPr lang="en-US" sz="4400" b="1" dirty="0">
                <a:effectLst/>
                <a:latin typeface="Times New Roman, serif"/>
              </a:rPr>
              <a:t>Citations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1243584"/>
            <a:ext cx="11606784" cy="5760721"/>
          </a:xfrm>
        </p:spPr>
        <p:txBody>
          <a:bodyPr>
            <a:normAutofit fontScale="62500" lnSpcReduction="20000"/>
          </a:bodyPr>
          <a:lstStyle/>
          <a:p>
            <a:pPr marL="0" marR="0" algn="l">
              <a:lnSpc>
                <a:spcPct val="115000"/>
              </a:lnSpc>
              <a:spcBef>
                <a:spcPts val="0"/>
              </a:spcBef>
              <a:spcAft>
                <a:spcPts val="800"/>
              </a:spcAft>
            </a:pP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Books and Articles on Ancient Egyptian Winemaking</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McGovern, P.E. </a:t>
            </a: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Ancient Wine: The Search for the Origins of Viniculture</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Princeton University Press, 2003.</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Katzenstein, H.J. </a:t>
            </a: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Wine and Viticulture in Ancient Egypt</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BAR International Series, 2009.</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l">
              <a:lnSpc>
                <a:spcPct val="115000"/>
              </a:lnSpc>
              <a:spcBef>
                <a:spcPts val="0"/>
              </a:spcBef>
              <a:spcAft>
                <a:spcPts val="800"/>
              </a:spcAft>
              <a:buFont typeface="Arial" panose="020B0604020202020204" pitchFamily="34" charset="0"/>
              <a:buChar char="•"/>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Academic Papers and Journals on Modern Egyptian Wine Industry</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Research articles from journals like </a:t>
            </a: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The Journal of Wine Research</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or </a:t>
            </a: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Viticulture and Enology Research</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Reports by Egyptian Ministry of Agriculture on modern viticulture techniques and wine production.</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l">
              <a:lnSpc>
                <a:spcPct val="115000"/>
              </a:lnSpc>
              <a:spcBef>
                <a:spcPts val="0"/>
              </a:spcBef>
              <a:spcAft>
                <a:spcPts val="800"/>
              </a:spcAft>
              <a:buFont typeface="Arial" panose="020B0604020202020204" pitchFamily="34" charset="0"/>
              <a:buChar char="•"/>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Winery Websites</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Gianaclis Vineyards</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2"/>
              </a:rPr>
              <a:t>https://www.gianaclisvineyards.com/</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i="1" kern="100" dirty="0" err="1">
                <a:effectLst/>
                <a:latin typeface="Times New Roman" panose="02020603050405020304" pitchFamily="18" charset="0"/>
                <a:ea typeface="Aptos" panose="020B0004020202020204" pitchFamily="34" charset="0"/>
                <a:cs typeface="Times New Roman" panose="02020603050405020304" pitchFamily="18" charset="0"/>
              </a:rPr>
              <a:t>Kouroum</a:t>
            </a:r>
            <a:r>
              <a:rPr lang="en-US" sz="3400" i="1" kern="100" dirty="0">
                <a:effectLst/>
                <a:latin typeface="Times New Roman" panose="02020603050405020304" pitchFamily="18" charset="0"/>
                <a:ea typeface="Aptos" panose="020B0004020202020204" pitchFamily="34" charset="0"/>
                <a:cs typeface="Times New Roman" panose="02020603050405020304" pitchFamily="18" charset="0"/>
              </a:rPr>
              <a:t> of the Nile</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4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https://www.kouroumnile.com/</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indent="-457200" algn="l">
              <a:lnSpc>
                <a:spcPct val="115000"/>
              </a:lnSpc>
              <a:spcBef>
                <a:spcPts val="0"/>
              </a:spcBef>
              <a:spcAft>
                <a:spcPts val="800"/>
              </a:spcAft>
              <a:buFont typeface="Arial" panose="020B0604020202020204" pitchFamily="34" charset="0"/>
              <a:buChar char="•"/>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Tourism Websites and Blogs</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a:lnSpc>
                <a:spcPct val="115000"/>
              </a:lnSpc>
              <a:spcBef>
                <a:spcPts val="0"/>
              </a:spcBef>
              <a:spcAft>
                <a:spcPts val="800"/>
              </a:spcAft>
              <a:buSzPts val="1000"/>
              <a:buFont typeface="Arial" panose="020B0604020202020204" pitchFamily="34" charset="0"/>
              <a:buChar char="•"/>
              <a:tabLst>
                <a:tab pos="457200" algn="l"/>
              </a:tabLst>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Egyptian tourism websites, which promote wine regions like El </a:t>
            </a:r>
            <a:r>
              <a:rPr lang="en-US" sz="3400" kern="100" dirty="0" err="1">
                <a:effectLst/>
                <a:latin typeface="Times New Roman" panose="02020603050405020304" pitchFamily="18" charset="0"/>
                <a:ea typeface="Aptos" panose="020B0004020202020204" pitchFamily="34" charset="0"/>
                <a:cs typeface="Times New Roman" panose="02020603050405020304" pitchFamily="18" charset="0"/>
              </a:rPr>
              <a:t>Gouna</a:t>
            </a: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 and Luxor as emerging wine tourism destinations.</a:t>
            </a:r>
            <a:endParaRPr lang="en-US" sz="3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4"/>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History of Egyptian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33633" y="1170433"/>
            <a:ext cx="11858366" cy="2706624"/>
          </a:xfrm>
        </p:spPr>
        <p:txBody>
          <a:bodyPr>
            <a:noAutofit/>
          </a:bodyPr>
          <a:lstStyle/>
          <a:p>
            <a:pPr algn="l"/>
            <a:r>
              <a:rPr lang="en-US" b="1" dirty="0"/>
              <a:t>Ancient Egypt: The Dawn of Viticulture</a:t>
            </a:r>
            <a:endParaRPr lang="en-US" dirty="0"/>
          </a:p>
          <a:p>
            <a:pPr marL="457200" indent="-457200" algn="l">
              <a:buFont typeface="Arial" panose="020B0604020202020204" pitchFamily="34" charset="0"/>
              <a:buChar char="•"/>
            </a:pPr>
            <a:r>
              <a:rPr lang="en-US" dirty="0"/>
              <a:t>Egypt’s association with wine dates back to at least 3,000 BCE. The country’s arid climate, while seemingly inhospitable, offered unique conditions for winemaking along the fertile banks of the Nile River. </a:t>
            </a:r>
          </a:p>
          <a:p>
            <a:pPr marL="457200" indent="-457200" algn="l">
              <a:buFont typeface="Arial" panose="020B0604020202020204" pitchFamily="34" charset="0"/>
              <a:buChar char="•"/>
            </a:pPr>
            <a:r>
              <a:rPr lang="en-US" dirty="0"/>
              <a:t>Archaeologists have uncovered wine amphorae and frescoes that depict winemaking scenes in royal </a:t>
            </a:r>
            <a:br>
              <a:rPr lang="en-US" dirty="0"/>
            </a:br>
            <a:r>
              <a:rPr lang="en-US" dirty="0"/>
              <a:t>tombs, evidence that wine held </a:t>
            </a:r>
            <a:br>
              <a:rPr lang="en-US" dirty="0"/>
            </a:br>
            <a:r>
              <a:rPr lang="en-US" dirty="0"/>
              <a:t>religious and ceremonial </a:t>
            </a:r>
            <a:br>
              <a:rPr lang="en-US" dirty="0"/>
            </a:br>
            <a:r>
              <a:rPr lang="en-US" dirty="0"/>
              <a:t>significance for the ancient </a:t>
            </a:r>
            <a:br>
              <a:rPr lang="en-US" dirty="0"/>
            </a:br>
            <a:r>
              <a:rPr lang="en-US" dirty="0"/>
              <a:t>Egyptians.</a:t>
            </a:r>
          </a:p>
        </p:txBody>
      </p:sp>
      <p:pic>
        <p:nvPicPr>
          <p:cNvPr id="5" name="Picture 4" descr="A black and white picture of a person and a vase&#10;&#10;Description automatically generated">
            <a:extLst>
              <a:ext uri="{FF2B5EF4-FFF2-40B4-BE49-F238E27FC236}">
                <a16:creationId xmlns:a16="http://schemas.microsoft.com/office/drawing/2014/main" id="{DF10EC5E-63A5-25A0-6D68-4601A49B6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287" y="3438143"/>
            <a:ext cx="6839711" cy="3419856"/>
          </a:xfrm>
          <a:prstGeom prst="rect">
            <a:avLst/>
          </a:prstGeom>
        </p:spPr>
      </p:pic>
    </p:spTree>
    <p:extLst>
      <p:ext uri="{BB962C8B-B14F-4D97-AF65-F5344CB8AC3E}">
        <p14:creationId xmlns:p14="http://schemas.microsoft.com/office/powerpoint/2010/main" val="7499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painting of a person carrying a deer&#10;&#10;Description automatically generated">
            <a:extLst>
              <a:ext uri="{FF2B5EF4-FFF2-40B4-BE49-F238E27FC236}">
                <a16:creationId xmlns:a16="http://schemas.microsoft.com/office/drawing/2014/main" id="{1CC83A7F-67C7-9346-DECB-E2B0E54D9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7968" y="4373522"/>
            <a:ext cx="3304031" cy="2484477"/>
          </a:xfrm>
          <a:prstGeom prst="rect">
            <a:avLst/>
          </a:prstGeom>
        </p:spPr>
      </p:pic>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History of Egyptian Wine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33633" y="1170432"/>
            <a:ext cx="11858366" cy="3633215"/>
          </a:xfrm>
        </p:spPr>
        <p:txBody>
          <a:bodyPr>
            <a:no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Pharaohs and wine</a:t>
            </a:r>
            <a:r>
              <a:rPr lang="en-US" sz="2400" kern="100" dirty="0">
                <a:effectLst/>
                <a:ea typeface="Aptos" panose="020B0004020202020204" pitchFamily="34" charset="0"/>
              </a:rPr>
              <a:t>: Wine was often used as an offering to gods, as evidenced by its frequent depiction in temples.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Viticultural techniques</a:t>
            </a:r>
            <a:r>
              <a:rPr lang="en-US" sz="2400" kern="100" dirty="0">
                <a:effectLst/>
                <a:ea typeface="Aptos" panose="020B0004020202020204" pitchFamily="34" charset="0"/>
              </a:rPr>
              <a:t>: Early Egyptians cultivated grapes like white Muscat and red Khedive, using a simple trellising system to protect vines from scorching heat.</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Wine and burial customs</a:t>
            </a:r>
            <a:r>
              <a:rPr lang="en-US" sz="2400" kern="100" dirty="0">
                <a:effectLst/>
                <a:ea typeface="Aptos" panose="020B0004020202020204" pitchFamily="34" charset="0"/>
              </a:rPr>
              <a:t>: During the Old and Middle Kingdoms, wine was an integral part 						of royal burials. King Tutankhamun’s tomb, for instance, 						contained numerous amphorae, highlighting the luxury 						and esteem of wine in Egyptian </a:t>
            </a:r>
            <a:br>
              <a:rPr lang="en-US" sz="2400" kern="100" dirty="0">
                <a:effectLst/>
                <a:ea typeface="Aptos" panose="020B0004020202020204" pitchFamily="34" charset="0"/>
              </a:rPr>
            </a:br>
            <a:r>
              <a:rPr lang="en-US" sz="2400" kern="100" dirty="0">
                <a:effectLst/>
                <a:ea typeface="Aptos" panose="020B0004020202020204" pitchFamily="34" charset="0"/>
              </a:rPr>
              <a:t>						society.</a:t>
            </a:r>
          </a:p>
        </p:txBody>
      </p:sp>
      <p:pic>
        <p:nvPicPr>
          <p:cNvPr id="5" name="Picture 4" descr="A close-up of a cup&#10;&#10;Description automatically generated">
            <a:extLst>
              <a:ext uri="{FF2B5EF4-FFF2-40B4-BE49-F238E27FC236}">
                <a16:creationId xmlns:a16="http://schemas.microsoft.com/office/drawing/2014/main" id="{7A705690-D677-3C13-77ED-DD80DA5A8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08833"/>
            <a:ext cx="4768129" cy="3249168"/>
          </a:xfrm>
          <a:prstGeom prst="rect">
            <a:avLst/>
          </a:prstGeom>
        </p:spPr>
      </p:pic>
    </p:spTree>
    <p:extLst>
      <p:ext uri="{BB962C8B-B14F-4D97-AF65-F5344CB8AC3E}">
        <p14:creationId xmlns:p14="http://schemas.microsoft.com/office/powerpoint/2010/main" val="146883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b="1" dirty="0"/>
              <a:t>Islamic Period</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47135" y="1170432"/>
            <a:ext cx="11713217" cy="5687567"/>
          </a:xfrm>
        </p:spPr>
        <p:txBody>
          <a:bodyPr>
            <a:noAutofit/>
          </a:bodyPr>
          <a:lstStyle/>
          <a:p>
            <a:pPr algn="l"/>
            <a:r>
              <a:rPr lang="en-US" sz="2400" b="1" dirty="0"/>
              <a:t>Decline and Adaptation</a:t>
            </a:r>
            <a:endParaRPr lang="en-US" sz="2400" dirty="0"/>
          </a:p>
          <a:p>
            <a:pPr marL="457200" indent="-457200" algn="l">
              <a:buFont typeface="Arial" panose="020B0604020202020204" pitchFamily="34" charset="0"/>
              <a:buChar char="•"/>
            </a:pPr>
            <a:r>
              <a:rPr lang="en-US" sz="2400" dirty="0"/>
              <a:t>As Islam became the dominant religion in Egypt around the 7th century CE, winemaking was largely curtailed due to religious restrictions. Wine production diminished considerably, although the tradition never fully disappeared. Some small-scale wine production continued, mainly for non-Muslim communities and medicinal purposes.</a:t>
            </a:r>
          </a:p>
          <a:p>
            <a:pPr marL="457200" lvl="0" indent="-457200" algn="l">
              <a:buFont typeface="Arial" panose="020B0604020202020204" pitchFamily="34" charset="0"/>
              <a:buChar char="•"/>
            </a:pPr>
            <a:r>
              <a:rPr lang="en-US" sz="2400" b="1" dirty="0"/>
              <a:t>Monastic vineyards</a:t>
            </a:r>
            <a:r>
              <a:rPr lang="en-US" sz="2400" dirty="0"/>
              <a:t>: Christian monasteries in Egypt kept wine production alive during this period, albeit on a much smaller scale.</a:t>
            </a:r>
          </a:p>
          <a:p>
            <a:pPr marL="457200" lvl="0" indent="-457200" algn="l">
              <a:buFont typeface="Arial" panose="020B0604020202020204" pitchFamily="34" charset="0"/>
              <a:buChar char="•"/>
            </a:pPr>
            <a:r>
              <a:rPr lang="en-US" sz="2400" b="1" dirty="0"/>
              <a:t>Wine in trade</a:t>
            </a:r>
            <a:r>
              <a:rPr lang="en-US" sz="2400" dirty="0"/>
              <a:t>: Despite religious prohibitions, </a:t>
            </a:r>
            <a:br>
              <a:rPr lang="en-US" sz="2400" dirty="0"/>
            </a:br>
            <a:r>
              <a:rPr lang="en-US" sz="2400" dirty="0"/>
              <a:t>Egypt’s role as a trade hub meant that some </a:t>
            </a:r>
            <a:br>
              <a:rPr lang="en-US" sz="2400" dirty="0"/>
            </a:br>
            <a:r>
              <a:rPr lang="en-US" sz="2400" dirty="0"/>
              <a:t>wine continued to flow through, primarily for </a:t>
            </a:r>
            <a:br>
              <a:rPr lang="en-US" sz="2400" dirty="0"/>
            </a:br>
            <a:r>
              <a:rPr lang="en-US" sz="2400" dirty="0"/>
              <a:t>export.</a:t>
            </a:r>
          </a:p>
        </p:txBody>
      </p:sp>
      <p:pic>
        <p:nvPicPr>
          <p:cNvPr id="5" name="Picture 4" descr="A church with a couple of people sitting in the pews&#10;&#10;Description automatically generated">
            <a:extLst>
              <a:ext uri="{FF2B5EF4-FFF2-40B4-BE49-F238E27FC236}">
                <a16:creationId xmlns:a16="http://schemas.microsoft.com/office/drawing/2014/main" id="{B619A11B-0DF3-C487-F138-89B29B34A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3952" y="3875407"/>
            <a:ext cx="5733534" cy="2982592"/>
          </a:xfrm>
          <a:prstGeom prst="rect">
            <a:avLst/>
          </a:prstGeom>
        </p:spPr>
      </p:pic>
    </p:spTree>
    <p:extLst>
      <p:ext uri="{BB962C8B-B14F-4D97-AF65-F5344CB8AC3E}">
        <p14:creationId xmlns:p14="http://schemas.microsoft.com/office/powerpoint/2010/main" val="362855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55775"/>
          </a:xfrm>
        </p:spPr>
        <p:txBody>
          <a:bodyPr vert="horz" lIns="91440" tIns="45720" rIns="91440" bIns="45720" rtlCol="0" anchor="ctr">
            <a:normAutofit/>
          </a:bodyPr>
          <a:lstStyle/>
          <a:p>
            <a:pPr marL="0" marR="0">
              <a:lnSpc>
                <a:spcPct val="115000"/>
              </a:lnSpc>
              <a:spcBef>
                <a:spcPts val="0"/>
              </a:spcBef>
              <a:spcAft>
                <a:spcPts val="800"/>
              </a:spcAft>
            </a:pPr>
            <a:r>
              <a:rPr lang="en-US" b="1" dirty="0">
                <a:effectLst/>
                <a:latin typeface="Times New Roman" panose="02020603050405020304" pitchFamily="18" charset="0"/>
                <a:ea typeface="Aptos" panose="020B0004020202020204" pitchFamily="34" charset="0"/>
              </a:rPr>
              <a:t>Wine Regions in Egypt</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92608" y="1255776"/>
            <a:ext cx="11899392" cy="4608576"/>
          </a:xfrm>
        </p:spPr>
        <p:txBody>
          <a:bodyPr vert="horz" lIns="91440" tIns="45720" rIns="91440" bIns="45720" rtlCol="0">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El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Gouna</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El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Gouna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along the Red Sea coast, is Egypt’s most prominent wine-producing region today. Known for its proximity to major tourist destinations and a temperate microclimate, this region produces much of Egypt’s premium wine.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also plays host to wine tourism, with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tasting tours and vineyard visits becoming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increasingly popular.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0" indent="-2921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Why visit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El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Gouna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offers a wine experience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combined with coastal luxury, making it an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excellent destination for both wine enthusiasts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leisure tourists.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63550" marR="0" lvl="0" indent="-2921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Top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Cabernet Sauvignon, Syrah, and Merlot.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map of egypt with different colored areas&#10;&#10;Description automatically generated">
            <a:extLst>
              <a:ext uri="{FF2B5EF4-FFF2-40B4-BE49-F238E27FC236}">
                <a16:creationId xmlns:a16="http://schemas.microsoft.com/office/drawing/2014/main" id="{4934476C-703F-A805-313E-5D79288B05E2}"/>
              </a:ext>
            </a:extLst>
          </p:cNvPr>
          <p:cNvPicPr>
            <a:picLocks noChangeAspect="1"/>
          </p:cNvPicPr>
          <p:nvPr/>
        </p:nvPicPr>
        <p:blipFill>
          <a:blip r:embed="rId2">
            <a:extLst>
              <a:ext uri="{28A0092B-C50C-407E-A947-70E740481C1C}">
                <a14:useLocalDpi xmlns:a14="http://schemas.microsoft.com/office/drawing/2010/main" val="0"/>
              </a:ext>
            </a:extLst>
          </a:blip>
          <a:srcRect b="8288"/>
          <a:stretch/>
        </p:blipFill>
        <p:spPr>
          <a:xfrm>
            <a:off x="7475838" y="2546829"/>
            <a:ext cx="4716161" cy="3820657"/>
          </a:xfrm>
          <a:prstGeom prst="rect">
            <a:avLst/>
          </a:prstGeom>
        </p:spPr>
      </p:pic>
    </p:spTree>
    <p:extLst>
      <p:ext uri="{BB962C8B-B14F-4D97-AF65-F5344CB8AC3E}">
        <p14:creationId xmlns:p14="http://schemas.microsoft.com/office/powerpoint/2010/main" val="165362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43584"/>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43585"/>
            <a:ext cx="11423904" cy="5157215"/>
          </a:xfrm>
        </p:spPr>
        <p:txBody>
          <a:bodyPr>
            <a:normAutofit/>
          </a:bodyPr>
          <a:lstStyle/>
          <a:p>
            <a:pPr algn="l"/>
            <a:r>
              <a:rPr lang="en-US" b="1" dirty="0"/>
              <a:t>El </a:t>
            </a:r>
            <a:r>
              <a:rPr lang="en-US" b="1" dirty="0" err="1"/>
              <a:t>Gouna</a:t>
            </a:r>
            <a:endParaRPr lang="en-US" dirty="0"/>
          </a:p>
          <a:p>
            <a:pPr marL="457200" lvl="0" indent="-457200" algn="l">
              <a:buFont typeface="Arial" panose="020B0604020202020204" pitchFamily="34" charset="0"/>
              <a:buChar char="•"/>
            </a:pPr>
            <a:r>
              <a:rPr lang="en-US" b="1" dirty="0"/>
              <a:t>Location</a:t>
            </a:r>
            <a:r>
              <a:rPr lang="en-US" dirty="0"/>
              <a:t>: On the Red Sea, just north of </a:t>
            </a:r>
            <a:r>
              <a:rPr lang="en-US" dirty="0" err="1"/>
              <a:t>Hurghada</a:t>
            </a:r>
            <a:r>
              <a:rPr lang="en-US" dirty="0"/>
              <a:t>.</a:t>
            </a:r>
          </a:p>
          <a:p>
            <a:pPr marL="457200" lvl="0" indent="-457200" algn="l">
              <a:buFont typeface="Arial" panose="020B0604020202020204" pitchFamily="34" charset="0"/>
              <a:buChar char="•"/>
            </a:pPr>
            <a:r>
              <a:rPr lang="en-US" b="1" dirty="0"/>
              <a:t>Terroir</a:t>
            </a:r>
            <a:r>
              <a:rPr lang="en-US" dirty="0"/>
              <a:t>: Coastal influences, sandy soils, and moderate humidity allow for long ripening periods.</a:t>
            </a:r>
          </a:p>
          <a:p>
            <a:pPr marL="457200" lvl="0" indent="-457200" algn="l">
              <a:buFont typeface="Arial" panose="020B0604020202020204" pitchFamily="34" charset="0"/>
              <a:buChar char="•"/>
            </a:pPr>
            <a:r>
              <a:rPr lang="en-US" b="1" dirty="0"/>
              <a:t>Climate</a:t>
            </a:r>
            <a:r>
              <a:rPr lang="en-US" dirty="0"/>
              <a:t>: Hot days are followed by cool breezes, making it ideal for growing bold red varieties.</a:t>
            </a:r>
          </a:p>
          <a:p>
            <a:pPr marL="457200" lvl="0" indent="-457200" algn="l">
              <a:buFont typeface="Arial" panose="020B0604020202020204" pitchFamily="34" charset="0"/>
              <a:buChar char="•"/>
            </a:pPr>
            <a:r>
              <a:rPr lang="en-US" b="1" dirty="0"/>
              <a:t>Key grapes</a:t>
            </a:r>
            <a:r>
              <a:rPr lang="en-US" dirty="0"/>
              <a:t>: Cabernet Sauvignon, </a:t>
            </a:r>
            <a:br>
              <a:rPr lang="en-US" dirty="0"/>
            </a:br>
            <a:r>
              <a:rPr lang="en-US" dirty="0"/>
              <a:t>Merlot, and Syrah thrive here, producing </a:t>
            </a:r>
            <a:br>
              <a:rPr lang="en-US" dirty="0"/>
            </a:br>
            <a:r>
              <a:rPr lang="en-US" dirty="0"/>
              <a:t>wines with full-bodied textures and rich </a:t>
            </a:r>
            <a:br>
              <a:rPr lang="en-US" dirty="0"/>
            </a:br>
            <a:r>
              <a:rPr lang="en-US" dirty="0"/>
              <a:t>flavors.</a:t>
            </a:r>
          </a:p>
        </p:txBody>
      </p:sp>
      <p:pic>
        <p:nvPicPr>
          <p:cNvPr id="5" name="Picture 4" descr="A group of wine bottles on a table&#10;&#10;Description automatically generated">
            <a:extLst>
              <a:ext uri="{FF2B5EF4-FFF2-40B4-BE49-F238E27FC236}">
                <a16:creationId xmlns:a16="http://schemas.microsoft.com/office/drawing/2014/main" id="{628E157E-4439-3D31-EA13-2AAEB99C9A4F}"/>
              </a:ext>
            </a:extLst>
          </p:cNvPr>
          <p:cNvPicPr>
            <a:picLocks noChangeAspect="1"/>
          </p:cNvPicPr>
          <p:nvPr/>
        </p:nvPicPr>
        <p:blipFill>
          <a:blip r:embed="rId2">
            <a:extLst>
              <a:ext uri="{28A0092B-C50C-407E-A947-70E740481C1C}">
                <a14:useLocalDpi xmlns:a14="http://schemas.microsoft.com/office/drawing/2010/main" val="0"/>
              </a:ext>
            </a:extLst>
          </a:blip>
          <a:srcRect l="7064"/>
          <a:stretch/>
        </p:blipFill>
        <p:spPr>
          <a:xfrm>
            <a:off x="7059168" y="3174863"/>
            <a:ext cx="5132832" cy="3683135"/>
          </a:xfrm>
          <a:prstGeom prst="rect">
            <a:avLst/>
          </a:prstGeom>
        </p:spPr>
      </p:pic>
    </p:spTree>
    <p:extLst>
      <p:ext uri="{BB962C8B-B14F-4D97-AF65-F5344CB8AC3E}">
        <p14:creationId xmlns:p14="http://schemas.microsoft.com/office/powerpoint/2010/main" val="47137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Autofit/>
          </a:bodyPr>
          <a:lstStyle/>
          <a:p>
            <a:r>
              <a:rPr lang="en-US" b="1" dirty="0">
                <a:effectLst/>
                <a:latin typeface="Times New Roman" panose="02020603050405020304" pitchFamily="18" charset="0"/>
                <a:ea typeface="Aptos" panose="020B0004020202020204" pitchFamily="34" charset="0"/>
              </a:rPr>
              <a:t>Wine Regions in Egypt</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43840" y="1121665"/>
            <a:ext cx="11814048" cy="3194303"/>
          </a:xfrm>
        </p:spPr>
        <p:txBody>
          <a:bodyPr>
            <a:normAutofit/>
          </a:bodyPr>
          <a:lstStyle/>
          <a:p>
            <a:pPr algn="l"/>
            <a:r>
              <a:rPr lang="en-US" b="1" dirty="0"/>
              <a:t>Nile Delta Region</a:t>
            </a:r>
            <a:endParaRPr lang="en-US" dirty="0"/>
          </a:p>
          <a:p>
            <a:pPr marL="457200" indent="-457200" algn="l">
              <a:buFont typeface="Arial" panose="020B0604020202020204" pitchFamily="34" charset="0"/>
              <a:buChar char="•"/>
            </a:pPr>
            <a:r>
              <a:rPr lang="en-US" dirty="0"/>
              <a:t>Historically, the Nile Delta was a fertile wine-growing region in ancient Egypt, and today it remains a key agricultural area. </a:t>
            </a:r>
          </a:p>
          <a:p>
            <a:pPr marL="457200" indent="-457200" algn="l">
              <a:buFont typeface="Arial" panose="020B0604020202020204" pitchFamily="34" charset="0"/>
              <a:buChar char="•"/>
            </a:pPr>
            <a:r>
              <a:rPr lang="en-US" dirty="0"/>
              <a:t>The northern reaches of the Delta are home to several modern vineyards producing both red and white wines.</a:t>
            </a:r>
          </a:p>
          <a:p>
            <a:pPr marL="457200" lvl="0" indent="-457200" algn="l">
              <a:buFont typeface="Arial" panose="020B0604020202020204" pitchFamily="34" charset="0"/>
              <a:buChar char="•"/>
            </a:pPr>
            <a:r>
              <a:rPr lang="en-US" b="1" dirty="0"/>
              <a:t>Why visit</a:t>
            </a:r>
            <a:r>
              <a:rPr lang="en-US" dirty="0"/>
              <a:t>: The Delta offers a unique mix of history and modern viticulture, with many vineyards located near historic sites.</a:t>
            </a:r>
          </a:p>
        </p:txBody>
      </p:sp>
      <p:pic>
        <p:nvPicPr>
          <p:cNvPr id="4" name="Picture 3" descr="A map of egypt with different colored areas&#10;&#10;Description automatically generated">
            <a:extLst>
              <a:ext uri="{FF2B5EF4-FFF2-40B4-BE49-F238E27FC236}">
                <a16:creationId xmlns:a16="http://schemas.microsoft.com/office/drawing/2014/main" id="{B4F57A3B-3ED6-8073-1C4A-90609B5A2549}"/>
              </a:ext>
            </a:extLst>
          </p:cNvPr>
          <p:cNvPicPr>
            <a:picLocks noChangeAspect="1"/>
          </p:cNvPicPr>
          <p:nvPr/>
        </p:nvPicPr>
        <p:blipFill>
          <a:blip r:embed="rId2">
            <a:extLst>
              <a:ext uri="{28A0092B-C50C-407E-A947-70E740481C1C}">
                <a14:useLocalDpi xmlns:a14="http://schemas.microsoft.com/office/drawing/2010/main" val="0"/>
              </a:ext>
            </a:extLst>
          </a:blip>
          <a:srcRect l="10893" t="1" b="72920"/>
          <a:stretch/>
        </p:blipFill>
        <p:spPr>
          <a:xfrm>
            <a:off x="0" y="4328160"/>
            <a:ext cx="8985278" cy="2412047"/>
          </a:xfrm>
          <a:prstGeom prst="rect">
            <a:avLst/>
          </a:prstGeom>
        </p:spPr>
      </p:pic>
      <p:sp>
        <p:nvSpPr>
          <p:cNvPr id="6" name="TextBox 5">
            <a:extLst>
              <a:ext uri="{FF2B5EF4-FFF2-40B4-BE49-F238E27FC236}">
                <a16:creationId xmlns:a16="http://schemas.microsoft.com/office/drawing/2014/main" id="{6D470DEA-4FF2-1406-4BF4-DEE6ED794CF1}"/>
              </a:ext>
            </a:extLst>
          </p:cNvPr>
          <p:cNvSpPr txBox="1"/>
          <p:nvPr/>
        </p:nvSpPr>
        <p:spPr>
          <a:xfrm>
            <a:off x="8985278" y="4315968"/>
            <a:ext cx="3072610" cy="1815882"/>
          </a:xfrm>
          <a:prstGeom prst="rect">
            <a:avLst/>
          </a:prstGeom>
          <a:noFill/>
        </p:spPr>
        <p:txBody>
          <a:bodyPr wrap="square">
            <a:spAutoFit/>
          </a:bodyPr>
          <a:lstStyle/>
          <a:p>
            <a:pPr marL="457200" lvl="0" indent="-457200" algn="l">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Top varieties</a:t>
            </a:r>
            <a:r>
              <a:rPr lang="en-US" sz="2800" dirty="0">
                <a:latin typeface="Times New Roman" panose="02020603050405020304" pitchFamily="18" charset="0"/>
                <a:cs typeface="Times New Roman" panose="02020603050405020304" pitchFamily="18" charset="0"/>
              </a:rPr>
              <a:t>: Muscat, Chardonnay, and Carignan.</a:t>
            </a:r>
          </a:p>
        </p:txBody>
      </p:sp>
    </p:spTree>
    <p:extLst>
      <p:ext uri="{BB962C8B-B14F-4D97-AF65-F5344CB8AC3E}">
        <p14:creationId xmlns:p14="http://schemas.microsoft.com/office/powerpoint/2010/main" val="337210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170688" y="1158241"/>
            <a:ext cx="9486879" cy="5699759"/>
          </a:xfrm>
        </p:spPr>
        <p:txBody>
          <a:bodyPr>
            <a:normAutofit/>
          </a:bodyPr>
          <a:lstStyle/>
          <a:p>
            <a:pPr algn="l"/>
            <a:r>
              <a:rPr lang="en-US" b="1" dirty="0"/>
              <a:t>Nile Delta</a:t>
            </a:r>
            <a:endParaRPr lang="en-US" dirty="0"/>
          </a:p>
          <a:p>
            <a:pPr marL="457200" lvl="0" indent="-457200" algn="l">
              <a:buFont typeface="Arial" panose="020B0604020202020204" pitchFamily="34" charset="0"/>
              <a:buChar char="•"/>
            </a:pPr>
            <a:r>
              <a:rPr lang="en-US" b="1" dirty="0"/>
              <a:t>Location</a:t>
            </a:r>
            <a:r>
              <a:rPr lang="en-US" dirty="0"/>
              <a:t>: North of Cairo, extending toward the Mediterranean.</a:t>
            </a:r>
          </a:p>
          <a:p>
            <a:pPr marL="457200" lvl="0" indent="-457200" algn="l">
              <a:buFont typeface="Arial" panose="020B0604020202020204" pitchFamily="34" charset="0"/>
              <a:buChar char="•"/>
            </a:pPr>
            <a:r>
              <a:rPr lang="en-US" b="1" dirty="0"/>
              <a:t>Terroir</a:t>
            </a:r>
            <a:r>
              <a:rPr lang="en-US" dirty="0"/>
              <a:t>: Alluvial soils and proximity to the Nile provide essential moisture, helping vines thrive in the otherwise arid landscape.</a:t>
            </a:r>
          </a:p>
          <a:p>
            <a:pPr marL="457200" lvl="0" indent="-457200" algn="l">
              <a:buFont typeface="Arial" panose="020B0604020202020204" pitchFamily="34" charset="0"/>
              <a:buChar char="•"/>
            </a:pPr>
            <a:r>
              <a:rPr lang="en-US" b="1" dirty="0"/>
              <a:t>Climate</a:t>
            </a:r>
            <a:r>
              <a:rPr lang="en-US" dirty="0"/>
              <a:t>: The Delta enjoys a Mediterranean climate with hot, dry summers and cool winters.</a:t>
            </a:r>
          </a:p>
          <a:p>
            <a:pPr marL="457200" lvl="0" indent="-457200" algn="l">
              <a:buFont typeface="Arial" panose="020B0604020202020204" pitchFamily="34" charset="0"/>
              <a:buChar char="•"/>
            </a:pPr>
            <a:r>
              <a:rPr lang="en-US" b="1" dirty="0"/>
              <a:t>Key grapes</a:t>
            </a:r>
            <a:r>
              <a:rPr lang="en-US" dirty="0"/>
              <a:t>: Muscat and Chardonnay produce refreshing white wines with floral and citrus notes.</a:t>
            </a:r>
          </a:p>
        </p:txBody>
      </p:sp>
      <p:pic>
        <p:nvPicPr>
          <p:cNvPr id="5" name="Picture 4" descr="A bottle of wine with a black background&#10;&#10;Description automatically generated">
            <a:extLst>
              <a:ext uri="{FF2B5EF4-FFF2-40B4-BE49-F238E27FC236}">
                <a16:creationId xmlns:a16="http://schemas.microsoft.com/office/drawing/2014/main" id="{C0D806CF-E563-11EC-3340-D74419F6B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792" y="-450937"/>
            <a:ext cx="5367218" cy="7467433"/>
          </a:xfrm>
          <a:prstGeom prst="rect">
            <a:avLst/>
          </a:prstGeom>
        </p:spPr>
      </p:pic>
    </p:spTree>
    <p:extLst>
      <p:ext uri="{BB962C8B-B14F-4D97-AF65-F5344CB8AC3E}">
        <p14:creationId xmlns:p14="http://schemas.microsoft.com/office/powerpoint/2010/main" val="940542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918</TotalTime>
  <Words>2648</Words>
  <Application>Microsoft Office PowerPoint</Application>
  <PresentationFormat>Widescreen</PresentationFormat>
  <Paragraphs>150</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Times New Roman</vt:lpstr>
      <vt:lpstr>Times New Roman, serif</vt:lpstr>
      <vt:lpstr>Office Theme</vt:lpstr>
      <vt:lpstr>Egyptian Wine  Presented by Marc Silver</vt:lpstr>
      <vt:lpstr>A Rediscovery of Ancient Craftsmanship</vt:lpstr>
      <vt:lpstr>History of Egyptian Wine</vt:lpstr>
      <vt:lpstr>History of Egyptian Wine</vt:lpstr>
      <vt:lpstr>Islamic Period</vt:lpstr>
      <vt:lpstr>Wine Regions in Egypt</vt:lpstr>
      <vt:lpstr>Regional Breakdown</vt:lpstr>
      <vt:lpstr>Wine Regions in Egypt</vt:lpstr>
      <vt:lpstr>Regional Breakdown</vt:lpstr>
      <vt:lpstr>Wine Regions in Egypt</vt:lpstr>
      <vt:lpstr>Regional Breakdown</vt:lpstr>
      <vt:lpstr>Wine Regions in Egypt</vt:lpstr>
      <vt:lpstr>Wine Regions in Egypt</vt:lpstr>
      <vt:lpstr>Wine Regions in Egypt</vt:lpstr>
      <vt:lpstr>Egypt’s Unique Terroir</vt:lpstr>
      <vt:lpstr>Varietals and Wine Characteristics</vt:lpstr>
      <vt:lpstr>Egypt’s Hybrid Wine</vt:lpstr>
      <vt:lpstr>Egypt’s Hybrid Wine</vt:lpstr>
      <vt:lpstr>Egypt’s Hybrid Wine</vt:lpstr>
      <vt:lpstr>Egypt’s Hybrid Wine</vt:lpstr>
      <vt:lpstr>Notable Wineries Wines</vt:lpstr>
      <vt:lpstr>Notable Wineries and Signature Wines</vt:lpstr>
      <vt:lpstr>Conclusion</vt:lpstr>
      <vt:lpstr>Acknowledgement</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57</cp:revision>
  <dcterms:created xsi:type="dcterms:W3CDTF">2024-07-15T00:09:41Z</dcterms:created>
  <dcterms:modified xsi:type="dcterms:W3CDTF">2024-10-15T04:53:43Z</dcterms:modified>
</cp:coreProperties>
</file>