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2" r:id="rId3"/>
    <p:sldId id="397" r:id="rId4"/>
    <p:sldId id="377" r:id="rId5"/>
    <p:sldId id="414" r:id="rId6"/>
    <p:sldId id="379" r:id="rId7"/>
    <p:sldId id="412" r:id="rId8"/>
    <p:sldId id="413" r:id="rId9"/>
    <p:sldId id="418" r:id="rId10"/>
    <p:sldId id="411" r:id="rId11"/>
    <p:sldId id="419" r:id="rId12"/>
    <p:sldId id="416" r:id="rId13"/>
    <p:sldId id="417" r:id="rId14"/>
    <p:sldId id="415" r:id="rId15"/>
    <p:sldId id="407" r:id="rId16"/>
    <p:sldId id="410" r:id="rId17"/>
    <p:sldId id="352" r:id="rId18"/>
    <p:sldId id="304" r:id="rId19"/>
    <p:sldId id="29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615" autoAdjust="0"/>
    <p:restoredTop sz="95407" autoAdjust="0"/>
  </p:normalViewPr>
  <p:slideViewPr>
    <p:cSldViewPr snapToGrid="0" showGuides="1">
      <p:cViewPr varScale="1">
        <p:scale>
          <a:sx n="81" d="100"/>
          <a:sy n="81" d="100"/>
        </p:scale>
        <p:origin x="108" y="210"/>
      </p:cViewPr>
      <p:guideLst>
        <p:guide orient="horz" pos="134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8A784-F01B-4042-BFDA-50419095861B}" type="datetimeFigureOut">
              <a:rPr lang="en-US" smtClean="0"/>
              <a:t>12/14/2024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87E49-3BF5-468C-94CD-AD0776A81355}" type="slidenum">
              <a:rPr lang="en-US" smtClean="0"/>
              <a:t>‹#›</a:t>
            </a:fld>
            <a:endParaRPr lang="en-US" dirty="0"/>
          </a:p>
        </p:txBody>
      </p:sp>
    </p:spTree>
    <p:extLst>
      <p:ext uri="{BB962C8B-B14F-4D97-AF65-F5344CB8AC3E}">
        <p14:creationId xmlns:p14="http://schemas.microsoft.com/office/powerpoint/2010/main" val="324257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a:t>
            </a:fld>
            <a:endParaRPr lang="en-US" dirty="0"/>
          </a:p>
        </p:txBody>
      </p:sp>
    </p:spTree>
    <p:extLst>
      <p:ext uri="{BB962C8B-B14F-4D97-AF65-F5344CB8AC3E}">
        <p14:creationId xmlns:p14="http://schemas.microsoft.com/office/powerpoint/2010/main" val="528397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7D5F7-BA48-FC26-5C8F-AD093D7E08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8235F6-E9E8-EEA1-C2B9-FE3EC782DC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D86A14-F4B8-6E05-CC51-249C7FFA44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32A1CE-45CE-E9B6-121C-DC66DCBF64D2}"/>
              </a:ext>
            </a:extLst>
          </p:cNvPr>
          <p:cNvSpPr>
            <a:spLocks noGrp="1"/>
          </p:cNvSpPr>
          <p:nvPr>
            <p:ph type="sldNum" sz="quarter" idx="5"/>
          </p:nvPr>
        </p:nvSpPr>
        <p:spPr/>
        <p:txBody>
          <a:bodyPr/>
          <a:lstStyle/>
          <a:p>
            <a:fld id="{D8D87E49-3BF5-468C-94CD-AD0776A81355}" type="slidenum">
              <a:rPr lang="en-US" smtClean="0"/>
              <a:t>12</a:t>
            </a:fld>
            <a:endParaRPr lang="en-US" dirty="0"/>
          </a:p>
        </p:txBody>
      </p:sp>
    </p:spTree>
    <p:extLst>
      <p:ext uri="{BB962C8B-B14F-4D97-AF65-F5344CB8AC3E}">
        <p14:creationId xmlns:p14="http://schemas.microsoft.com/office/powerpoint/2010/main" val="3093865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52C8F-0A5A-6874-A0CF-5F321CE441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79C93C-9095-C1DC-6EC9-70D52FAA72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62908A-AAAD-68AF-691A-DCDD173307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C7BB80-51C5-6C78-C57C-F5FD0680F444}"/>
              </a:ext>
            </a:extLst>
          </p:cNvPr>
          <p:cNvSpPr>
            <a:spLocks noGrp="1"/>
          </p:cNvSpPr>
          <p:nvPr>
            <p:ph type="sldNum" sz="quarter" idx="5"/>
          </p:nvPr>
        </p:nvSpPr>
        <p:spPr/>
        <p:txBody>
          <a:bodyPr/>
          <a:lstStyle/>
          <a:p>
            <a:fld id="{D8D87E49-3BF5-468C-94CD-AD0776A81355}" type="slidenum">
              <a:rPr lang="en-US" smtClean="0"/>
              <a:t>13</a:t>
            </a:fld>
            <a:endParaRPr lang="en-US" dirty="0"/>
          </a:p>
        </p:txBody>
      </p:sp>
    </p:spTree>
    <p:extLst>
      <p:ext uri="{BB962C8B-B14F-4D97-AF65-F5344CB8AC3E}">
        <p14:creationId xmlns:p14="http://schemas.microsoft.com/office/powerpoint/2010/main" val="3056927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1D5A6-6130-897D-98B9-D0B0876161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D261FA-05E2-969D-BD3D-670B63C9E1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A0463D-940E-A29B-89C2-BC6E5C98B2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25EA3B-3981-2A67-83B7-D0F0F80E3048}"/>
              </a:ext>
            </a:extLst>
          </p:cNvPr>
          <p:cNvSpPr>
            <a:spLocks noGrp="1"/>
          </p:cNvSpPr>
          <p:nvPr>
            <p:ph type="sldNum" sz="quarter" idx="5"/>
          </p:nvPr>
        </p:nvSpPr>
        <p:spPr/>
        <p:txBody>
          <a:bodyPr/>
          <a:lstStyle/>
          <a:p>
            <a:fld id="{D8D87E49-3BF5-468C-94CD-AD0776A81355}" type="slidenum">
              <a:rPr lang="en-US" smtClean="0"/>
              <a:t>14</a:t>
            </a:fld>
            <a:endParaRPr lang="en-US" dirty="0"/>
          </a:p>
        </p:txBody>
      </p:sp>
    </p:spTree>
    <p:extLst>
      <p:ext uri="{BB962C8B-B14F-4D97-AF65-F5344CB8AC3E}">
        <p14:creationId xmlns:p14="http://schemas.microsoft.com/office/powerpoint/2010/main" val="2871334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16</a:t>
            </a:fld>
            <a:endParaRPr lang="en-US" dirty="0"/>
          </a:p>
        </p:txBody>
      </p:sp>
    </p:spTree>
    <p:extLst>
      <p:ext uri="{BB962C8B-B14F-4D97-AF65-F5344CB8AC3E}">
        <p14:creationId xmlns:p14="http://schemas.microsoft.com/office/powerpoint/2010/main" val="4036718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17</a:t>
            </a:fld>
            <a:endParaRPr lang="en-US" dirty="0"/>
          </a:p>
        </p:txBody>
      </p:sp>
    </p:spTree>
    <p:extLst>
      <p:ext uri="{BB962C8B-B14F-4D97-AF65-F5344CB8AC3E}">
        <p14:creationId xmlns:p14="http://schemas.microsoft.com/office/powerpoint/2010/main" val="3296846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18</a:t>
            </a:fld>
            <a:endParaRPr lang="en-US" dirty="0"/>
          </a:p>
        </p:txBody>
      </p:sp>
    </p:spTree>
    <p:extLst>
      <p:ext uri="{BB962C8B-B14F-4D97-AF65-F5344CB8AC3E}">
        <p14:creationId xmlns:p14="http://schemas.microsoft.com/office/powerpoint/2010/main" val="3238845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4DAF-D626-C0F6-8F39-FA52A1117F5D}"/>
              </a:ext>
            </a:extLst>
          </p:cNvPr>
          <p:cNvSpPr>
            <a:spLocks noGrp="1"/>
          </p:cNvSpPr>
          <p:nvPr>
            <p:ph type="ctrTitle"/>
          </p:nvPr>
        </p:nvSpPr>
        <p:spPr>
          <a:xfrm>
            <a:off x="1524000" y="1122363"/>
            <a:ext cx="9144000" cy="2387600"/>
          </a:xfrm>
        </p:spPr>
        <p:txBody>
          <a:bodyPr anchor="b">
            <a:normAutofit/>
          </a:bodyPr>
          <a:lstStyle>
            <a:lvl1pPr algn="ctr">
              <a:defRPr sz="4400" b="1">
                <a:latin typeface="Times New Roman" panose="02020603050405020304" pitchFamily="18" charset="0"/>
                <a:cs typeface="Times New Roman" panose="02020603050405020304" pitchFamily="18" charset="0"/>
              </a:defRPr>
            </a:lvl1pPr>
          </a:lstStyle>
          <a:p>
            <a:r>
              <a:rPr lang="en-US" dirty="0"/>
              <a:t>Click </a:t>
            </a:r>
            <a:r>
              <a:rPr lang="en-US"/>
              <a:t>to edit Master title style</a:t>
            </a:r>
            <a:endParaRPr lang="en-US" dirty="0"/>
          </a:p>
        </p:txBody>
      </p:sp>
      <p:sp>
        <p:nvSpPr>
          <p:cNvPr id="3" name="Subtitle 2">
            <a:extLst>
              <a:ext uri="{FF2B5EF4-FFF2-40B4-BE49-F238E27FC236}">
                <a16:creationId xmlns:a16="http://schemas.microsoft.com/office/drawing/2014/main" id="{8C06DC92-9132-EB33-2BF7-A06445D1D279}"/>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br>
              <a:rPr lang="en-US" dirty="0"/>
            </a:br>
            <a:r>
              <a:rPr lang="en-US" dirty="0"/>
              <a:t>Marc Silver</a:t>
            </a:r>
          </a:p>
        </p:txBody>
      </p:sp>
      <p:sp>
        <p:nvSpPr>
          <p:cNvPr id="4" name="Date Placeholder 3">
            <a:extLst>
              <a:ext uri="{FF2B5EF4-FFF2-40B4-BE49-F238E27FC236}">
                <a16:creationId xmlns:a16="http://schemas.microsoft.com/office/drawing/2014/main" id="{58847313-977B-02B5-5CB3-713B54D2D1B4}"/>
              </a:ext>
            </a:extLst>
          </p:cNvPr>
          <p:cNvSpPr>
            <a:spLocks noGrp="1"/>
          </p:cNvSpPr>
          <p:nvPr>
            <p:ph type="dt" sz="half" idx="10"/>
          </p:nvPr>
        </p:nvSpPr>
        <p:spPr/>
        <p:txBody>
          <a:bodyPr/>
          <a:lstStyle/>
          <a:p>
            <a:fld id="{3F398FCF-7BF3-46A9-9AC8-80C36578A121}" type="datetimeFigureOut">
              <a:rPr lang="en-US" smtClean="0"/>
              <a:t>12/14/2024</a:t>
            </a:fld>
            <a:endParaRPr lang="en-US" dirty="0"/>
          </a:p>
        </p:txBody>
      </p:sp>
      <p:sp>
        <p:nvSpPr>
          <p:cNvPr id="5" name="Footer Placeholder 4">
            <a:extLst>
              <a:ext uri="{FF2B5EF4-FFF2-40B4-BE49-F238E27FC236}">
                <a16:creationId xmlns:a16="http://schemas.microsoft.com/office/drawing/2014/main" id="{31C8E1CB-449B-CC37-0DB9-28D2C4D304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BC59EA-1DBA-71E3-BA2F-36D8E5EE9871}"/>
              </a:ext>
            </a:extLst>
          </p:cNvPr>
          <p:cNvSpPr>
            <a:spLocks noGrp="1"/>
          </p:cNvSpPr>
          <p:nvPr>
            <p:ph type="sldNum" sz="quarter" idx="12"/>
          </p:nvPr>
        </p:nvSpPr>
        <p:spPr/>
        <p:txBody>
          <a:bodyPr/>
          <a:lstStyle/>
          <a:p>
            <a:fld id="{B30B3E97-1D21-48A6-A757-C45A40CBBC18}" type="slidenum">
              <a:rPr lang="en-US" smtClean="0"/>
              <a:t>‹#›</a:t>
            </a:fld>
            <a:endParaRPr lang="en-US" dirty="0"/>
          </a:p>
        </p:txBody>
      </p:sp>
    </p:spTree>
    <p:extLst>
      <p:ext uri="{BB962C8B-B14F-4D97-AF65-F5344CB8AC3E}">
        <p14:creationId xmlns:p14="http://schemas.microsoft.com/office/powerpoint/2010/main" val="30873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152F10-1A5D-9FAD-AE55-4443FD5C67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C520F1-4465-05A4-AF5A-FB8C5C5280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7158B-444B-FEC1-4FE7-09147F7E0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398FCF-7BF3-46A9-9AC8-80C36578A121}" type="datetimeFigureOut">
              <a:rPr lang="en-US" smtClean="0"/>
              <a:t>12/14/2024</a:t>
            </a:fld>
            <a:endParaRPr lang="en-US" dirty="0"/>
          </a:p>
        </p:txBody>
      </p:sp>
      <p:sp>
        <p:nvSpPr>
          <p:cNvPr id="5" name="Footer Placeholder 4">
            <a:extLst>
              <a:ext uri="{FF2B5EF4-FFF2-40B4-BE49-F238E27FC236}">
                <a16:creationId xmlns:a16="http://schemas.microsoft.com/office/drawing/2014/main" id="{335C9F95-09DD-6831-4481-2BFCC60E29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5448027A-3FA7-6185-BE84-AB20F959FD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0B3E97-1D21-48A6-A757-C45A40CBBC18}" type="slidenum">
              <a:rPr lang="en-US" smtClean="0"/>
              <a:t>‹#›</a:t>
            </a:fld>
            <a:endParaRPr lang="en-US" dirty="0"/>
          </a:p>
        </p:txBody>
      </p:sp>
    </p:spTree>
    <p:extLst>
      <p:ext uri="{BB962C8B-B14F-4D97-AF65-F5344CB8AC3E}">
        <p14:creationId xmlns:p14="http://schemas.microsoft.com/office/powerpoint/2010/main" val="112250652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A71F88-9D39-4CB4-D88B-A112E5DA5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7" y="0"/>
            <a:ext cx="12220647" cy="6858000"/>
          </a:xfrm>
          <a:prstGeom prst="rect">
            <a:avLst/>
          </a:prstGeom>
        </p:spPr>
      </p:pic>
      <p:sp>
        <p:nvSpPr>
          <p:cNvPr id="2" name="Title 1">
            <a:extLst>
              <a:ext uri="{FF2B5EF4-FFF2-40B4-BE49-F238E27FC236}">
                <a16:creationId xmlns:a16="http://schemas.microsoft.com/office/drawing/2014/main" id="{F45F63AB-7200-CA97-49F5-38ABA50FC785}"/>
              </a:ext>
            </a:extLst>
          </p:cNvPr>
          <p:cNvSpPr>
            <a:spLocks noGrp="1"/>
          </p:cNvSpPr>
          <p:nvPr>
            <p:ph type="ctrTitle"/>
          </p:nvPr>
        </p:nvSpPr>
        <p:spPr>
          <a:xfrm>
            <a:off x="0" y="0"/>
            <a:ext cx="12192000" cy="3160059"/>
          </a:xfrm>
        </p:spPr>
        <p:txBody>
          <a:bodyPr anchor="ctr">
            <a:noAutofit/>
          </a:bodyPr>
          <a:lstStyle/>
          <a:p>
            <a:pPr>
              <a:lnSpc>
                <a:spcPct val="115000"/>
              </a:lnSpc>
              <a:spcBef>
                <a:spcPts val="0"/>
              </a:spcBef>
              <a:spcAft>
                <a:spcPts val="800"/>
              </a:spcAft>
              <a:tabLst>
                <a:tab pos="225425" algn="l"/>
              </a:tabLst>
            </a:pPr>
            <a:r>
              <a:rPr lang="en-US" sz="5000" b="1" kern="100"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Emerging Wine Regions of East Africa</a:t>
            </a:r>
            <a:br>
              <a:rPr lang="en-US" sz="5000" kern="100" dirty="0">
                <a:solidFill>
                  <a:srgbClr val="FFFF00"/>
                </a:solidFill>
                <a:effectLst>
                  <a:outerShdw blurRad="38100" dist="38100" dir="2700000" algn="tl">
                    <a:srgbClr val="000000">
                      <a:alpha val="43137"/>
                    </a:srgbClr>
                  </a:outerShdw>
                </a:effectLst>
                <a:ea typeface="Aptos" panose="020B0004020202020204" pitchFamily="34" charset="0"/>
              </a:rPr>
            </a:br>
            <a:br>
              <a:rPr lang="en-US" sz="1800" kern="100" dirty="0">
                <a:solidFill>
                  <a:srgbClr val="FFFF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br>
            <a:r>
              <a:rPr lang="en-US" sz="2800" b="1" dirty="0">
                <a:solidFill>
                  <a:srgbClr val="FFFF00"/>
                </a:solidFill>
                <a:effectLst>
                  <a:outerShdw blurRad="38100" dist="38100" dir="2700000" algn="tl">
                    <a:srgbClr val="000000">
                      <a:alpha val="43137"/>
                    </a:srgbClr>
                  </a:outerShdw>
                </a:effectLst>
                <a:latin typeface="Times New Roman, serif"/>
              </a:rPr>
              <a:t>Presented by</a:t>
            </a:r>
            <a:br>
              <a:rPr lang="en-US" sz="2800" dirty="0">
                <a:solidFill>
                  <a:srgbClr val="FFFF00"/>
                </a:solidFill>
                <a:effectLst>
                  <a:outerShdw blurRad="38100" dist="38100" dir="2700000" algn="tl">
                    <a:srgbClr val="000000">
                      <a:alpha val="43137"/>
                    </a:srgbClr>
                  </a:outerShdw>
                </a:effectLst>
              </a:rPr>
            </a:br>
            <a:r>
              <a:rPr lang="en-US" b="1" dirty="0">
                <a:solidFill>
                  <a:srgbClr val="FFFF00"/>
                </a:solidFill>
                <a:effectLst>
                  <a:outerShdw blurRad="38100" dist="38100" dir="2700000" algn="tl">
                    <a:srgbClr val="000000">
                      <a:alpha val="43137"/>
                    </a:srgbClr>
                  </a:outerShdw>
                </a:effectLst>
                <a:latin typeface="Times New Roman, serif"/>
              </a:rPr>
              <a:t>Marc Silver</a:t>
            </a:r>
            <a:endParaRPr lang="en-US" sz="6000" kern="100" dirty="0">
              <a:solidFill>
                <a:srgbClr val="FFFF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endParaRPr>
          </a:p>
        </p:txBody>
      </p:sp>
    </p:spTree>
    <p:extLst>
      <p:ext uri="{BB962C8B-B14F-4D97-AF65-F5344CB8AC3E}">
        <p14:creationId xmlns:p14="http://schemas.microsoft.com/office/powerpoint/2010/main" val="940889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A1B429C-8CBA-88F3-293E-FE1AD37B5C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7319FE-46FE-5F39-6947-D43513658D26}"/>
              </a:ext>
            </a:extLst>
          </p:cNvPr>
          <p:cNvSpPr>
            <a:spLocks noGrp="1"/>
          </p:cNvSpPr>
          <p:nvPr>
            <p:ph type="ctrTitle"/>
          </p:nvPr>
        </p:nvSpPr>
        <p:spPr>
          <a:xfrm>
            <a:off x="3602036" y="1"/>
            <a:ext cx="8589963"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Major Varietals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46F743FA-DFFA-6E2A-0C89-513DF6DA7C7E}"/>
              </a:ext>
            </a:extLst>
          </p:cNvPr>
          <p:cNvSpPr>
            <a:spLocks noGrp="1"/>
          </p:cNvSpPr>
          <p:nvPr>
            <p:ph type="subTitle" idx="1"/>
          </p:nvPr>
        </p:nvSpPr>
        <p:spPr>
          <a:xfrm>
            <a:off x="3602037" y="1170432"/>
            <a:ext cx="8473421" cy="5687568"/>
          </a:xfrm>
        </p:spPr>
        <p:txBody>
          <a:bodyPr>
            <a:noAutofit/>
          </a:bodyPr>
          <a:lstStyle/>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East Africa’s wine industry primarily relies on international grape varieties, given the lack of native wine grapes in the region.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However, Tanzania’s Dodoma region boasts the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Makutupora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grape, a varietal considered unique to the area.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grape has adapted well to the semi-arid conditions and is used to produce bold, distinctive red wines.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Its success demonstrates the potential for local varietals to emerge as defining features of East African winemaking.</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100" name="Picture 4">
            <a:extLst>
              <a:ext uri="{FF2B5EF4-FFF2-40B4-BE49-F238E27FC236}">
                <a16:creationId xmlns:a16="http://schemas.microsoft.com/office/drawing/2014/main" id="{1A1F68DE-5461-6574-8B39-59B72A5AF9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6020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73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3F82361-5B88-B296-CD32-C6A2357530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94FFD5-E2EF-A365-B65A-076367987684}"/>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Major Varietals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17540F1F-C60A-0FBC-14BD-2D66216EA66E}"/>
              </a:ext>
            </a:extLst>
          </p:cNvPr>
          <p:cNvSpPr>
            <a:spLocks noGrp="1"/>
          </p:cNvSpPr>
          <p:nvPr>
            <p:ph type="subTitle" idx="1"/>
          </p:nvPr>
        </p:nvSpPr>
        <p:spPr>
          <a:xfrm>
            <a:off x="658367" y="1170432"/>
            <a:ext cx="7286225" cy="5687568"/>
          </a:xfrm>
        </p:spPr>
        <p:txBody>
          <a:bodyPr>
            <a:noAutofit/>
          </a:bodyPr>
          <a:lstStyle/>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East African winemakers are experimenting with a mix of international and local grape varieties.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 Ethiopia, Syrah and Chardonnay are among the most successful, producing wines with vibrant fruit flavors and balanced acidity.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Kenya has seen success with Chenin Blanc and Cabernet Sauvignon, often crafted into crisp, refreshing wines suited to the local climate.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Meanwhile, Tanzania’s Dodoma region is gaining attention for its bold red wines made from Shiraz and local varietals like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Makutupora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which thrive in the region’s semi-arid conditions</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a:extLst>
              <a:ext uri="{FF2B5EF4-FFF2-40B4-BE49-F238E27FC236}">
                <a16:creationId xmlns:a16="http://schemas.microsoft.com/office/drawing/2014/main" id="{21B3CA5C-31F5-B9B4-EC42-4731684EDA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6325" y="1170431"/>
            <a:ext cx="4265676" cy="5687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64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09856A3-F628-5590-85D6-E5A44B2FA5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54C6AF-CC41-5B5E-11B6-6DD4F62C936E}"/>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pPr>
            <a:r>
              <a:rPr lang="en-US" sz="4400" b="1" dirty="0" err="1"/>
              <a:t>Leleshwa</a:t>
            </a:r>
            <a:r>
              <a:rPr lang="en-US" sz="4400" b="1" dirty="0"/>
              <a:t> </a:t>
            </a: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Winery</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9B4EBD7E-9D5A-FE4D-96D6-220C72C9CF57}"/>
              </a:ext>
            </a:extLst>
          </p:cNvPr>
          <p:cNvSpPr>
            <a:spLocks noGrp="1"/>
          </p:cNvSpPr>
          <p:nvPr>
            <p:ph type="subTitle" idx="1"/>
          </p:nvPr>
        </p:nvSpPr>
        <p:spPr>
          <a:xfrm>
            <a:off x="658368" y="1302784"/>
            <a:ext cx="6320656" cy="5555215"/>
          </a:xfrm>
        </p:spPr>
        <p:txBody>
          <a:bodyPr>
            <a:noAutofit/>
          </a:bodyPr>
          <a:lstStyle/>
          <a:p>
            <a:pPr marL="285750" marR="0" indent="-285750" algn="l">
              <a:lnSpc>
                <a:spcPct val="107000"/>
              </a:lnSpc>
              <a:spcAft>
                <a:spcPts val="800"/>
              </a:spcAft>
              <a:buFont typeface="Arial" panose="020B0604020202020204" pitchFamily="34" charset="0"/>
              <a:buChar char="•"/>
            </a:pPr>
            <a:r>
              <a:rPr lang="en-US" sz="2400" dirty="0" err="1"/>
              <a:t>Leleshwa</a:t>
            </a:r>
            <a:r>
              <a:rPr lang="en-US" sz="2400" dirty="0"/>
              <a:t> wines: 20 years ago, experts said they couldn’t grow grapes in Kenya. They decided to prove the experts wrong, so they planted a vineyard at </a:t>
            </a:r>
            <a:r>
              <a:rPr lang="en-US" sz="2400" dirty="0" err="1"/>
              <a:t>Morendat</a:t>
            </a:r>
            <a:r>
              <a:rPr lang="en-US" sz="2400" dirty="0"/>
              <a:t>. </a:t>
            </a:r>
          </a:p>
          <a:p>
            <a:pPr marL="285750" marR="0" indent="-285750" algn="l">
              <a:lnSpc>
                <a:spcPct val="107000"/>
              </a:lnSpc>
              <a:spcAft>
                <a:spcPts val="800"/>
              </a:spcAft>
              <a:buFont typeface="Arial" panose="020B0604020202020204" pitchFamily="34" charset="0"/>
              <a:buChar char="•"/>
            </a:pPr>
            <a:r>
              <a:rPr lang="en-US" sz="2400" dirty="0"/>
              <a:t>It started out as a hobby, something fun and exotic, an excuse to spend the weekend in Naivasha. Two decades later, they produce over 80,000 bottles of wine every year.</a:t>
            </a:r>
            <a:endParaRPr lang="en-US" sz="2400" kern="100" dirty="0"/>
          </a:p>
          <a:p>
            <a:pPr marL="285750" indent="-285750" algn="l">
              <a:lnSpc>
                <a:spcPct val="107000"/>
              </a:lnSpc>
              <a:spcAft>
                <a:spcPts val="800"/>
              </a:spcAft>
              <a:buFont typeface="Arial" panose="020B0604020202020204" pitchFamily="34" charset="0"/>
              <a:buChar char="•"/>
            </a:pPr>
            <a:r>
              <a:rPr lang="en-US" sz="2400" dirty="0" err="1"/>
              <a:t>Leleshwa</a:t>
            </a:r>
            <a:r>
              <a:rPr lang="en-US" sz="2400" dirty="0"/>
              <a:t> wines capture the essence of the untamed Kenyan spirit. They produce four wines; a blend of Merlot and Shiraz, a </a:t>
            </a:r>
            <a:r>
              <a:rPr lang="en-US" sz="2400" dirty="0" err="1"/>
              <a:t>Sauviengion</a:t>
            </a:r>
            <a:r>
              <a:rPr lang="en-US" sz="2400" dirty="0"/>
              <a:t> Blanc, a Rosé and a Sweet Blend.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6030D2B-40FA-F298-9926-DE24805A81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5776" y="1302784"/>
            <a:ext cx="5032095" cy="4425663"/>
          </a:xfrm>
          <a:prstGeom prst="rect">
            <a:avLst/>
          </a:prstGeom>
        </p:spPr>
      </p:pic>
    </p:spTree>
    <p:extLst>
      <p:ext uri="{BB962C8B-B14F-4D97-AF65-F5344CB8AC3E}">
        <p14:creationId xmlns:p14="http://schemas.microsoft.com/office/powerpoint/2010/main" val="119503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EAC02DD-D386-9AC5-D8B8-536E2C00D0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D217A1-1ED9-1378-54BE-3F8FCD86A797}"/>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pPr>
            <a:r>
              <a:rPr lang="en-US" sz="4400" dirty="0">
                <a:effectLst/>
              </a:rPr>
              <a:t>Castel Winery</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9CF28821-08EE-B700-488E-8DA00FCAD1BB}"/>
              </a:ext>
            </a:extLst>
          </p:cNvPr>
          <p:cNvSpPr>
            <a:spLocks noGrp="1"/>
          </p:cNvSpPr>
          <p:nvPr>
            <p:ph type="subTitle" idx="1"/>
          </p:nvPr>
        </p:nvSpPr>
        <p:spPr>
          <a:xfrm>
            <a:off x="658368" y="1302785"/>
            <a:ext cx="11533632" cy="1749174"/>
          </a:xfrm>
        </p:spPr>
        <p:txBody>
          <a:bodyPr>
            <a:noAutofit/>
          </a:bodyPr>
          <a:lstStyle/>
          <a:p>
            <a:pPr marL="342900" indent="-342900" algn="l">
              <a:lnSpc>
                <a:spcPct val="100000"/>
              </a:lnSpc>
              <a:buFont typeface="Arial" panose="020B0604020202020204" pitchFamily="34" charset="0"/>
              <a:buChar char="•"/>
            </a:pPr>
            <a:r>
              <a:rPr lang="en-US" sz="2400" dirty="0"/>
              <a:t>Castel Winery, near </a:t>
            </a:r>
            <a:r>
              <a:rPr lang="en-US" sz="2400" dirty="0" err="1"/>
              <a:t>Ziway</a:t>
            </a:r>
            <a:r>
              <a:rPr lang="en-US" sz="2400" dirty="0"/>
              <a:t> in Ethiopia, is a standout in East Africa's wine industry. </a:t>
            </a:r>
          </a:p>
          <a:p>
            <a:pPr marL="342900" indent="-342900" algn="l">
              <a:lnSpc>
                <a:spcPct val="100000"/>
              </a:lnSpc>
              <a:buFont typeface="Arial" panose="020B0604020202020204" pitchFamily="34" charset="0"/>
              <a:buChar char="•"/>
            </a:pPr>
            <a:r>
              <a:rPr lang="en-US" sz="2400" dirty="0"/>
              <a:t>Established by the French beverage giant Castel, the winery planted 750,000 Bordeaux vines over 125 hectares in 2007, producing reds like merlot, </a:t>
            </a:r>
            <a:r>
              <a:rPr lang="en-US" sz="2400" dirty="0" err="1"/>
              <a:t>syrah</a:t>
            </a:r>
            <a:r>
              <a:rPr lang="en-US" sz="2400" dirty="0"/>
              <a:t>, and cabernet sauvignon, and chardonnay for whites. </a:t>
            </a:r>
          </a:p>
        </p:txBody>
      </p:sp>
      <p:pic>
        <p:nvPicPr>
          <p:cNvPr id="6146" name="Picture 2">
            <a:extLst>
              <a:ext uri="{FF2B5EF4-FFF2-40B4-BE49-F238E27FC236}">
                <a16:creationId xmlns:a16="http://schemas.microsoft.com/office/drawing/2014/main" id="{159FAA2E-B75F-9AB1-6670-F55EA73611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077"/>
          <a:stretch/>
        </p:blipFill>
        <p:spPr bwMode="auto">
          <a:xfrm>
            <a:off x="0" y="3051958"/>
            <a:ext cx="5064113" cy="38060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B8B060F-93F8-E383-F40B-1B9F1DB21001}"/>
              </a:ext>
            </a:extLst>
          </p:cNvPr>
          <p:cNvSpPr txBox="1"/>
          <p:nvPr/>
        </p:nvSpPr>
        <p:spPr>
          <a:xfrm>
            <a:off x="5064113" y="2974056"/>
            <a:ext cx="6993880" cy="4247317"/>
          </a:xfrm>
          <a:prstGeom prst="rect">
            <a:avLst/>
          </a:prstGeom>
          <a:noFill/>
        </p:spPr>
        <p:txBody>
          <a:bodyPr wrap="square">
            <a:spAutoFit/>
          </a:bodyPr>
          <a:lstStyle/>
          <a:p>
            <a:pPr marL="342900" indent="-342900" algn="l">
              <a:lnSpc>
                <a:spcPct val="1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Ethiopia’s high plateau, diverse climate, and sandy soil offer an ideal setting for grape cultivation. Despite challenges like hailstorms and wildlife threats, Castel’s aromatic, fruity wines are gaining recognition. </a:t>
            </a:r>
          </a:p>
          <a:p>
            <a:pPr marL="342900" indent="-342900" algn="l">
              <a:lnSpc>
                <a:spcPct val="1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Their efforts showcase Ethiopia’s potential beyond past hardships, making "Made in Ethiopia" a label to </a:t>
            </a:r>
            <a:r>
              <a:rPr lang="en-US" sz="2400" dirty="0" err="1">
                <a:latin typeface="Times New Roman" panose="02020603050405020304" pitchFamily="18" charset="0"/>
                <a:cs typeface="Times New Roman" panose="02020603050405020304" pitchFamily="18" charset="0"/>
              </a:rPr>
              <a:t>watch.Castel’s</a:t>
            </a:r>
            <a:r>
              <a:rPr lang="en-US" sz="2400" dirty="0">
                <a:latin typeface="Times New Roman" panose="02020603050405020304" pitchFamily="18" charset="0"/>
                <a:cs typeface="Times New Roman" panose="02020603050405020304" pitchFamily="18" charset="0"/>
              </a:rPr>
              <a:t> Ethiopian vineyards are also surrounded by a two-</a:t>
            </a:r>
            <a:r>
              <a:rPr lang="en-US" sz="2400" dirty="0" err="1">
                <a:latin typeface="Times New Roman" panose="02020603050405020304" pitchFamily="18" charset="0"/>
                <a:cs typeface="Times New Roman" panose="02020603050405020304" pitchFamily="18" charset="0"/>
              </a:rPr>
              <a:t>metre</a:t>
            </a:r>
            <a:r>
              <a:rPr lang="en-US" sz="2400" dirty="0">
                <a:latin typeface="Times New Roman" panose="02020603050405020304" pitchFamily="18" charset="0"/>
                <a:cs typeface="Times New Roman" panose="02020603050405020304" pitchFamily="18" charset="0"/>
              </a:rPr>
              <a:t>-wide trench to deter pythons, hippopotamuses and hyenas.</a:t>
            </a:r>
          </a:p>
          <a:p>
            <a:pPr algn="l"/>
            <a:endParaRPr lang="en-US" sz="1800" dirty="0"/>
          </a:p>
          <a:p>
            <a:endParaRPr lang="en-US" sz="1200" dirty="0"/>
          </a:p>
        </p:txBody>
      </p:sp>
    </p:spTree>
    <p:extLst>
      <p:ext uri="{BB962C8B-B14F-4D97-AF65-F5344CB8AC3E}">
        <p14:creationId xmlns:p14="http://schemas.microsoft.com/office/powerpoint/2010/main" val="891157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B9F67251-3326-E875-FECE-202AFC04EC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B652D3-DA1B-E9F5-457A-6956E658E202}"/>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Cultural Significance</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AD0255F0-512B-1C0E-3ACC-EADB75B3FC51}"/>
              </a:ext>
            </a:extLst>
          </p:cNvPr>
          <p:cNvSpPr>
            <a:spLocks noGrp="1"/>
          </p:cNvSpPr>
          <p:nvPr>
            <p:ph type="subTitle" idx="1"/>
          </p:nvPr>
        </p:nvSpPr>
        <p:spPr>
          <a:xfrm>
            <a:off x="658368" y="1302784"/>
            <a:ext cx="11533632" cy="4923203"/>
          </a:xfrm>
        </p:spPr>
        <p:txBody>
          <a:bodyPr>
            <a:noAutofit/>
          </a:bodyPr>
          <a:lstStyle/>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Wine is gradually becoming a part of East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Africa’s social and cultural fabric.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 Ethiopia, wine has found a niche in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urban centers, served alongside traditional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dishes like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doro</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wat.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Kenya’s burgeoning middle class is embracing wine culture, with tasting events and wine tours becoming popular activities.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 Tanzania, local wines are a source of pride, often featured in national celebrations and festivals.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integration of wine into daily life and celebrations reflects its growing importance in the region’s culture.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170" name="Picture 2">
            <a:extLst>
              <a:ext uri="{FF2B5EF4-FFF2-40B4-BE49-F238E27FC236}">
                <a16:creationId xmlns:a16="http://schemas.microsoft.com/office/drawing/2014/main" id="{9994FB2A-4977-6E41-4FE8-8F7770A000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157"/>
          <a:stretch/>
        </p:blipFill>
        <p:spPr bwMode="auto">
          <a:xfrm>
            <a:off x="6254950" y="1170432"/>
            <a:ext cx="5937050" cy="2689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30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FC9E92A-8A17-02E8-95C6-C4A12C0651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503CCF-E443-D8DF-40B4-93A16357CB79}"/>
              </a:ext>
            </a:extLst>
          </p:cNvPr>
          <p:cNvSpPr>
            <a:spLocks noGrp="1"/>
          </p:cNvSpPr>
          <p:nvPr>
            <p:ph type="ctrTitle"/>
          </p:nvPr>
        </p:nvSpPr>
        <p:spPr>
          <a:xfrm>
            <a:off x="0" y="1"/>
            <a:ext cx="12191999"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Sustainable Practices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9BAA53FD-F445-BA51-D8CF-CCC93C9BE3FA}"/>
              </a:ext>
            </a:extLst>
          </p:cNvPr>
          <p:cNvSpPr>
            <a:spLocks noGrp="1"/>
          </p:cNvSpPr>
          <p:nvPr>
            <p:ph type="subTitle" idx="1"/>
          </p:nvPr>
        </p:nvSpPr>
        <p:spPr>
          <a:xfrm>
            <a:off x="633045" y="1170433"/>
            <a:ext cx="11558953" cy="1608393"/>
          </a:xfrm>
        </p:spPr>
        <p:txBody>
          <a:bodyPr>
            <a:noAutofit/>
          </a:bodyPr>
          <a:lstStyle/>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Sustainability is a key focus for many East African wineries.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Ethiopia’s Rift Valley Winery has adopted organic farming practices to preserve soil health and biodiversity. </a:t>
            </a:r>
          </a:p>
        </p:txBody>
      </p:sp>
      <p:pic>
        <p:nvPicPr>
          <p:cNvPr id="8194" name="Picture 2">
            <a:extLst>
              <a:ext uri="{FF2B5EF4-FFF2-40B4-BE49-F238E27FC236}">
                <a16:creationId xmlns:a16="http://schemas.microsoft.com/office/drawing/2014/main" id="{C138E08D-C6E4-B971-930B-E123B46B37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82536"/>
            <a:ext cx="4975761" cy="41754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6FE4776-9819-D66B-A41F-C901E6B83DC5}"/>
              </a:ext>
            </a:extLst>
          </p:cNvPr>
          <p:cNvSpPr txBox="1"/>
          <p:nvPr/>
        </p:nvSpPr>
        <p:spPr>
          <a:xfrm>
            <a:off x="5115296" y="2580081"/>
            <a:ext cx="7076702" cy="3439468"/>
          </a:xfrm>
          <a:prstGeom prst="rect">
            <a:avLst/>
          </a:prstGeom>
          <a:noFill/>
        </p:spPr>
        <p:txBody>
          <a:bodyPr wrap="square">
            <a:spAutoFit/>
          </a:bodyPr>
          <a:lstStyle/>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 Kenya, wineries are exploring solar-powered irrigation systems to combat water scarcity.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Tanzania’s producers are investing in community-driven initiatives, providing employment and training opportunities in rural areas.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These efforts not only enhance the environmental sustainability of wine production but also contribute to local economic development.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86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092BB52E-0ABE-6680-F535-A6072BF222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00AC9E-E287-AFDD-5F96-98E8C586E9DB}"/>
              </a:ext>
            </a:extLst>
          </p:cNvPr>
          <p:cNvSpPr>
            <a:spLocks noGrp="1"/>
          </p:cNvSpPr>
          <p:nvPr>
            <p:ph type="ctrTitle"/>
          </p:nvPr>
        </p:nvSpPr>
        <p:spPr>
          <a:xfrm>
            <a:off x="0" y="1"/>
            <a:ext cx="12192000" cy="1224220"/>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Future Outlook</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546A5EEF-E316-384D-BEE8-7050CEB511D1}"/>
              </a:ext>
            </a:extLst>
          </p:cNvPr>
          <p:cNvSpPr>
            <a:spLocks noGrp="1"/>
          </p:cNvSpPr>
          <p:nvPr>
            <p:ph type="subTitle" idx="1"/>
          </p:nvPr>
        </p:nvSpPr>
        <p:spPr>
          <a:xfrm>
            <a:off x="633045" y="1224221"/>
            <a:ext cx="11558953" cy="5633778"/>
          </a:xfrm>
        </p:spPr>
        <p:txBody>
          <a:bodyPr>
            <a:noAutofit/>
          </a:bodyPr>
          <a:lstStyle/>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With fewer established wineries and a relatively young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history compared to major wine-producing regions, the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industry’s story is still unfolding.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However, this also presents an exciting opportunity to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explore its growth and potential.</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future of East Africa’s wine industry is bright.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Increased investment in infrastructure, technology, and education is helping local winemakers improve quality and expand production.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There is also growing interest from international wine markets, with exports to Europe and Asia beginning to take off. As global consumers seek unique and authentic wine experiences, East Africa’s distinct wines are poised to carve out a niche on the world stage.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endParaRPr lang="en-US" sz="2400" dirty="0"/>
          </a:p>
        </p:txBody>
      </p:sp>
      <p:pic>
        <p:nvPicPr>
          <p:cNvPr id="9218" name="Picture 2">
            <a:extLst>
              <a:ext uri="{FF2B5EF4-FFF2-40B4-BE49-F238E27FC236}">
                <a16:creationId xmlns:a16="http://schemas.microsoft.com/office/drawing/2014/main" id="{2B009329-74E5-F629-3984-33CAFF454A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7714" y="1224220"/>
            <a:ext cx="4354286" cy="290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41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365661"/>
          </a:xfrm>
        </p:spPr>
        <p:txBody>
          <a:bodyPr anchor="ctr">
            <a:noAutofit/>
          </a:bodyPr>
          <a:lstStyle/>
          <a:p>
            <a:pPr marL="0" marR="0"/>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Final Thoughts</a:t>
            </a:r>
            <a:endParaRPr lang="en-US" sz="4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6210795" y="1252975"/>
            <a:ext cx="5689852" cy="5605024"/>
          </a:xfrm>
        </p:spPr>
        <p:txBody>
          <a:bodyPr>
            <a:noAutofit/>
          </a:bodyPr>
          <a:lstStyle/>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East Africa may be a newcomer to the world of winemaking, but its regions are already making a mark with unique terroirs, innovative practices, and a burgeoning wine culture.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By blending tradition with modernity, these emerging wine regions offer a glimpse into the future of winemaking on the continent.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Whether you’re a seasoned wine enthusiast or a curious explorer, East Africa’s wines are worth discovering.</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42" name="Picture 2">
            <a:extLst>
              <a:ext uri="{FF2B5EF4-FFF2-40B4-BE49-F238E27FC236}">
                <a16:creationId xmlns:a16="http://schemas.microsoft.com/office/drawing/2014/main" id="{BF57F820-A822-90B7-43D2-6A38F703E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78602"/>
            <a:ext cx="6100755" cy="4625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27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000" y="804673"/>
            <a:ext cx="9144000" cy="1719072"/>
          </a:xfrm>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97688" y="2036064"/>
            <a:ext cx="10196623" cy="4281165"/>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Wine Spectator, </a:t>
            </a:r>
            <a:r>
              <a:rPr lang="en-US" dirty="0"/>
              <a:t>Wine Enthusiast</a:t>
            </a:r>
            <a:r>
              <a:rPr lang="en-US" b="1" dirty="0"/>
              <a:t>, </a:t>
            </a:r>
            <a:r>
              <a:rPr lang="en-US" dirty="0"/>
              <a:t>BKWine Magazine, Wine &amp; Spirits Magazine, American Vineyard Magazine, The Grapevine Magazine,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24058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1"/>
            <a:ext cx="12192000" cy="1743457"/>
          </a:xfrm>
        </p:spPr>
        <p:txBody>
          <a:bodyPr anchor="ctr"/>
          <a:lstStyle/>
          <a:p>
            <a:pPr rtl="0">
              <a:spcAft>
                <a:spcPts val="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Citations and References</a:t>
            </a:r>
            <a:endParaRPr lang="en-US" sz="4000" dirty="0">
              <a:effectLst/>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85216" y="1609344"/>
            <a:ext cx="11021568" cy="5248657"/>
          </a:xfrm>
        </p:spPr>
        <p:txBody>
          <a:bodyPr>
            <a:normAutofit/>
          </a:bodyPr>
          <a:lstStyle/>
          <a:p>
            <a:pPr marL="342900" marR="0" lvl="0" indent="-342900" algn="l">
              <a:lnSpc>
                <a:spcPct val="107000"/>
              </a:lnSpc>
              <a:spcAft>
                <a:spcPts val="800"/>
              </a:spcAft>
              <a:buSzPct val="100000"/>
              <a:buFont typeface="Symbol" panose="05050102010706020507" pitchFamily="18" charset="2"/>
              <a:buChar char=""/>
              <a:tabLst>
                <a:tab pos="457200" algn="l"/>
              </a:tabLst>
            </a:pPr>
            <a:r>
              <a:rPr lang="en-US" sz="2400" kern="100" dirty="0">
                <a:effectLst/>
                <a:ea typeface="Calibri" panose="020F0502020204030204" pitchFamily="34" charset="0"/>
              </a:rPr>
              <a:t>Rift Valley Winery. "Exploring Ethiopia's Terroir." Accessed 2024.</a:t>
            </a:r>
          </a:p>
          <a:p>
            <a:pPr marL="342900" marR="0" lvl="0" indent="-342900" algn="l">
              <a:lnSpc>
                <a:spcPct val="107000"/>
              </a:lnSpc>
              <a:spcAft>
                <a:spcPts val="800"/>
              </a:spcAft>
              <a:buSzPct val="100000"/>
              <a:buFont typeface="Symbol" panose="05050102010706020507" pitchFamily="18" charset="2"/>
              <a:buChar char=""/>
              <a:tabLst>
                <a:tab pos="457200" algn="l"/>
              </a:tabLst>
            </a:pPr>
            <a:r>
              <a:rPr lang="en-US" sz="2400" kern="100" dirty="0">
                <a:effectLst/>
                <a:ea typeface="Calibri" panose="020F0502020204030204" pitchFamily="34" charset="0"/>
              </a:rPr>
              <a:t>Kenya Wines Agency. "Viticulture in the Great Rift Valley." Accessed 2024.</a:t>
            </a:r>
          </a:p>
          <a:p>
            <a:pPr marL="342900" marR="0" lvl="0" indent="-342900" algn="l">
              <a:lnSpc>
                <a:spcPct val="107000"/>
              </a:lnSpc>
              <a:spcAft>
                <a:spcPts val="800"/>
              </a:spcAft>
              <a:buSzPct val="100000"/>
              <a:buFont typeface="Symbol" panose="05050102010706020507" pitchFamily="18" charset="2"/>
              <a:buChar char=""/>
              <a:tabLst>
                <a:tab pos="457200" algn="l"/>
              </a:tabLst>
            </a:pPr>
            <a:r>
              <a:rPr lang="en-US" sz="2400" kern="100" dirty="0">
                <a:effectLst/>
                <a:ea typeface="Calibri" panose="020F0502020204030204" pitchFamily="34" charset="0"/>
              </a:rPr>
              <a:t>Tanzania Wine Producers Association. "Sustainability in Dodoma's Wine Industry." Accessed 2024.</a:t>
            </a:r>
          </a:p>
          <a:p>
            <a:pPr marL="342900" marR="0" indent="-342900" algn="l">
              <a:lnSpc>
                <a:spcPct val="115000"/>
              </a:lnSpc>
              <a:spcBef>
                <a:spcPts val="0"/>
              </a:spcBef>
              <a:spcAft>
                <a:spcPts val="800"/>
              </a:spcAft>
              <a:buFont typeface="Arial" panose="020B0604020202020204" pitchFamily="34" charset="0"/>
              <a:buChar char="•"/>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30279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4400" b="1" kern="1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Emerging Wine Regions of East Africa</a:t>
            </a:r>
            <a:endParaRPr lang="en-US" kern="100" dirty="0">
              <a:effectLst/>
              <a:ea typeface="Aptos" panose="020B0004020202020204" pitchFamily="34" charset="0"/>
            </a:endParaRPr>
          </a:p>
        </p:txBody>
      </p:sp>
      <p:sp>
        <p:nvSpPr>
          <p:cNvPr id="4" name="TextBox 3">
            <a:extLst>
              <a:ext uri="{FF2B5EF4-FFF2-40B4-BE49-F238E27FC236}">
                <a16:creationId xmlns:a16="http://schemas.microsoft.com/office/drawing/2014/main" id="{3781C9BB-E8E3-DB4D-53E4-013781664C27}"/>
              </a:ext>
            </a:extLst>
          </p:cNvPr>
          <p:cNvSpPr txBox="1"/>
          <p:nvPr/>
        </p:nvSpPr>
        <p:spPr>
          <a:xfrm>
            <a:off x="1520042" y="1170431"/>
            <a:ext cx="10049658" cy="5595763"/>
          </a:xfrm>
          <a:prstGeom prst="rect">
            <a:avLst/>
          </a:prstGeom>
          <a:noFill/>
        </p:spPr>
        <p:txBody>
          <a:bodyPr wrap="square">
            <a:spAutoFit/>
          </a:bodyPr>
          <a:lstStyle/>
          <a:p>
            <a:pPr marL="342900" marR="0" lvl="0" indent="-342900">
              <a:lnSpc>
                <a:spcPct val="107000"/>
              </a:lnSpc>
              <a:spcAft>
                <a:spcPts val="800"/>
              </a:spcAft>
              <a:buFont typeface="Arial" panose="020B0604020202020204" pitchFamily="34" charset="0"/>
              <a:buChar char="•"/>
              <a:tabLst>
                <a:tab pos="457200" algn="l"/>
              </a:tabLs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Emerging Wine Regions</a:t>
            </a:r>
          </a:p>
          <a:p>
            <a:pPr marL="342900" marR="0" lvl="0" indent="-342900">
              <a:lnSpc>
                <a:spcPct val="107000"/>
              </a:lnSpc>
              <a:spcAft>
                <a:spcPts val="800"/>
              </a:spcAft>
              <a:buFont typeface="Arial" panose="020B0604020202020204" pitchFamily="34" charset="0"/>
              <a:buChar char="•"/>
              <a:tabLst>
                <a:tab pos="457200" algn="l"/>
              </a:tabLst>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Historical Beginnings</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Arial" panose="020B0604020202020204" pitchFamily="34" charset="0"/>
              <a:buChar char="•"/>
              <a:tabLst>
                <a:tab pos="457200" algn="l"/>
              </a:tabLs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East Africa’s Terroir</a:t>
            </a:r>
          </a:p>
          <a:p>
            <a:pPr marL="342900" marR="0" lvl="0" indent="-342900">
              <a:lnSpc>
                <a:spcPct val="107000"/>
              </a:lnSpc>
              <a:spcAft>
                <a:spcPts val="800"/>
              </a:spcAft>
              <a:buFont typeface="Arial" panose="020B0604020202020204" pitchFamily="34" charset="0"/>
              <a:buChar char="•"/>
              <a:tabLst>
                <a:tab pos="457200" algn="l"/>
              </a:tabLs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Major Varietals</a:t>
            </a:r>
          </a:p>
          <a:p>
            <a:pPr marL="342900" marR="0" lvl="0" indent="-342900">
              <a:lnSpc>
                <a:spcPct val="107000"/>
              </a:lnSpc>
              <a:spcAft>
                <a:spcPts val="800"/>
              </a:spcAft>
              <a:buFont typeface="Arial" panose="020B0604020202020204" pitchFamily="34" charset="0"/>
              <a:buChar char="•"/>
              <a:tabLst>
                <a:tab pos="457200" algn="l"/>
              </a:tabLs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Cultural Significance</a:t>
            </a:r>
          </a:p>
          <a:p>
            <a:pPr marL="342900" marR="0" lvl="0" indent="-342900">
              <a:lnSpc>
                <a:spcPct val="107000"/>
              </a:lnSpc>
              <a:spcAft>
                <a:spcPts val="800"/>
              </a:spcAft>
              <a:buFont typeface="Arial" panose="020B0604020202020204" pitchFamily="34" charset="0"/>
              <a:buChar char="•"/>
              <a:tabLst>
                <a:tab pos="457200" algn="l"/>
              </a:tabLs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Sustainable Practices</a:t>
            </a:r>
          </a:p>
          <a:p>
            <a:pPr marL="342900" marR="0" lvl="0" indent="-342900">
              <a:lnSpc>
                <a:spcPct val="107000"/>
              </a:lnSpc>
              <a:spcAft>
                <a:spcPts val="800"/>
              </a:spcAft>
              <a:buFont typeface="Arial" panose="020B0604020202020204" pitchFamily="34" charset="0"/>
              <a:buChar char="•"/>
              <a:tabLst>
                <a:tab pos="457200" algn="l"/>
              </a:tabLs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Future Outlook</a:t>
            </a:r>
            <a:endParaRPr lang="en-US" sz="2800" b="1" kern="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7000"/>
              </a:lnSpc>
              <a:spcAft>
                <a:spcPts val="800"/>
              </a:spcAft>
              <a:buFont typeface="Arial" panose="020B0604020202020204" pitchFamily="34" charset="0"/>
              <a:buChar char="•"/>
              <a:tabLst>
                <a:tab pos="457200" algn="l"/>
              </a:tabLst>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Final Thoughts</a:t>
            </a:r>
          </a:p>
          <a:p>
            <a:pPr marL="342900" marR="0" lvl="0" indent="-342900">
              <a:lnSpc>
                <a:spcPct val="107000"/>
              </a:lnSpc>
              <a:spcAft>
                <a:spcPts val="800"/>
              </a:spcAft>
              <a:buFont typeface="Arial" panose="020B0604020202020204" pitchFamily="34" charset="0"/>
              <a:buChar char="•"/>
              <a:tabLst>
                <a:tab pos="457200" algn="l"/>
              </a:tabLst>
            </a:pPr>
            <a:r>
              <a:rPr lang="en-US" sz="2800" b="1" kern="0" dirty="0" err="1">
                <a:latin typeface="Times New Roman" panose="02020603050405020304" pitchFamily="18" charset="0"/>
                <a:ea typeface="Calibri" panose="020F0502020204030204" pitchFamily="34" charset="0"/>
                <a:cs typeface="Times New Roman" panose="02020603050405020304" pitchFamily="18" charset="0"/>
              </a:rPr>
              <a:t>Achnolegment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buFont typeface="Arial" panose="020B0604020202020204" pitchFamily="34" charset="0"/>
              <a:buChar char="•"/>
              <a:tabLst>
                <a:tab pos="457200" algn="l"/>
              </a:tabLs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References</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7935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4FB9DDC-875C-6504-5646-D052C1481D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799738-6C0E-FCC4-502A-F970196DFCCD}"/>
              </a:ext>
            </a:extLst>
          </p:cNvPr>
          <p:cNvSpPr>
            <a:spLocks noGrp="1"/>
          </p:cNvSpPr>
          <p:nvPr>
            <p:ph type="ctrTitle"/>
          </p:nvPr>
        </p:nvSpPr>
        <p:spPr>
          <a:xfrm>
            <a:off x="0" y="1"/>
            <a:ext cx="12192000" cy="1170431"/>
          </a:xfrm>
        </p:spPr>
        <p:txBody>
          <a:bodyPr anchor="ctr">
            <a:normAutofit/>
          </a:bodyPr>
          <a:lstStyle/>
          <a:p>
            <a:pPr marL="0" marR="0"/>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Emerging Wine Regions</a:t>
            </a:r>
            <a:endParaRPr lang="en-US" sz="4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572C8AB-877F-8379-2477-6EF475E428C6}"/>
              </a:ext>
            </a:extLst>
          </p:cNvPr>
          <p:cNvSpPr txBox="1"/>
          <p:nvPr/>
        </p:nvSpPr>
        <p:spPr>
          <a:xfrm>
            <a:off x="6992471" y="1063556"/>
            <a:ext cx="5199529" cy="5837495"/>
          </a:xfrm>
          <a:prstGeom prst="rect">
            <a:avLst/>
          </a:prstGeom>
          <a:noFill/>
        </p:spPr>
        <p:txBody>
          <a:bodyPr wrap="square">
            <a:spAutoFit/>
          </a:bodyPr>
          <a:lstStyle/>
          <a:p>
            <a:pPr marL="342900" marR="0" indent="-342900">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East Africa, known for its breathtaking landscapes and diverse cultures, is emerging as an unexpected but promising wine-producing region. </a:t>
            </a:r>
          </a:p>
          <a:p>
            <a:pPr marL="342900" marR="0" indent="-342900">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While traditionally overshadowed by established wine giants like South Africa, countries such as Kenya, Tanzania, and Ethiopia are developing unique wine identities. </a:t>
            </a:r>
          </a:p>
          <a:p>
            <a:pPr marL="342900" marR="0" indent="-342900">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article explores the history, terroir, varietals, and future potential of these regions, offering a fresh perspective on East Africa’s growing wine scene.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DA0F7901-4267-6427-A633-16AAA292E2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2535"/>
            <a:ext cx="6992471" cy="5427023"/>
          </a:xfrm>
          <a:prstGeom prst="rect">
            <a:avLst/>
          </a:prstGeom>
        </p:spPr>
      </p:pic>
    </p:spTree>
    <p:extLst>
      <p:ext uri="{BB962C8B-B14F-4D97-AF65-F5344CB8AC3E}">
        <p14:creationId xmlns:p14="http://schemas.microsoft.com/office/powerpoint/2010/main" val="188814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75EA271-F6AA-D107-0C25-90413D6ACB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20A94C-2D0B-513A-0FCA-B8D85828C10A}"/>
              </a:ext>
            </a:extLst>
          </p:cNvPr>
          <p:cNvSpPr>
            <a:spLocks noGrp="1"/>
          </p:cNvSpPr>
          <p:nvPr>
            <p:ph type="ctrTitle"/>
          </p:nvPr>
        </p:nvSpPr>
        <p:spPr>
          <a:xfrm>
            <a:off x="0" y="1"/>
            <a:ext cx="12192000" cy="1170431"/>
          </a:xfrm>
        </p:spPr>
        <p:txBody>
          <a:bodyPr anchor="ctr">
            <a:normAutofit/>
          </a:bodyPr>
          <a:lstStyle/>
          <a:p>
            <a:pPr>
              <a:lnSpc>
                <a:spcPct val="115000"/>
              </a:lnSpc>
              <a:spcBef>
                <a:spcPts val="0"/>
              </a:spcBef>
              <a:spcAft>
                <a:spcPts val="800"/>
              </a:spcAft>
            </a:pPr>
            <a:r>
              <a:rPr lang="en-US" sz="5400" b="1" kern="100" dirty="0">
                <a:effectLst/>
                <a:latin typeface="Times New Roman" panose="02020603050405020304" pitchFamily="18" charset="0"/>
                <a:ea typeface="Calibri" panose="020F0502020204030204" pitchFamily="34" charset="0"/>
                <a:cs typeface="Times New Roman" panose="02020603050405020304" pitchFamily="18" charset="0"/>
              </a:rPr>
              <a:t>Historical Beginnings</a:t>
            </a:r>
            <a:endParaRPr lang="en-US" sz="5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9309F1E2-9628-E69D-9CAE-4F723C727986}"/>
              </a:ext>
            </a:extLst>
          </p:cNvPr>
          <p:cNvSpPr>
            <a:spLocks noGrp="1"/>
          </p:cNvSpPr>
          <p:nvPr>
            <p:ph type="subTitle" idx="1"/>
          </p:nvPr>
        </p:nvSpPr>
        <p:spPr>
          <a:xfrm>
            <a:off x="658368" y="1170433"/>
            <a:ext cx="5437632" cy="4988320"/>
          </a:xfrm>
        </p:spPr>
        <p:txBody>
          <a:bodyPr>
            <a:noAutofit/>
          </a:bodyPr>
          <a:lstStyle/>
          <a:p>
            <a:pPr marR="0" algn="l">
              <a:lnSpc>
                <a:spcPct val="107000"/>
              </a:lnSpc>
              <a:spcAft>
                <a:spcPts val="8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Historical Context</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The history of winemaking in East Africa is relatively young compared to other parts of the continent. </a:t>
            </a:r>
          </a:p>
          <a:p>
            <a:pPr marL="342900" marR="0" indent="-34290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Modern winemaking began in the mid-20th century, driven by European settlers and missionaries. </a:t>
            </a:r>
          </a:p>
          <a:p>
            <a:pPr marL="342900" marR="0" indent="-342900" algn="l">
              <a:lnSpc>
                <a:spcPct val="107000"/>
              </a:lnSpc>
              <a:spcAft>
                <a:spcPts val="800"/>
              </a:spcAft>
              <a:buFont typeface="Arial" panose="020B0604020202020204" pitchFamily="34" charset="0"/>
              <a:buChar char="•"/>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D76C52FE-3CD8-9713-0E7F-70DDCD59D5C7}"/>
              </a:ext>
            </a:extLst>
          </p:cNvPr>
          <p:cNvPicPr>
            <a:picLocks noChangeAspect="1"/>
          </p:cNvPicPr>
          <p:nvPr/>
        </p:nvPicPr>
        <p:blipFill>
          <a:blip r:embed="rId2">
            <a:extLst>
              <a:ext uri="{28A0092B-C50C-407E-A947-70E740481C1C}">
                <a14:useLocalDpi xmlns:a14="http://schemas.microsoft.com/office/drawing/2010/main" val="0"/>
              </a:ext>
            </a:extLst>
          </a:blip>
          <a:srcRect l="4830" t="6060" r="5808" b="11600"/>
          <a:stretch/>
        </p:blipFill>
        <p:spPr>
          <a:xfrm>
            <a:off x="6199094" y="1290918"/>
            <a:ext cx="5992906" cy="3679042"/>
          </a:xfrm>
          <a:prstGeom prst="rect">
            <a:avLst/>
          </a:prstGeom>
        </p:spPr>
      </p:pic>
      <p:sp>
        <p:nvSpPr>
          <p:cNvPr id="6" name="TextBox 5">
            <a:extLst>
              <a:ext uri="{FF2B5EF4-FFF2-40B4-BE49-F238E27FC236}">
                <a16:creationId xmlns:a16="http://schemas.microsoft.com/office/drawing/2014/main" id="{091C2D95-E8FB-335B-EED1-BA71EC09B269}"/>
              </a:ext>
            </a:extLst>
          </p:cNvPr>
          <p:cNvSpPr txBox="1"/>
          <p:nvPr/>
        </p:nvSpPr>
        <p:spPr>
          <a:xfrm>
            <a:off x="6199094" y="5090446"/>
            <a:ext cx="5992906" cy="1384995"/>
          </a:xfrm>
          <a:prstGeom prst="rect">
            <a:avLst/>
          </a:prstGeom>
          <a:noFill/>
        </p:spPr>
        <p:txBody>
          <a:bodyPr wrap="square">
            <a:spAutoFit/>
          </a:bodyPr>
          <a:lstStyle/>
          <a:p>
            <a:pPr marL="457200" indent="-457200">
              <a:buFont typeface="Arial" panose="020B0604020202020204" pitchFamily="34" charset="0"/>
              <a:buChar char="•"/>
            </a:pPr>
            <a:r>
              <a:rPr lang="en-US" sz="2800" b="0" dirty="0">
                <a:effectLst/>
                <a:latin typeface="Times New Roman" panose="02020603050405020304" pitchFamily="18" charset="0"/>
                <a:cs typeface="Times New Roman" panose="02020603050405020304" pitchFamily="18" charset="0"/>
              </a:rPr>
              <a:t>Italian occupiers planted the first vines in Ethiopia in the 1930s, and wine production began in 1936.</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862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0570211E-5AEA-CEE4-EBE0-B5FD55666E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990D74-A5FE-2D78-3C29-C889DE13EBEC}"/>
              </a:ext>
            </a:extLst>
          </p:cNvPr>
          <p:cNvSpPr>
            <a:spLocks noGrp="1"/>
          </p:cNvSpPr>
          <p:nvPr>
            <p:ph type="ctrTitle"/>
          </p:nvPr>
        </p:nvSpPr>
        <p:spPr>
          <a:xfrm>
            <a:off x="0" y="1"/>
            <a:ext cx="12192000" cy="1170431"/>
          </a:xfrm>
        </p:spPr>
        <p:txBody>
          <a:bodyPr anchor="ctr">
            <a:normAutofit/>
          </a:bodyPr>
          <a:lstStyle/>
          <a:p>
            <a:pPr>
              <a:lnSpc>
                <a:spcPct val="115000"/>
              </a:lnSpc>
              <a:spcBef>
                <a:spcPts val="0"/>
              </a:spcBef>
              <a:spcAft>
                <a:spcPts val="800"/>
              </a:spcAft>
            </a:pPr>
            <a:r>
              <a:rPr lang="en-US" sz="5400" b="1" kern="100" dirty="0">
                <a:effectLst/>
                <a:latin typeface="Times New Roman" panose="02020603050405020304" pitchFamily="18" charset="0"/>
                <a:ea typeface="Calibri" panose="020F0502020204030204" pitchFamily="34" charset="0"/>
                <a:cs typeface="Times New Roman" panose="02020603050405020304" pitchFamily="18" charset="0"/>
              </a:rPr>
              <a:t>Historical Beginnings</a:t>
            </a:r>
            <a:endParaRPr lang="en-US" sz="5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717FA0C-D657-F8C0-6949-875E7D3A5110}"/>
              </a:ext>
            </a:extLst>
          </p:cNvPr>
          <p:cNvSpPr>
            <a:spLocks noGrp="1"/>
          </p:cNvSpPr>
          <p:nvPr>
            <p:ph type="subTitle" idx="1"/>
          </p:nvPr>
        </p:nvSpPr>
        <p:spPr>
          <a:xfrm>
            <a:off x="510988" y="1170433"/>
            <a:ext cx="11551024" cy="4988320"/>
          </a:xfrm>
        </p:spPr>
        <p:txBody>
          <a:bodyPr>
            <a:noAutofit/>
          </a:bodyPr>
          <a:lstStyle/>
          <a:p>
            <a:pPr marR="0" algn="l">
              <a:lnSpc>
                <a:spcPct val="107000"/>
              </a:lnSpc>
              <a:spcAft>
                <a:spcPts val="8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Historical Context</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Initially, the focus was on table grapes and small-scale production for local consumption. Over time, increased interest in viticulture and investment in modern techniques sparked the growth of the wine industry, particularly in Kenya and Ethiopia. </a:t>
            </a:r>
          </a:p>
          <a:p>
            <a:pPr marL="342900" marR="0" indent="-34290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Ethiopia’s Rift Valley Winery, established </a:t>
            </a:r>
            <a:br>
              <a:rPr lang="en-US"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in the 1990s, played a pivotal role in </a:t>
            </a:r>
            <a:br>
              <a:rPr lang="en-US"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introducing international varietals to the </a:t>
            </a:r>
            <a:br>
              <a:rPr lang="en-US"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region.</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AAE6FB97-E011-CB89-0FFB-2A615F7904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5235" y="3315675"/>
            <a:ext cx="5266765" cy="3542325"/>
          </a:xfrm>
          <a:prstGeom prst="rect">
            <a:avLst/>
          </a:prstGeom>
        </p:spPr>
      </p:pic>
    </p:spTree>
    <p:extLst>
      <p:ext uri="{BB962C8B-B14F-4D97-AF65-F5344CB8AC3E}">
        <p14:creationId xmlns:p14="http://schemas.microsoft.com/office/powerpoint/2010/main" val="190078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A52E58E-D002-03A4-CF8D-6B2A7E5D8A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E7DB42-6A87-91E6-AE29-B58923853EFB}"/>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East Africa’s Terroir</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103A0075-BA62-DC19-AE7C-43C91CC342AF}"/>
              </a:ext>
            </a:extLst>
          </p:cNvPr>
          <p:cNvSpPr>
            <a:spLocks noGrp="1"/>
          </p:cNvSpPr>
          <p:nvPr>
            <p:ph type="subTitle" idx="1"/>
          </p:nvPr>
        </p:nvSpPr>
        <p:spPr>
          <a:xfrm>
            <a:off x="658367" y="1302785"/>
            <a:ext cx="11417092" cy="3094404"/>
          </a:xfrm>
        </p:spPr>
        <p:txBody>
          <a:bodyPr>
            <a:noAutofit/>
          </a:bodyPr>
          <a:lstStyle/>
          <a:p>
            <a:pPr marR="0" algn="l">
              <a:lnSpc>
                <a:spcPct val="107000"/>
              </a:lnSpc>
              <a:spcAft>
                <a:spcPts val="8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Country-Specific Breakdown</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Ethiopia’s Rift Valley boasts volcanic soils and high altitudes that provide optimal conditions for grape cultivation. </a:t>
            </a:r>
          </a:p>
          <a:p>
            <a:pPr marL="342900" marR="0" indent="-34290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The region’s climate allows for slow ripening, which enhances flavor complexity and acidity in varietals such as Syrah and Chardonnay. </a:t>
            </a:r>
          </a:p>
        </p:txBody>
      </p:sp>
      <p:pic>
        <p:nvPicPr>
          <p:cNvPr id="1026" name="Picture 2">
            <a:extLst>
              <a:ext uri="{FF2B5EF4-FFF2-40B4-BE49-F238E27FC236}">
                <a16:creationId xmlns:a16="http://schemas.microsoft.com/office/drawing/2014/main" id="{BB46AF81-2979-C5BC-26DF-4AAAF58C01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87905"/>
            <a:ext cx="4235824" cy="27700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DFD1865-0682-7BF3-49B4-1ACFCD5A5B5F}"/>
              </a:ext>
            </a:extLst>
          </p:cNvPr>
          <p:cNvSpPr txBox="1"/>
          <p:nvPr/>
        </p:nvSpPr>
        <p:spPr>
          <a:xfrm>
            <a:off x="4461063" y="4209784"/>
            <a:ext cx="7520266" cy="2374689"/>
          </a:xfrm>
          <a:prstGeom prst="rect">
            <a:avLst/>
          </a:prstGeom>
          <a:noFill/>
        </p:spPr>
        <p:txBody>
          <a:bodyPr wrap="square">
            <a:spAutoFit/>
          </a:bodyPr>
          <a:lstStyle/>
          <a:p>
            <a:pPr marL="342900" marR="0" indent="-342900" algn="l">
              <a:lnSpc>
                <a:spcPct val="107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The Rift Valley Winery, a pioneer in Ethiopian winemaking, has been instrumental in shaping the country’s wine industry, introducing modern techniques and producing wines that are increasingly gaining international attention.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682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743DB97-2415-A2E0-89BA-DC0FD57AF8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AB92A3-EE38-F6B3-CE78-28AD18028274}"/>
              </a:ext>
            </a:extLst>
          </p:cNvPr>
          <p:cNvSpPr>
            <a:spLocks noGrp="1"/>
          </p:cNvSpPr>
          <p:nvPr>
            <p:ph type="ctrTitle"/>
          </p:nvPr>
        </p:nvSpPr>
        <p:spPr>
          <a:xfrm>
            <a:off x="0" y="1"/>
            <a:ext cx="6481175"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East Africa’s Terroir</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2ECEC18C-685E-F0E2-E474-F1CD55AB452D}"/>
              </a:ext>
            </a:extLst>
          </p:cNvPr>
          <p:cNvSpPr>
            <a:spLocks noGrp="1"/>
          </p:cNvSpPr>
          <p:nvPr>
            <p:ph type="subTitle" idx="1"/>
          </p:nvPr>
        </p:nvSpPr>
        <p:spPr>
          <a:xfrm>
            <a:off x="658367" y="1302784"/>
            <a:ext cx="11418838" cy="4923203"/>
          </a:xfrm>
        </p:spPr>
        <p:txBody>
          <a:bodyPr>
            <a:noAutofit/>
          </a:bodyPr>
          <a:lstStyle/>
          <a:p>
            <a:pPr marR="0" algn="l">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Country-Specific Breakdown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Kenya’s wine production centers around the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Great Rift Valley as well.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temperate climate and fertile soils have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encouraged the cultivation of varietals like Chenin Blanc and Cabernet Sauvignon.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Many wineries here are experimenting with irrigation methods to optimize grape quality.</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country’s burgeoning wine culture includes tasting tours and vineyard visits, making it an emerging destination for wine tourism.</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a:extLst>
              <a:ext uri="{FF2B5EF4-FFF2-40B4-BE49-F238E27FC236}">
                <a16:creationId xmlns:a16="http://schemas.microsoft.com/office/drawing/2014/main" id="{5FB76EED-0861-7C90-957F-01DCFFD1F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8935" y="1"/>
            <a:ext cx="5423065" cy="330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8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05163398-7CB1-AC61-EB88-1D91A6A2D2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643806-4E85-4AB3-8771-631846C4C97F}"/>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East Africa’s Terroir</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448A75BB-A054-F179-6B49-7A6D01E0B891}"/>
              </a:ext>
            </a:extLst>
          </p:cNvPr>
          <p:cNvSpPr>
            <a:spLocks noGrp="1"/>
          </p:cNvSpPr>
          <p:nvPr>
            <p:ph type="subTitle" idx="1"/>
          </p:nvPr>
        </p:nvSpPr>
        <p:spPr>
          <a:xfrm>
            <a:off x="658367" y="1302785"/>
            <a:ext cx="11533633" cy="2126216"/>
          </a:xfrm>
        </p:spPr>
        <p:txBody>
          <a:bodyPr>
            <a:noAutofit/>
          </a:bodyPr>
          <a:lstStyle/>
          <a:p>
            <a:pPr marR="0" algn="l">
              <a:lnSpc>
                <a:spcPct val="107000"/>
              </a:lnSpc>
              <a:spcAft>
                <a:spcPts val="800"/>
              </a:spcAft>
            </a:pPr>
            <a:r>
              <a:rPr lang="en-US" b="1" kern="100" dirty="0">
                <a:effectLst/>
                <a:ea typeface="Calibri" panose="020F0502020204030204" pitchFamily="34" charset="0"/>
              </a:rPr>
              <a:t>Country-Specific Breakdown</a:t>
            </a:r>
            <a:endParaRPr lang="en-US" kern="100" dirty="0">
              <a:effectLst/>
              <a:ea typeface="Calibri" panose="020F0502020204030204" pitchFamily="34" charset="0"/>
            </a:endParaRPr>
          </a:p>
          <a:p>
            <a:pPr marL="285750" marR="0" indent="-285750" algn="l">
              <a:lnSpc>
                <a:spcPct val="107000"/>
              </a:lnSpc>
              <a:spcAft>
                <a:spcPts val="800"/>
              </a:spcAft>
              <a:buFont typeface="Arial" panose="020B0604020202020204" pitchFamily="34" charset="0"/>
              <a:buChar char="•"/>
            </a:pPr>
            <a:r>
              <a:rPr lang="en-US" kern="100" dirty="0">
                <a:effectLst/>
                <a:ea typeface="Calibri" panose="020F0502020204030204" pitchFamily="34" charset="0"/>
              </a:rPr>
              <a:t>Tanzania’s Dodoma region is defined by semi-arid conditions and sandy soils, which present challenges for viticulture but also contribute to the bold and distinctive profiles of its wines. </a:t>
            </a:r>
          </a:p>
        </p:txBody>
      </p:sp>
      <p:pic>
        <p:nvPicPr>
          <p:cNvPr id="3076" name="Picture 4">
            <a:extLst>
              <a:ext uri="{FF2B5EF4-FFF2-40B4-BE49-F238E27FC236}">
                <a16:creationId xmlns:a16="http://schemas.microsoft.com/office/drawing/2014/main" id="{FA4BD256-552A-AA3D-3BC1-4EBAEC12DD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860"/>
          <a:stretch/>
        </p:blipFill>
        <p:spPr bwMode="auto">
          <a:xfrm>
            <a:off x="0" y="3428999"/>
            <a:ext cx="5488152" cy="3428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C84743D-2BFC-1AD3-1794-D2BE7EA346CC}"/>
              </a:ext>
            </a:extLst>
          </p:cNvPr>
          <p:cNvSpPr txBox="1"/>
          <p:nvPr/>
        </p:nvSpPr>
        <p:spPr>
          <a:xfrm>
            <a:off x="5619997" y="3292756"/>
            <a:ext cx="6706590" cy="3642023"/>
          </a:xfrm>
          <a:prstGeom prst="rect">
            <a:avLst/>
          </a:prstGeom>
          <a:noFill/>
        </p:spPr>
        <p:txBody>
          <a:bodyPr wrap="square">
            <a:spAutoFit/>
          </a:bodyPr>
          <a:lstStyle/>
          <a:p>
            <a:pPr marL="285750" marR="0" indent="-285750" algn="l">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Shiraz and the indigenous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Makutupora</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grape are the region’s stars, thriving under careful irrigation and innovative practices. </a:t>
            </a:r>
          </a:p>
          <a:p>
            <a:pPr marL="285750" marR="0" indent="-285750" algn="l">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Tanzania’s wineries are focusing on sustainability and local engagement, bringing the country’s wine industry into the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spotlight.East</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Africa’s terroir is as diverse as its landscapes. </a:t>
            </a:r>
          </a:p>
        </p:txBody>
      </p:sp>
    </p:spTree>
    <p:extLst>
      <p:ext uri="{BB962C8B-B14F-4D97-AF65-F5344CB8AC3E}">
        <p14:creationId xmlns:p14="http://schemas.microsoft.com/office/powerpoint/2010/main" val="321965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FE51CD4-427C-3893-EB88-D9C8D4226D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7FF386-3438-64E3-1579-76D3CECD3C4E}"/>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East Africa’s Terroir</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DEE0A7D3-CA90-30F0-FED3-F7B0C34FECEC}"/>
              </a:ext>
            </a:extLst>
          </p:cNvPr>
          <p:cNvSpPr>
            <a:spLocks noGrp="1"/>
          </p:cNvSpPr>
          <p:nvPr>
            <p:ph type="subTitle" idx="1"/>
          </p:nvPr>
        </p:nvSpPr>
        <p:spPr>
          <a:xfrm>
            <a:off x="658367" y="1302784"/>
            <a:ext cx="11533633" cy="4923203"/>
          </a:xfrm>
        </p:spPr>
        <p:txBody>
          <a:bodyPr>
            <a:noAutofit/>
          </a:bodyPr>
          <a:lstStyle/>
          <a:p>
            <a:pPr marR="0" algn="l">
              <a:lnSpc>
                <a:spcPct val="107000"/>
              </a:lnSpc>
              <a:spcAft>
                <a:spcPts val="8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Country-Specific Breakdown</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The high altitudes and volcanic soils in </a:t>
            </a:r>
            <a:br>
              <a:rPr lang="en-US"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regions like Ethiopia’s Rift Valley provide ideal conditions for grape cultivation. </a:t>
            </a:r>
          </a:p>
          <a:p>
            <a:pPr marL="285750" marR="0" indent="-28575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Tanzania’s wine regions, such as Dodoma, </a:t>
            </a:r>
            <a:br>
              <a:rPr lang="en-US"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are defined by sandy soils and semi-arid conditions, requiring innovative irrigation methods but resulting in distinctive wine profiles. </a:t>
            </a:r>
          </a:p>
          <a:p>
            <a:pPr marL="285750" marR="0" indent="-28575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These environmental factors are helping to shape wines that reflect East Africa’s unique identity.</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a:extLst>
              <a:ext uri="{FF2B5EF4-FFF2-40B4-BE49-F238E27FC236}">
                <a16:creationId xmlns:a16="http://schemas.microsoft.com/office/drawing/2014/main" id="{B8396EC5-815B-2A48-9E85-A420FFC482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933"/>
          <a:stretch/>
        </p:blipFill>
        <p:spPr bwMode="auto">
          <a:xfrm>
            <a:off x="7157099" y="1302784"/>
            <a:ext cx="5034902" cy="2829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19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2803</TotalTime>
  <Words>1442</Words>
  <Application>Microsoft Office PowerPoint</Application>
  <PresentationFormat>Widescreen</PresentationFormat>
  <Paragraphs>103</Paragraphs>
  <Slides>19</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Aptos</vt:lpstr>
      <vt:lpstr>Aptos Display</vt:lpstr>
      <vt:lpstr>Arial</vt:lpstr>
      <vt:lpstr>Calibri</vt:lpstr>
      <vt:lpstr>Consolas</vt:lpstr>
      <vt:lpstr>Symbol</vt:lpstr>
      <vt:lpstr>Times New Roman</vt:lpstr>
      <vt:lpstr>Times New Roman, serif</vt:lpstr>
      <vt:lpstr>Office Theme</vt:lpstr>
      <vt:lpstr>Emerging Wine Regions of East Africa  Presented by Marc Silver</vt:lpstr>
      <vt:lpstr>Emerging Wine Regions of East Africa</vt:lpstr>
      <vt:lpstr>Emerging Wine Regions</vt:lpstr>
      <vt:lpstr>Historical Beginnings</vt:lpstr>
      <vt:lpstr>Historical Beginnings</vt:lpstr>
      <vt:lpstr>East Africa’s Terroir</vt:lpstr>
      <vt:lpstr>East Africa’s Terroir</vt:lpstr>
      <vt:lpstr>East Africa’s Terroir</vt:lpstr>
      <vt:lpstr>East Africa’s Terroir</vt:lpstr>
      <vt:lpstr>Major Varietals</vt:lpstr>
      <vt:lpstr>Major Varietals</vt:lpstr>
      <vt:lpstr>Leleshwa Winery</vt:lpstr>
      <vt:lpstr>Castel Winery</vt:lpstr>
      <vt:lpstr>Cultural Significance</vt:lpstr>
      <vt:lpstr>Sustainable Practices</vt:lpstr>
      <vt:lpstr>Future Outlook</vt:lpstr>
      <vt:lpstr>Final Thoughts</vt:lpstr>
      <vt:lpstr>Acknowledgement</vt:lpstr>
      <vt:lpstr>Citations and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164</cp:revision>
  <dcterms:created xsi:type="dcterms:W3CDTF">2024-07-15T00:09:41Z</dcterms:created>
  <dcterms:modified xsi:type="dcterms:W3CDTF">2024-12-15T03:19:22Z</dcterms:modified>
</cp:coreProperties>
</file>