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handoutMasterIdLst>
    <p:handoutMasterId r:id="rId33"/>
  </p:handoutMasterIdLst>
  <p:sldIdLst>
    <p:sldId id="256" r:id="rId2"/>
    <p:sldId id="273" r:id="rId3"/>
    <p:sldId id="257" r:id="rId4"/>
    <p:sldId id="274" r:id="rId5"/>
    <p:sldId id="258" r:id="rId6"/>
    <p:sldId id="280" r:id="rId7"/>
    <p:sldId id="292" r:id="rId8"/>
    <p:sldId id="279" r:id="rId9"/>
    <p:sldId id="276" r:id="rId10"/>
    <p:sldId id="295" r:id="rId11"/>
    <p:sldId id="260" r:id="rId12"/>
    <p:sldId id="296" r:id="rId13"/>
    <p:sldId id="277" r:id="rId14"/>
    <p:sldId id="297" r:id="rId15"/>
    <p:sldId id="261" r:id="rId16"/>
    <p:sldId id="264" r:id="rId17"/>
    <p:sldId id="265" r:id="rId18"/>
    <p:sldId id="278" r:id="rId19"/>
    <p:sldId id="268" r:id="rId20"/>
    <p:sldId id="282" r:id="rId21"/>
    <p:sldId id="283" r:id="rId22"/>
    <p:sldId id="294" r:id="rId23"/>
    <p:sldId id="286" r:id="rId24"/>
    <p:sldId id="284" r:id="rId25"/>
    <p:sldId id="290" r:id="rId26"/>
    <p:sldId id="288" r:id="rId27"/>
    <p:sldId id="275" r:id="rId28"/>
    <p:sldId id="271" r:id="rId29"/>
    <p:sldId id="272" r:id="rId30"/>
    <p:sldId id="291" r:id="rId3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86" autoAdjust="0"/>
    <p:restoredTop sz="94495" autoAdjust="0"/>
  </p:normalViewPr>
  <p:slideViewPr>
    <p:cSldViewPr snapToGrid="0">
      <p:cViewPr varScale="1">
        <p:scale>
          <a:sx n="99" d="100"/>
          <a:sy n="99" d="100"/>
        </p:scale>
        <p:origin x="1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00493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13</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14</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263224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15</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16</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17</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94254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08280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862127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91524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25</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94165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94543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27</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28</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29</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79149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484597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61155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749257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rome2rio.com/map/Port-Chalmers/Dunedin#trips/transport/Port-Chalmers/Dunedin/r/Taxi/s/0"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441450"/>
            <a:ext cx="6011863" cy="2474524"/>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Dunedin</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New Zealand</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3" name="Picture 2" descr="A blue flag with red and white stars&#10;&#10;Description automatically generated">
            <a:extLst>
              <a:ext uri="{FF2B5EF4-FFF2-40B4-BE49-F238E27FC236}">
                <a16:creationId xmlns:a16="http://schemas.microsoft.com/office/drawing/2014/main" id="{C285EC34-ACAE-628C-B482-6BDC0ECCB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1104984"/>
            <a:ext cx="4666396" cy="2916498"/>
          </a:xfrm>
          <a:prstGeom prst="rect">
            <a:avLst/>
          </a:prstGeom>
        </p:spPr>
      </p:pic>
      <p:sp>
        <p:nvSpPr>
          <p:cNvPr id="5" name="TextBox 4">
            <a:extLst>
              <a:ext uri="{FF2B5EF4-FFF2-40B4-BE49-F238E27FC236}">
                <a16:creationId xmlns:a16="http://schemas.microsoft.com/office/drawing/2014/main" id="{EFD8A132-25A3-5351-067D-6AD3866D88AE}"/>
              </a:ext>
            </a:extLst>
          </p:cNvPr>
          <p:cNvSpPr txBox="1"/>
          <p:nvPr/>
        </p:nvSpPr>
        <p:spPr>
          <a:xfrm>
            <a:off x="-1" y="4475029"/>
            <a:ext cx="10080625" cy="1015663"/>
          </a:xfrm>
          <a:prstGeom prst="rect">
            <a:avLst/>
          </a:prstGeom>
          <a:noFill/>
        </p:spPr>
        <p:txBody>
          <a:bodyPr wrap="square">
            <a:spAutoFit/>
          </a:bodyPr>
          <a:lstStyle/>
          <a:p>
            <a:pPr algn="ctr"/>
            <a:r>
              <a:rPr lang="en-US" sz="3000" dirty="0">
                <a:latin typeface="Times New Roman" panose="02020603050405020304" pitchFamily="18" charset="0"/>
                <a:cs typeface="Times New Roman" panose="02020603050405020304" pitchFamily="18" charset="0"/>
              </a:rPr>
              <a:t>As they say in New Zealand, “Kia </a:t>
            </a:r>
            <a:r>
              <a:rPr lang="en-US" sz="3000" dirty="0" err="1">
                <a:latin typeface="Times New Roman" panose="02020603050405020304" pitchFamily="18" charset="0"/>
                <a:cs typeface="Times New Roman" panose="02020603050405020304" pitchFamily="18" charset="0"/>
              </a:rPr>
              <a:t>ora</a:t>
            </a:r>
            <a:r>
              <a:rPr lang="en-US" sz="3000" dirty="0">
                <a:latin typeface="Times New Roman" panose="02020603050405020304" pitchFamily="18" charset="0"/>
                <a:cs typeface="Times New Roman" panose="02020603050405020304" pitchFamily="18" charset="0"/>
              </a:rPr>
              <a:t>”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which is a Māori greeting for </a:t>
            </a:r>
            <a:r>
              <a:rPr lang="en-US" sz="3000" b="1" dirty="0">
                <a:latin typeface="Times New Roman" panose="02020603050405020304" pitchFamily="18" charset="0"/>
                <a:cs typeface="Times New Roman" panose="02020603050405020304" pitchFamily="18" charset="0"/>
              </a:rPr>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252498"/>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Dunedin History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95778" y="989776"/>
            <a:ext cx="457879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During the 20th century the city's growth slowed significantly, leaving behind a rich tapestry of Edwardian and Victorian architectural heritage.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Dunedin Railway Station, built in the Edwardian Baroque style, is Dunedin's most famous monument to its Golden Days, and New Zealand's most photographed building.</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University of Otago, New Zealand’s oldest, was founded in Dunedin in 1869, and since then students have made a major contribution to the city’s unique character</a:t>
            </a:r>
            <a:r>
              <a:rPr lang="en-US" sz="2000" dirty="0"/>
              <a:t>.</a:t>
            </a:r>
          </a:p>
        </p:txBody>
      </p:sp>
      <p:pic>
        <p:nvPicPr>
          <p:cNvPr id="4" name="Picture 3" descr="Dunedin Railway Station with a garden and flowers&#10;&#10;Description automatically generated">
            <a:extLst>
              <a:ext uri="{FF2B5EF4-FFF2-40B4-BE49-F238E27FC236}">
                <a16:creationId xmlns:a16="http://schemas.microsoft.com/office/drawing/2014/main" id="{F42AE801-E9DB-3C1A-E1DE-F45176F9F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571" y="1173256"/>
            <a:ext cx="5406054" cy="3398743"/>
          </a:xfrm>
          <a:prstGeom prst="rect">
            <a:avLst/>
          </a:prstGeom>
        </p:spPr>
      </p:pic>
    </p:spTree>
    <p:extLst>
      <p:ext uri="{BB962C8B-B14F-4D97-AF65-F5344CB8AC3E}">
        <p14:creationId xmlns:p14="http://schemas.microsoft.com/office/powerpoint/2010/main" val="21016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australia and the ocean&#10;&#10;Description automatically generated">
            <a:extLst>
              <a:ext uri="{FF2B5EF4-FFF2-40B4-BE49-F238E27FC236}">
                <a16:creationId xmlns:a16="http://schemas.microsoft.com/office/drawing/2014/main" id="{17796A70-5EE8-4F36-F0A5-38D38890232E}"/>
              </a:ext>
            </a:extLst>
          </p:cNvPr>
          <p:cNvPicPr>
            <a:picLocks noChangeAspect="1"/>
          </p:cNvPicPr>
          <p:nvPr/>
        </p:nvPicPr>
        <p:blipFill rotWithShape="1">
          <a:blip r:embed="rId3">
            <a:extLst>
              <a:ext uri="{28A0092B-C50C-407E-A947-70E740481C1C}">
                <a14:useLocalDpi xmlns:a14="http://schemas.microsoft.com/office/drawing/2010/main" val="0"/>
              </a:ext>
            </a:extLst>
          </a:blip>
          <a:srcRect t="4434" b="5162"/>
          <a:stretch/>
        </p:blipFill>
        <p:spPr>
          <a:xfrm>
            <a:off x="-1" y="17286"/>
            <a:ext cx="10080625" cy="565326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descr="A map of new zealand with white text&#10;&#10;Description automatically generated">
            <a:extLst>
              <a:ext uri="{FF2B5EF4-FFF2-40B4-BE49-F238E27FC236}">
                <a16:creationId xmlns:a16="http://schemas.microsoft.com/office/drawing/2014/main" id="{98E812C3-6639-9E14-72F8-385B8951C6B3}"/>
              </a:ext>
            </a:extLst>
          </p:cNvPr>
          <p:cNvPicPr>
            <a:picLocks noChangeAspect="1"/>
          </p:cNvPicPr>
          <p:nvPr/>
        </p:nvPicPr>
        <p:blipFill rotWithShape="1">
          <a:blip r:embed="rId3">
            <a:extLst>
              <a:ext uri="{28A0092B-C50C-407E-A947-70E740481C1C}">
                <a14:useLocalDpi xmlns:a14="http://schemas.microsoft.com/office/drawing/2010/main" val="0"/>
              </a:ext>
            </a:extLst>
          </a:blip>
          <a:srcRect t="7464" b="4799"/>
          <a:stretch/>
        </p:blipFill>
        <p:spPr>
          <a:xfrm>
            <a:off x="0" y="2288"/>
            <a:ext cx="10080625" cy="5668262"/>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1516283"/>
            <a:ext cx="6840639" cy="1028700"/>
          </a:xfrm>
          <a:prstGeom prst="rect">
            <a:avLst/>
          </a:prstGeom>
        </p:spPr>
        <p:txBody>
          <a:bodyPr vert="horz" anchor="ctr"/>
          <a:lstStyle/>
          <a:p>
            <a:pPr lvl="0" algn="ctr" rtl="0"/>
            <a:r>
              <a:rPr lang="en-US" sz="4800" b="1" dirty="0">
                <a:solidFill>
                  <a:schemeClr val="bg1"/>
                </a:solidFill>
                <a:latin typeface="Times New Roman" panose="02020603050405020304" pitchFamily="18" charset="0"/>
                <a:cs typeface="Times New Roman" panose="02020603050405020304" pitchFamily="18" charset="0"/>
              </a:rPr>
              <a:t>New Zealand</a:t>
            </a:r>
          </a:p>
        </p:txBody>
      </p:sp>
      <p:sp>
        <p:nvSpPr>
          <p:cNvPr id="7" name="TextBox 6">
            <a:extLst>
              <a:ext uri="{FF2B5EF4-FFF2-40B4-BE49-F238E27FC236}">
                <a16:creationId xmlns:a16="http://schemas.microsoft.com/office/drawing/2014/main" id="{CAAC5379-BD18-3240-2122-61FC733D1D05}"/>
              </a:ext>
            </a:extLst>
          </p:cNvPr>
          <p:cNvSpPr txBox="1"/>
          <p:nvPr/>
        </p:nvSpPr>
        <p:spPr>
          <a:xfrm>
            <a:off x="3420318" y="4911910"/>
            <a:ext cx="1162251" cy="369332"/>
          </a:xfrm>
          <a:prstGeom prst="rect">
            <a:avLst/>
          </a:prstGeom>
          <a:noFill/>
        </p:spPr>
        <p:txBody>
          <a:bodyPr wrap="square">
            <a:spAutoFit/>
          </a:bodyPr>
          <a:lstStyle/>
          <a:p>
            <a:r>
              <a:rPr lang="en-US" sz="1800" b="1" kern="1200" dirty="0">
                <a:solidFill>
                  <a:schemeClr val="bg1"/>
                </a:solidFill>
                <a:latin typeface="Times New Roman" panose="02020603050405020304" pitchFamily="18" charset="0"/>
                <a:ea typeface="+mj-ea"/>
                <a:cs typeface="Times New Roman" panose="02020603050405020304" pitchFamily="18" charset="0"/>
              </a:rPr>
              <a:t>Dunedin</a:t>
            </a:r>
            <a:endParaRPr lang="en-US" dirty="0">
              <a:solidFill>
                <a:schemeClr val="bg1"/>
              </a:solidFill>
            </a:endParaRPr>
          </a:p>
        </p:txBody>
      </p:sp>
    </p:spTree>
    <p:extLst>
      <p:ext uri="{BB962C8B-B14F-4D97-AF65-F5344CB8AC3E}">
        <p14:creationId xmlns:p14="http://schemas.microsoft.com/office/powerpoint/2010/main" val="111482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2CD256BC-A35F-BF42-09A5-C222F1DA7329}"/>
              </a:ext>
            </a:extLst>
          </p:cNvPr>
          <p:cNvPicPr>
            <a:picLocks noChangeAspect="1"/>
          </p:cNvPicPr>
          <p:nvPr/>
        </p:nvPicPr>
        <p:blipFill rotWithShape="1">
          <a:blip r:embed="rId3">
            <a:extLst>
              <a:ext uri="{28A0092B-C50C-407E-A947-70E740481C1C}">
                <a14:useLocalDpi xmlns:a14="http://schemas.microsoft.com/office/drawing/2010/main" val="0"/>
              </a:ext>
            </a:extLst>
          </a:blip>
          <a:srcRect t="19192"/>
          <a:stretch/>
        </p:blipFill>
        <p:spPr>
          <a:xfrm>
            <a:off x="0" y="0"/>
            <a:ext cx="10080625" cy="5670550"/>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2454441" y="1771048"/>
            <a:ext cx="5653481" cy="962526"/>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solidFill>
                  <a:schemeClr val="tx1"/>
                </a:solidFill>
                <a:latin typeface="Times New Roman" panose="02020603050405020304" pitchFamily="18" charset="0"/>
                <a:ea typeface="+mj-ea"/>
                <a:cs typeface="Times New Roman" panose="02020603050405020304" pitchFamily="18" charset="0"/>
              </a:rPr>
              <a:t>Map of Dunedin</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13</a:t>
            </a:fld>
            <a:endParaRPr lang="en-US" sz="8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74658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descr="A map of a city&#10;&#10;Description automatically generated">
            <a:extLst>
              <a:ext uri="{FF2B5EF4-FFF2-40B4-BE49-F238E27FC236}">
                <a16:creationId xmlns:a16="http://schemas.microsoft.com/office/drawing/2014/main" id="{A39E64C7-557E-EC32-59F4-2DEAE6987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80625" cy="5838222"/>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82881" y="385011"/>
            <a:ext cx="5653481" cy="962526"/>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solidFill>
                  <a:schemeClr val="tx1"/>
                </a:solidFill>
                <a:latin typeface="Times New Roman" panose="02020603050405020304" pitchFamily="18" charset="0"/>
                <a:ea typeface="+mj-ea"/>
                <a:cs typeface="Times New Roman" panose="02020603050405020304" pitchFamily="18" charset="0"/>
              </a:rPr>
              <a:t>Map of Dunedin</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14</a:t>
            </a:fld>
            <a:endParaRPr lang="en-US" sz="8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144170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0"/>
            <a:ext cx="10080625" cy="1355018"/>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400" b="1" dirty="0">
                <a:solidFill>
                  <a:schemeClr val="tx1"/>
                </a:solidFill>
                <a:latin typeface="Times New Roman" panose="02020603050405020304" pitchFamily="18" charset="0"/>
                <a:cs typeface="Times New Roman" panose="02020603050405020304" pitchFamily="18" charset="0"/>
              </a:rPr>
              <a:t>Dunedin Buses</a:t>
            </a:r>
          </a:p>
        </p:txBody>
      </p:sp>
      <p:sp>
        <p:nvSpPr>
          <p:cNvPr id="5" name="TextBox 4">
            <a:extLst>
              <a:ext uri="{FF2B5EF4-FFF2-40B4-BE49-F238E27FC236}">
                <a16:creationId xmlns:a16="http://schemas.microsoft.com/office/drawing/2014/main" id="{BCAB9381-DB64-8C62-6EF9-F597D778464B}"/>
              </a:ext>
            </a:extLst>
          </p:cNvPr>
          <p:cNvSpPr txBox="1"/>
          <p:nvPr/>
        </p:nvSpPr>
        <p:spPr>
          <a:xfrm>
            <a:off x="168222" y="1458410"/>
            <a:ext cx="4268749" cy="4099428"/>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Dunedin has one of the most comprehensive and user-friendly public transport Pay with cash in exact change.</a:t>
            </a:r>
          </a:p>
          <a:p>
            <a:r>
              <a:rPr lang="en-US" sz="2000" dirty="0">
                <a:latin typeface="Times New Roman" panose="02020603050405020304" pitchFamily="18" charset="0"/>
                <a:cs typeface="Times New Roman" panose="02020603050405020304" pitchFamily="18" charset="0"/>
              </a:rPr>
              <a:t>Ways to travel to Dunedin from Port Chalmers.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Best: Line 14 bus 18min $2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Fastest: Taxi 14min $30–40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Shuttle Bus to Dunedin is $35 return</a:t>
            </a:r>
            <a:endParaRPr lang="en-US" sz="2000" dirty="0">
              <a:latin typeface="Times New Roman" panose="02020603050405020304" pitchFamily="18" charset="0"/>
              <a:cs typeface="Times New Roman" panose="02020603050405020304" pitchFamily="18" charset="0"/>
              <a:hlinkClick r:id="rId3"/>
            </a:endParaRPr>
          </a:p>
          <a:p>
            <a:pPr indent="-228600">
              <a:lnSpc>
                <a:spcPct val="90000"/>
              </a:lnSpc>
              <a:spcAft>
                <a:spcPts val="600"/>
              </a:spcAft>
              <a:buFont typeface="Arial" panose="020B0604020202020204" pitchFamily="34" charset="0"/>
              <a:buChar char="•"/>
            </a:pPr>
            <a:endParaRPr lang="en-US" sz="2200" dirty="0"/>
          </a:p>
        </p:txBody>
      </p:sp>
      <p:pic>
        <p:nvPicPr>
          <p:cNvPr id="4" name="Picture 3" descr="A bus on the road&#10;&#10;Description automatically generated">
            <a:extLst>
              <a:ext uri="{FF2B5EF4-FFF2-40B4-BE49-F238E27FC236}">
                <a16:creationId xmlns:a16="http://schemas.microsoft.com/office/drawing/2014/main" id="{BBD817EE-B5A5-7C7E-A646-91FCD31B37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971" y="1458410"/>
            <a:ext cx="5643654" cy="37386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74625"/>
            <a:ext cx="10080625" cy="569913"/>
          </a:xfrm>
          <a:prstGeom prst="rect">
            <a:avLst/>
          </a:prstGeom>
        </p:spPr>
        <p:txBody>
          <a:bodyPr vert="horz"/>
          <a:lstStyle/>
          <a:p>
            <a:pPr algn="ctr" rtl="0"/>
            <a:r>
              <a:rPr lang="en-US" sz="4000" b="1" dirty="0">
                <a:solidFill>
                  <a:schemeClr val="tx1"/>
                </a:solidFill>
                <a:latin typeface="Times New Roman" panose="02020603050405020304" pitchFamily="18" charset="0"/>
                <a:cs typeface="Times New Roman" panose="02020603050405020304" pitchFamily="18" charset="0"/>
              </a:rPr>
              <a:t>Dunedin Taxis</a:t>
            </a:r>
            <a:endParaRPr lang="en-US" sz="40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369483"/>
            <a:ext cx="475345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Standard taxis provide a safe and reliable way to explore the city or for transport between the cruise port and various attractions.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Like taxis in most locations the cost is significantly more expensive than other modes of transport.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Dunedin also has Uber and Ola rideshare service available.</a:t>
            </a:r>
          </a:p>
        </p:txBody>
      </p:sp>
      <p:pic>
        <p:nvPicPr>
          <p:cNvPr id="4" name="Picture 3" descr="A silver car with a light on top&#10;&#10;Description automatically generated">
            <a:extLst>
              <a:ext uri="{FF2B5EF4-FFF2-40B4-BE49-F238E27FC236}">
                <a16:creationId xmlns:a16="http://schemas.microsoft.com/office/drawing/2014/main" id="{D5ADA4C9-BE2B-0F11-8382-6B2F3F94C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83" y="1295314"/>
            <a:ext cx="4987803" cy="33252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66142"/>
            <a:ext cx="10080625" cy="1013130"/>
          </a:xfrm>
          <a:prstGeom prst="rect">
            <a:avLst/>
          </a:prstGeom>
        </p:spPr>
        <p:txBody>
          <a:bodyPr vert="horz"/>
          <a:lstStyle/>
          <a:p>
            <a:pPr algn="ctr"/>
            <a:r>
              <a:rPr lang="en-US" sz="4400" b="1" dirty="0">
                <a:solidFill>
                  <a:schemeClr val="tx1"/>
                </a:solidFill>
                <a:latin typeface="Times New Roman" panose="02020603050405020304" pitchFamily="18" charset="0"/>
                <a:cs typeface="Times New Roman" panose="02020603050405020304" pitchFamily="18" charset="0"/>
              </a:rPr>
              <a:t>Dunedin Walking Tour</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7" name="TextBox 6">
            <a:extLst>
              <a:ext uri="{FF2B5EF4-FFF2-40B4-BE49-F238E27FC236}">
                <a16:creationId xmlns:a16="http://schemas.microsoft.com/office/drawing/2014/main" id="{A99F0288-1B4D-A51A-35D6-AA90A5FC1ECE}"/>
              </a:ext>
            </a:extLst>
          </p:cNvPr>
          <p:cNvSpPr txBox="1"/>
          <p:nvPr/>
        </p:nvSpPr>
        <p:spPr>
          <a:xfrm>
            <a:off x="104775" y="1143377"/>
            <a:ext cx="9791700" cy="286232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Dunedin was once New Zealand’s largest and wealthiest city, an important hub of commerce and trade. During these prosperous times, a great metropolitan center of grand Victorian and Edwardian buildings was constructed, taking inspiration from the style, street names and layout of Edinburgh, Scotland.</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Most of these buildings remain today,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and it is said that Dunedin has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finest collection of Victorian and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Edwardian buildings in the southern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hemisphere.</a:t>
            </a:r>
          </a:p>
        </p:txBody>
      </p:sp>
      <p:pic>
        <p:nvPicPr>
          <p:cNvPr id="4" name="Picture 3" descr="A map of a city&#10;&#10;Description automatically generated">
            <a:extLst>
              <a:ext uri="{FF2B5EF4-FFF2-40B4-BE49-F238E27FC236}">
                <a16:creationId xmlns:a16="http://schemas.microsoft.com/office/drawing/2014/main" id="{0B1D2D57-8A0F-946F-380F-820FD0BA9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625" y="2451100"/>
            <a:ext cx="5715000" cy="32194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0"/>
            <a:ext cx="10080625" cy="110490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latin typeface="Times New Roman" panose="02020603050405020304" pitchFamily="18" charset="0"/>
                <a:cs typeface="Times New Roman" panose="02020603050405020304" pitchFamily="18" charset="0"/>
              </a:rPr>
              <a:t>Dunedin Chinese Gardens</a:t>
            </a:r>
            <a:endParaRPr lang="en-US" sz="4400" b="1" dirty="0">
              <a:latin typeface="Times New Roman" panose="02020603050405020304" pitchFamily="18" charset="0"/>
              <a:ea typeface="+mj-ea"/>
              <a:cs typeface="Times New Roman" panose="02020603050405020304" pitchFamily="18" charset="0"/>
            </a:endParaRPr>
          </a:p>
        </p:txBody>
      </p:sp>
      <p:sp>
        <p:nvSpPr>
          <p:cNvPr id="5" name="TextBox 4">
            <a:extLst>
              <a:ext uri="{FF2B5EF4-FFF2-40B4-BE49-F238E27FC236}">
                <a16:creationId xmlns:a16="http://schemas.microsoft.com/office/drawing/2014/main" id="{1AF5FB54-0725-AC46-7FCB-E9CDB56C3059}"/>
              </a:ext>
            </a:extLst>
          </p:cNvPr>
          <p:cNvSpPr txBox="1"/>
          <p:nvPr/>
        </p:nvSpPr>
        <p:spPr>
          <a:xfrm>
            <a:off x="238126" y="952500"/>
            <a:ext cx="9752542" cy="4718049"/>
          </a:xfrm>
          <a:prstGeom prst="rect">
            <a:avLst/>
          </a:prstGeom>
        </p:spPr>
        <p:txBody>
          <a:bodyPr vert="horz" lIns="91440" tIns="45720" rIns="91440" bIns="45720" rtlCol="0">
            <a:no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“Most cherished in this mundane world is a place without traffic, truly in the midst of a city there can be mountain and forest.” Wen Zhengming (1470 - 1559)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perfect miniature of a traditional Chinese landscape painting, this Garden encapsulates the essence of nature. </a:t>
            </a:r>
          </a:p>
        </p:txBody>
      </p:sp>
      <p:pic>
        <p:nvPicPr>
          <p:cNvPr id="4" name="Picture 3" descr="A pond with a bridge over a building&#10;&#10;Description automatically generated with medium confidence">
            <a:extLst>
              <a:ext uri="{FF2B5EF4-FFF2-40B4-BE49-F238E27FC236}">
                <a16:creationId xmlns:a16="http://schemas.microsoft.com/office/drawing/2014/main" id="{F4FAA9C2-7C1C-0842-2FC8-B5F6EF14C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24100"/>
            <a:ext cx="5067785" cy="3346449"/>
          </a:xfrm>
          <a:prstGeom prst="rect">
            <a:avLst/>
          </a:prstGeom>
        </p:spPr>
      </p:pic>
      <p:sp>
        <p:nvSpPr>
          <p:cNvPr id="8" name="TextBox 7">
            <a:extLst>
              <a:ext uri="{FF2B5EF4-FFF2-40B4-BE49-F238E27FC236}">
                <a16:creationId xmlns:a16="http://schemas.microsoft.com/office/drawing/2014/main" id="{D2C70A66-64CF-7BA3-7F40-6F630ED3FAD0}"/>
              </a:ext>
            </a:extLst>
          </p:cNvPr>
          <p:cNvSpPr txBox="1"/>
          <p:nvPr/>
        </p:nvSpPr>
        <p:spPr>
          <a:xfrm>
            <a:off x="5067783" y="2257425"/>
            <a:ext cx="4922885" cy="2554545"/>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Recognized as a six-star Garden of International Significance, its purpose is to guide you on a journey towards a deeper appreciation of history, culture, heritage, and tradition.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Its origins come from a desire to celebrate the city's Chinese heritage and its valuable sister city relationship with Shanghai.</a:t>
            </a:r>
          </a:p>
        </p:txBody>
      </p:sp>
      <p:sp>
        <p:nvSpPr>
          <p:cNvPr id="11" name="TextBox 10">
            <a:extLst>
              <a:ext uri="{FF2B5EF4-FFF2-40B4-BE49-F238E27FC236}">
                <a16:creationId xmlns:a16="http://schemas.microsoft.com/office/drawing/2014/main" id="{BF25264B-1439-4241-5A6F-4DAF2F741512}"/>
              </a:ext>
            </a:extLst>
          </p:cNvPr>
          <p:cNvSpPr txBox="1"/>
          <p:nvPr/>
        </p:nvSpPr>
        <p:spPr>
          <a:xfrm>
            <a:off x="5067784" y="4811970"/>
            <a:ext cx="5012842" cy="646331"/>
          </a:xfrm>
          <a:prstGeom prst="rect">
            <a:avLst/>
          </a:prstGeom>
          <a:noFill/>
        </p:spPr>
        <p:txBody>
          <a:bodyPr wrap="square">
            <a:spAutoFit/>
          </a:bodyPr>
          <a:lstStyle/>
          <a:p>
            <a:pPr algn="ctr"/>
            <a:r>
              <a:rPr lang="en-US" sz="1800" dirty="0"/>
              <a:t>Adult  $11</a:t>
            </a:r>
          </a:p>
          <a:p>
            <a:pPr algn="ctr"/>
            <a:r>
              <a:rPr lang="en-US" sz="1800" dirty="0"/>
              <a:t>Child (under 13 years with Adult)  free</a:t>
            </a:r>
          </a:p>
        </p:txBody>
      </p:sp>
    </p:spTree>
    <p:extLst>
      <p:ext uri="{BB962C8B-B14F-4D97-AF65-F5344CB8AC3E}">
        <p14:creationId xmlns:p14="http://schemas.microsoft.com/office/powerpoint/2010/main" val="21968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barn(inVertical)">
                                      <p:cBhvr>
                                        <p:cTn id="25" dur="500"/>
                                        <p:tgtEl>
                                          <p:spTgt spid="11">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barn(inVertical)">
                                      <p:cBhvr>
                                        <p:cTn id="2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3095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dirty="0">
                <a:latin typeface="Times New Roman" panose="02020603050405020304" pitchFamily="18" charset="0"/>
                <a:cs typeface="Times New Roman" panose="02020603050405020304" pitchFamily="18" charset="0"/>
              </a:rPr>
              <a:t>Dunedin Public Art Gallery</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FFDB5B2-111A-07DF-81E6-5575667F2D53}"/>
              </a:ext>
            </a:extLst>
          </p:cNvPr>
          <p:cNvSpPr txBox="1"/>
          <p:nvPr/>
        </p:nvSpPr>
        <p:spPr>
          <a:xfrm>
            <a:off x="123825" y="1174044"/>
            <a:ext cx="9791699" cy="4278489"/>
          </a:xfrm>
          <a:prstGeom prst="rect">
            <a:avLst/>
          </a:prstGeom>
        </p:spPr>
        <p:txBody>
          <a:bodyPr vert="horz" lIns="91440" tIns="45720" rIns="91440" bIns="45720" rtlCol="0">
            <a:norm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Dunedin Public Art Gallery is one of New Zealand's four major metropolitan art galleries. Established in 1884, the Gallery was New Zealand’s first Art Gallery and is renowned today for the richness of its historic collection and its close working relationship with major New Zealand artists.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gallery is located right in the heart of Dunedin.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Gallery houses a significant collection of New Zealand artworks covering the period from 1860 to the present. The collection also contains major holdings of historical European art, Japanese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prints and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decorative arts. </a:t>
            </a:r>
          </a:p>
          <a:p>
            <a:pPr>
              <a:lnSpc>
                <a:spcPct val="110000"/>
              </a:lnSpc>
              <a:spcAft>
                <a:spcPts val="600"/>
              </a:spcAft>
            </a:pPr>
            <a:endParaRPr lang="en-US" sz="2000" b="1"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1500" b="1" dirty="0"/>
          </a:p>
          <a:p>
            <a:pPr indent="-228600">
              <a:lnSpc>
                <a:spcPct val="90000"/>
              </a:lnSpc>
              <a:spcAft>
                <a:spcPts val="600"/>
              </a:spcAft>
              <a:buFont typeface="Arial" panose="020B0604020202020204" pitchFamily="34" charset="0"/>
              <a:buChar char="•"/>
            </a:pPr>
            <a:endParaRPr lang="en-US" sz="1500" dirty="0"/>
          </a:p>
        </p:txBody>
      </p:sp>
      <p:sp>
        <p:nvSpPr>
          <p:cNvPr id="6" name="TextBox 5">
            <a:extLst>
              <a:ext uri="{FF2B5EF4-FFF2-40B4-BE49-F238E27FC236}">
                <a16:creationId xmlns:a16="http://schemas.microsoft.com/office/drawing/2014/main" id="{3F34FC55-3F6D-1F7C-D762-CC1EAD721206}"/>
              </a:ext>
            </a:extLst>
          </p:cNvPr>
          <p:cNvSpPr txBox="1"/>
          <p:nvPr/>
        </p:nvSpPr>
        <p:spPr>
          <a:xfrm>
            <a:off x="576263" y="4429422"/>
            <a:ext cx="5038724" cy="923330"/>
          </a:xfrm>
          <a:prstGeom prst="rect">
            <a:avLst/>
          </a:prstGeom>
          <a:noFill/>
        </p:spPr>
        <p:txBody>
          <a:bodyPr wrap="square">
            <a:spAutoFit/>
          </a:bodyPr>
          <a:lstStyle/>
          <a:p>
            <a:r>
              <a:rPr lang="en-US" b="1" dirty="0"/>
              <a:t>10am - 5pm Daily</a:t>
            </a:r>
            <a:br>
              <a:rPr lang="en-US" b="1" dirty="0"/>
            </a:br>
            <a:r>
              <a:rPr lang="en-US" dirty="0"/>
              <a:t>(closed Christmas day)</a:t>
            </a:r>
            <a:br>
              <a:rPr lang="en-US" dirty="0"/>
            </a:br>
            <a:r>
              <a:rPr lang="en-US" b="1" dirty="0"/>
              <a:t>Admission is free</a:t>
            </a:r>
            <a:endParaRPr lang="en-US" dirty="0"/>
          </a:p>
        </p:txBody>
      </p:sp>
      <p:pic>
        <p:nvPicPr>
          <p:cNvPr id="9" name="Picture 8" descr="A group of objects from a window&#10;&#10;Description automatically generated">
            <a:extLst>
              <a:ext uri="{FF2B5EF4-FFF2-40B4-BE49-F238E27FC236}">
                <a16:creationId xmlns:a16="http://schemas.microsoft.com/office/drawing/2014/main" id="{BDC8C54A-5C7A-E888-7301-DC3A67880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689" y="3341103"/>
            <a:ext cx="7122936" cy="22691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Vertical)">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Dunedin</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Dunedin</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Dunedin</a:t>
            </a:r>
          </a:p>
          <a:p>
            <a:pPr algn="l">
              <a:buFont typeface="Wingdings" panose="05000000000000000000" pitchFamily="2" charset="2"/>
              <a:buChar char=""/>
            </a:pPr>
            <a:r>
              <a:rPr lang="en-US" b="1" dirty="0">
                <a:solidFill>
                  <a:schemeClr val="tx1"/>
                </a:solidFill>
                <a:latin typeface="Times New Roman" panose="02020603050405020304" pitchFamily="18" charset="0"/>
                <a:cs typeface="Times New Roman" panose="02020603050405020304" pitchFamily="18" charset="0"/>
              </a:rPr>
              <a:t>Dunedin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05" cy="1254830"/>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dirty="0">
                <a:latin typeface="Times New Roman" panose="02020603050405020304" pitchFamily="18" charset="0"/>
                <a:cs typeface="Times New Roman" panose="02020603050405020304" pitchFamily="18" charset="0"/>
              </a:rPr>
              <a:t>St. Paul’s Cathedral</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8767DE4-A04E-315D-87FC-D30A1881346D}"/>
              </a:ext>
            </a:extLst>
          </p:cNvPr>
          <p:cNvSpPr txBox="1"/>
          <p:nvPr/>
        </p:nvSpPr>
        <p:spPr>
          <a:xfrm>
            <a:off x="257175" y="1143000"/>
            <a:ext cx="9733493" cy="4016621"/>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St Paul’s Cathedral is part of the Anglican Church in New Zealand and Polynesia</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a:t>
            </a:r>
            <a:r>
              <a:rPr lang="en-US" sz="2000" dirty="0">
                <a:effectLst/>
                <a:latin typeface="Times New Roman" panose="02020603050405020304" pitchFamily="18" charset="0"/>
                <a:cs typeface="Times New Roman" panose="02020603050405020304" pitchFamily="18" charset="0"/>
              </a:rPr>
              <a:t>Church provides for three partners to order their affairs within their own cultural context: Tikanga Maori; Tikanga Pakeha; Tikanga Pasefika.</a:t>
            </a:r>
          </a:p>
        </p:txBody>
      </p:sp>
      <p:pic>
        <p:nvPicPr>
          <p:cNvPr id="9" name="Picture 8" descr="A large stone building with a steeple&#10;&#10;Description automatically generated">
            <a:extLst>
              <a:ext uri="{FF2B5EF4-FFF2-40B4-BE49-F238E27FC236}">
                <a16:creationId xmlns:a16="http://schemas.microsoft.com/office/drawing/2014/main" id="{848EA8C3-AF61-1E5D-4D80-2538E87B7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97830"/>
            <a:ext cx="4369773" cy="3272720"/>
          </a:xfrm>
          <a:prstGeom prst="rect">
            <a:avLst/>
          </a:prstGeom>
        </p:spPr>
      </p:pic>
      <p:sp>
        <p:nvSpPr>
          <p:cNvPr id="13" name="TextBox 12">
            <a:extLst>
              <a:ext uri="{FF2B5EF4-FFF2-40B4-BE49-F238E27FC236}">
                <a16:creationId xmlns:a16="http://schemas.microsoft.com/office/drawing/2014/main" id="{9D8BC0BB-007E-F17F-FA1B-7F8C3565F8E8}"/>
              </a:ext>
            </a:extLst>
          </p:cNvPr>
          <p:cNvSpPr txBox="1"/>
          <p:nvPr/>
        </p:nvSpPr>
        <p:spPr>
          <a:xfrm>
            <a:off x="4456497" y="2397830"/>
            <a:ext cx="5534171"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 Paul’s Cathedral is the mother church of the Anglican Diocese of Dunedin.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While the first parish church of St Paul was built on the site from 1862 to 1863, work on the modern incarnation of the church began in 1913.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Bishop Samuel Tarratt Nevill consecrated the cathedral on Feb. 12, 1919.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Construction on a new chancel, which features a more modernist design, started in December 1969 and finished in July 1971.</a:t>
            </a:r>
          </a:p>
        </p:txBody>
      </p:sp>
    </p:spTree>
    <p:extLst>
      <p:ext uri="{BB962C8B-B14F-4D97-AF65-F5344CB8AC3E}">
        <p14:creationId xmlns:p14="http://schemas.microsoft.com/office/powerpoint/2010/main" val="92325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additive="base">
                                        <p:cTn id="31" dur="500" fill="hold"/>
                                        <p:tgtEl>
                                          <p:spTgt spid="1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07912"/>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b="1" dirty="0">
                <a:latin typeface="Times New Roman" panose="02020603050405020304" pitchFamily="18" charset="0"/>
                <a:cs typeface="Times New Roman" panose="02020603050405020304" pitchFamily="18" charset="0"/>
              </a:rPr>
              <a:t>NZ Sports Hall of Fame</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FECAC60-4F09-72CB-C543-038866BAADFF}"/>
              </a:ext>
            </a:extLst>
          </p:cNvPr>
          <p:cNvSpPr txBox="1"/>
          <p:nvPr/>
        </p:nvSpPr>
        <p:spPr>
          <a:xfrm>
            <a:off x="146756" y="1207912"/>
            <a:ext cx="9816394" cy="2188890"/>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New Zealand Sports Hall of Fame was established in 1990 as part of the celebrations to mark New Zealand's 150 years of organized settlement.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the first year, 75 of New Zealand's greatest sports achievers were inducted   - one for every two years of nationhood.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you're walking from the Octagon in the center of Dunedin, head down towards the harbor via Stuart Street. If you follow this Stuart Street all the way you'll find Dunedin Railway Station at the end of it, on Anzac Square.</a:t>
            </a:r>
          </a:p>
        </p:txBody>
      </p:sp>
      <p:pic>
        <p:nvPicPr>
          <p:cNvPr id="6" name="Picture 5" descr="A large building with a garden with Dunedin Railway Station in the background&#10;&#10;Description automatically generated with medium confidence">
            <a:extLst>
              <a:ext uri="{FF2B5EF4-FFF2-40B4-BE49-F238E27FC236}">
                <a16:creationId xmlns:a16="http://schemas.microsoft.com/office/drawing/2014/main" id="{8E1247D1-FB1B-11B0-A457-5BB5CFE3F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96802"/>
            <a:ext cx="4238625" cy="2280273"/>
          </a:xfrm>
          <a:prstGeom prst="rect">
            <a:avLst/>
          </a:prstGeom>
        </p:spPr>
      </p:pic>
      <p:sp>
        <p:nvSpPr>
          <p:cNvPr id="9" name="TextBox 8">
            <a:extLst>
              <a:ext uri="{FF2B5EF4-FFF2-40B4-BE49-F238E27FC236}">
                <a16:creationId xmlns:a16="http://schemas.microsoft.com/office/drawing/2014/main" id="{A3C8F9E2-8812-7A88-007B-838121CF31D2}"/>
              </a:ext>
            </a:extLst>
          </p:cNvPr>
          <p:cNvSpPr txBox="1"/>
          <p:nvPr/>
        </p:nvSpPr>
        <p:spPr>
          <a:xfrm>
            <a:off x="4238625" y="4462637"/>
            <a:ext cx="5842000" cy="1107996"/>
          </a:xfrm>
          <a:prstGeom prst="rect">
            <a:avLst/>
          </a:prstGeom>
          <a:noFill/>
        </p:spPr>
        <p:txBody>
          <a:bodyPr wrap="square">
            <a:spAutoFit/>
          </a:bodyPr>
          <a:lstStyle/>
          <a:p>
            <a:pPr algn="ctr"/>
            <a:r>
              <a:rPr lang="en-US" sz="2200" dirty="0">
                <a:latin typeface="Times New Roman" panose="02020603050405020304" pitchFamily="18" charset="0"/>
                <a:cs typeface="Times New Roman" panose="02020603050405020304" pitchFamily="18" charset="0"/>
              </a:rPr>
              <a:t>Admission: Adult:$6</a:t>
            </a:r>
          </a:p>
          <a:p>
            <a:pPr algn="ctr"/>
            <a:r>
              <a:rPr lang="en-US" sz="2200" dirty="0">
                <a:latin typeface="Times New Roman" panose="02020603050405020304" pitchFamily="18" charset="0"/>
                <a:cs typeface="Times New Roman" panose="02020603050405020304" pitchFamily="18" charset="0"/>
              </a:rPr>
              <a:t>Senior:  / Student $4</a:t>
            </a:r>
          </a:p>
          <a:p>
            <a:pPr algn="ctr"/>
            <a:r>
              <a:rPr lang="en-US" sz="2200" dirty="0">
                <a:latin typeface="Times New Roman" panose="02020603050405020304" pitchFamily="18" charset="0"/>
                <a:cs typeface="Times New Roman" panose="02020603050405020304" pitchFamily="18" charset="0"/>
              </a:rPr>
              <a:t>Child: $2</a:t>
            </a:r>
          </a:p>
        </p:txBody>
      </p:sp>
      <p:sp>
        <p:nvSpPr>
          <p:cNvPr id="11" name="TextBox 10">
            <a:extLst>
              <a:ext uri="{FF2B5EF4-FFF2-40B4-BE49-F238E27FC236}">
                <a16:creationId xmlns:a16="http://schemas.microsoft.com/office/drawing/2014/main" id="{1EFFE013-4D04-5BFB-7CCC-22C85B4D88CA}"/>
              </a:ext>
            </a:extLst>
          </p:cNvPr>
          <p:cNvSpPr txBox="1"/>
          <p:nvPr/>
        </p:nvSpPr>
        <p:spPr>
          <a:xfrm>
            <a:off x="4238624" y="3509604"/>
            <a:ext cx="5724525" cy="646331"/>
          </a:xfrm>
          <a:prstGeom prst="rect">
            <a:avLst/>
          </a:prstGeom>
          <a:noFill/>
        </p:spPr>
        <p:txBody>
          <a:bodyPr wrap="square">
            <a:sp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Once inside the railway station, the New Zealand Sports Hall of Fame is located on the upper floor.</a:t>
            </a:r>
          </a:p>
        </p:txBody>
      </p:sp>
    </p:spTree>
    <p:extLst>
      <p:ext uri="{BB962C8B-B14F-4D97-AF65-F5344CB8AC3E}">
        <p14:creationId xmlns:p14="http://schemas.microsoft.com/office/powerpoint/2010/main" val="352789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arn(inVertical)">
                                      <p:cBhvr>
                                        <p:cTn id="25" dur="500"/>
                                        <p:tgtEl>
                                          <p:spTgt spid="9">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500"/>
                                        <p:tgtEl>
                                          <p:spTgt spid="9">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barn(inVertical)">
                                      <p:cBhvr>
                                        <p:cTn id="31"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207912"/>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Dunedin Botanical Gardens</a:t>
            </a:r>
          </a:p>
        </p:txBody>
      </p:sp>
      <p:sp>
        <p:nvSpPr>
          <p:cNvPr id="4" name="TextBox 3">
            <a:extLst>
              <a:ext uri="{FF2B5EF4-FFF2-40B4-BE49-F238E27FC236}">
                <a16:creationId xmlns:a16="http://schemas.microsoft.com/office/drawing/2014/main" id="{9FECAC60-4F09-72CB-C543-038866BAADFF}"/>
              </a:ext>
            </a:extLst>
          </p:cNvPr>
          <p:cNvSpPr txBox="1"/>
          <p:nvPr/>
        </p:nvSpPr>
        <p:spPr>
          <a:xfrm>
            <a:off x="146756" y="1207912"/>
            <a:ext cx="5500863" cy="3254726"/>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Located about 3 KM north of the Octagon is the Botanical Gardens.</a:t>
            </a:r>
          </a:p>
          <a:p>
            <a:pPr marL="34290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Spend some time strolling around these stunning gardens from the lower formal garden up to the rhododendron dell. </a:t>
            </a:r>
          </a:p>
          <a:p>
            <a:pPr marL="34290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several trails you can follow; the themes are volcanic, silent spaces, treasured plants, trees, play and off the beaten track. </a:t>
            </a:r>
          </a:p>
          <a:p>
            <a:pPr marL="342900" indent="-342900">
              <a:lnSpc>
                <a:spcPct val="90000"/>
              </a:lnSpc>
              <a:spcAft>
                <a:spcPts val="600"/>
              </a:spcAft>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p:txBody>
      </p:sp>
      <p:pic>
        <p:nvPicPr>
          <p:cNvPr id="8" name="Picture 7" descr="A large glass building with a dome&#10;&#10;Description automatically generated">
            <a:extLst>
              <a:ext uri="{FF2B5EF4-FFF2-40B4-BE49-F238E27FC236}">
                <a16:creationId xmlns:a16="http://schemas.microsoft.com/office/drawing/2014/main" id="{D54D9F32-1203-AD4D-7F8D-4AE2462C3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619" y="1207912"/>
            <a:ext cx="4286250" cy="2714625"/>
          </a:xfrm>
          <a:prstGeom prst="rect">
            <a:avLst/>
          </a:prstGeom>
        </p:spPr>
      </p:pic>
      <p:sp>
        <p:nvSpPr>
          <p:cNvPr id="10" name="TextBox 9">
            <a:extLst>
              <a:ext uri="{FF2B5EF4-FFF2-40B4-BE49-F238E27FC236}">
                <a16:creationId xmlns:a16="http://schemas.microsoft.com/office/drawing/2014/main" id="{CB2B7A9F-50B3-415E-B7C1-97B905A97496}"/>
              </a:ext>
            </a:extLst>
          </p:cNvPr>
          <p:cNvSpPr txBox="1"/>
          <p:nvPr/>
        </p:nvSpPr>
        <p:spPr>
          <a:xfrm>
            <a:off x="161043" y="4462638"/>
            <a:ext cx="9772826" cy="757130"/>
          </a:xfrm>
          <a:prstGeom prst="rect">
            <a:avLst/>
          </a:prstGeom>
          <a:noFill/>
        </p:spPr>
        <p:txBody>
          <a:bodyPr wrap="square">
            <a:spAutoFit/>
          </a:bodyPr>
          <a:lstStyle/>
          <a:p>
            <a:pPr marL="34290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Visit the winter garden, information center (ask for some food to feed the pigeons) and the aviary at the top of the gardens. </a:t>
            </a:r>
          </a:p>
        </p:txBody>
      </p:sp>
    </p:spTree>
    <p:extLst>
      <p:ext uri="{BB962C8B-B14F-4D97-AF65-F5344CB8AC3E}">
        <p14:creationId xmlns:p14="http://schemas.microsoft.com/office/powerpoint/2010/main" val="59511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additive="base">
                                        <p:cTn id="1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 calcmode="lin" valueType="num">
                                      <p:cBhvr additive="base">
                                        <p:cTn id="2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073150"/>
          </a:xfrm>
          <a:prstGeom prst="rect">
            <a:avLst/>
          </a:prstGeom>
        </p:spPr>
        <p:txBody>
          <a:bodyPr vert="horz" lIns="91440" tIns="45720" rIns="91440" bIns="45720" rtlCol="0" anchor="ctr">
            <a:noAutofit/>
          </a:bodyPr>
          <a:lstStyle/>
          <a:p>
            <a:pPr algn="ctr" rtl="0" hangingPunct="1">
              <a:lnSpc>
                <a:spcPct val="90000"/>
              </a:lnSpc>
              <a:spcBef>
                <a:spcPct val="0"/>
              </a:spcBef>
            </a:pPr>
            <a:r>
              <a:rPr lang="en-US" b="1" dirty="0">
                <a:latin typeface="Times New Roman" panose="02020603050405020304" pitchFamily="18" charset="0"/>
                <a:cs typeface="Times New Roman" panose="02020603050405020304" pitchFamily="18" charset="0"/>
              </a:rPr>
              <a:t>Taieri Gorge Train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F539378-BC21-9694-A290-E3F3D0B496C6}"/>
              </a:ext>
            </a:extLst>
          </p:cNvPr>
          <p:cNvSpPr txBox="1"/>
          <p:nvPr/>
        </p:nvSpPr>
        <p:spPr>
          <a:xfrm>
            <a:off x="4610100" y="939800"/>
            <a:ext cx="5363456" cy="4730750"/>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Travel the fabled route of pioneers &amp; prospectors through spectacular Taieri River Gorge.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historic railway, from the 1870s, boasts wrought iron viaducts, tunnels and modern and vintage carriages.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tour takes about 3.5 hours round trip to the Gorge.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you're a train enthusiast, nature lover or adventure seeker - this train trip is a must-do!</a:t>
            </a:r>
          </a:p>
        </p:txBody>
      </p:sp>
      <p:sp>
        <p:nvSpPr>
          <p:cNvPr id="3" name="TextBox 2">
            <a:extLst>
              <a:ext uri="{FF2B5EF4-FFF2-40B4-BE49-F238E27FC236}">
                <a16:creationId xmlns:a16="http://schemas.microsoft.com/office/drawing/2014/main" id="{2EF12F91-BD01-91E5-64DF-FA78636500CC}"/>
              </a:ext>
            </a:extLst>
          </p:cNvPr>
          <p:cNvSpPr txBox="1"/>
          <p:nvPr/>
        </p:nvSpPr>
        <p:spPr>
          <a:xfrm>
            <a:off x="107069" y="4286250"/>
            <a:ext cx="4331581" cy="1107996"/>
          </a:xfrm>
          <a:prstGeom prst="rect">
            <a:avLst/>
          </a:prstGeom>
          <a:noFill/>
        </p:spPr>
        <p:txBody>
          <a:bodyPr wrap="square">
            <a:spAutoFit/>
          </a:bodyPr>
          <a:lstStyle/>
          <a:p>
            <a:pPr algn="ctr"/>
            <a:r>
              <a:rPr lang="en-US" sz="2200" dirty="0">
                <a:latin typeface="Times New Roman" panose="02020603050405020304" pitchFamily="18" charset="0"/>
                <a:cs typeface="Times New Roman" panose="02020603050405020304" pitchFamily="18" charset="0"/>
              </a:rPr>
              <a:t>Tickets: Adult:$69</a:t>
            </a:r>
          </a:p>
          <a:p>
            <a:pPr algn="ctr"/>
            <a:r>
              <a:rPr lang="en-US" sz="2200" dirty="0">
                <a:latin typeface="Times New Roman" panose="02020603050405020304" pitchFamily="18" charset="0"/>
                <a:cs typeface="Times New Roman" panose="02020603050405020304" pitchFamily="18" charset="0"/>
              </a:rPr>
              <a:t>Child 5-15: $10</a:t>
            </a:r>
          </a:p>
          <a:p>
            <a:pPr algn="ctr"/>
            <a:r>
              <a:rPr lang="en-US" sz="2200" dirty="0">
                <a:latin typeface="Times New Roman" panose="02020603050405020304" pitchFamily="18" charset="0"/>
                <a:cs typeface="Times New Roman" panose="02020603050405020304" pitchFamily="18" charset="0"/>
              </a:rPr>
              <a:t>Child &lt;4 Free</a:t>
            </a:r>
          </a:p>
        </p:txBody>
      </p:sp>
      <p:pic>
        <p:nvPicPr>
          <p:cNvPr id="5" name="Picture 4" descr="A train on a bridge&#10;&#10;Description automatically generated">
            <a:extLst>
              <a:ext uri="{FF2B5EF4-FFF2-40B4-BE49-F238E27FC236}">
                <a16:creationId xmlns:a16="http://schemas.microsoft.com/office/drawing/2014/main" id="{A176F7E5-A322-D46D-4DAB-45D94F921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8" y="1073150"/>
            <a:ext cx="4514850" cy="2990850"/>
          </a:xfrm>
          <a:prstGeom prst="rect">
            <a:avLst/>
          </a:prstGeom>
        </p:spPr>
      </p:pic>
    </p:spTree>
    <p:extLst>
      <p:ext uri="{BB962C8B-B14F-4D97-AF65-F5344CB8AC3E}">
        <p14:creationId xmlns:p14="http://schemas.microsoft.com/office/powerpoint/2010/main" val="39318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arn(inVertical)">
                                      <p:cBhvr>
                                        <p:cTn id="28" dur="500"/>
                                        <p:tgtEl>
                                          <p:spTgt spid="3">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barn(inVertical)">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928158"/>
          </a:xfrm>
          <a:prstGeom prst="rect">
            <a:avLst/>
          </a:prstGeom>
        </p:spPr>
        <p:txBody>
          <a:bodyPr vert="horz" lIns="91440" tIns="45720" rIns="91440" bIns="45720" rtlCol="0" anchor="ctr">
            <a:noAutofit/>
          </a:bodyPr>
          <a:lstStyle/>
          <a:p>
            <a:pPr algn="ctr" rtl="0" hangingPunct="1">
              <a:lnSpc>
                <a:spcPct val="90000"/>
              </a:lnSpc>
              <a:spcBef>
                <a:spcPct val="0"/>
              </a:spcBef>
            </a:pPr>
            <a:r>
              <a:rPr lang="en-US" dirty="0">
                <a:latin typeface="Times New Roman" panose="02020603050405020304" pitchFamily="18" charset="0"/>
                <a:cs typeface="Times New Roman" panose="02020603050405020304" pitchFamily="18" charset="0"/>
              </a:rPr>
              <a:t>Spreights Brewery</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FBAD773-77E8-D955-9211-F538C7F67BBE}"/>
              </a:ext>
            </a:extLst>
          </p:cNvPr>
          <p:cNvSpPr txBox="1"/>
          <p:nvPr/>
        </p:nvSpPr>
        <p:spPr>
          <a:xfrm>
            <a:off x="184059" y="1046813"/>
            <a:ext cx="4856253" cy="4360212"/>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Located on Rattray Street at the foot of City Rise, the same site it has occupied since 1876, Speight's Brewery brews the "Pride of the South," a favorite New Zealand beer.</a:t>
            </a:r>
          </a:p>
        </p:txBody>
      </p:sp>
      <p:pic>
        <p:nvPicPr>
          <p:cNvPr id="8" name="Picture 7" descr="A large copper tanks in a factory&#10;&#10;Description automatically generated">
            <a:extLst>
              <a:ext uri="{FF2B5EF4-FFF2-40B4-BE49-F238E27FC236}">
                <a16:creationId xmlns:a16="http://schemas.microsoft.com/office/drawing/2014/main" id="{00C9130E-8F5D-D517-32AD-E7508BAB4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875"/>
            <a:ext cx="5030172" cy="2854676"/>
          </a:xfrm>
          <a:prstGeom prst="rect">
            <a:avLst/>
          </a:prstGeom>
        </p:spPr>
      </p:pic>
      <p:pic>
        <p:nvPicPr>
          <p:cNvPr id="10" name="Picture 9" descr="A large sign with beer kegs in front of a building&#10;&#10;Description automatically generated">
            <a:extLst>
              <a:ext uri="{FF2B5EF4-FFF2-40B4-BE49-F238E27FC236}">
                <a16:creationId xmlns:a16="http://schemas.microsoft.com/office/drawing/2014/main" id="{B6A449F7-809B-C74D-CEC0-E0A015A56B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0172" y="928158"/>
            <a:ext cx="5050453" cy="3377624"/>
          </a:xfrm>
          <a:prstGeom prst="rect">
            <a:avLst/>
          </a:prstGeom>
        </p:spPr>
      </p:pic>
      <p:sp>
        <p:nvSpPr>
          <p:cNvPr id="12" name="TextBox 11">
            <a:extLst>
              <a:ext uri="{FF2B5EF4-FFF2-40B4-BE49-F238E27FC236}">
                <a16:creationId xmlns:a16="http://schemas.microsoft.com/office/drawing/2014/main" id="{C8656312-DB2A-350E-7178-B71E4998634A}"/>
              </a:ext>
            </a:extLst>
          </p:cNvPr>
          <p:cNvSpPr txBox="1"/>
          <p:nvPr/>
        </p:nvSpPr>
        <p:spPr>
          <a:xfrm>
            <a:off x="5030172" y="4347111"/>
            <a:ext cx="5050453"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No tour would be complete without sampling the fine product. In their brand new tasting room you’ll be able to taste the range. Fees apply</a:t>
            </a:r>
          </a:p>
        </p:txBody>
      </p:sp>
    </p:spTree>
    <p:extLst>
      <p:ext uri="{BB962C8B-B14F-4D97-AF65-F5344CB8AC3E}">
        <p14:creationId xmlns:p14="http://schemas.microsoft.com/office/powerpoint/2010/main" val="139759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b">
            <a:normAutofit/>
          </a:bodyPr>
          <a:lstStyle/>
          <a:p>
            <a:pPr algn="ctr" rtl="0" hangingPunct="1">
              <a:lnSpc>
                <a:spcPct val="90000"/>
              </a:lnSpc>
              <a:spcBef>
                <a:spcPct val="0"/>
              </a:spcBef>
            </a:pPr>
            <a:r>
              <a:rPr lang="en-US" dirty="0">
                <a:latin typeface="Times New Roman" panose="02020603050405020304" pitchFamily="18" charset="0"/>
                <a:cs typeface="Times New Roman" panose="02020603050405020304" pitchFamily="18" charset="0"/>
              </a:rPr>
              <a:t>Otago Museum</a:t>
            </a:r>
            <a:endParaRPr lang="en-US" sz="4400" b="1"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25</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123825" y="1428751"/>
            <a:ext cx="9858375" cy="4248902"/>
          </a:xfrm>
          <a:prstGeom prst="rect">
            <a:avLst/>
          </a:prstGeom>
        </p:spPr>
        <p:txBody>
          <a:bodyPr vert="horz" lIns="91440" tIns="45720" rIns="91440" bIns="45720" rtlCol="0" anchor="t">
            <a:noAutofit/>
          </a:bodyPr>
          <a:lstStyle/>
          <a:p>
            <a:pPr marL="28575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Otago Museum was founded in 1868 and has undergone many changes over the years. From the Octagon, the Museum is just over ½ a mile north.</a:t>
            </a:r>
          </a:p>
          <a:p>
            <a:pPr marL="28575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the largest cultural and heritage institution in Otago and has a collection of over two million natural science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specimens and human history artifacts. </a:t>
            </a:r>
          </a:p>
          <a:p>
            <a:pPr marL="28575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Museum is Dunedin's most visited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attraction.</a:t>
            </a:r>
            <a:endParaRPr lang="en-US" sz="2200" dirty="0">
              <a:latin typeface="Times New Roman" panose="02020603050405020304" pitchFamily="18" charset="0"/>
              <a:cs typeface="Times New Roman" panose="02020603050405020304" pitchFamily="18" charset="0"/>
            </a:endParaRPr>
          </a:p>
        </p:txBody>
      </p:sp>
      <p:pic>
        <p:nvPicPr>
          <p:cNvPr id="5" name="Picture 4" descr="A group of people walking in front of a museum&#10;&#10;Description automatically generated">
            <a:extLst>
              <a:ext uri="{FF2B5EF4-FFF2-40B4-BE49-F238E27FC236}">
                <a16:creationId xmlns:a16="http://schemas.microsoft.com/office/drawing/2014/main" id="{00F90066-6DA7-F9B5-18C0-B17A7736F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250" y="2667752"/>
            <a:ext cx="4514850" cy="3009900"/>
          </a:xfrm>
          <a:prstGeom prst="rect">
            <a:avLst/>
          </a:prstGeom>
        </p:spPr>
      </p:pic>
      <p:sp>
        <p:nvSpPr>
          <p:cNvPr id="6" name="TextBox 5">
            <a:extLst>
              <a:ext uri="{FF2B5EF4-FFF2-40B4-BE49-F238E27FC236}">
                <a16:creationId xmlns:a16="http://schemas.microsoft.com/office/drawing/2014/main" id="{1B23E01E-4E8B-DF0E-D7FA-A25B2E1C0DA4}"/>
              </a:ext>
            </a:extLst>
          </p:cNvPr>
          <p:cNvSpPr txBox="1"/>
          <p:nvPr/>
        </p:nvSpPr>
        <p:spPr>
          <a:xfrm>
            <a:off x="34925" y="4017446"/>
            <a:ext cx="5546724" cy="166199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Entry to the Museum and the galleries is free.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On occasion, the Museum may charge a fee for a program, event or exhibition.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Donations are welcome. </a:t>
            </a:r>
          </a:p>
          <a:p>
            <a:pPr algn="ct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23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0"/>
            <a:ext cx="10080625" cy="1241425"/>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b="1" dirty="0">
                <a:latin typeface="Times New Roman" panose="02020603050405020304" pitchFamily="18" charset="0"/>
                <a:cs typeface="Times New Roman" panose="02020603050405020304" pitchFamily="18" charset="0"/>
              </a:rPr>
              <a:t>St Clair Beach</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BFE43F3-A620-1C8B-9DA8-A836C3CD8EBE}"/>
              </a:ext>
            </a:extLst>
          </p:cNvPr>
          <p:cNvSpPr txBox="1"/>
          <p:nvPr/>
        </p:nvSpPr>
        <p:spPr>
          <a:xfrm>
            <a:off x="6664778" y="1241424"/>
            <a:ext cx="3415846" cy="4429125"/>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sweeping white-sand beach just minutes from the central city.</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St Clair is a popular spot for swimming, surfing, walking and dining out.</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Regularly hosting national and South Island surfing championships. </a:t>
            </a:r>
          </a:p>
          <a:p>
            <a:pPr marL="342900" indent="-3429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beach at St Clair is backed by sea wall, behind which is an esplanade consisting of pedestrian walkway and a one-way street.</a:t>
            </a:r>
          </a:p>
        </p:txBody>
      </p:sp>
      <p:pic>
        <p:nvPicPr>
          <p:cNvPr id="5" name="Picture 4" descr="A beach with a hill in the background&#10;&#10;Description automatically generated">
            <a:extLst>
              <a:ext uri="{FF2B5EF4-FFF2-40B4-BE49-F238E27FC236}">
                <a16:creationId xmlns:a16="http://schemas.microsoft.com/office/drawing/2014/main" id="{CA986C0A-C394-C3C4-D6DE-8AB35EE37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41425"/>
            <a:ext cx="6664780" cy="4429126"/>
          </a:xfrm>
          <a:prstGeom prst="rect">
            <a:avLst/>
          </a:prstGeom>
        </p:spPr>
      </p:pic>
    </p:spTree>
    <p:extLst>
      <p:ext uri="{BB962C8B-B14F-4D97-AF65-F5344CB8AC3E}">
        <p14:creationId xmlns:p14="http://schemas.microsoft.com/office/powerpoint/2010/main" val="3038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32085"/>
            <a:ext cx="10080625" cy="830997"/>
          </a:xfrm>
          <a:prstGeom prst="rect">
            <a:avLst/>
          </a:prstGeom>
          <a:noFill/>
        </p:spPr>
        <p:txBody>
          <a:bodyPr wrap="square">
            <a:spAutoFit/>
          </a:bodyPr>
          <a:lstStyle/>
          <a:p>
            <a:pPr algn="ctr">
              <a:buClrTx/>
              <a:buFontTx/>
              <a:buNone/>
            </a:pPr>
            <a:r>
              <a:rPr lang="en-US" altLang="en-US" sz="4800" b="1" dirty="0">
                <a:latin typeface="Times New Roman" panose="02020603050405020304" pitchFamily="18" charset="0"/>
                <a:cs typeface="Times New Roman" panose="02020603050405020304" pitchFamily="18" charset="0"/>
              </a:rPr>
              <a:t>Restaurants in Dunedin</a:t>
            </a:r>
          </a:p>
        </p:txBody>
      </p:sp>
      <p:sp>
        <p:nvSpPr>
          <p:cNvPr id="5" name="TextBox 4">
            <a:extLst>
              <a:ext uri="{FF2B5EF4-FFF2-40B4-BE49-F238E27FC236}">
                <a16:creationId xmlns:a16="http://schemas.microsoft.com/office/drawing/2014/main" id="{A1623D5B-EABF-0232-D585-C0172154D290}"/>
              </a:ext>
            </a:extLst>
          </p:cNvPr>
          <p:cNvSpPr txBox="1"/>
          <p:nvPr/>
        </p:nvSpPr>
        <p:spPr>
          <a:xfrm>
            <a:off x="237066" y="1061912"/>
            <a:ext cx="9854043" cy="4093428"/>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Hokkaido. Especially for seafood. </a:t>
            </a:r>
          </a:p>
          <a:p>
            <a:pPr>
              <a:buClrTx/>
              <a:buFontTx/>
              <a:buNone/>
            </a:pPr>
            <a:r>
              <a:rPr lang="en-US" altLang="en-US" sz="2000" dirty="0">
                <a:latin typeface="Times New Roman" panose="02020603050405020304" pitchFamily="18" charset="0"/>
                <a:cs typeface="Times New Roman" panose="02020603050405020304" pitchFamily="18" charset="0"/>
              </a:rPr>
              <a:t>Here are some recommendations: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Restaurants in Dunedin:</a:t>
            </a:r>
          </a:p>
          <a:p>
            <a:r>
              <a:rPr lang="en-US" sz="2000" dirty="0">
                <a:latin typeface="Times New Roman" panose="02020603050405020304" pitchFamily="18" charset="0"/>
                <a:cs typeface="Times New Roman" panose="02020603050405020304" pitchFamily="18" charset="0"/>
              </a:rPr>
              <a:t>Titi $$ - $$$, Swiss, International, European</a:t>
            </a:r>
          </a:p>
          <a:p>
            <a:r>
              <a:rPr lang="en-US" sz="2000" dirty="0">
                <a:latin typeface="Times New Roman" panose="02020603050405020304" pitchFamily="18" charset="0"/>
                <a:cs typeface="Times New Roman" panose="02020603050405020304" pitchFamily="18" charset="0"/>
              </a:rPr>
              <a:t>Etrusco at the Savoy $$ - $$$, Italian, Pizza, European</a:t>
            </a:r>
          </a:p>
          <a:p>
            <a:r>
              <a:rPr lang="en-US" sz="2000" dirty="0">
                <a:latin typeface="Times New Roman" panose="02020603050405020304" pitchFamily="18" charset="0"/>
                <a:cs typeface="Times New Roman" panose="02020603050405020304" pitchFamily="18" charset="0"/>
              </a:rPr>
              <a:t>Carey's Bay Historic Hotel $$ - $$$, Bar, Seafood, Pub</a:t>
            </a:r>
          </a:p>
          <a:p>
            <a:r>
              <a:rPr lang="en-US" sz="2000" dirty="0">
                <a:latin typeface="Times New Roman" panose="02020603050405020304" pitchFamily="18" charset="0"/>
                <a:cs typeface="Times New Roman" panose="02020603050405020304" pitchFamily="18" charset="0"/>
              </a:rPr>
              <a:t>The Perc Café  $$ - $$$, Quick Bites, Cafe, New Zealand</a:t>
            </a:r>
          </a:p>
          <a:p>
            <a:r>
              <a:rPr lang="en-US" sz="2000" dirty="0">
                <a:latin typeface="Times New Roman" panose="02020603050405020304" pitchFamily="18" charset="0"/>
                <a:cs typeface="Times New Roman" panose="02020603050405020304" pitchFamily="18" charset="0"/>
              </a:rPr>
              <a:t>Ironic Cafe and Bar $$ - $$$, Cafe, European, Contemporary</a:t>
            </a:r>
            <a:endParaRPr lang="en-US" alt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No.7 </a:t>
            </a:r>
            <a:r>
              <a:rPr lang="en-US" sz="2000" dirty="0" err="1">
                <a:latin typeface="Times New Roman" panose="02020603050405020304" pitchFamily="18" charset="0"/>
                <a:cs typeface="Times New Roman" panose="02020603050405020304" pitchFamily="18" charset="0"/>
              </a:rPr>
              <a:t>Balmac</a:t>
            </a:r>
            <a:r>
              <a:rPr lang="en-US" sz="2000" dirty="0">
                <a:latin typeface="Times New Roman" panose="02020603050405020304" pitchFamily="18" charset="0"/>
                <a:cs typeface="Times New Roman" panose="02020603050405020304" pitchFamily="18" charset="0"/>
              </a:rPr>
              <a:t> $$ - $$$, Contemporary, New Zealand, Vegetarian</a:t>
            </a:r>
          </a:p>
          <a:p>
            <a:r>
              <a:rPr lang="en-US" sz="2000" dirty="0">
                <a:latin typeface="Times New Roman" panose="02020603050405020304" pitchFamily="18" charset="0"/>
                <a:cs typeface="Times New Roman" panose="02020603050405020304" pitchFamily="18" charset="0"/>
              </a:rPr>
              <a:t>Prohibition Smokehouse $$ - $$$, Steakhouse, Grill, Vegetarian</a:t>
            </a:r>
          </a:p>
          <a:p>
            <a:r>
              <a:rPr lang="en-US" sz="2000" dirty="0">
                <a:latin typeface="Times New Roman" panose="02020603050405020304" pitchFamily="18" charset="0"/>
                <a:cs typeface="Times New Roman" panose="02020603050405020304" pitchFamily="18" charset="0"/>
              </a:rPr>
              <a:t>1908 Restaurant $$ - $$$, International, European, New Zealand</a:t>
            </a:r>
          </a:p>
          <a:p>
            <a:r>
              <a:rPr lang="en-US" sz="2000" dirty="0">
                <a:latin typeface="Times New Roman" panose="02020603050405020304" pitchFamily="18" charset="0"/>
                <a:cs typeface="Times New Roman" panose="02020603050405020304" pitchFamily="18" charset="0"/>
              </a:rPr>
              <a:t>The Press Club $$$$, European, Healthy, New Zealand</a:t>
            </a:r>
            <a:endParaRPr lang="en-US" alt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Glenfalloch Gardens Cafe and Restaurant $$ - $$$, International, European, Contemporary</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late of food with meat and peas&#10;&#10;Description automatically generated">
            <a:extLst>
              <a:ext uri="{FF2B5EF4-FFF2-40B4-BE49-F238E27FC236}">
                <a16:creationId xmlns:a16="http://schemas.microsoft.com/office/drawing/2014/main" id="{A3DC0905-C4CE-70CC-4205-8BA6AF9C38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575" y="1476375"/>
            <a:ext cx="3194049" cy="2129366"/>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7/25/2024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28</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b="1" dirty="0">
                <a:solidFill>
                  <a:srgbClr val="000000"/>
                </a:solidFill>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46489" y="12714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Dunedin is a beautiful City with a rich history and numerous attractions. Regardless of what you're looking for, Dunedin has something for everyone.</a:t>
            </a:r>
          </a:p>
          <a:p>
            <a:pPr marL="0" lvl="0" indent="0" rtl="0">
              <a:buNone/>
            </a:pPr>
            <a:endParaRPr lang="en-US" sz="2800" dirty="0">
              <a:solidFill>
                <a:srgbClr val="000000"/>
              </a:solidFill>
              <a:latin typeface="Times New Roman" panose="02020603050405020304" pitchFamily="18" charset="0"/>
              <a:cs typeface="Times New Roman" panose="02020603050405020304" pitchFamily="18" charset="0"/>
            </a:endParaRP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Dunedin!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Dunedin</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dirty="0">
                <a:solidFill>
                  <a:srgbClr val="202124"/>
                </a:solidFill>
                <a:latin typeface="Times New Roman" panose="02020603050405020304" pitchFamily="18" charset="0"/>
                <a:cs typeface="Times New Roman" panose="02020603050405020304" pitchFamily="18" charset="0"/>
              </a:rPr>
            </a:br>
            <a:endParaRPr lang="en-US" altLang="en-US" dirty="0">
              <a:solidFill>
                <a:srgbClr val="101518"/>
              </a:solidFill>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515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Auckland is the New Zealand Dollar (NZD).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$ 1.63 (NZD)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t>
            </a:r>
            <a:r>
              <a:rPr lang="en-US" sz="2400" b="1" dirty="0">
                <a:latin typeface="Times New Roman" panose="02020603050405020304" pitchFamily="18" charset="0"/>
                <a:cs typeface="Times New Roman" panose="02020603050405020304" pitchFamily="18" charset="0"/>
              </a:rPr>
              <a:t>(NZD) </a:t>
            </a: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to $. 61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6" name="Picture 5" descr="A row of different colored paper money&#10;&#10;Description automatically generated">
            <a:extLst>
              <a:ext uri="{FF2B5EF4-FFF2-40B4-BE49-F238E27FC236}">
                <a16:creationId xmlns:a16="http://schemas.microsoft.com/office/drawing/2014/main" id="{8AA5F74F-16B7-5379-2C90-6B597F34E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4809" y="2356731"/>
            <a:ext cx="7305815" cy="3313819"/>
          </a:xfrm>
          <a:prstGeom prst="rect">
            <a:avLst/>
          </a:prstGeom>
        </p:spPr>
      </p:pic>
      <p:pic>
        <p:nvPicPr>
          <p:cNvPr id="7" name="Picture 6" descr="A group of coins on a table&#10;&#10;Description automatically generated">
            <a:extLst>
              <a:ext uri="{FF2B5EF4-FFF2-40B4-BE49-F238E27FC236}">
                <a16:creationId xmlns:a16="http://schemas.microsoft.com/office/drawing/2014/main" id="{7F6ECADD-008F-4F3F-BF69-2A9360F37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2846"/>
            <a:ext cx="2800249" cy="1660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 calcmode="lin" valueType="num">
                                      <p:cBhvr additive="base">
                                        <p:cTn id="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31775"/>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Cruise Ship Port</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241300" y="1296682"/>
            <a:ext cx="983932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Port Chalmers is the gateway to the city of Dunedin. It is a small, historically rich town, and the gateway to the Dunedin, offering a huge range of activities for you to enjoy.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While your cruise ship is in port you have three main options on how to spend your day.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1. Stay in Port Chalmers, 2. Visit Dunedin or 3. Go further afield and visit the famous countryside of New Zealand.</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Port Chalmers used to be an important trading town. Known in the early 19th century for its sealers and whalers and later a post in the Otago gold rush.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prosperity it brought to early New Zealand is still shown in its fine architecture that you will find in the town center. You can easily explore it by foot and it is only a short walk from the cruise dock to the center of town.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Port Chalmers has shuttle busses and a visitors welcome center.</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port lies right in front of the center of Port Chalmers and there is also a local visitors center where you can find all kinds of information on taxi’s, local tours and bus service.</a:t>
            </a:r>
          </a:p>
        </p:txBody>
      </p:sp>
    </p:spTree>
    <p:extLst>
      <p:ext uri="{BB962C8B-B14F-4D97-AF65-F5344CB8AC3E}">
        <p14:creationId xmlns:p14="http://schemas.microsoft.com/office/powerpoint/2010/main" val="5062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31775"/>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a:t>
            </a:r>
            <a:r>
              <a:rPr lang="en-US" sz="4800" b="1" dirty="0">
                <a:latin typeface="Times New Roman" panose="02020603050405020304" pitchFamily="18" charset="0"/>
                <a:cs typeface="Times New Roman" panose="02020603050405020304" pitchFamily="18" charset="0"/>
              </a:rPr>
              <a:t>Port Chalmers </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241300" y="988906"/>
            <a:ext cx="9839325"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b="1" dirty="0">
                <a:latin typeface="Times New Roman" panose="02020603050405020304" pitchFamily="18" charset="0"/>
                <a:cs typeface="Times New Roman" panose="02020603050405020304" pitchFamily="18" charset="0"/>
              </a:rPr>
              <a:t>Shuttle Service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Dunedin and Port Chalmers are about 9 miles apart from each other. Your shuttle bus will take scenic highway 88 and it will need approximately 20 minutes to get you into the center of Dunedin.</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drop off location is usually at the Dunedin Public Library, which is about 1 block from the Octagon.</a:t>
            </a:r>
          </a:p>
          <a:p>
            <a:r>
              <a:rPr lang="en-US" sz="2000" b="1" dirty="0">
                <a:latin typeface="Times New Roman" panose="02020603050405020304" pitchFamily="18" charset="0"/>
                <a:cs typeface="Times New Roman" panose="02020603050405020304" pitchFamily="18" charset="0"/>
              </a:rPr>
              <a:t>Local tours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Tours are available at the visitors center at the dock and they also offer tours at the Dunedin tourist information. To reach the Dunedin tourist information you simply hop on the shuttle bus to Dunedin and walk to the tourist information center which is about a block away.</a:t>
            </a:r>
          </a:p>
          <a:p>
            <a:r>
              <a:rPr lang="en-US" sz="2000" b="1" dirty="0">
                <a:latin typeface="Times New Roman" panose="02020603050405020304" pitchFamily="18" charset="0"/>
                <a:cs typeface="Times New Roman" panose="02020603050405020304" pitchFamily="18" charset="0"/>
              </a:rPr>
              <a:t>Public Transportation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is public transportation in Port Chalmers, but it is limited. Bus 14 goes every 30 minutes from Harrington St. in Port Chalmers to Clyde Street in Dunedin. This bus will leave about 1km’s walk from the city center.</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95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Dunedin History</a:t>
            </a:r>
          </a:p>
        </p:txBody>
      </p:sp>
      <p:sp>
        <p:nvSpPr>
          <p:cNvPr id="4" name="TextBox 3">
            <a:extLst>
              <a:ext uri="{FF2B5EF4-FFF2-40B4-BE49-F238E27FC236}">
                <a16:creationId xmlns:a16="http://schemas.microsoft.com/office/drawing/2014/main" id="{60A5EBB2-F1C7-3AF0-FA5E-F946308A4E53}"/>
              </a:ext>
            </a:extLst>
          </p:cNvPr>
          <p:cNvSpPr txBox="1"/>
          <p:nvPr/>
        </p:nvSpPr>
        <p:spPr>
          <a:xfrm>
            <a:off x="95250" y="933450"/>
            <a:ext cx="9877425" cy="1015663"/>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Dunedin's known history dates back as far as 1100 AD with the arrival of Māori to the area and archaeological evidence points to a lengthy occupation by Māori prior to the arrival of Europeans</a:t>
            </a:r>
          </a:p>
        </p:txBody>
      </p:sp>
      <p:pic>
        <p:nvPicPr>
          <p:cNvPr id="8" name="Picture 7" descr="A person with black face paint&#10;&#10;Description automatically generated">
            <a:extLst>
              <a:ext uri="{FF2B5EF4-FFF2-40B4-BE49-F238E27FC236}">
                <a16:creationId xmlns:a16="http://schemas.microsoft.com/office/drawing/2014/main" id="{BD561C7D-A08D-3D58-EF64-6FEEC340C017}"/>
              </a:ext>
            </a:extLst>
          </p:cNvPr>
          <p:cNvPicPr>
            <a:picLocks noChangeAspect="1"/>
          </p:cNvPicPr>
          <p:nvPr/>
        </p:nvPicPr>
        <p:blipFill rotWithShape="1">
          <a:blip r:embed="rId3">
            <a:extLst>
              <a:ext uri="{28A0092B-C50C-407E-A947-70E740481C1C}">
                <a14:useLocalDpi xmlns:a14="http://schemas.microsoft.com/office/drawing/2010/main" val="0"/>
              </a:ext>
            </a:extLst>
          </a:blip>
          <a:srcRect l="9994" r="45023" b="32864"/>
          <a:stretch/>
        </p:blipFill>
        <p:spPr>
          <a:xfrm>
            <a:off x="6124759" y="1672272"/>
            <a:ext cx="3955866" cy="3998278"/>
          </a:xfrm>
          <a:prstGeom prst="rect">
            <a:avLst/>
          </a:prstGeom>
        </p:spPr>
      </p:pic>
      <p:sp>
        <p:nvSpPr>
          <p:cNvPr id="11" name="TextBox 10">
            <a:extLst>
              <a:ext uri="{FF2B5EF4-FFF2-40B4-BE49-F238E27FC236}">
                <a16:creationId xmlns:a16="http://schemas.microsoft.com/office/drawing/2014/main" id="{B8965CCE-4DA7-8199-0CD8-0B7B5C88957E}"/>
              </a:ext>
            </a:extLst>
          </p:cNvPr>
          <p:cNvSpPr txBox="1"/>
          <p:nvPr/>
        </p:nvSpPr>
        <p:spPr>
          <a:xfrm>
            <a:off x="107950" y="1949112"/>
            <a:ext cx="6016809" cy="3477875"/>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History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Archaeological evidence points to a lengthy occupation by Māori prior to the arrival of Europeans. The province and region of Otago takes its name from the Ngai Tahu village of Ōtākou at the mouth of the harbor.</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Dunedin's wildlife drew European settlers to the area; It is not known exactly when sealers entered the harbor, however Māori oral tradition puts it sometime before 1810. By the late 1830s Otago Harbor had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become an international whaling port.</a:t>
            </a:r>
          </a:p>
        </p:txBody>
      </p:sp>
    </p:spTree>
    <p:extLst>
      <p:ext uri="{BB962C8B-B14F-4D97-AF65-F5344CB8AC3E}">
        <p14:creationId xmlns:p14="http://schemas.microsoft.com/office/powerpoint/2010/main" val="237504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Dunedin History </a:t>
            </a:r>
            <a:r>
              <a:rPr lang="en-US" sz="2800" b="1" dirty="0">
                <a:solidFill>
                  <a:srgbClr val="000000"/>
                </a:solidFill>
                <a:latin typeface="Times New Roman" panose="02020603050405020304" pitchFamily="18" charset="0"/>
                <a:cs typeface="Times New Roman" panose="02020603050405020304" pitchFamily="18" charset="0"/>
              </a:rPr>
              <a:t>Cont.</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95778" y="1096392"/>
            <a:ext cx="988906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Perched on the rim of an ancient volcano - the last eruptive phase ended over ten million years ago - Dunedin is the oldest city in New Zealand and still retains many of its historical buildings. Its name comes from Dùn Èideann, the Scottish Gaelic name for Edinburgh, the capital of Scotland. In Māori it is referred to as Ōtepoti.</a:t>
            </a:r>
          </a:p>
        </p:txBody>
      </p:sp>
      <p:pic>
        <p:nvPicPr>
          <p:cNvPr id="4" name="Picture 3" descr="A view of a city with many boats&#10;&#10;Description automatically generated">
            <a:extLst>
              <a:ext uri="{FF2B5EF4-FFF2-40B4-BE49-F238E27FC236}">
                <a16:creationId xmlns:a16="http://schemas.microsoft.com/office/drawing/2014/main" id="{269596A3-CFF5-4588-92F3-15AEDAD3F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9831"/>
            <a:ext cx="4244741" cy="3250719"/>
          </a:xfrm>
          <a:prstGeom prst="rect">
            <a:avLst/>
          </a:prstGeom>
        </p:spPr>
      </p:pic>
      <p:sp>
        <p:nvSpPr>
          <p:cNvPr id="7" name="TextBox 6">
            <a:extLst>
              <a:ext uri="{FF2B5EF4-FFF2-40B4-BE49-F238E27FC236}">
                <a16:creationId xmlns:a16="http://schemas.microsoft.com/office/drawing/2014/main" id="{7D34DE43-DE03-A7FB-CBF0-1850B4818314}"/>
              </a:ext>
            </a:extLst>
          </p:cNvPr>
          <p:cNvSpPr txBox="1"/>
          <p:nvPr/>
        </p:nvSpPr>
        <p:spPr>
          <a:xfrm>
            <a:off x="4244740" y="2419831"/>
            <a:ext cx="5630779" cy="193899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city itself was established in 1848 by the Lay Association of the Free Church of Scotland.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gold rush in the Otago province during the 1860s caused Dunedin’s population, and wealth, to increase dramatically; it was for several years New Zealand’s largest and most prosperous city. </a:t>
            </a:r>
          </a:p>
        </p:txBody>
      </p:sp>
    </p:spTree>
    <p:extLst>
      <p:ext uri="{BB962C8B-B14F-4D97-AF65-F5344CB8AC3E}">
        <p14:creationId xmlns:p14="http://schemas.microsoft.com/office/powerpoint/2010/main" val="21261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1316</TotalTime>
  <Words>2490</Words>
  <Application>Microsoft Office PowerPoint</Application>
  <PresentationFormat>Custom</PresentationFormat>
  <Paragraphs>193</Paragraphs>
  <Slides>30</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Alef</vt:lpstr>
      <vt:lpstr>Arial</vt:lpstr>
      <vt:lpstr>Calibri</vt:lpstr>
      <vt:lpstr>Liberation Sans</vt:lpstr>
      <vt:lpstr>Tahoma</vt:lpstr>
      <vt:lpstr>Times New Roman</vt:lpstr>
      <vt:lpstr>Wingdings</vt:lpstr>
      <vt:lpstr>Default</vt:lpstr>
      <vt:lpstr>Dunedin New Zealand Presented by Marc Silver</vt:lpstr>
      <vt:lpstr>What I Will Cover</vt:lpstr>
      <vt:lpstr>My Port Philosophy</vt:lpstr>
      <vt:lpstr>PowerPoint Presentation</vt:lpstr>
      <vt:lpstr>PowerPoint Presentation</vt:lpstr>
      <vt:lpstr>About Cruise Ship Port</vt:lpstr>
      <vt:lpstr>About Port Chalmers </vt:lpstr>
      <vt:lpstr>Dunedin History</vt:lpstr>
      <vt:lpstr>Dunedin History Cont.</vt:lpstr>
      <vt:lpstr>Dunedin History Cont.</vt:lpstr>
      <vt:lpstr>PowerPoint Presentation</vt:lpstr>
      <vt:lpstr>New Zealand</vt:lpstr>
      <vt:lpstr>Map of Dunedin</vt:lpstr>
      <vt:lpstr>Map of Dunedin</vt:lpstr>
      <vt:lpstr>Dunedin Buses</vt:lpstr>
      <vt:lpstr>Dunedin Taxis</vt:lpstr>
      <vt:lpstr>Dunedin Walking Tour </vt:lpstr>
      <vt:lpstr>PowerPoint Presentation</vt:lpstr>
      <vt:lpstr>Dunedin Public Art Gallery</vt:lpstr>
      <vt:lpstr>St. Paul’s Cathedral</vt:lpstr>
      <vt:lpstr>NZ Sports Hall of Fame</vt:lpstr>
      <vt:lpstr>Dunedin Botanical Gardens</vt:lpstr>
      <vt:lpstr>Taieri Gorge Train</vt:lpstr>
      <vt:lpstr>Spreights Brewery</vt:lpstr>
      <vt:lpstr>Otago Museum</vt:lpstr>
      <vt:lpstr>St Clair Beach</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138</cp:revision>
  <dcterms:created xsi:type="dcterms:W3CDTF">2023-03-25T21:24:27Z</dcterms:created>
  <dcterms:modified xsi:type="dcterms:W3CDTF">2024-07-26T04:30:00Z</dcterms:modified>
</cp:coreProperties>
</file>