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273" r:id="rId3"/>
    <p:sldId id="257" r:id="rId4"/>
    <p:sldId id="274" r:id="rId5"/>
    <p:sldId id="258" r:id="rId6"/>
    <p:sldId id="276" r:id="rId7"/>
    <p:sldId id="279" r:id="rId8"/>
    <p:sldId id="280" r:id="rId9"/>
    <p:sldId id="260" r:id="rId10"/>
    <p:sldId id="277" r:id="rId11"/>
    <p:sldId id="281" r:id="rId12"/>
    <p:sldId id="261" r:id="rId13"/>
    <p:sldId id="264" r:id="rId14"/>
    <p:sldId id="284" r:id="rId15"/>
    <p:sldId id="282" r:id="rId16"/>
    <p:sldId id="265" r:id="rId17"/>
    <p:sldId id="266" r:id="rId18"/>
    <p:sldId id="278" r:id="rId19"/>
    <p:sldId id="283" r:id="rId20"/>
    <p:sldId id="268" r:id="rId21"/>
    <p:sldId id="275" r:id="rId22"/>
    <p:sldId id="271" r:id="rId23"/>
    <p:sldId id="272" r:id="rId2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17</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30898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94660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73811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246188"/>
            <a:ext cx="5040313" cy="219868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Dominica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2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fellow cruiser</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green and yellow flag with a bird in a circle&#10;&#10;Description automatically generated">
            <a:extLst>
              <a:ext uri="{FF2B5EF4-FFF2-40B4-BE49-F238E27FC236}">
                <a16:creationId xmlns:a16="http://schemas.microsoft.com/office/drawing/2014/main" id="{3044BE36-CA49-3FFE-7B89-C19E5DE98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426" y="996099"/>
            <a:ext cx="5533899" cy="28822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4703763" y="603250"/>
            <a:ext cx="5376862" cy="909638"/>
          </a:xfrm>
          <a:prstGeom prst="rect">
            <a:avLst/>
          </a:prstGeom>
          <a:noFill/>
        </p:spPr>
        <p:txBody>
          <a:bodyPr vert="horz" lIns="91440" tIns="45720" rIns="91440" bIns="45720" rtlCol="0" anchor="t">
            <a:normAutofit/>
          </a:bodyPr>
          <a:lstStyle/>
          <a:p>
            <a:pPr lvl="0"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Map of Dominica</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9117013" y="5256213"/>
            <a:ext cx="963612" cy="301625"/>
          </a:xfrm>
          <a:prstGeom prst="rect">
            <a:avLst/>
          </a:prstGeom>
        </p:spPr>
        <p:txBody>
          <a:bodyPr vert="horz" lIns="91440" tIns="45720" rIns="91440" bIns="45720" rtlCol="0" anchor="ctr">
            <a:normAutofit/>
          </a:bodyPr>
          <a:lstStyle/>
          <a:p>
            <a:pPr hangingPunct="1">
              <a:spcAft>
                <a:spcPts val="600"/>
              </a:spcAft>
              <a:defRPr/>
            </a:pPr>
            <a:fld id="{2A6BFD85-4870-4D28-95E8-EB6D313F6BEA}" type="slidenum">
              <a:rPr lang="en-US" sz="1200">
                <a:solidFill>
                  <a:prstClr val="black">
                    <a:tint val="75000"/>
                  </a:prstClr>
                </a:solidFill>
                <a:latin typeface="Calibri" panose="020F0502020204030204"/>
                <a:ea typeface="+mn-ea"/>
                <a:cs typeface="+mn-cs"/>
              </a:rPr>
              <a:pPr hangingPunct="1">
                <a:spcAft>
                  <a:spcPts val="600"/>
                </a:spcAft>
                <a:defRPr/>
              </a:pPr>
              <a:t>10</a:t>
            </a:fld>
            <a:endParaRPr lang="en-US" sz="1200">
              <a:solidFill>
                <a:prstClr val="black">
                  <a:tint val="75000"/>
                </a:prstClr>
              </a:solidFill>
              <a:latin typeface="Calibri" panose="020F0502020204030204"/>
              <a:ea typeface="+mn-ea"/>
              <a:cs typeface="+mn-cs"/>
            </a:endParaRPr>
          </a:p>
        </p:txBody>
      </p:sp>
      <p:pic>
        <p:nvPicPr>
          <p:cNvPr id="4" name="Picture 3" descr="A map of the island of coron&#10;&#10;Description automatically generated">
            <a:extLst>
              <a:ext uri="{FF2B5EF4-FFF2-40B4-BE49-F238E27FC236}">
                <a16:creationId xmlns:a16="http://schemas.microsoft.com/office/drawing/2014/main" id="{EA48C2B0-E4B4-FBDC-F144-2FD405E31993}"/>
              </a:ext>
            </a:extLst>
          </p:cNvPr>
          <p:cNvPicPr>
            <a:picLocks noChangeAspect="1"/>
          </p:cNvPicPr>
          <p:nvPr/>
        </p:nvPicPr>
        <p:blipFill rotWithShape="1">
          <a:blip r:embed="rId3">
            <a:extLst>
              <a:ext uri="{28A0092B-C50C-407E-A947-70E740481C1C}">
                <a14:useLocalDpi xmlns:a14="http://schemas.microsoft.com/office/drawing/2010/main" val="0"/>
              </a:ext>
            </a:extLst>
          </a:blip>
          <a:srcRect l="6138" t="5750" r="6982" b="6318"/>
          <a:stretch/>
        </p:blipFill>
        <p:spPr>
          <a:xfrm>
            <a:off x="304799" y="10"/>
            <a:ext cx="4314093" cy="5670540"/>
          </a:xfrm>
          <a:prstGeom prst="rect">
            <a:avLst/>
          </a:prstGeom>
        </p:spPr>
      </p:pic>
    </p:spTree>
    <p:extLst>
      <p:ext uri="{BB962C8B-B14F-4D97-AF65-F5344CB8AC3E}">
        <p14:creationId xmlns:p14="http://schemas.microsoft.com/office/powerpoint/2010/main" val="37465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1235075"/>
            <a:ext cx="2927350" cy="3079750"/>
          </a:xfrm>
          <a:prstGeom prst="rect">
            <a:avLst/>
          </a:prstGeom>
          <a:noFill/>
        </p:spPr>
        <p:txBody>
          <a:bodyPr vert="horz" lIns="91440" tIns="45720" rIns="91440" bIns="45720" rtlCol="0" anchor="t">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Map of Roseau</a:t>
            </a:r>
            <a:br>
              <a:rPr lang="en-US" sz="4400" b="1" dirty="0">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ea typeface="+mj-ea"/>
                <a:cs typeface="Times New Roman" panose="02020603050405020304" pitchFamily="18" charset="0"/>
              </a:rPr>
              <a:t>Dominica</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9117013" y="5256213"/>
            <a:ext cx="963612" cy="301625"/>
          </a:xfrm>
          <a:prstGeom prst="rect">
            <a:avLst/>
          </a:prstGeom>
        </p:spPr>
        <p:txBody>
          <a:bodyPr vert="horz" lIns="91440" tIns="45720" rIns="91440" bIns="45720" rtlCol="0" anchor="ctr">
            <a:normAutofit/>
          </a:bodyPr>
          <a:lstStyle/>
          <a:p>
            <a:pPr hangingPunct="1">
              <a:spcAft>
                <a:spcPts val="600"/>
              </a:spcAft>
              <a:defRPr/>
            </a:pPr>
            <a:fld id="{2A6BFD85-4870-4D28-95E8-EB6D313F6BEA}" type="slidenum">
              <a:rPr lang="en-US" sz="1200">
                <a:solidFill>
                  <a:prstClr val="black">
                    <a:tint val="75000"/>
                  </a:prstClr>
                </a:solidFill>
                <a:latin typeface="Calibri" panose="020F0502020204030204"/>
                <a:ea typeface="+mn-ea"/>
                <a:cs typeface="+mn-cs"/>
              </a:rPr>
              <a:pPr hangingPunct="1">
                <a:spcAft>
                  <a:spcPts val="600"/>
                </a:spcAft>
                <a:defRPr/>
              </a:pPr>
              <a:t>11</a:t>
            </a:fld>
            <a:endParaRPr lang="en-US" sz="1200">
              <a:solidFill>
                <a:prstClr val="black">
                  <a:tint val="75000"/>
                </a:prstClr>
              </a:solidFill>
              <a:latin typeface="Calibri" panose="020F0502020204030204"/>
              <a:ea typeface="+mn-ea"/>
              <a:cs typeface="+mn-cs"/>
            </a:endParaRPr>
          </a:p>
        </p:txBody>
      </p:sp>
      <p:pic>
        <p:nvPicPr>
          <p:cNvPr id="5" name="Picture 4" descr="A map of a city&#10;&#10;Description automatically generated">
            <a:extLst>
              <a:ext uri="{FF2B5EF4-FFF2-40B4-BE49-F238E27FC236}">
                <a16:creationId xmlns:a16="http://schemas.microsoft.com/office/drawing/2014/main" id="{75E7C270-C87A-FFC1-F8F0-77496ABC0CC5}"/>
              </a:ext>
            </a:extLst>
          </p:cNvPr>
          <p:cNvPicPr>
            <a:picLocks noChangeAspect="1"/>
          </p:cNvPicPr>
          <p:nvPr/>
        </p:nvPicPr>
        <p:blipFill rotWithShape="1">
          <a:blip r:embed="rId3">
            <a:extLst>
              <a:ext uri="{28A0092B-C50C-407E-A947-70E740481C1C}">
                <a14:useLocalDpi xmlns:a14="http://schemas.microsoft.com/office/drawing/2010/main" val="0"/>
              </a:ext>
            </a:extLst>
          </a:blip>
          <a:srcRect l="2461" t="3971" r="718" b="3004"/>
          <a:stretch/>
        </p:blipFill>
        <p:spPr>
          <a:xfrm>
            <a:off x="3223846" y="17660"/>
            <a:ext cx="6854258" cy="5648956"/>
          </a:xfrm>
          <a:prstGeom prst="rect">
            <a:avLst/>
          </a:prstGeom>
        </p:spPr>
      </p:pic>
    </p:spTree>
    <p:extLst>
      <p:ext uri="{BB962C8B-B14F-4D97-AF65-F5344CB8AC3E}">
        <p14:creationId xmlns:p14="http://schemas.microsoft.com/office/powerpoint/2010/main" val="7287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5738813" y="301625"/>
            <a:ext cx="4341812" cy="1244600"/>
          </a:xfrm>
          <a:prstGeom prst="rect">
            <a:avLst/>
          </a:prstGeom>
        </p:spPr>
        <p:txBody>
          <a:bodyPr vert="horz" lIns="91440" tIns="45720" rIns="91440" bIns="45720" rtlCol="0" anchor="ctr">
            <a:normAutofit fontScale="90000"/>
          </a:bodyPr>
          <a:lstStyle/>
          <a:p>
            <a:pPr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Dominica Bus Service </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9348788" y="5256213"/>
            <a:ext cx="731837"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200">
                <a:solidFill>
                  <a:prstClr val="black">
                    <a:tint val="75000"/>
                  </a:prstClr>
                </a:solidFill>
                <a:latin typeface="Calibri" panose="020F0502020204030204"/>
                <a:ea typeface="+mn-ea"/>
                <a:cs typeface="+mn-cs"/>
              </a:rPr>
              <a:pPr hangingPunct="1">
                <a:spcAft>
                  <a:spcPts val="600"/>
                </a:spcAft>
                <a:defRPr/>
              </a:pPr>
              <a:t>12</a:t>
            </a:fld>
            <a:endParaRPr lang="en-US" sz="1200">
              <a:solidFill>
                <a:prstClr val="black">
                  <a:tint val="75000"/>
                </a:prstClr>
              </a:solidFill>
              <a:latin typeface="Calibri" panose="020F0502020204030204"/>
              <a:ea typeface="+mn-ea"/>
              <a:cs typeface="+mn-cs"/>
            </a:endParaRPr>
          </a:p>
        </p:txBody>
      </p:sp>
      <p:pic>
        <p:nvPicPr>
          <p:cNvPr id="11" name="Picture 10" descr="A group of people riding on a yellow bus&#10;&#10;Description automatically generated">
            <a:extLst>
              <a:ext uri="{FF2B5EF4-FFF2-40B4-BE49-F238E27FC236}">
                <a16:creationId xmlns:a16="http://schemas.microsoft.com/office/drawing/2014/main" id="{EA037437-22C3-E9FC-6611-A55E3E3AB7A9}"/>
              </a:ext>
            </a:extLst>
          </p:cNvPr>
          <p:cNvPicPr>
            <a:picLocks noChangeAspect="1"/>
          </p:cNvPicPr>
          <p:nvPr/>
        </p:nvPicPr>
        <p:blipFill rotWithShape="1">
          <a:blip r:embed="rId3">
            <a:extLst>
              <a:ext uri="{28A0092B-C50C-407E-A947-70E740481C1C}">
                <a14:useLocalDpi xmlns:a14="http://schemas.microsoft.com/office/drawing/2010/main" val="0"/>
              </a:ext>
            </a:extLst>
          </a:blip>
          <a:srcRect l="14042" r="18448"/>
          <a:stretch/>
        </p:blipFill>
        <p:spPr>
          <a:xfrm>
            <a:off x="20" y="10"/>
            <a:ext cx="5735147" cy="5670540"/>
          </a:xfrm>
          <a:prstGeom prst="rect">
            <a:avLst/>
          </a:prstGeom>
        </p:spPr>
      </p:pic>
      <p:sp>
        <p:nvSpPr>
          <p:cNvPr id="5" name="TextBox 4">
            <a:extLst>
              <a:ext uri="{FF2B5EF4-FFF2-40B4-BE49-F238E27FC236}">
                <a16:creationId xmlns:a16="http://schemas.microsoft.com/office/drawing/2014/main" id="{F8A3C18A-AA0A-1284-31CE-D9770523E376}"/>
              </a:ext>
            </a:extLst>
          </p:cNvPr>
          <p:cNvSpPr txBox="1"/>
          <p:nvPr/>
        </p:nvSpPr>
        <p:spPr>
          <a:xfrm>
            <a:off x="5920032" y="1545996"/>
            <a:ext cx="3978112" cy="356143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Dominica has a reliable public transportation system consisting of primarily private minibus operators. Bus stops can be found at designated points throughout the city depending on your destination.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bus fares are standardized and range from EC$1.50 to EC$10.25 according to the specific route. Bus rotation is frequent throughout the day, but this method of transportation is not suitable for night travel.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268288"/>
            <a:ext cx="4301067" cy="1131534"/>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Dominica Taxis</a:t>
            </a:r>
            <a:endParaRPr lang="en-US" sz="4400" b="1" i="0" u="none" strike="noStrike" dirty="0">
              <a:ln>
                <a:noFill/>
              </a:ln>
              <a:solidFill>
                <a:schemeClr val="tx1"/>
              </a:solidFill>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9324975" y="5256213"/>
            <a:ext cx="755650" cy="301625"/>
          </a:xfrm>
          <a:prstGeom prst="rect">
            <a:avLst/>
          </a:prstGeom>
        </p:spPr>
        <p:txBody>
          <a:bodyPr vert="horz" lIns="91440" tIns="45720" rIns="91440" bIns="45720" rtlCol="0" anchor="ctr">
            <a:normAutofit/>
          </a:bodyPr>
          <a:lstStyle/>
          <a:p>
            <a:pPr hangingPunct="1">
              <a:spcAft>
                <a:spcPts val="600"/>
              </a:spcAft>
              <a:defRPr/>
            </a:pPr>
            <a:fld id="{E4969A48-D42D-46A9-B6C4-1B83C0ED4970}" type="slidenum">
              <a:rPr lang="en-US" sz="1200">
                <a:latin typeface="Calibri" panose="020F0502020204030204"/>
                <a:ea typeface="+mn-ea"/>
                <a:cs typeface="+mn-cs"/>
              </a:rPr>
              <a:pPr hangingPunct="1">
                <a:spcAft>
                  <a:spcPts val="600"/>
                </a:spcAft>
                <a:defRPr/>
              </a:pPr>
              <a:t>13</a:t>
            </a:fld>
            <a:endParaRPr lang="en-US" sz="1200">
              <a:latin typeface="Calibri" panose="020F0502020204030204"/>
              <a:ea typeface="+mn-ea"/>
              <a:cs typeface="+mn-cs"/>
            </a:endParaRPr>
          </a:p>
        </p:txBody>
      </p:sp>
      <p:sp>
        <p:nvSpPr>
          <p:cNvPr id="4" name="TextBox 3">
            <a:extLst>
              <a:ext uri="{FF2B5EF4-FFF2-40B4-BE49-F238E27FC236}">
                <a16:creationId xmlns:a16="http://schemas.microsoft.com/office/drawing/2014/main" id="{EEC93454-B924-A837-CE41-51A654797495}"/>
              </a:ext>
            </a:extLst>
          </p:cNvPr>
          <p:cNvSpPr txBox="1"/>
          <p:nvPr/>
        </p:nvSpPr>
        <p:spPr>
          <a:xfrm>
            <a:off x="214489" y="1524000"/>
            <a:ext cx="4086577" cy="359716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Taxis are available at the airports and in Roseau and can be arranged all over the island.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are easily identified by the letters, H, HA, or HB preceding the registration numbers on the number plates. </a:t>
            </a:r>
          </a:p>
        </p:txBody>
      </p:sp>
      <p:pic>
        <p:nvPicPr>
          <p:cNvPr id="6" name="Picture 5" descr="A yellow taxi on a street&#10;&#10;Description automatically generated">
            <a:extLst>
              <a:ext uri="{FF2B5EF4-FFF2-40B4-BE49-F238E27FC236}">
                <a16:creationId xmlns:a16="http://schemas.microsoft.com/office/drawing/2014/main" id="{E50B2818-E595-0957-1C39-5CE177CE3BAB}"/>
              </a:ext>
            </a:extLst>
          </p:cNvPr>
          <p:cNvPicPr>
            <a:picLocks noChangeAspect="1"/>
          </p:cNvPicPr>
          <p:nvPr/>
        </p:nvPicPr>
        <p:blipFill rotWithShape="1">
          <a:blip r:embed="rId3">
            <a:extLst>
              <a:ext uri="{28A0092B-C50C-407E-A947-70E740481C1C}">
                <a14:useLocalDpi xmlns:a14="http://schemas.microsoft.com/office/drawing/2010/main" val="0"/>
              </a:ext>
            </a:extLst>
          </a:blip>
          <a:srcRect l="26114" r="6936"/>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712DB6-A703-4F17-6709-169C6CCAF868}"/>
              </a:ext>
            </a:extLst>
          </p:cNvPr>
          <p:cNvSpPr txBox="1"/>
          <p:nvPr/>
        </p:nvSpPr>
        <p:spPr>
          <a:xfrm>
            <a:off x="5385749" y="76124"/>
            <a:ext cx="4001831"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Cabrits National Park</a:t>
            </a:r>
          </a:p>
        </p:txBody>
      </p:sp>
      <p:pic>
        <p:nvPicPr>
          <p:cNvPr id="7" name="Picture 6" descr="Several cannons on a stone walkway overlooking a body of water&#10;&#10;Description automatically generated">
            <a:extLst>
              <a:ext uri="{FF2B5EF4-FFF2-40B4-BE49-F238E27FC236}">
                <a16:creationId xmlns:a16="http://schemas.microsoft.com/office/drawing/2014/main" id="{1C437FEE-C3FA-2B02-574D-93A97355544D}"/>
              </a:ext>
            </a:extLst>
          </p:cNvPr>
          <p:cNvPicPr>
            <a:picLocks noChangeAspect="1"/>
          </p:cNvPicPr>
          <p:nvPr/>
        </p:nvPicPr>
        <p:blipFill rotWithShape="1">
          <a:blip r:embed="rId2">
            <a:extLst>
              <a:ext uri="{28A0092B-C50C-407E-A947-70E740481C1C}">
                <a14:useLocalDpi xmlns:a14="http://schemas.microsoft.com/office/drawing/2010/main" val="0"/>
              </a:ext>
            </a:extLst>
          </a:blip>
          <a:srcRect l="16417" r="19593"/>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416C5646-A63F-E7FA-0EF2-E24A355B7B9E}"/>
              </a:ext>
            </a:extLst>
          </p:cNvPr>
          <p:cNvSpPr txBox="1"/>
          <p:nvPr/>
        </p:nvSpPr>
        <p:spPr>
          <a:xfrm>
            <a:off x="4854223" y="1467554"/>
            <a:ext cx="5057298" cy="350441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northwest Dominica, Cabrits National Park preserves lush rainforest, swampland, black-sand beaches, and thriving coral reefs. This scenic peninsula reveals panoramic views from its highest point, and the reefs offer some excellent snorkeling and diving opportunities.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park is also home to one of the most interesting historical sites in Dominica. Here, you can visit the remains of </a:t>
            </a:r>
            <a:r>
              <a:rPr lang="en-US" sz="2000" b="1" dirty="0">
                <a:latin typeface="Times New Roman" panose="02020603050405020304" pitchFamily="18" charset="0"/>
                <a:cs typeface="Times New Roman" panose="02020603050405020304" pitchFamily="18" charset="0"/>
              </a:rPr>
              <a:t>Fort Shirley</a:t>
            </a:r>
            <a:r>
              <a:rPr lang="en-US" sz="2000" dirty="0">
                <a:latin typeface="Times New Roman" panose="02020603050405020304" pitchFamily="18" charset="0"/>
                <a:cs typeface="Times New Roman" panose="02020603050405020304" pitchFamily="18" charset="0"/>
              </a:rPr>
              <a:t>, an 18th-century British garrison with beautiful views of Prince Rupert Bay. A little museum at the entry sheds light on Dominica's colonial history.</a:t>
            </a:r>
          </a:p>
          <a:p>
            <a:pPr algn="ctr">
              <a:lnSpc>
                <a:spcPct val="90000"/>
              </a:lnSpc>
              <a:spcAft>
                <a:spcPts val="600"/>
              </a:spcAft>
            </a:pPr>
            <a:r>
              <a:rPr lang="en-US" sz="2400" b="1" dirty="0">
                <a:latin typeface="Times New Roman" panose="02020603050405020304" pitchFamily="18" charset="0"/>
                <a:cs typeface="Times New Roman" panose="02020603050405020304" pitchFamily="18" charset="0"/>
              </a:rPr>
              <a:t>Admission: US$5.00</a:t>
            </a:r>
          </a:p>
        </p:txBody>
      </p:sp>
    </p:spTree>
    <p:extLst>
      <p:ext uri="{BB962C8B-B14F-4D97-AF65-F5344CB8AC3E}">
        <p14:creationId xmlns:p14="http://schemas.microsoft.com/office/powerpoint/2010/main" val="51188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2EA3F2-4D73-A737-A6F3-19A1E317E5F0}"/>
              </a:ext>
            </a:extLst>
          </p:cNvPr>
          <p:cNvSpPr txBox="1"/>
          <p:nvPr/>
        </p:nvSpPr>
        <p:spPr>
          <a:xfrm>
            <a:off x="0" y="270401"/>
            <a:ext cx="4800110" cy="134806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Papillote Tropical Gardens</a:t>
            </a:r>
          </a:p>
        </p:txBody>
      </p:sp>
      <p:sp>
        <p:nvSpPr>
          <p:cNvPr id="5" name="TextBox 4">
            <a:extLst>
              <a:ext uri="{FF2B5EF4-FFF2-40B4-BE49-F238E27FC236}">
                <a16:creationId xmlns:a16="http://schemas.microsoft.com/office/drawing/2014/main" id="{F95F9526-7137-84D1-9875-4A1BCD94A398}"/>
              </a:ext>
            </a:extLst>
          </p:cNvPr>
          <p:cNvSpPr txBox="1"/>
          <p:nvPr/>
        </p:nvSpPr>
        <p:spPr>
          <a:xfrm>
            <a:off x="79022" y="1727200"/>
            <a:ext cx="4721088" cy="3942037"/>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Papillote Tropical Gardens are a haven for artists, botanists, and photographers. Fed by a small stream, these 10-acre gardens form the grounds of a charming eco-lodge, the </a:t>
            </a:r>
            <a:r>
              <a:rPr lang="en-US" sz="2000" b="1" dirty="0">
                <a:latin typeface="Times New Roman" panose="02020603050405020304" pitchFamily="18" charset="0"/>
                <a:cs typeface="Times New Roman" panose="02020603050405020304" pitchFamily="18" charset="0"/>
              </a:rPr>
              <a:t>Papillote Wilderness Retreat</a:t>
            </a:r>
            <a:r>
              <a:rPr lang="en-US" sz="2000" dirty="0">
                <a:latin typeface="Times New Roman" panose="02020603050405020304" pitchFamily="18" charset="0"/>
                <a:cs typeface="Times New Roman" panose="02020603050405020304" pitchFamily="18" charset="0"/>
              </a:rPr>
              <a:t>.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Paths wind among bamboo trees, ginger blossoms, indigenous orchids, bromeliads, and begonias. You can also see many frogs, birds, and butterflies in the lush gardens.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twin </a:t>
            </a:r>
            <a:r>
              <a:rPr lang="en-US" sz="2000" b="1" dirty="0">
                <a:latin typeface="Times New Roman" panose="02020603050405020304" pitchFamily="18" charset="0"/>
                <a:cs typeface="Times New Roman" panose="02020603050405020304" pitchFamily="18" charset="0"/>
              </a:rPr>
              <a:t>Trafalgar Falls</a:t>
            </a:r>
            <a:r>
              <a:rPr lang="en-US" sz="2000" dirty="0">
                <a:latin typeface="Times New Roman" panose="02020603050405020304" pitchFamily="18" charset="0"/>
                <a:cs typeface="Times New Roman" panose="02020603050405020304" pitchFamily="18" charset="0"/>
              </a:rPr>
              <a:t> lie a short uphill hike from Papillote.</a:t>
            </a:r>
          </a:p>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Admission is $10 US</a:t>
            </a:r>
          </a:p>
        </p:txBody>
      </p:sp>
      <p:pic>
        <p:nvPicPr>
          <p:cNvPr id="7" name="Picture 6" descr="A close-up of a forest&#10;&#10;Description automatically generated">
            <a:extLst>
              <a:ext uri="{FF2B5EF4-FFF2-40B4-BE49-F238E27FC236}">
                <a16:creationId xmlns:a16="http://schemas.microsoft.com/office/drawing/2014/main" id="{0E856DD7-DC96-4151-F755-F3B736ACD758}"/>
              </a:ext>
            </a:extLst>
          </p:cNvPr>
          <p:cNvPicPr>
            <a:picLocks noChangeAspect="1"/>
          </p:cNvPicPr>
          <p:nvPr/>
        </p:nvPicPr>
        <p:blipFill rotWithShape="1">
          <a:blip r:embed="rId2">
            <a:extLst>
              <a:ext uri="{28A0092B-C50C-407E-A947-70E740481C1C}">
                <a14:useLocalDpi xmlns:a14="http://schemas.microsoft.com/office/drawing/2010/main" val="0"/>
              </a:ext>
            </a:extLst>
          </a:blip>
          <a:srcRect l="22640" r="16753"/>
          <a:stretch/>
        </p:blipFill>
        <p:spPr>
          <a:xfrm>
            <a:off x="4933119" y="10"/>
            <a:ext cx="5147506" cy="5669227"/>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210951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90488"/>
            <a:ext cx="10080625" cy="862012"/>
          </a:xfrm>
          <a:prstGeom prst="rect">
            <a:avLst/>
          </a:prstGeom>
        </p:spPr>
        <p:txBody>
          <a:bodyPr vert="horz" anchor="t"/>
          <a:lstStyle/>
          <a:p>
            <a:pPr algn="ctr"/>
            <a:r>
              <a:rPr lang="fr-FR" sz="4400" b="1" dirty="0">
                <a:solidFill>
                  <a:schemeClr val="tx1"/>
                </a:solidFill>
                <a:latin typeface="Times New Roman" panose="02020603050405020304" pitchFamily="18" charset="0"/>
                <a:cs typeface="Times New Roman" panose="02020603050405020304" pitchFamily="18" charset="0"/>
              </a:rPr>
              <a:t>Morne Trois Pitons National Park</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3B79D31-FD60-5AF9-1C67-6050B04F3721}"/>
              </a:ext>
            </a:extLst>
          </p:cNvPr>
          <p:cNvSpPr txBox="1"/>
          <p:nvPr/>
        </p:nvSpPr>
        <p:spPr>
          <a:xfrm>
            <a:off x="3269935" y="714573"/>
            <a:ext cx="6615260"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Morne Trois Pitons National Park is the jewel of Dominica. Encompassing much of the island's mountainous interior, the park is a primordial rainforest — from thick jungle, with giant ferns and wild orchids, to the stunted cloud forest on the upper slopes of 1,424-meter Morne Trois Pitons.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a:t>
            </a:r>
            <a:r>
              <a:rPr lang="en-US" sz="2000" b="1" dirty="0">
                <a:latin typeface="Times New Roman" panose="02020603050405020304" pitchFamily="18" charset="0"/>
                <a:cs typeface="Times New Roman" panose="02020603050405020304" pitchFamily="18" charset="0"/>
              </a:rPr>
              <a:t>Titou Gorge</a:t>
            </a:r>
            <a:r>
              <a:rPr lang="en-US" sz="2000" dirty="0">
                <a:latin typeface="Times New Roman" panose="02020603050405020304" pitchFamily="18" charset="0"/>
                <a:cs typeface="Times New Roman" panose="02020603050405020304" pitchFamily="18" charset="0"/>
              </a:rPr>
              <a:t>, you can swim in a crisp jade-green pool through the narrow canyon to a beautiful waterfall. One of the </a:t>
            </a:r>
            <a:r>
              <a:rPr lang="en-US" sz="2000" i="1" dirty="0">
                <a:latin typeface="Times New Roman" panose="02020603050405020304" pitchFamily="18" charset="0"/>
                <a:cs typeface="Times New Roman" panose="02020603050405020304" pitchFamily="18" charset="0"/>
              </a:rPr>
              <a:t>Pirates of the Caribbean</a:t>
            </a:r>
            <a:r>
              <a:rPr lang="en-US" sz="2000" dirty="0">
                <a:latin typeface="Times New Roman" panose="02020603050405020304" pitchFamily="18" charset="0"/>
                <a:cs typeface="Times New Roman" panose="02020603050405020304" pitchFamily="18" charset="0"/>
              </a:rPr>
              <a:t> movies was filmed in this magical spot.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Morne Trois Pitons is awash with natural wonders, highlighted by the Emerald Pool, Middleham Falls, Titou Gorge, and Boiling Lake, thought to be the second-largest fumarole in the world.</a:t>
            </a:r>
          </a:p>
        </p:txBody>
      </p:sp>
      <p:pic>
        <p:nvPicPr>
          <p:cNvPr id="9" name="Picture 8" descr="A person jumping into a waterfall&#10;&#10;Description automatically generated">
            <a:extLst>
              <a:ext uri="{FF2B5EF4-FFF2-40B4-BE49-F238E27FC236}">
                <a16:creationId xmlns:a16="http://schemas.microsoft.com/office/drawing/2014/main" id="{CEB873BD-07E9-EF19-C391-1CA0E70BB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3778"/>
            <a:ext cx="3184131" cy="4936772"/>
          </a:xfrm>
          <a:prstGeom prst="rect">
            <a:avLst/>
          </a:prstGeom>
        </p:spPr>
      </p:pic>
      <p:sp>
        <p:nvSpPr>
          <p:cNvPr id="11" name="TextBox 10">
            <a:extLst>
              <a:ext uri="{FF2B5EF4-FFF2-40B4-BE49-F238E27FC236}">
                <a16:creationId xmlns:a16="http://schemas.microsoft.com/office/drawing/2014/main" id="{1BE0FBCA-09B4-E6A4-3E0D-8A5D2F385EB0}"/>
              </a:ext>
            </a:extLst>
          </p:cNvPr>
          <p:cNvSpPr txBox="1"/>
          <p:nvPr/>
        </p:nvSpPr>
        <p:spPr>
          <a:xfrm>
            <a:off x="3184131" y="5102027"/>
            <a:ext cx="6896494"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Admission Fee: US $5.00 (EC $13.25)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0" y="301626"/>
            <a:ext cx="5147935" cy="928864"/>
          </a:xfrm>
          <a:prstGeom prst="rect">
            <a:avLst/>
          </a:prstGeom>
        </p:spPr>
        <p:txBody>
          <a:bodyPr vert="horz" lIns="91440" tIns="45720" rIns="91440" bIns="45720" rtlCol="0" anchor="ctr">
            <a:normAutofit/>
          </a:bodyPr>
          <a:lstStyle/>
          <a:p>
            <a:pPr algn="ctr" rtl="0" hangingPunct="1">
              <a:lnSpc>
                <a:spcPct val="90000"/>
              </a:lnSpc>
              <a:spcBef>
                <a:spcPct val="0"/>
              </a:spcBef>
              <a:spcAft>
                <a:spcPts val="1236"/>
              </a:spcAft>
            </a:pPr>
            <a:r>
              <a:rPr lang="en-US" sz="4400" b="1" dirty="0">
                <a:solidFill>
                  <a:schemeClr val="tx1"/>
                </a:solidFill>
                <a:latin typeface="Times New Roman" panose="02020603050405020304" pitchFamily="18" charset="0"/>
                <a:ea typeface="+mj-ea"/>
                <a:cs typeface="Times New Roman" panose="02020603050405020304" pitchFamily="18" charset="0"/>
              </a:rPr>
              <a:t>Trafalgar Falls</a:t>
            </a:r>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F1745E88-DE43-40A4-ABF6-C2CAAE0C8E93}" type="slidenum">
              <a:rPr lang="en-US" sz="1200">
                <a:latin typeface="Calibri" panose="020F0502020204030204"/>
                <a:ea typeface="+mn-ea"/>
                <a:cs typeface="+mn-cs"/>
              </a:rPr>
              <a:pPr hangingPunct="1">
                <a:spcAft>
                  <a:spcPts val="600"/>
                </a:spcAft>
                <a:defRPr/>
              </a:pPr>
              <a:t>17</a:t>
            </a:fld>
            <a:endParaRPr lang="en-US" sz="1200">
              <a:latin typeface="Calibri" panose="020F0502020204030204"/>
              <a:ea typeface="+mn-ea"/>
              <a:cs typeface="+mn-cs"/>
            </a:endParaRPr>
          </a:p>
        </p:txBody>
      </p:sp>
      <p:sp>
        <p:nvSpPr>
          <p:cNvPr id="5" name="TextBox 4">
            <a:extLst>
              <a:ext uri="{FF2B5EF4-FFF2-40B4-BE49-F238E27FC236}">
                <a16:creationId xmlns:a16="http://schemas.microsoft.com/office/drawing/2014/main" id="{9EFD559B-2BD9-04A9-783C-86A0DC02B740}"/>
              </a:ext>
            </a:extLst>
          </p:cNvPr>
          <p:cNvSpPr txBox="1"/>
          <p:nvPr/>
        </p:nvSpPr>
        <p:spPr>
          <a:xfrm>
            <a:off x="321572" y="1310325"/>
            <a:ext cx="4826363" cy="405832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on the west side of Morne Trois Pitons National Park (around 6 miles from Roseau), the jaw-dropping Trafalgar Falls are two of the most-visited sights on the island. In addition to being incredibly impressive, they're also easily accessible for the most amateur hikers and adventure seekers.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upper waterfall (colloquially referred to as "Father") cascades dramatically from the Trois Pitons River, across the Titou Gorge and empties into hot sulfur springs, while the lower waterfall ("Mother") flows gently from the river into a natural swimming pool.</a:t>
            </a:r>
          </a:p>
        </p:txBody>
      </p:sp>
      <p:pic>
        <p:nvPicPr>
          <p:cNvPr id="12" name="Picture 11" descr="A waterfall in the forest&#10;&#10;Description automatically generated">
            <a:extLst>
              <a:ext uri="{FF2B5EF4-FFF2-40B4-BE49-F238E27FC236}">
                <a16:creationId xmlns:a16="http://schemas.microsoft.com/office/drawing/2014/main" id="{CEF37468-4B84-5E6A-30B7-A88B6C4232F8}"/>
              </a:ext>
            </a:extLst>
          </p:cNvPr>
          <p:cNvPicPr>
            <a:picLocks noChangeAspect="1"/>
          </p:cNvPicPr>
          <p:nvPr/>
        </p:nvPicPr>
        <p:blipFill rotWithShape="1">
          <a:blip r:embed="rId3">
            <a:extLst>
              <a:ext uri="{28A0092B-C50C-407E-A947-70E740481C1C}">
                <a14:useLocalDpi xmlns:a14="http://schemas.microsoft.com/office/drawing/2010/main" val="0"/>
              </a:ext>
            </a:extLst>
          </a:blip>
          <a:srcRect l="14675" r="20118"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5385749" y="301904"/>
            <a:ext cx="4001831" cy="77661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Boiling Lake</a:t>
            </a:r>
          </a:p>
        </p:txBody>
      </p:sp>
      <p:pic>
        <p:nvPicPr>
          <p:cNvPr id="4" name="Picture 3" descr="A hot spring in the mountains with Boiling Lake in the background&#10;&#10;Description automatically generated">
            <a:extLst>
              <a:ext uri="{FF2B5EF4-FFF2-40B4-BE49-F238E27FC236}">
                <a16:creationId xmlns:a16="http://schemas.microsoft.com/office/drawing/2014/main" id="{34CF39A7-F4DC-C64D-09DD-B0BD95FD9FD5}"/>
              </a:ext>
            </a:extLst>
          </p:cNvPr>
          <p:cNvPicPr>
            <a:picLocks noChangeAspect="1"/>
          </p:cNvPicPr>
          <p:nvPr/>
        </p:nvPicPr>
        <p:blipFill rotWithShape="1">
          <a:blip r:embed="rId2">
            <a:extLst>
              <a:ext uri="{28A0092B-C50C-407E-A947-70E740481C1C}">
                <a14:useLocalDpi xmlns:a14="http://schemas.microsoft.com/office/drawing/2010/main" val="0"/>
              </a:ext>
            </a:extLst>
          </a:blip>
          <a:srcRect l="20147" r="20546"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1AF5FB54-0725-AC46-7FCB-E9CDB56C3059}"/>
              </a:ext>
            </a:extLst>
          </p:cNvPr>
          <p:cNvSpPr txBox="1"/>
          <p:nvPr/>
        </p:nvSpPr>
        <p:spPr>
          <a:xfrm>
            <a:off x="5136444" y="1174044"/>
            <a:ext cx="4617155" cy="393338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Boiling Lake is one of the most popular attractions in </a:t>
            </a:r>
            <a:r>
              <a:rPr lang="en-US" sz="2000" b="1" dirty="0">
                <a:latin typeface="Times New Roman" panose="02020603050405020304" pitchFamily="18" charset="0"/>
                <a:cs typeface="Times New Roman" panose="02020603050405020304" pitchFamily="18" charset="0"/>
              </a:rPr>
              <a:t>Morne Trois Pitons National Park</a:t>
            </a:r>
            <a:r>
              <a:rPr lang="en-US" sz="2000" dirty="0">
                <a:latin typeface="Times New Roman" panose="02020603050405020304" pitchFamily="18" charset="0"/>
                <a:cs typeface="Times New Roman" panose="02020603050405020304" pitchFamily="18" charset="0"/>
              </a:rPr>
              <a:t>. This eerie-looking pool of bubbling, gray-green water lies at the end of a strenuous, three-hour hike through thick forest. But it's worth it.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Geologists believe the 63-meter-wide actively boiling lake, the world’s second-largest, is a flooded fumarole, a crack in the earth allowing hot gases to vent from the molten lava below. The temperature at the edge of the lake ranges from 82-92 degrees Celsius and is at boiling point in the center..</a:t>
            </a:r>
          </a:p>
        </p:txBody>
      </p:sp>
    </p:spTree>
    <p:extLst>
      <p:ext uri="{BB962C8B-B14F-4D97-AF65-F5344CB8AC3E}">
        <p14:creationId xmlns:p14="http://schemas.microsoft.com/office/powerpoint/2010/main" val="2196885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593B79-AC15-877F-4FEE-C0FCC615C78E}"/>
              </a:ext>
            </a:extLst>
          </p:cNvPr>
          <p:cNvSpPr txBox="1"/>
          <p:nvPr/>
        </p:nvSpPr>
        <p:spPr>
          <a:xfrm>
            <a:off x="693042" y="301904"/>
            <a:ext cx="8694540" cy="1080235"/>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Model Village in Kalinago Territory</a:t>
            </a:r>
          </a:p>
        </p:txBody>
      </p:sp>
      <p:sp>
        <p:nvSpPr>
          <p:cNvPr id="5" name="TextBox 4">
            <a:extLst>
              <a:ext uri="{FF2B5EF4-FFF2-40B4-BE49-F238E27FC236}">
                <a16:creationId xmlns:a16="http://schemas.microsoft.com/office/drawing/2014/main" id="{8468EB31-14FB-5B26-9643-D3BD1951A571}"/>
              </a:ext>
            </a:extLst>
          </p:cNvPr>
          <p:cNvSpPr txBox="1"/>
          <p:nvPr/>
        </p:nvSpPr>
        <p:spPr>
          <a:xfrm>
            <a:off x="159187" y="1269759"/>
            <a:ext cx="4503839" cy="379808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Dominica has the largest remaining tribe of Kalinago people (Carib Indians), in the Caribbean. If you want to learn a little about their fascinating culture, you can </a:t>
            </a:r>
            <a:r>
              <a:rPr lang="en-US" sz="2000" b="1" dirty="0">
                <a:latin typeface="Times New Roman" panose="02020603050405020304" pitchFamily="18" charset="0"/>
                <a:cs typeface="Times New Roman" panose="02020603050405020304" pitchFamily="18" charset="0"/>
              </a:rPr>
              <a:t>visit Kalinago Barana Autê</a:t>
            </a:r>
            <a:r>
              <a:rPr lang="en-US" sz="2000" dirty="0">
                <a:latin typeface="Times New Roman" panose="02020603050405020304" pitchFamily="18" charset="0"/>
                <a:cs typeface="Times New Roman" panose="02020603050405020304" pitchFamily="18" charset="0"/>
              </a:rPr>
              <a:t>, a model village, on the northeast coast, about 20 miles from Roseau.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Nestled amid banana and breadfruit trees, the village is a cluster of traditional wooden buildings. You can wander around the village and watch the Carib Indians carving dugout canoes, weaving baskets and mats, and sharing their knowledge of medicinal plants. </a:t>
            </a:r>
          </a:p>
        </p:txBody>
      </p:sp>
      <p:pic>
        <p:nvPicPr>
          <p:cNvPr id="7" name="Picture 6" descr="A group of people wearing traditional clothing&#10;&#10;Description automatically generated">
            <a:extLst>
              <a:ext uri="{FF2B5EF4-FFF2-40B4-BE49-F238E27FC236}">
                <a16:creationId xmlns:a16="http://schemas.microsoft.com/office/drawing/2014/main" id="{E1E7CE37-E624-E7E9-50ED-6C944A61AD51}"/>
              </a:ext>
            </a:extLst>
          </p:cNvPr>
          <p:cNvPicPr>
            <a:picLocks noChangeAspect="1"/>
          </p:cNvPicPr>
          <p:nvPr/>
        </p:nvPicPr>
        <p:blipFill rotWithShape="1">
          <a:blip r:embed="rId2">
            <a:extLst>
              <a:ext uri="{28A0092B-C50C-407E-A947-70E740481C1C}">
                <a14:useLocalDpi xmlns:a14="http://schemas.microsoft.com/office/drawing/2010/main" val="0"/>
              </a:ext>
            </a:extLst>
          </a:blip>
          <a:srcRect l="1735" r="899" b="-3"/>
          <a:stretch/>
        </p:blipFill>
        <p:spPr>
          <a:xfrm>
            <a:off x="4819693" y="1269759"/>
            <a:ext cx="5101745" cy="3493290"/>
          </a:xfrm>
          <a:prstGeom prst="rect">
            <a:avLst/>
          </a:prstGeom>
        </p:spPr>
      </p:pic>
    </p:spTree>
    <p:extLst>
      <p:ext uri="{BB962C8B-B14F-4D97-AF65-F5344CB8AC3E}">
        <p14:creationId xmlns:p14="http://schemas.microsoft.com/office/powerpoint/2010/main" val="219511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7826"/>
            <a:ext cx="10080624"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027289" y="1038249"/>
            <a:ext cx="8848230" cy="4406521"/>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About Dominica</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History of Dominica</a:t>
            </a:r>
            <a:endParaRPr lang="en-US" altLang="en-US" sz="20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Area Map of Dominica</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 of Dominica</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Dominica Transportation </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740650" y="5219700"/>
            <a:ext cx="2339975" cy="360363"/>
          </a:xfrm>
          <a:prstGeom prst="rect">
            <a:avLst/>
          </a:prstGeom>
        </p:spPr>
        <p:txBody>
          <a:bodyPr/>
          <a:lstStyle/>
          <a:p>
            <a:pPr lvl="0"/>
            <a:fld id="{208CE974-47AF-47AF-99E9-12A62538A846}" type="slidenum">
              <a:rPr/>
              <a:t>20</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7463"/>
            <a:ext cx="9359900" cy="795338"/>
          </a:xfrm>
          <a:prstGeom prst="rect">
            <a:avLst/>
          </a:prstGeom>
        </p:spPr>
        <p:txBody>
          <a:bodyPr vert="horz"/>
          <a:lstStyle/>
          <a:p>
            <a:pPr algn="ctr"/>
            <a:r>
              <a:rPr lang="en-US" sz="4400" b="1" dirty="0">
                <a:solidFill>
                  <a:schemeClr val="tx1"/>
                </a:solidFill>
                <a:latin typeface="Times New Roman" panose="02020603050405020304" pitchFamily="18" charset="0"/>
                <a:cs typeface="Times New Roman" panose="02020603050405020304" pitchFamily="18" charset="0"/>
              </a:rPr>
              <a:t>Dominica's Beaches</a:t>
            </a:r>
          </a:p>
        </p:txBody>
      </p:sp>
      <p:sp>
        <p:nvSpPr>
          <p:cNvPr id="4" name="TextBox 3">
            <a:extLst>
              <a:ext uri="{FF2B5EF4-FFF2-40B4-BE49-F238E27FC236}">
                <a16:creationId xmlns:a16="http://schemas.microsoft.com/office/drawing/2014/main" id="{92A086C8-1D76-C817-BAEF-F8D3B5517397}"/>
              </a:ext>
            </a:extLst>
          </p:cNvPr>
          <p:cNvSpPr txBox="1"/>
          <p:nvPr/>
        </p:nvSpPr>
        <p:spPr>
          <a:xfrm>
            <a:off x="-29089" y="777482"/>
            <a:ext cx="9782690" cy="4401205"/>
          </a:xfrm>
          <a:prstGeom prst="rect">
            <a:avLst/>
          </a:prstGeom>
          <a:noFill/>
        </p:spPr>
        <p:txBody>
          <a:bodyPr wrap="square">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Mero Beach</a:t>
            </a:r>
            <a:r>
              <a:rPr lang="en-US" sz="2000" dirty="0">
                <a:latin typeface="Times New Roman" panose="02020603050405020304" pitchFamily="18" charset="0"/>
                <a:cs typeface="Times New Roman" panose="02020603050405020304" pitchFamily="18" charset="0"/>
              </a:rPr>
              <a:t> is one of the most popular stretches of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coast. About a 25-minute drive from the capital, Roseau.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You can rent sun loungers and umbrellas and purchase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snacks and drinks from funky bamboo shacks along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shoreline. </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Purple Turtle Beach</a:t>
            </a:r>
            <a:r>
              <a:rPr lang="en-US" sz="2000" dirty="0">
                <a:latin typeface="Times New Roman" panose="02020603050405020304" pitchFamily="18" charset="0"/>
                <a:cs typeface="Times New Roman" panose="02020603050405020304" pitchFamily="18" charset="0"/>
              </a:rPr>
              <a:t>. This is another lovely palm-studded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stretch of beige-hued sand, with a popular namesake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restaurant along its edge. Vying for the most beautiful slice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of coast in Dominica is wild and remote.</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Batibou Beach </a:t>
            </a:r>
            <a:r>
              <a:rPr lang="en-US" sz="2000" dirty="0">
                <a:latin typeface="Times New Roman" panose="02020603050405020304" pitchFamily="18" charset="0"/>
                <a:cs typeface="Times New Roman" panose="02020603050405020304" pitchFamily="18" charset="0"/>
              </a:rPr>
              <a:t>on the island's far north coast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Accessing the beach is an adventure and a workout walking down to the shore. Note that there is a $5 fee to access this beach.</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Champagne Beach </a:t>
            </a:r>
            <a:r>
              <a:rPr lang="en-US" sz="2000" dirty="0">
                <a:latin typeface="Times New Roman" panose="02020603050405020304" pitchFamily="18" charset="0"/>
                <a:cs typeface="Times New Roman" panose="02020603050405020304" pitchFamily="18" charset="0"/>
              </a:rPr>
              <a:t>sees many tourists, mainly because it provides access to one of Dominica's famous tourist attractions: Champagne Reef, with its bubbly geothermal activity and warm waters. </a:t>
            </a:r>
          </a:p>
        </p:txBody>
      </p:sp>
      <p:pic>
        <p:nvPicPr>
          <p:cNvPr id="6" name="Picture 5" descr="A bottle and glasses on a beach&#10;&#10;Description automatically generated">
            <a:extLst>
              <a:ext uri="{FF2B5EF4-FFF2-40B4-BE49-F238E27FC236}">
                <a16:creationId xmlns:a16="http://schemas.microsoft.com/office/drawing/2014/main" id="{CDF728DD-65EE-2B9B-0407-6CAC911C1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230" y="777481"/>
            <a:ext cx="3662394" cy="24463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779687"/>
            <a:ext cx="10091110" cy="3847207"/>
          </a:xfrm>
          <a:prstGeom prst="rect">
            <a:avLst/>
          </a:prstGeom>
          <a:noFill/>
        </p:spPr>
        <p:txBody>
          <a:bodyPr wrap="square">
            <a:spAutoFit/>
          </a:bodyPr>
          <a:lstStyle/>
          <a:p>
            <a:pPr>
              <a:buClrTx/>
              <a:buFontTx/>
              <a:buNone/>
            </a:pPr>
            <a:r>
              <a:rPr lang="en-US" altLang="en-US" sz="2200" dirty="0">
                <a:latin typeface="Times New Roman" panose="02020603050405020304" pitchFamily="18" charset="0"/>
                <a:cs typeface="Times New Roman" panose="02020603050405020304" pitchFamily="18" charset="0"/>
              </a:rPr>
              <a:t>There are a lot of excellent restaurants in Hokkaido. Especially for seafood. </a:t>
            </a:r>
          </a:p>
          <a:p>
            <a:pPr>
              <a:buClrTx/>
              <a:buFontTx/>
              <a:buNone/>
            </a:pPr>
            <a:r>
              <a:rPr lang="en-US" altLang="en-US" sz="2200" dirty="0">
                <a:latin typeface="Times New Roman" panose="02020603050405020304" pitchFamily="18" charset="0"/>
                <a:cs typeface="Times New Roman" panose="02020603050405020304" pitchFamily="18" charset="0"/>
              </a:rPr>
              <a:t>Here are some recommendations in Dominica:</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Lacou Melrose House $$$$ </a:t>
            </a:r>
            <a:r>
              <a:rPr lang="en-US" sz="2000" dirty="0">
                <a:latin typeface="Times New Roman" panose="02020603050405020304" pitchFamily="18" charset="0"/>
                <a:cs typeface="Times New Roman" panose="02020603050405020304" pitchFamily="18" charset="0"/>
              </a:rPr>
              <a:t>Italian, French, Seafood, Contemporary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 Hodges Lane, Roseau</a:t>
            </a:r>
            <a:endParaRPr lang="en-US" alt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Old Stone Grill &amp; Bar </a:t>
            </a:r>
            <a:r>
              <a:rPr lang="en-US" sz="2000" dirty="0">
                <a:latin typeface="Times New Roman" panose="02020603050405020304" pitchFamily="18" charset="0"/>
                <a:cs typeface="Times New Roman" panose="02020603050405020304" pitchFamily="18" charset="0"/>
              </a:rPr>
              <a:t>$$ - $$$ Caribbean, Bar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15 Castle Street, Roseau</a:t>
            </a: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Pearl's Cuisine </a:t>
            </a:r>
            <a:r>
              <a:rPr lang="en-US" sz="2000" dirty="0">
                <a:latin typeface="Times New Roman" panose="02020603050405020304" pitchFamily="18" charset="0"/>
                <a:cs typeface="Times New Roman" panose="02020603050405020304" pitchFamily="18" charset="0"/>
              </a:rPr>
              <a:t>$$ - $$$ Caribbean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28 Great Marlborough Street Ground Floor, Roseau</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Palisades Restaurant </a:t>
            </a:r>
            <a:r>
              <a:rPr lang="en-US" sz="2000" dirty="0">
                <a:latin typeface="Times New Roman" panose="02020603050405020304" pitchFamily="18" charset="0"/>
                <a:cs typeface="Times New Roman" panose="02020603050405020304" pitchFamily="18" charset="0"/>
              </a:rPr>
              <a:t>$$ - $$$ Caribbean , Vegetarian Friendly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Victoria Street, Roseau</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Balas Bar </a:t>
            </a:r>
            <a:r>
              <a:rPr lang="en-US" sz="2000" dirty="0">
                <a:latin typeface="Times New Roman" panose="02020603050405020304" pitchFamily="18" charset="0"/>
                <a:cs typeface="Times New Roman" panose="02020603050405020304" pitchFamily="18" charset="0"/>
              </a:rPr>
              <a:t>$$ - $$$ Caribbean , Bar , Pub</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Victoria St, Roseau Dominica</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5EE1D00D-E941-F863-D742-2A5BA78BBB49}"/>
              </a:ext>
            </a:extLst>
          </p:cNvPr>
          <p:cNvSpPr txBox="1"/>
          <p:nvPr/>
        </p:nvSpPr>
        <p:spPr>
          <a:xfrm>
            <a:off x="0" y="4626894"/>
            <a:ext cx="10080625" cy="830997"/>
          </a:xfrm>
          <a:prstGeom prst="rect">
            <a:avLst/>
          </a:prstGeom>
          <a:noFill/>
        </p:spPr>
        <p:txBody>
          <a:bodyPr wrap="square">
            <a:spAutoFit/>
          </a:bodyPr>
          <a:lstStyle/>
          <a:p>
            <a:pPr algn="ctr"/>
            <a:r>
              <a:rPr lang="en-US" altLang="en-US" sz="2400" b="1" dirty="0">
                <a:latin typeface="Times New Roman" panose="02020603050405020304" pitchFamily="18" charset="0"/>
                <a:cs typeface="Times New Roman" panose="02020603050405020304" pitchFamily="18" charset="0"/>
              </a:rPr>
              <a:t>Wherever you choose, I am sure you will enjoy a wonderful meal.</a:t>
            </a:r>
          </a:p>
          <a:p>
            <a:pPr algn="ctr"/>
            <a:r>
              <a:rPr lang="en-US" altLang="en-US" sz="2400" b="1" dirty="0">
                <a:latin typeface="Times New Roman" panose="02020603050405020304" pitchFamily="18" charset="0"/>
                <a:cs typeface="Times New Roman" panose="02020603050405020304" pitchFamily="18" charset="0"/>
              </a:rPr>
              <a:t>Good Eating!</a:t>
            </a:r>
          </a:p>
        </p:txBody>
      </p:sp>
      <p:pic>
        <p:nvPicPr>
          <p:cNvPr id="8" name="Picture 7" descr="A plate of food on a table&#10;&#10;Description automatically generated">
            <a:extLst>
              <a:ext uri="{FF2B5EF4-FFF2-40B4-BE49-F238E27FC236}">
                <a16:creationId xmlns:a16="http://schemas.microsoft.com/office/drawing/2014/main" id="{2BBEBDAF-0D72-BB93-3BE2-16A0BF3B8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981" y="1858902"/>
            <a:ext cx="3112626" cy="2331639"/>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479425"/>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12800" y="1079500"/>
            <a:ext cx="8547100" cy="3131256"/>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Dominica is a beautiful City with a rich history and numerous attractions. Regardless of what you're looking for, Dominica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Dominica!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896584"/>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Dominica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EE6CE25-E840-1FEA-FFCD-452395590F5D}"/>
              </a:ext>
            </a:extLst>
          </p:cNvPr>
          <p:cNvSpPr txBox="1"/>
          <p:nvPr/>
        </p:nvSpPr>
        <p:spPr>
          <a:xfrm>
            <a:off x="-1" y="1338606"/>
            <a:ext cx="9954706" cy="3406189"/>
          </a:xfrm>
          <a:prstGeom prst="rect">
            <a:avLst/>
          </a:prstGeom>
          <a:noFill/>
        </p:spPr>
        <p:txBody>
          <a:bodyPr wrap="square">
            <a:spAutoFit/>
          </a:bodyPr>
          <a:lstStyle/>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I will do it on my own.</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a:t>
            </a:r>
            <a:br>
              <a:rPr lang="en-US" altLang="en-US" sz="1800" dirty="0"/>
            </a:br>
            <a:r>
              <a:rPr lang="en-US" altLang="en-US" sz="1800" dirty="0"/>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dirty="0">
                <a:latin typeface="Times New Roman" panose="02020603050405020304" pitchFamily="18" charset="0"/>
                <a:cs typeface="Times New Roman" panose="02020603050405020304" pitchFamily="18" charset="0"/>
              </a:rPr>
              <a:t>Dominican </a:t>
            </a:r>
            <a:r>
              <a:rPr lang="en-US" sz="4000" b="1" i="0" u="none" strike="noStrike" kern="1200" baseline="0" dirty="0">
                <a:ln>
                  <a:noFill/>
                </a:ln>
                <a:latin typeface="Times New Roman" panose="02020603050405020304" pitchFamily="18" charset="0"/>
                <a:ea typeface="Times New Roman" pitchFamily="18"/>
                <a:cs typeface="Times New Roman" panose="02020603050405020304" pitchFamily="18" charset="0"/>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5711"/>
            <a:ext cx="10080625" cy="1431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The </a:t>
            </a:r>
            <a:r>
              <a:rPr lang="en-US" sz="2400" dirty="0"/>
              <a:t>Dominican Pesos </a:t>
            </a:r>
            <a:r>
              <a:rPr lang="en-US" sz="2400" b="0" i="0" u="none" strike="noStrike" kern="1200" baseline="0" dirty="0">
                <a:ln>
                  <a:noFill/>
                </a:ln>
                <a:solidFill>
                  <a:srgbClr val="000000"/>
                </a:solidFill>
                <a:latin typeface="Times New Roman" pitchFamily="18"/>
                <a:ea typeface="Arial" pitchFamily="34"/>
                <a:cs typeface="Arial" pitchFamily="34"/>
              </a:rPr>
              <a:t>is the official currency of Dominica</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Official Exchange is 100 DP is $1.76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Times New Roman" pitchFamily="18"/>
                <a:ea typeface="Segoe UI" pitchFamily="34"/>
                <a:cs typeface="Segoe UI" pitchFamily="34"/>
              </a:rPr>
              <a:t>Or 56.80 DP to the US Dollar</a:t>
            </a:r>
            <a:endParaRPr lang="en-US" sz="2400" b="0" i="0" u="none" strike="noStrike" kern="1200" baseline="0" dirty="0">
              <a:ln>
                <a:noFill/>
              </a:ln>
              <a:solidFill>
                <a:srgbClr val="000000"/>
              </a:solidFill>
              <a:latin typeface="Times New Roman" pitchFamily="18"/>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Picture 3" descr="A close-up of some currency&#10;&#10;Description automatically generated">
            <a:extLst>
              <a:ext uri="{FF2B5EF4-FFF2-40B4-BE49-F238E27FC236}">
                <a16:creationId xmlns:a16="http://schemas.microsoft.com/office/drawing/2014/main" id="{B0DA0E3C-E899-4B4C-EF31-9B14D2BE1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082" y="2001713"/>
            <a:ext cx="4756276" cy="36688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5226050" y="301625"/>
            <a:ext cx="4854575" cy="1065213"/>
          </a:xfrm>
          <a:prstGeom prst="rect">
            <a:avLst/>
          </a:prstGeom>
        </p:spPr>
        <p:txBody>
          <a:bodyPr vert="horz" lIns="91440" tIns="45720" rIns="91440" bIns="45720" rtlCol="0" anchor="ctr">
            <a:normAutofit/>
          </a:bodyPr>
          <a:lstStyle/>
          <a:p>
            <a:pPr lvl="0"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About Dominica</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6</a:t>
            </a:fld>
            <a:endParaRPr lang="en-US" sz="1200">
              <a:solidFill>
                <a:prstClr val="black">
                  <a:tint val="75000"/>
                </a:prstClr>
              </a:solidFill>
              <a:latin typeface="Calibri" panose="020F0502020204030204"/>
              <a:ea typeface="+mn-ea"/>
              <a:cs typeface="+mn-cs"/>
            </a:endParaRPr>
          </a:p>
        </p:txBody>
      </p:sp>
      <p:pic>
        <p:nvPicPr>
          <p:cNvPr id="5" name="Picture 4" descr="A beach with palm trees and a body of water&#10;&#10;Description automatically generated">
            <a:extLst>
              <a:ext uri="{FF2B5EF4-FFF2-40B4-BE49-F238E27FC236}">
                <a16:creationId xmlns:a16="http://schemas.microsoft.com/office/drawing/2014/main" id="{89155DD6-8FA4-6764-FCFD-0B71E350A9DF}"/>
              </a:ext>
            </a:extLst>
          </p:cNvPr>
          <p:cNvPicPr>
            <a:picLocks noChangeAspect="1"/>
          </p:cNvPicPr>
          <p:nvPr/>
        </p:nvPicPr>
        <p:blipFill rotWithShape="1">
          <a:blip r:embed="rId3">
            <a:extLst>
              <a:ext uri="{28A0092B-C50C-407E-A947-70E740481C1C}">
                <a14:useLocalDpi xmlns:a14="http://schemas.microsoft.com/office/drawing/2010/main" val="0"/>
              </a:ext>
            </a:extLst>
          </a:blip>
          <a:srcRect r="33112"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Rectangle 1">
            <a:extLst>
              <a:ext uri="{FF2B5EF4-FFF2-40B4-BE49-F238E27FC236}">
                <a16:creationId xmlns:a16="http://schemas.microsoft.com/office/drawing/2014/main" id="{FC0FD508-F4DF-82D3-482C-7E0E2FAADA6B}"/>
              </a:ext>
            </a:extLst>
          </p:cNvPr>
          <p:cNvSpPr>
            <a:spLocks noChangeArrowheads="1"/>
          </p:cNvSpPr>
          <p:nvPr/>
        </p:nvSpPr>
        <p:spPr bwMode="auto">
          <a:xfrm>
            <a:off x="5057319" y="1263192"/>
            <a:ext cx="4854325" cy="38442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Dominica</a:t>
            </a: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 officially the </a:t>
            </a: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Commonwealth of Dominica</a:t>
            </a: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 is an island country in the Caribbean. The capital, Roseau, is located on the western side of the island. It is geographically situated as part of the Windward Islands chain in the Lesser Antilles archipelago in the Caribbean Sea. Dominica's closest neighbors are two constituent territories of the European Union, the overseas departments of France, Guadeloupe to the northwest, and Martinique to the south-southeast. Dominica comprises a land area of 290 sq mi, and the highest point is Morne Diablotins, at 1,447 m (4,747 ft) in elevation. Its population was 71,293 at the 2011 census. </a:t>
            </a: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01625"/>
            <a:ext cx="10080625" cy="873125"/>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Dominica’s History</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7</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9A700AEE-AD1A-FC4E-9559-9E3FE768874C}"/>
              </a:ext>
            </a:extLst>
          </p:cNvPr>
          <p:cNvSpPr txBox="1"/>
          <p:nvPr/>
        </p:nvSpPr>
        <p:spPr>
          <a:xfrm>
            <a:off x="259644" y="1174043"/>
            <a:ext cx="5517367" cy="3139321"/>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Spain had little success in colonizing Dominica. In 1632, the French Compagnie des Îles de l'Amérique claimed it and other </a:t>
            </a:r>
            <a:r>
              <a:rPr lang="en-US" i="1" dirty="0">
                <a:latin typeface="Times New Roman" panose="02020603050405020304" pitchFamily="18" charset="0"/>
                <a:cs typeface="Times New Roman" panose="02020603050405020304" pitchFamily="18" charset="0"/>
              </a:rPr>
              <a:t>"Petites Antilles"</a:t>
            </a:r>
            <a:r>
              <a:rPr lang="en-US" dirty="0">
                <a:latin typeface="Times New Roman" panose="02020603050405020304" pitchFamily="18" charset="0"/>
                <a:cs typeface="Times New Roman" panose="02020603050405020304" pitchFamily="18" charset="0"/>
              </a:rPr>
              <a:t> for France, but no physical occupation took place. Between 1642 and 1650, French missionary Raymond Breton became the first regular European visitor to the island.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1660, the French and English agreed that Dominica and St. Vincent should not be settled, but instead left to the Carib people as neutral territory, but natural resources attracted expeditions of English and French foresters, who began harvesting timber. </a:t>
            </a:r>
          </a:p>
        </p:txBody>
      </p:sp>
      <p:pic>
        <p:nvPicPr>
          <p:cNvPr id="9" name="Picture 8" descr="A group of women in white dresses&#10;&#10;Description automatically generated">
            <a:extLst>
              <a:ext uri="{FF2B5EF4-FFF2-40B4-BE49-F238E27FC236}">
                <a16:creationId xmlns:a16="http://schemas.microsoft.com/office/drawing/2014/main" id="{C3A9C5EF-00D7-F675-D03B-2A331E754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011" y="1174044"/>
            <a:ext cx="4217864" cy="3056304"/>
          </a:xfrm>
          <a:prstGeom prst="rect">
            <a:avLst/>
          </a:prstGeom>
        </p:spPr>
      </p:pic>
      <p:sp>
        <p:nvSpPr>
          <p:cNvPr id="11" name="TextBox 10">
            <a:extLst>
              <a:ext uri="{FF2B5EF4-FFF2-40B4-BE49-F238E27FC236}">
                <a16:creationId xmlns:a16="http://schemas.microsoft.com/office/drawing/2014/main" id="{0763F831-AA80-FF72-3A1F-295EB5F9AFD9}"/>
              </a:ext>
            </a:extLst>
          </p:cNvPr>
          <p:cNvSpPr txBox="1"/>
          <p:nvPr/>
        </p:nvSpPr>
        <p:spPr>
          <a:xfrm>
            <a:off x="259643" y="4223052"/>
            <a:ext cx="9735231" cy="1200329"/>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1690, the French established their first permanent settlements. French woodcutters from Martinique and Guadeloupe began to set up timber camps to supply the French islands with wood, and they gradually became permanent settlers. They brought the first enslaved Africans from West Africa to </a:t>
            </a:r>
            <a:r>
              <a:rPr lang="en-US" i="1" dirty="0">
                <a:latin typeface="Times New Roman" panose="02020603050405020304" pitchFamily="18" charset="0"/>
                <a:cs typeface="Times New Roman" panose="02020603050405020304" pitchFamily="18" charset="0"/>
              </a:rPr>
              <a:t>Dominique</a:t>
            </a:r>
            <a:r>
              <a:rPr lang="en-US" dirty="0">
                <a:latin typeface="Times New Roman" panose="02020603050405020304" pitchFamily="18" charset="0"/>
                <a:cs typeface="Times New Roman" panose="02020603050405020304" pitchFamily="18" charset="0"/>
              </a:rPr>
              <a:t>, as they called it in French. </a:t>
            </a:r>
          </a:p>
        </p:txBody>
      </p:sp>
    </p:spTree>
    <p:extLst>
      <p:ext uri="{BB962C8B-B14F-4D97-AF65-F5344CB8AC3E}">
        <p14:creationId xmlns:p14="http://schemas.microsoft.com/office/powerpoint/2010/main" val="426009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01625"/>
            <a:ext cx="10080625" cy="873125"/>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Dominica’s History</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9A700AEE-AD1A-FC4E-9559-9E3FE768874C}"/>
              </a:ext>
            </a:extLst>
          </p:cNvPr>
          <p:cNvSpPr txBox="1"/>
          <p:nvPr/>
        </p:nvSpPr>
        <p:spPr>
          <a:xfrm>
            <a:off x="124180" y="1106309"/>
            <a:ext cx="6412088"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Great Britain established a small colony in 1805. It used Dominica as part of the Trans-Atlantic Slave Trade, by which slaves were imported and sold as labor in the islands as part of a trade that included producing and shipping sugar and coffee as commodity crops to Europe.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 the Slavery Abolition Act of 1833, Britain ended the institution of slavery throughout its empire, except in India. With freedom came enfranchisement. In 1835, the first three men of African descent were elected to the legislative assembly.</a:t>
            </a:r>
          </a:p>
        </p:txBody>
      </p:sp>
      <p:sp>
        <p:nvSpPr>
          <p:cNvPr id="11" name="TextBox 10">
            <a:extLst>
              <a:ext uri="{FF2B5EF4-FFF2-40B4-BE49-F238E27FC236}">
                <a16:creationId xmlns:a16="http://schemas.microsoft.com/office/drawing/2014/main" id="{0763F831-AA80-FF72-3A1F-295EB5F9AFD9}"/>
              </a:ext>
            </a:extLst>
          </p:cNvPr>
          <p:cNvSpPr txBox="1"/>
          <p:nvPr/>
        </p:nvSpPr>
        <p:spPr>
          <a:xfrm>
            <a:off x="124179" y="3613446"/>
            <a:ext cx="9859406"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Many slaves from the neighboring French colonial islands of Guadeloupe and Martinique fled to Dominica.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Until 1958, Dominica was governed as part of the British Windward Islands. Caribbean islands sought independence from 1958 to 1962, and Dominica became a province of the short-lived West Indies Federation in 1958.</a:t>
            </a:r>
            <a:r>
              <a:rPr lang="en-US" baseline="30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After the federation dissolved in 1962, Dominica became an associated state of the United Kingdom in. On 3 November 1978, the Commonwealth of Dominica was granted independence as a republic, led by Prime Minister Patrick John.</a:t>
            </a:r>
          </a:p>
        </p:txBody>
      </p:sp>
      <p:pic>
        <p:nvPicPr>
          <p:cNvPr id="5" name="Picture 4" descr="A group of women in white dresses&#10;&#10;Description automatically generated">
            <a:extLst>
              <a:ext uri="{FF2B5EF4-FFF2-40B4-BE49-F238E27FC236}">
                <a16:creationId xmlns:a16="http://schemas.microsoft.com/office/drawing/2014/main" id="{C0EF9603-5008-9EB5-25D8-D70C2B3A1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267" y="1195716"/>
            <a:ext cx="3375378" cy="2430272"/>
          </a:xfrm>
          <a:prstGeom prst="rect">
            <a:avLst/>
          </a:prstGeom>
        </p:spPr>
      </p:pic>
    </p:spTree>
    <p:extLst>
      <p:ext uri="{BB962C8B-B14F-4D97-AF65-F5344CB8AC3E}">
        <p14:creationId xmlns:p14="http://schemas.microsoft.com/office/powerpoint/2010/main" val="174216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5998"/>
            <a:ext cx="10080625" cy="692150"/>
          </a:xfrm>
          <a:prstGeom prst="rect">
            <a:avLst/>
          </a:prstGeom>
        </p:spPr>
        <p:txBody>
          <a:bodyPr vert="horz"/>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 of Dominica</a:t>
            </a:r>
          </a:p>
        </p:txBody>
      </p:sp>
      <p:pic>
        <p:nvPicPr>
          <p:cNvPr id="4" name="Picture 3" descr="A map of the caribbean&#10;&#10;Description automatically generated">
            <a:extLst>
              <a:ext uri="{FF2B5EF4-FFF2-40B4-BE49-F238E27FC236}">
                <a16:creationId xmlns:a16="http://schemas.microsoft.com/office/drawing/2014/main" id="{7020EA3E-E652-A124-511A-6BDAF8DA740E}"/>
              </a:ext>
            </a:extLst>
          </p:cNvPr>
          <p:cNvPicPr>
            <a:picLocks noChangeAspect="1"/>
          </p:cNvPicPr>
          <p:nvPr/>
        </p:nvPicPr>
        <p:blipFill rotWithShape="1">
          <a:blip r:embed="rId3">
            <a:extLst>
              <a:ext uri="{28A0092B-C50C-407E-A947-70E740481C1C}">
                <a14:useLocalDpi xmlns:a14="http://schemas.microsoft.com/office/drawing/2010/main" val="0"/>
              </a:ext>
            </a:extLst>
          </a:blip>
          <a:srcRect t="18402" b="15263"/>
          <a:stretch/>
        </p:blipFill>
        <p:spPr>
          <a:xfrm>
            <a:off x="0" y="730772"/>
            <a:ext cx="10080625" cy="4394384"/>
          </a:xfrm>
          <a:prstGeom prst="rect">
            <a:avLst/>
          </a:prstGeom>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925</TotalTime>
  <Words>1961</Words>
  <Application>Microsoft Office PowerPoint</Application>
  <PresentationFormat>Custom</PresentationFormat>
  <Paragraphs>132</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Liberation Sans</vt:lpstr>
      <vt:lpstr>Times New Roman</vt:lpstr>
      <vt:lpstr>Wingdings</vt:lpstr>
      <vt:lpstr>Default</vt:lpstr>
      <vt:lpstr>Dominica Presented by fellow cruiser Marc Silver</vt:lpstr>
      <vt:lpstr>What I Will Cover</vt:lpstr>
      <vt:lpstr>My Port Philosophy</vt:lpstr>
      <vt:lpstr>PowerPoint Presentation</vt:lpstr>
      <vt:lpstr>PowerPoint Presentation</vt:lpstr>
      <vt:lpstr>About Dominica</vt:lpstr>
      <vt:lpstr>Dominica’s History</vt:lpstr>
      <vt:lpstr>Dominica’s History</vt:lpstr>
      <vt:lpstr>Area Map of Dominica</vt:lpstr>
      <vt:lpstr>Map of Dominica</vt:lpstr>
      <vt:lpstr>Map of Roseau Dominica</vt:lpstr>
      <vt:lpstr>Dominica Bus Service </vt:lpstr>
      <vt:lpstr>Dominica Taxis</vt:lpstr>
      <vt:lpstr>PowerPoint Presentation</vt:lpstr>
      <vt:lpstr>PowerPoint Presentation</vt:lpstr>
      <vt:lpstr>Morne Trois Pitons National Park</vt:lpstr>
      <vt:lpstr>Trafalgar Falls</vt:lpstr>
      <vt:lpstr>PowerPoint Presentation</vt:lpstr>
      <vt:lpstr>PowerPoint Presentation</vt:lpstr>
      <vt:lpstr>Dominica's Beaches</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122</cp:revision>
  <dcterms:created xsi:type="dcterms:W3CDTF">2023-03-25T21:24:27Z</dcterms:created>
  <dcterms:modified xsi:type="dcterms:W3CDTF">2024-08-22T00:48:46Z</dcterms:modified>
</cp:coreProperties>
</file>