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handoutMasterIdLst>
    <p:handoutMasterId r:id="rId20"/>
  </p:handoutMasterIdLst>
  <p:sldIdLst>
    <p:sldId id="256" r:id="rId2"/>
    <p:sldId id="273" r:id="rId3"/>
    <p:sldId id="257" r:id="rId4"/>
    <p:sldId id="274" r:id="rId5"/>
    <p:sldId id="258" r:id="rId6"/>
    <p:sldId id="279" r:id="rId7"/>
    <p:sldId id="276" r:id="rId8"/>
    <p:sldId id="282" r:id="rId9"/>
    <p:sldId id="283" r:id="rId10"/>
    <p:sldId id="260" r:id="rId11"/>
    <p:sldId id="277" r:id="rId12"/>
    <p:sldId id="287" r:id="rId13"/>
    <p:sldId id="281" r:id="rId14"/>
    <p:sldId id="284" r:id="rId15"/>
    <p:sldId id="285" r:id="rId16"/>
    <p:sldId id="286" r:id="rId17"/>
    <p:sldId id="272" r:id="rId18"/>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50" d="100"/>
          <a:sy n="50" d="100"/>
        </p:scale>
        <p:origin x="54"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5068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3792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4020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95379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DE8A-E5C2-2DCC-A676-A5A090C34EB0}"/>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4DC5A1B4-C719-1466-B017-FB6F122B037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DE6CB557-A787-ACA5-12A6-E3C81CE983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E2CB3DB-C3BD-7143-C72D-D7A0BA79FD4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35F7FBD-69C8-67B3-5EDC-A85221D5E6A0}"/>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230990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E5E0-F3F0-3F12-4133-0FB7E7FF5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F22A53-87D9-1994-5F46-9C033B5BE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76A9-41A6-E1B7-56A2-0095993D64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6928C03-221B-8384-ADF0-997D86DD373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3B83D7C-09D4-E15B-99ED-A5F67A6E0394}"/>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98150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31F61-5655-F793-E878-8520CAD73A02}"/>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D0897-1DC3-7A58-5A80-06C80A34B17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51183-F652-2D5F-D876-43DC220FFDB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D92863E-F1BC-CAAC-F55E-F67C59442307}"/>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FEAEA9-71F8-E595-6800-6C8F078BF4C4}"/>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23365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94FE-5659-AABC-53A1-3A5DED0B2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CC1D5-5FA2-B7C8-7375-E40CAE94A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55AF1-C34C-23AF-4DD3-E85294BC9C9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A6A3026-15C0-D594-B18F-D2467650F9D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5D18FF5-616B-4B32-61D1-59C6E6950829}"/>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361034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101A-EF5D-1B46-AF64-E084802056F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E65BA15-99DF-17BE-702A-6C5177B174E3}"/>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C2B17-0472-D0F2-5A1D-3B608945548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7091E19-2680-EE4F-3073-3325F33C081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EB1910D-24F6-704E-71C1-22BFC1EA28AB}"/>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38464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267C-5652-0B9E-F5C1-88E84647F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7B90E-7C1D-15E9-2293-06DF7B8208D1}"/>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6A5E2-DED4-5CC7-681A-40D91E90BC4F}"/>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2F3BE-1B4C-0628-F4EA-F50C4B2AFA14}"/>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96224E6-EAC3-E1A6-7B89-7287D78084E1}"/>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F9C12A6-2DEA-D496-7989-BB628E86E43A}"/>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07349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7484-D962-7CCD-AADF-1F986A0196E2}"/>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3AD47-E932-EC4D-633A-E1443C95B253}"/>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65955B3F-795E-D050-C8BF-F4CEFD8BB03C}"/>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6F78F-C3AB-81BC-7EA3-E249A5FAF578}"/>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4A979CD5-D7D5-E513-E42C-2C6161FF948F}"/>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2665D-6285-972C-73E1-C1DEE19C467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2739B2CA-FA10-D206-E8D9-66C77789430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9174D415-A801-8B7B-7EED-9CD8A2B55F32}"/>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411026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DB10-51CE-C888-37F8-5EBB80066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E2C4C-4A77-9B64-3F59-6B750C95F8B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B1A7AAEB-A9CA-5C89-1DBB-057ECF1A7D9D}"/>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722ABFE3-75E6-6F76-FB6A-9197A6C3A9B5}"/>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7325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EFF96-15A5-09D8-754C-2389057C806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7D05789B-B391-C9DC-DE67-36FAF81CD951}"/>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04917B49-9051-A959-A77B-D768A49015D0}"/>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8500753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33B0-4698-56E6-E5D0-2671D6E4C0F2}"/>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EAD752EE-BC6C-B062-6D15-BBBAEE7C68ED}"/>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E2AE30-F7CD-C06C-82A6-6DB9174F1B16}"/>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9D2F7D1-49C4-A310-6AFF-59022A743A0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95EFDF2-A582-B423-0835-14C939CD568F}"/>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B9A5CDF1-FBFB-9F80-F338-FA50ADC83EE2}"/>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7102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ACE7-472C-2E53-79C2-858CB76B0241}"/>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25BBBBE1-5FF1-AF89-C74B-3E46494BD963}"/>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ECC04E7E-F4CD-0713-B21A-D5E750CD07F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C5F72FCF-88CE-F834-FEAD-0192F24D00F2}"/>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80ABF349-3E99-9592-1109-2F569046744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4F40B83-F3C2-B00F-A498-16442311ED83}"/>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361020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5F741-0B4F-22F4-4AB4-80CE07CF96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3AB00-5764-408A-89A8-C97927CCCC5A}"/>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B93C4-32A3-6E66-8EC0-E8BE008B79E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pPr lvl="0"/>
            <a:endParaRPr lang="en-US"/>
          </a:p>
        </p:txBody>
      </p:sp>
      <p:sp>
        <p:nvSpPr>
          <p:cNvPr id="5" name="Footer Placeholder 4">
            <a:extLst>
              <a:ext uri="{FF2B5EF4-FFF2-40B4-BE49-F238E27FC236}">
                <a16:creationId xmlns:a16="http://schemas.microsoft.com/office/drawing/2014/main" id="{3A71EA2E-233A-901D-1A97-077049E74B4E}"/>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pPr lvl="0"/>
            <a:endParaRPr lang="en-US"/>
          </a:p>
        </p:txBody>
      </p:sp>
      <p:sp>
        <p:nvSpPr>
          <p:cNvPr id="6" name="Slide Number Placeholder 5">
            <a:extLst>
              <a:ext uri="{FF2B5EF4-FFF2-40B4-BE49-F238E27FC236}">
                <a16:creationId xmlns:a16="http://schemas.microsoft.com/office/drawing/2014/main" id="{06DF2E78-BC80-C88B-1EAD-32E08D88EAC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5575398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4648200" cy="3606800"/>
          </a:xfrm>
        </p:spPr>
        <p:txBody>
          <a:bodyPr vert="horz" lIns="91440" tIns="45720" rIns="91440" bIns="45720" rtlCol="0" anchor="ctr">
            <a:normAutofit/>
          </a:bodyPr>
          <a:lstStyle/>
          <a:p>
            <a:pPr lvl="0" algn="ctr" defTabSz="457200"/>
            <a:r>
              <a:rPr lang="en-US" sz="5400" b="0" i="0" kern="1200" dirty="0">
                <a:latin typeface="Times New Roman" panose="02020603050405020304" pitchFamily="18" charset="0"/>
                <a:cs typeface="Times New Roman" panose="02020603050405020304" pitchFamily="18" charset="0"/>
              </a:rPr>
              <a:t>Devil's Island,</a:t>
            </a:r>
            <a:br>
              <a:rPr lang="en-US" sz="5400" b="0" i="0" kern="1200" dirty="0">
                <a:latin typeface="Times New Roman" panose="02020603050405020304" pitchFamily="18" charset="0"/>
                <a:cs typeface="Times New Roman" panose="02020603050405020304" pitchFamily="18" charset="0"/>
              </a:rPr>
            </a:br>
            <a:r>
              <a:rPr lang="en-US" sz="5400" b="0" i="0" kern="1200" dirty="0">
                <a:latin typeface="Times New Roman" panose="02020603050405020304" pitchFamily="18" charset="0"/>
                <a:cs typeface="Times New Roman" panose="02020603050405020304" pitchFamily="18" charset="0"/>
              </a:rPr>
              <a:t>French Guiana</a:t>
            </a:r>
            <a:br>
              <a:rPr lang="en-US" sz="5400" b="0" i="0" kern="1200" dirty="0">
                <a:latin typeface="Times New Roman" panose="02020603050405020304" pitchFamily="18" charset="0"/>
                <a:cs typeface="Times New Roman" panose="02020603050405020304" pitchFamily="18" charset="0"/>
              </a:rPr>
            </a:br>
            <a:r>
              <a:rPr lang="en-US" sz="2800" b="0" i="0" kern="1200" dirty="0">
                <a:latin typeface="Times New Roman" panose="02020603050405020304" pitchFamily="18" charset="0"/>
                <a:cs typeface="Times New Roman" panose="02020603050405020304" pitchFamily="18" charset="0"/>
              </a:rPr>
              <a:t>Presented by</a:t>
            </a:r>
            <a:br>
              <a:rPr lang="en-US" sz="2800" b="0" i="0" kern="1200" dirty="0">
                <a:latin typeface="Times New Roman" panose="02020603050405020304" pitchFamily="18" charset="0"/>
                <a:cs typeface="Times New Roman" panose="02020603050405020304" pitchFamily="18" charset="0"/>
              </a:rPr>
            </a:br>
            <a:r>
              <a:rPr lang="en-US" sz="2800" b="0" i="0" kern="1200" dirty="0">
                <a:latin typeface="Times New Roman" panose="02020603050405020304" pitchFamily="18" charset="0"/>
                <a:cs typeface="Times New Roman" panose="02020603050405020304" pitchFamily="18" charset="0"/>
              </a:rPr>
              <a:t>Fellow Cruiser</a:t>
            </a:r>
            <a:br>
              <a:rPr lang="en-US" sz="5400" b="0" i="0" kern="1200" dirty="0">
                <a:latin typeface="Times New Roman" panose="02020603050405020304" pitchFamily="18" charset="0"/>
                <a:cs typeface="Times New Roman" panose="02020603050405020304" pitchFamily="18" charset="0"/>
              </a:rPr>
            </a:br>
            <a:r>
              <a:rPr lang="en-US" sz="5400" b="0" i="0" kern="1200" dirty="0">
                <a:latin typeface="Times New Roman" panose="02020603050405020304" pitchFamily="18" charset="0"/>
                <a:cs typeface="Times New Roman" panose="02020603050405020304" pitchFamily="18" charset="0"/>
              </a:rPr>
              <a:t>Marc Silver</a:t>
            </a:r>
          </a:p>
        </p:txBody>
      </p:sp>
      <p:pic>
        <p:nvPicPr>
          <p:cNvPr id="1028" name="Picture 4">
            <a:extLst>
              <a:ext uri="{FF2B5EF4-FFF2-40B4-BE49-F238E27FC236}">
                <a16:creationId xmlns:a16="http://schemas.microsoft.com/office/drawing/2014/main" id="{E42D674F-5BEC-41DB-56D1-1FB592FFD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4614"/>
            <a:ext cx="5136092" cy="3424061"/>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name="page5">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a:t>
            </a:r>
            <a:r>
              <a:rPr lang="en-US" sz="4800" b="0" i="0" kern="1200" dirty="0">
                <a:latin typeface="Times New Roman" panose="02020603050405020304" pitchFamily="18" charset="0"/>
                <a:cs typeface="Times New Roman" panose="02020603050405020304" pitchFamily="18" charset="0"/>
              </a:rPr>
              <a:t>Devil's Island French Guiana</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BE2FCDDF-8822-1078-540F-5336B2BE26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5" r="1476"/>
          <a:stretch/>
        </p:blipFill>
        <p:spPr bwMode="auto">
          <a:xfrm>
            <a:off x="-22579" y="0"/>
            <a:ext cx="10103204" cy="56598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EC9E175-244D-CCC5-988F-AA601782A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46" y="9887"/>
            <a:ext cx="8497531" cy="566066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11</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2" y="112886"/>
            <a:ext cx="10080625" cy="692150"/>
          </a:xfrm>
        </p:spPr>
        <p:txBody>
          <a:bodyPr vert="horz">
            <a:normAutofit/>
          </a:bodyPr>
          <a:lstStyle/>
          <a:p>
            <a:pPr lvl="0" algn="ctr" rtl="0"/>
            <a:r>
              <a:rPr lang="en-US" sz="4000" b="1" dirty="0">
                <a:latin typeface="Times New Roman" panose="02020603050405020304" pitchFamily="18" charset="0"/>
                <a:cs typeface="Times New Roman" panose="02020603050405020304" pitchFamily="18" charset="0"/>
              </a:rPr>
              <a:t>Map of </a:t>
            </a:r>
            <a:r>
              <a:rPr lang="en-US" sz="4000" b="1" i="0" dirty="0">
                <a:effectLst/>
                <a:latin typeface="Times New Roman" panose="02020603050405020304" pitchFamily="18" charset="0"/>
                <a:cs typeface="Times New Roman" panose="02020603050405020304" pitchFamily="18" charset="0"/>
              </a:rPr>
              <a:t> </a:t>
            </a:r>
            <a:r>
              <a:rPr lang="en-US" sz="4000" b="1" i="0" u="none" strike="noStrike" dirty="0">
                <a:effectLst/>
                <a:latin typeface="Times New Roman" panose="02020603050405020304" pitchFamily="18" charset="0"/>
                <a:cs typeface="Times New Roman" panose="02020603050405020304" pitchFamily="18" charset="0"/>
              </a:rPr>
              <a:t>Salvation Islands</a:t>
            </a:r>
            <a:r>
              <a:rPr lang="en-US" sz="4000" b="1" i="0" dirty="0">
                <a:effectLst/>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58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0B3CC-0228-F5A4-81F8-3B33BB08CEE4}"/>
              </a:ext>
            </a:extLst>
          </p:cNvPr>
          <p:cNvPicPr>
            <a:picLocks noChangeAspect="1"/>
          </p:cNvPicPr>
          <p:nvPr/>
        </p:nvPicPr>
        <p:blipFill>
          <a:blip r:embed="rId3">
            <a:extLst>
              <a:ext uri="{28A0092B-C50C-407E-A947-70E740481C1C}">
                <a14:useLocalDpi xmlns:a14="http://schemas.microsoft.com/office/drawing/2010/main" val="0"/>
              </a:ext>
            </a:extLst>
          </a:blip>
          <a:srcRect l="14828"/>
          <a:stretch/>
        </p:blipFill>
        <p:spPr>
          <a:xfrm>
            <a:off x="0" y="0"/>
            <a:ext cx="10080625" cy="5596750"/>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799"/>
            <a:ext cx="5632315" cy="1852277"/>
          </a:xfrm>
        </p:spPr>
        <p:txBody>
          <a:bodyPr vert="horz"/>
          <a:lstStyle/>
          <a:p>
            <a:pPr lvl="0" rtl="0"/>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Devils Island</a:t>
            </a:r>
          </a:p>
        </p:txBody>
      </p:sp>
    </p:spTree>
    <p:extLst>
      <p:ext uri="{BB962C8B-B14F-4D97-AF65-F5344CB8AC3E}">
        <p14:creationId xmlns:p14="http://schemas.microsoft.com/office/powerpoint/2010/main" val="80569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B1C01E-CA0F-108B-9283-23966B3AB76F}"/>
              </a:ext>
            </a:extLst>
          </p:cNvPr>
          <p:cNvSpPr txBox="1"/>
          <p:nvPr/>
        </p:nvSpPr>
        <p:spPr>
          <a:xfrm>
            <a:off x="-2521" y="189014"/>
            <a:ext cx="5152978" cy="106426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0" i="0" dirty="0">
                <a:latin typeface="Times New Roman" panose="02020603050405020304" pitchFamily="18" charset="0"/>
                <a:ea typeface="+mj-ea"/>
                <a:cs typeface="Times New Roman" panose="02020603050405020304" pitchFamily="18" charset="0"/>
              </a:rPr>
              <a:t>The Truth About </a:t>
            </a:r>
            <a:br>
              <a:rPr lang="en-US" sz="4400" b="0" i="0" dirty="0">
                <a:latin typeface="Times New Roman" panose="02020603050405020304" pitchFamily="18" charset="0"/>
                <a:ea typeface="+mj-ea"/>
                <a:cs typeface="Times New Roman" panose="02020603050405020304" pitchFamily="18" charset="0"/>
              </a:rPr>
            </a:br>
            <a:r>
              <a:rPr lang="en-US" sz="4400" b="0" i="0" dirty="0">
                <a:latin typeface="Times New Roman" panose="02020603050405020304" pitchFamily="18" charset="0"/>
                <a:ea typeface="+mj-ea"/>
                <a:cs typeface="Times New Roman" panose="02020603050405020304" pitchFamily="18" charset="0"/>
              </a:rPr>
              <a:t>Devil's Island </a:t>
            </a:r>
            <a:endParaRPr lang="en-US" sz="4400" dirty="0">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D352904C-3610-63DE-BDD8-76558CBE1C29}"/>
              </a:ext>
            </a:extLst>
          </p:cNvPr>
          <p:cNvSpPr txBox="1"/>
          <p:nvPr/>
        </p:nvSpPr>
        <p:spPr>
          <a:xfrm>
            <a:off x="2521" y="1366173"/>
            <a:ext cx="5190191" cy="418795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In French Guiana, South America, you'll find the three </a:t>
            </a:r>
            <a:r>
              <a:rPr lang="en-US" sz="2000" b="0" i="0" dirty="0" err="1">
                <a:effectLst/>
                <a:latin typeface="Times New Roman" panose="02020603050405020304" pitchFamily="18" charset="0"/>
                <a:cs typeface="Times New Roman" panose="02020603050405020304" pitchFamily="18" charset="0"/>
              </a:rPr>
              <a:t>Îles</a:t>
            </a:r>
            <a:r>
              <a:rPr lang="en-US" sz="2000" b="0" i="0" dirty="0">
                <a:effectLst/>
                <a:latin typeface="Times New Roman" panose="02020603050405020304" pitchFamily="18" charset="0"/>
                <a:cs typeface="Times New Roman" panose="02020603050405020304" pitchFamily="18" charset="0"/>
              </a:rPr>
              <a:t> du Salut, or the Salvation Islands—so named because they provided a healthier environment than the mainland for the French gold seekers of the 1760s. </a:t>
            </a:r>
          </a:p>
          <a:p>
            <a:pPr marL="28575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About 8 miles off the coast from Kourou, are the three islands: Île du </a:t>
            </a:r>
            <a:r>
              <a:rPr lang="en-US" sz="2000" b="0" i="0" dirty="0" err="1">
                <a:effectLst/>
                <a:latin typeface="Times New Roman" panose="02020603050405020304" pitchFamily="18" charset="0"/>
                <a:cs typeface="Times New Roman" panose="02020603050405020304" pitchFamily="18" charset="0"/>
              </a:rPr>
              <a:t>Diable</a:t>
            </a:r>
            <a:r>
              <a:rPr lang="en-US" sz="2000" b="0" i="0" dirty="0">
                <a:effectLst/>
                <a:latin typeface="Times New Roman" panose="02020603050405020304" pitchFamily="18" charset="0"/>
                <a:cs typeface="Times New Roman" panose="02020603050405020304" pitchFamily="18" charset="0"/>
              </a:rPr>
              <a:t> (Devil's Island), Île St. Joseph, and Île Royale.</a:t>
            </a:r>
          </a:p>
          <a:p>
            <a:pPr marL="28575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Devil's Island, the smallest of the three islands, is where the most dangerous prisoners lived. Access to visitors is strictly forbidden on the now uninhabited territory. The currents are so strong that no ships are allowed to dock here; it is unsafe for visitors.</a:t>
            </a:r>
          </a:p>
        </p:txBody>
      </p:sp>
      <p:pic>
        <p:nvPicPr>
          <p:cNvPr id="1032" name="Picture 8">
            <a:extLst>
              <a:ext uri="{FF2B5EF4-FFF2-40B4-BE49-F238E27FC236}">
                <a16:creationId xmlns:a16="http://schemas.microsoft.com/office/drawing/2014/main" id="{2F396779-30D2-8B8D-40C2-C426D24DD2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18" r="15065"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AutoShape 2" descr="Devil Island of the Salvation Islands">
            <a:extLst>
              <a:ext uri="{FF2B5EF4-FFF2-40B4-BE49-F238E27FC236}">
                <a16:creationId xmlns:a16="http://schemas.microsoft.com/office/drawing/2014/main" id="{41256B50-2580-412E-B68D-DF12CA9A7837}"/>
              </a:ext>
            </a:extLst>
          </p:cNvPr>
          <p:cNvSpPr>
            <a:spLocks noChangeAspect="1" noChangeArrowheads="1"/>
          </p:cNvSpPr>
          <p:nvPr/>
        </p:nvSpPr>
        <p:spPr bwMode="auto">
          <a:xfrm>
            <a:off x="4887913" y="2682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0103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B1C01E-CA0F-108B-9283-23966B3AB76F}"/>
              </a:ext>
            </a:extLst>
          </p:cNvPr>
          <p:cNvSpPr txBox="1"/>
          <p:nvPr/>
        </p:nvSpPr>
        <p:spPr>
          <a:xfrm>
            <a:off x="693043" y="301904"/>
            <a:ext cx="4341909"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b="0" i="0" dirty="0">
                <a:latin typeface="Times New Roman" panose="02020603050405020304" pitchFamily="18" charset="0"/>
                <a:ea typeface="+mj-ea"/>
                <a:cs typeface="Times New Roman" panose="02020603050405020304" pitchFamily="18" charset="0"/>
              </a:rPr>
              <a:t>The Truth About Devil's Island </a:t>
            </a:r>
            <a:r>
              <a:rPr lang="en-US" sz="2800" b="0" i="0" dirty="0">
                <a:latin typeface="Times New Roman" panose="02020603050405020304" pitchFamily="18" charset="0"/>
                <a:ea typeface="+mj-ea"/>
                <a:cs typeface="Times New Roman" panose="02020603050405020304" pitchFamily="18" charset="0"/>
              </a:rPr>
              <a:t>Cont.</a:t>
            </a:r>
            <a:endParaRPr lang="en-US" sz="2800" dirty="0">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D352904C-3610-63DE-BDD8-76558CBE1C29}"/>
              </a:ext>
            </a:extLst>
          </p:cNvPr>
          <p:cNvSpPr txBox="1"/>
          <p:nvPr/>
        </p:nvSpPr>
        <p:spPr>
          <a:xfrm>
            <a:off x="0" y="1929290"/>
            <a:ext cx="5147936" cy="362744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Access to Devil's Island, where the political convicts were held, is strictly forbidden. </a:t>
            </a:r>
            <a:r>
              <a:rPr lang="en-US" sz="2200" dirty="0">
                <a:latin typeface="Times New Roman" panose="02020603050405020304" pitchFamily="18" charset="0"/>
                <a:cs typeface="Times New Roman" panose="02020603050405020304" pitchFamily="18" charset="0"/>
              </a:rPr>
              <a:t>The reality is we </a:t>
            </a:r>
            <a:r>
              <a:rPr lang="en-US" sz="2200" b="0" i="0" dirty="0">
                <a:effectLst/>
                <a:latin typeface="Times New Roman" panose="02020603050405020304" pitchFamily="18" charset="0"/>
                <a:cs typeface="Times New Roman" panose="02020603050405020304" pitchFamily="18" charset="0"/>
              </a:rPr>
              <a:t>will tour the ruins of </a:t>
            </a:r>
            <a:r>
              <a:rPr lang="en-US" sz="2200" dirty="0">
                <a:latin typeface="Times New Roman" panose="02020603050405020304" pitchFamily="18" charset="0"/>
                <a:cs typeface="Times New Roman" panose="02020603050405020304" pitchFamily="18" charset="0"/>
              </a:rPr>
              <a:t>Île Royale. </a:t>
            </a:r>
            <a:r>
              <a:rPr lang="en-US" sz="2200" b="0" i="0" dirty="0">
                <a:effectLst/>
                <a:latin typeface="Times New Roman" panose="02020603050405020304" pitchFamily="18" charset="0"/>
                <a:cs typeface="Times New Roman" panose="02020603050405020304" pitchFamily="18" charset="0"/>
              </a:rPr>
              <a:t>the other islands are available for a half-day trip through the ship. </a:t>
            </a:r>
          </a:p>
          <a:p>
            <a:pPr marL="285750" indent="-228600">
              <a:lnSpc>
                <a:spcPct val="9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Given the hot and humid climate, it is advised to bring water, sunscreen, hats, and appropriate clothing. </a:t>
            </a:r>
            <a:endParaRPr lang="en-US" sz="22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A91851FD-BCDA-AA31-0204-A48725FE6F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45" r="3" b="1433"/>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AutoShape 2" descr="Devil Island of the Salvation Islands">
            <a:extLst>
              <a:ext uri="{FF2B5EF4-FFF2-40B4-BE49-F238E27FC236}">
                <a16:creationId xmlns:a16="http://schemas.microsoft.com/office/drawing/2014/main" id="{41256B50-2580-412E-B68D-DF12CA9A7837}"/>
              </a:ext>
            </a:extLst>
          </p:cNvPr>
          <p:cNvSpPr>
            <a:spLocks noChangeAspect="1" noChangeArrowheads="1"/>
          </p:cNvSpPr>
          <p:nvPr/>
        </p:nvSpPr>
        <p:spPr bwMode="auto">
          <a:xfrm>
            <a:off x="4887913" y="2682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7912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B1C01E-CA0F-108B-9283-23966B3AB76F}"/>
              </a:ext>
            </a:extLst>
          </p:cNvPr>
          <p:cNvSpPr txBox="1"/>
          <p:nvPr/>
        </p:nvSpPr>
        <p:spPr>
          <a:xfrm>
            <a:off x="0" y="301905"/>
            <a:ext cx="6293503" cy="78217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0" i="0" dirty="0">
                <a:effectLst/>
                <a:latin typeface="Times New Roman" panose="02020603050405020304" pitchFamily="18" charset="0"/>
                <a:cs typeface="Times New Roman" panose="02020603050405020304" pitchFamily="18" charset="0"/>
              </a:rPr>
              <a:t>Things to do on Île Royale</a:t>
            </a:r>
            <a:endParaRPr lang="en-US" sz="2800" dirty="0">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D352904C-3610-63DE-BDD8-76558CBE1C29}"/>
              </a:ext>
            </a:extLst>
          </p:cNvPr>
          <p:cNvSpPr txBox="1"/>
          <p:nvPr/>
        </p:nvSpPr>
        <p:spPr>
          <a:xfrm>
            <a:off x="44776" y="1173951"/>
            <a:ext cx="5997805" cy="4416144"/>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Ile Royale, French Guiana is known for its stunning natural beauty and its many outdoor activities. </a:t>
            </a:r>
          </a:p>
          <a:p>
            <a:pPr marL="28575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Visitors can explore the lush rainforest, take a boat tour of the many rivers and creeks, or relax on the beach. </a:t>
            </a:r>
          </a:p>
          <a:p>
            <a:pPr marL="28575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There are also plenty of opportunities for fishing, kayaking, and bird watching. For those looking for a more adventurous experience, there are plenty of hiking trails and zip-lining courses. </a:t>
            </a:r>
          </a:p>
          <a:p>
            <a:pPr marL="28575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island also offers a variety of cultural activities, such as visiting local markets and learning about the history and culture of the area. No matter what type of experience you are looking for, Ile Royale, French Guiana has something to offer.</a:t>
            </a:r>
            <a:endParaRPr lang="en-US" sz="2000" dirty="0">
              <a:latin typeface="Times New Roman" panose="02020603050405020304" pitchFamily="18" charset="0"/>
              <a:cs typeface="Times New Roman" panose="02020603050405020304" pitchFamily="18" charset="0"/>
            </a:endParaRPr>
          </a:p>
        </p:txBody>
      </p:sp>
      <p:sp>
        <p:nvSpPr>
          <p:cNvPr id="5" name="AutoShape 2" descr="Devil Island of the Salvation Islands">
            <a:extLst>
              <a:ext uri="{FF2B5EF4-FFF2-40B4-BE49-F238E27FC236}">
                <a16:creationId xmlns:a16="http://schemas.microsoft.com/office/drawing/2014/main" id="{41256B50-2580-412E-B68D-DF12CA9A7837}"/>
              </a:ext>
            </a:extLst>
          </p:cNvPr>
          <p:cNvSpPr>
            <a:spLocks noChangeAspect="1" noChangeArrowheads="1"/>
          </p:cNvSpPr>
          <p:nvPr/>
        </p:nvSpPr>
        <p:spPr bwMode="auto">
          <a:xfrm>
            <a:off x="4887913" y="2682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AC5B2C0B-494A-35BE-93AB-0E8081FB7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503" y="0"/>
            <a:ext cx="3784600" cy="56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6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16</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182306"/>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Map of </a:t>
            </a:r>
            <a:r>
              <a:rPr lang="en-US" sz="4800" b="0" i="0" dirty="0">
                <a:effectLst/>
              </a:rPr>
              <a:t>Île Royale</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F2490AD9-EDCF-13D9-4EE9-64E0C509E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87" y="-11606"/>
            <a:ext cx="8145804" cy="568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48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576387"/>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i="0" kern="1200" dirty="0">
                <a:latin typeface="Times New Roman" panose="02020603050405020304" pitchFamily="18" charset="0"/>
                <a:cs typeface="Times New Roman" panose="02020603050405020304" pitchFamily="18" charset="0"/>
              </a:rPr>
              <a:t>Devil's Island</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0" y="188451"/>
            <a:ext cx="10080625" cy="801364"/>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14021" y="1127981"/>
            <a:ext cx="8461498" cy="4542570"/>
          </a:xfrm>
        </p:spPr>
        <p:txBody>
          <a:bodyPr/>
          <a:lstStyle/>
          <a:p>
            <a:pPr algn="l">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My Port Philosophy</a:t>
            </a:r>
            <a:endParaRPr lang="en-US" altLang="en-US" sz="2400" b="1" i="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About </a:t>
            </a:r>
            <a:r>
              <a:rPr lang="en-US" sz="2400" b="1" i="0" kern="1200" dirty="0">
                <a:latin typeface="Times New Roman" panose="02020603050405020304" pitchFamily="18" charset="0"/>
                <a:ea typeface="+mj-ea"/>
                <a:cs typeface="Times New Roman" panose="02020603050405020304" pitchFamily="18" charset="0"/>
              </a:rPr>
              <a:t>Devil's Island</a:t>
            </a:r>
            <a:endParaRPr lang="en-US" sz="2400" b="1" dirty="0">
              <a:latin typeface="Times New Roman" panose="02020603050405020304" pitchFamily="18" charset="0"/>
              <a:ea typeface="+mj-ea"/>
              <a:cs typeface="Times New Roman" panose="02020603050405020304" pitchFamily="18" charset="0"/>
            </a:endParaRPr>
          </a:p>
          <a:p>
            <a:pPr algn="l">
              <a:buFont typeface="Wingdings" panose="05000000000000000000" pitchFamily="2" charset="2"/>
              <a:buChar char=""/>
            </a:pPr>
            <a:r>
              <a:rPr lang="en-US" sz="2400" b="1" i="0" kern="1200" dirty="0">
                <a:latin typeface="Times New Roman" panose="02020603050405020304" pitchFamily="18" charset="0"/>
                <a:ea typeface="+mj-ea"/>
                <a:cs typeface="Times New Roman" panose="02020603050405020304" pitchFamily="18" charset="0"/>
              </a:rPr>
              <a:t>Devil's Island History</a:t>
            </a:r>
            <a:endParaRPr lang="en-US" altLang="en-US" sz="24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Area Map of </a:t>
            </a:r>
            <a:r>
              <a:rPr lang="en-US" sz="2400" b="1" i="0" kern="1200" dirty="0">
                <a:latin typeface="Times New Roman" panose="02020603050405020304" pitchFamily="18" charset="0"/>
                <a:ea typeface="+mj-ea"/>
                <a:cs typeface="Times New Roman" panose="02020603050405020304" pitchFamily="18" charset="0"/>
              </a:rPr>
              <a:t>Devil's Island</a:t>
            </a:r>
          </a:p>
          <a:p>
            <a:pPr algn="l">
              <a:buFont typeface="Wingdings" panose="05000000000000000000" pitchFamily="2" charset="2"/>
              <a:buChar char=""/>
            </a:pPr>
            <a:r>
              <a:rPr lang="en-US" sz="2400" b="1" i="0" dirty="0">
                <a:latin typeface="Times New Roman" panose="02020603050405020304" pitchFamily="18" charset="0"/>
                <a:ea typeface="+mj-ea"/>
                <a:cs typeface="Times New Roman" panose="02020603050405020304" pitchFamily="18" charset="0"/>
              </a:rPr>
              <a:t>The Truth About Devil's Island</a:t>
            </a:r>
            <a:endParaRPr lang="en-US" sz="24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400" b="1" i="0" dirty="0">
                <a:effectLst/>
                <a:latin typeface="Times New Roman" panose="02020603050405020304" pitchFamily="18" charset="0"/>
                <a:cs typeface="Times New Roman" panose="02020603050405020304" pitchFamily="18" charset="0"/>
              </a:rPr>
              <a:t>Things to do on Île Royale</a:t>
            </a:r>
            <a:endParaRPr lang="en-US" altLang="en-US" sz="24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400" b="1" i="0" dirty="0">
                <a:effectLst/>
                <a:latin typeface="Times New Roman" panose="02020603050405020304" pitchFamily="18" charset="0"/>
                <a:cs typeface="Times New Roman" panose="02020603050405020304" pitchFamily="18" charset="0"/>
              </a:rPr>
              <a:t>Île Royale W</a:t>
            </a:r>
            <a:r>
              <a:rPr lang="en-US" sz="2400" b="1" dirty="0">
                <a:latin typeface="Times New Roman" panose="02020603050405020304" pitchFamily="18" charset="0"/>
                <a:cs typeface="Times New Roman" panose="02020603050405020304" pitchFamily="18" charset="0"/>
              </a:rPr>
              <a:t>alking </a:t>
            </a:r>
            <a:r>
              <a:rPr lang="en-US" altLang="en-US" sz="2400" b="1" dirty="0">
                <a:latin typeface="Times New Roman" panose="02020603050405020304" pitchFamily="18" charset="0"/>
                <a:cs typeface="Times New Roman" panose="02020603050405020304" pitchFamily="18" charset="0"/>
              </a:rPr>
              <a:t>Map</a:t>
            </a:r>
          </a:p>
          <a:p>
            <a:pPr algn="l">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Conclusion</a:t>
            </a:r>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experience.</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on my own - I will do it on my own.</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Pay attention to the time. - Ship time and local time are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If a ship-sponsored excursion is late returning to port, the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ship will 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Have your Passport, Credit Card, and phone numbers for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What to Do If You Miss the Ship</a:t>
            </a:r>
            <a:br>
              <a:rPr lang="en-US" altLang="en-US" b="1"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The Port Officials can help you with contacting your ship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4C793CDA-508D-A0D3-986B-3DE5B63351BC}"/>
              </a:ext>
            </a:extLst>
          </p:cNvPr>
          <p:cNvSpPr/>
          <p:nvPr/>
        </p:nvSpPr>
        <p:spPr>
          <a:xfrm>
            <a:off x="-1" y="301904"/>
            <a:ext cx="5672137" cy="8293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0"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pic>
        <p:nvPicPr>
          <p:cNvPr id="3" name="Picture 2">
            <a:extLst>
              <a:ext uri="{FF2B5EF4-FFF2-40B4-BE49-F238E27FC236}">
                <a16:creationId xmlns:a16="http://schemas.microsoft.com/office/drawing/2014/main" id="{3DD5A489-EC04-2081-473F-07F4893E4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137" y="0"/>
            <a:ext cx="4408488" cy="567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D71525-4034-C3A9-7584-BD0BC950A12B}"/>
              </a:ext>
            </a:extLst>
          </p:cNvPr>
          <p:cNvSpPr txBox="1"/>
          <p:nvPr/>
        </p:nvSpPr>
        <p:spPr>
          <a:xfrm>
            <a:off x="160256" y="1007079"/>
            <a:ext cx="5511880" cy="2563779"/>
          </a:xfrm>
          <a:prstGeom prst="rect">
            <a:avLst/>
          </a:prstGeom>
          <a:noFill/>
        </p:spPr>
        <p:txBody>
          <a:bodyPr wrap="square">
            <a:spAutoFit/>
          </a:bodyPr>
          <a:lstStyle/>
          <a:p>
            <a:pPr>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200" i="0" u="none" strike="noStrike" baseline="0" dirty="0">
                <a:ln>
                  <a:noFill/>
                </a:ln>
                <a:latin typeface="Times New Roman" panose="02020603050405020304" pitchFamily="18" charset="0"/>
                <a:cs typeface="Times New Roman" panose="02020603050405020304" pitchFamily="18" charset="0"/>
              </a:rPr>
              <a:t>The </a:t>
            </a:r>
            <a:r>
              <a:rPr lang="en-US" sz="2200" i="0" dirty="0">
                <a:effectLst/>
                <a:latin typeface="Times New Roman" panose="02020603050405020304" pitchFamily="18" charset="0"/>
                <a:cs typeface="Times New Roman" panose="02020603050405020304" pitchFamily="18" charset="0"/>
              </a:rPr>
              <a:t>French Guiana Dollar</a:t>
            </a:r>
            <a:endParaRPr lang="en-US" sz="2200" i="0" u="none" strike="noStrike" baseline="0" dirty="0">
              <a:ln>
                <a:noFill/>
              </a:ln>
              <a:latin typeface="Times New Roman" panose="02020603050405020304" pitchFamily="18" charset="0"/>
              <a:cs typeface="Times New Roman" panose="02020603050405020304" pitchFamily="18" charset="0"/>
            </a:endParaRPr>
          </a:p>
          <a:p>
            <a:pPr marR="0" lvl="0">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200" i="0" u="none" strike="noStrike" baseline="0" dirty="0">
                <a:ln>
                  <a:noFill/>
                </a:ln>
                <a:latin typeface="Times New Roman" panose="02020603050405020304" pitchFamily="18" charset="0"/>
                <a:cs typeface="Times New Roman" panose="02020603050405020304" pitchFamily="18" charset="0"/>
              </a:rPr>
              <a:t>The official </a:t>
            </a:r>
            <a:r>
              <a:rPr lang="en-US" sz="2200" dirty="0">
                <a:latin typeface="Times New Roman" panose="02020603050405020304" pitchFamily="18" charset="0"/>
                <a:cs typeface="Times New Roman" panose="02020603050405020304" pitchFamily="18" charset="0"/>
              </a:rPr>
              <a:t>e</a:t>
            </a:r>
            <a:r>
              <a:rPr lang="en-US" sz="2200" i="0" u="none" strike="noStrike" baseline="0" dirty="0">
                <a:ln>
                  <a:noFill/>
                </a:ln>
                <a:latin typeface="Times New Roman" panose="02020603050405020304" pitchFamily="18" charset="0"/>
                <a:cs typeface="Times New Roman" panose="02020603050405020304" pitchFamily="18" charset="0"/>
              </a:rPr>
              <a:t>xchange rate is:</a:t>
            </a:r>
          </a:p>
          <a:p>
            <a:pPr marL="342900" indent="-342900" algn="l" fontAlgn="base">
              <a:buFont typeface="Arial" panose="020B0604020202020204" pitchFamily="34" charset="0"/>
              <a:buChar char="•"/>
            </a:pPr>
            <a:r>
              <a:rPr lang="en-US" sz="2200" i="0" dirty="0">
                <a:effectLst/>
                <a:latin typeface="Times New Roman" panose="02020603050405020304" pitchFamily="18" charset="0"/>
                <a:cs typeface="Times New Roman" panose="02020603050405020304" pitchFamily="18" charset="0"/>
              </a:rPr>
              <a:t>100 Guyanese Dollar = 48 Cents US </a:t>
            </a:r>
          </a:p>
          <a:p>
            <a:pPr indent="-228600" fontAlgn="base">
              <a:lnSpc>
                <a:spcPct val="90000"/>
              </a:lnSpc>
              <a:buFont typeface="Arial" panose="020B0604020202020204" pitchFamily="34" charset="0"/>
              <a:buChar char="•"/>
            </a:pPr>
            <a:r>
              <a:rPr lang="en-US" sz="2200" i="0" dirty="0">
                <a:effectLst/>
                <a:latin typeface="Times New Roman" panose="02020603050405020304" pitchFamily="18" charset="0"/>
                <a:cs typeface="Times New Roman" panose="02020603050405020304" pitchFamily="18" charset="0"/>
              </a:rPr>
              <a:t>209.29 Guyanese Dollars to $1 US Dollar</a:t>
            </a:r>
          </a:p>
          <a:p>
            <a:pPr indent="-228600" fontAlgn="base">
              <a:lnSpc>
                <a:spcPct val="90000"/>
              </a:lnSpc>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indent="-228600" fontAlgn="base">
              <a:lnSpc>
                <a:spcPct val="90000"/>
              </a:lnSpc>
              <a:buFont typeface="Arial" panose="020B0604020202020204" pitchFamily="34" charset="0"/>
              <a:buChar char="•"/>
            </a:pPr>
            <a:r>
              <a:rPr lang="en-US" sz="2200" i="0" dirty="0">
                <a:effectLst/>
                <a:latin typeface="Times New Roman" panose="02020603050405020304" pitchFamily="18" charset="0"/>
                <a:cs typeface="Times New Roman" panose="02020603050405020304" pitchFamily="18" charset="0"/>
              </a:rPr>
              <a:t>Not like you’re going to spend any money.</a:t>
            </a:r>
          </a:p>
          <a:p>
            <a:pPr indent="-228600" fontAlgn="base">
              <a:lnSpc>
                <a:spcPct val="90000"/>
              </a:lnSpc>
              <a:buFont typeface="Arial" panose="020B0604020202020204" pitchFamily="34" charset="0"/>
              <a:buChar char="•"/>
            </a:pPr>
            <a:r>
              <a:rPr lang="en-US" sz="2200" i="0" dirty="0">
                <a:effectLst/>
                <a:latin typeface="Times New Roman" panose="02020603050405020304" pitchFamily="18" charset="0"/>
                <a:cs typeface="Times New Roman" panose="02020603050405020304" pitchFamily="18" charset="0"/>
              </a:rPr>
              <a:t>French Guiana is a part of the European Union, and its official currency is the </a:t>
            </a:r>
            <a:r>
              <a:rPr lang="en-US" sz="2200" i="0" u="none" strike="noStrike" dirty="0">
                <a:effectLst/>
                <a:latin typeface="Times New Roman" panose="02020603050405020304" pitchFamily="18" charset="0"/>
                <a:cs typeface="Times New Roman" panose="02020603050405020304" pitchFamily="18" charset="0"/>
              </a:rPr>
              <a:t>euro</a:t>
            </a:r>
            <a:r>
              <a:rPr lang="en-US" sz="2200" i="0" dirty="0">
                <a:effectLst/>
                <a:latin typeface="Times New Roman" panose="02020603050405020304" pitchFamily="18" charset="0"/>
                <a:cs typeface="Times New Roman" panose="02020603050405020304" pitchFamily="18" charset="0"/>
              </a:rPr>
              <a:t>.</a:t>
            </a:r>
          </a:p>
        </p:txBody>
      </p:sp>
      <p:pic>
        <p:nvPicPr>
          <p:cNvPr id="2050" name="Picture 2">
            <a:extLst>
              <a:ext uri="{FF2B5EF4-FFF2-40B4-BE49-F238E27FC236}">
                <a16:creationId xmlns:a16="http://schemas.microsoft.com/office/drawing/2014/main" id="{B3A543AE-AC5C-971D-7D2A-FCF0DAFCA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421" y="3692686"/>
            <a:ext cx="2495550" cy="1941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301905"/>
            <a:ext cx="6298266" cy="690442"/>
          </a:xfrm>
        </p:spPr>
        <p:txBody>
          <a:bodyPr vert="horz" lIns="91440" tIns="45720" rIns="91440" bIns="45720" rtlCol="0" anchor="ctr">
            <a:normAutofit fontScale="90000"/>
          </a:bodyPr>
          <a:lstStyle/>
          <a:p>
            <a:pPr lvl="0" algn="ctr" defTabSz="914400"/>
            <a:r>
              <a:rPr lang="en-US" sz="4400" b="0" i="0" dirty="0">
                <a:latin typeface="Times New Roman" panose="02020603050405020304" pitchFamily="18" charset="0"/>
                <a:cs typeface="Times New Roman" panose="02020603050405020304" pitchFamily="18" charset="0"/>
              </a:rPr>
              <a:t>Devil's Island French Guiana</a:t>
            </a:r>
            <a:endParaRPr lang="en-US" sz="44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srgbClr val="FFFFFF"/>
                </a:solidFill>
                <a:latin typeface="Calibri" panose="020F0502020204030204"/>
              </a:rPr>
              <a:pPr>
                <a:spcAft>
                  <a:spcPts val="600"/>
                </a:spcAft>
                <a:defRPr/>
              </a:pPr>
              <a:t>6</a:t>
            </a:fld>
            <a:endParaRPr lang="en-US" sz="1200">
              <a:solidFill>
                <a:srgbClr val="FFFFFF"/>
              </a:solidFill>
              <a:latin typeface="Calibri" panose="020F0502020204030204"/>
            </a:endParaRPr>
          </a:p>
        </p:txBody>
      </p:sp>
      <p:sp>
        <p:nvSpPr>
          <p:cNvPr id="4" name="TextBox 3">
            <a:extLst>
              <a:ext uri="{FF2B5EF4-FFF2-40B4-BE49-F238E27FC236}">
                <a16:creationId xmlns:a16="http://schemas.microsoft.com/office/drawing/2014/main" id="{5CB1F4DD-2A24-D532-5EE7-EF8043C6D44C}"/>
              </a:ext>
            </a:extLst>
          </p:cNvPr>
          <p:cNvSpPr txBox="1"/>
          <p:nvPr/>
        </p:nvSpPr>
        <p:spPr>
          <a:xfrm>
            <a:off x="164095" y="902035"/>
            <a:ext cx="6134169" cy="4985980"/>
          </a:xfrm>
          <a:prstGeom prst="rect">
            <a:avLst/>
          </a:prstGeom>
          <a:noFill/>
        </p:spPr>
        <p:txBody>
          <a:bodyPr wrap="square">
            <a:spAutoFit/>
          </a:bodyPr>
          <a:lstStyle/>
          <a:p>
            <a:pPr marL="342900" indent="-342900">
              <a:buFont typeface="Arial" panose="020B0604020202020204" pitchFamily="34" charset="0"/>
              <a:buChar char="•"/>
            </a:pPr>
            <a:r>
              <a:rPr lang="en-US" sz="2000" b="0" dirty="0">
                <a:effectLst/>
                <a:latin typeface="Times New Roman" panose="02020603050405020304" pitchFamily="18" charset="0"/>
                <a:cs typeface="Times New Roman" panose="02020603050405020304" pitchFamily="18" charset="0"/>
              </a:rPr>
              <a:t>French Guiana is the second-largest </a:t>
            </a:r>
            <a:r>
              <a:rPr lang="en-US" sz="2000" b="0" strike="noStrike" dirty="0">
                <a:effectLst/>
                <a:latin typeface="Times New Roman" panose="02020603050405020304" pitchFamily="18" charset="0"/>
                <a:cs typeface="Times New Roman" panose="02020603050405020304" pitchFamily="18" charset="0"/>
              </a:rPr>
              <a:t>region</a:t>
            </a:r>
            <a:r>
              <a:rPr lang="en-US" sz="2000" b="0" dirty="0">
                <a:effectLst/>
                <a:latin typeface="Times New Roman" panose="02020603050405020304" pitchFamily="18" charset="0"/>
                <a:cs typeface="Times New Roman" panose="02020603050405020304" pitchFamily="18" charset="0"/>
              </a:rPr>
              <a:t> of France (more than one-seventh the size of </a:t>
            </a:r>
            <a:r>
              <a:rPr lang="en-US" sz="2000" b="0" strike="noStrike" dirty="0">
                <a:effectLst/>
                <a:latin typeface="Times New Roman" panose="02020603050405020304" pitchFamily="18" charset="0"/>
                <a:cs typeface="Times New Roman" panose="02020603050405020304" pitchFamily="18" charset="0"/>
              </a:rPr>
              <a:t>Metropolitan France</a:t>
            </a:r>
            <a:r>
              <a:rPr lang="en-US" sz="2000" b="0" dirty="0">
                <a:effectLst/>
                <a:latin typeface="Times New Roman" panose="02020603050405020304" pitchFamily="18" charset="0"/>
                <a:cs typeface="Times New Roman" panose="02020603050405020304" pitchFamily="18" charset="0"/>
              </a:rPr>
              <a:t>) and the largest </a:t>
            </a:r>
            <a:r>
              <a:rPr lang="en-US" sz="2000" b="0" strike="noStrike" dirty="0">
                <a:effectLst/>
                <a:latin typeface="Times New Roman" panose="02020603050405020304" pitchFamily="18" charset="0"/>
                <a:cs typeface="Times New Roman" panose="02020603050405020304" pitchFamily="18" charset="0"/>
              </a:rPr>
              <a:t>outermost region</a:t>
            </a:r>
            <a:r>
              <a:rPr lang="en-US" sz="2000" b="0" dirty="0">
                <a:effectLst/>
                <a:latin typeface="Times New Roman" panose="02020603050405020304" pitchFamily="18" charset="0"/>
                <a:cs typeface="Times New Roman" panose="02020603050405020304" pitchFamily="18" charset="0"/>
              </a:rPr>
              <a:t> within the </a:t>
            </a:r>
            <a:r>
              <a:rPr lang="en-US" sz="2000" b="0" strike="noStrike" dirty="0">
                <a:effectLst/>
                <a:latin typeface="Times New Roman" panose="02020603050405020304" pitchFamily="18" charset="0"/>
                <a:cs typeface="Times New Roman" panose="02020603050405020304" pitchFamily="18" charset="0"/>
              </a:rPr>
              <a:t>European Union</a:t>
            </a:r>
            <a:r>
              <a:rPr lang="en-US" sz="2000" b="0" dirty="0">
                <a:effectLst/>
                <a:latin typeface="Times New Roman" panose="02020603050405020304" pitchFamily="18" charset="0"/>
                <a:cs typeface="Times New Roman" panose="02020603050405020304" pitchFamily="18" charset="0"/>
              </a:rPr>
              <a:t>. It has a very low population density, with only 3.6 inhabitants per square kilometer (9.3/sq mi). Half of its 295,385 inhabitants in 2024 lived in the metropolitan area of </a:t>
            </a:r>
            <a:r>
              <a:rPr lang="en-US" sz="2000" b="0" strike="noStrike" dirty="0">
                <a:effectLst/>
                <a:latin typeface="Times New Roman" panose="02020603050405020304" pitchFamily="18" charset="0"/>
                <a:cs typeface="Times New Roman" panose="02020603050405020304" pitchFamily="18" charset="0"/>
              </a:rPr>
              <a:t>Cayenne</a:t>
            </a:r>
            <a:r>
              <a:rPr lang="en-US" sz="2000" b="0" dirty="0">
                <a:effectLst/>
                <a:latin typeface="Times New Roman" panose="02020603050405020304" pitchFamily="18" charset="0"/>
                <a:cs typeface="Times New Roman" panose="02020603050405020304" pitchFamily="18" charset="0"/>
              </a:rPr>
              <a:t>, its </a:t>
            </a:r>
            <a:r>
              <a:rPr lang="en-US" sz="2000" b="0" strike="noStrike" dirty="0">
                <a:effectLst/>
                <a:latin typeface="Times New Roman" panose="02020603050405020304" pitchFamily="18" charset="0"/>
                <a:cs typeface="Times New Roman" panose="02020603050405020304" pitchFamily="18" charset="0"/>
              </a:rPr>
              <a:t>capital</a:t>
            </a:r>
            <a:r>
              <a:rPr lang="en-US" sz="2000" b="0" dirty="0">
                <a:effectLst/>
                <a:latin typeface="Times New Roman" panose="02020603050405020304" pitchFamily="18" charset="0"/>
                <a:cs typeface="Times New Roman" panose="02020603050405020304" pitchFamily="18" charset="0"/>
              </a:rPr>
              <a:t>.  Fully integrated in the </a:t>
            </a:r>
            <a:r>
              <a:rPr lang="en-US" sz="2000" b="0" strike="noStrike" dirty="0">
                <a:effectLst/>
                <a:latin typeface="Times New Roman" panose="02020603050405020304" pitchFamily="18" charset="0"/>
                <a:cs typeface="Times New Roman" panose="02020603050405020304" pitchFamily="18" charset="0"/>
              </a:rPr>
              <a:t>French Republic</a:t>
            </a:r>
            <a:r>
              <a:rPr lang="en-US" sz="2000" b="0" dirty="0">
                <a:effectLst/>
                <a:latin typeface="Times New Roman" panose="02020603050405020304" pitchFamily="18" charset="0"/>
                <a:cs typeface="Times New Roman" panose="02020603050405020304" pitchFamily="18" charset="0"/>
              </a:rPr>
              <a:t> since 1946.</a:t>
            </a:r>
          </a:p>
          <a:p>
            <a:pPr marL="342900" indent="-342900">
              <a:buFont typeface="Arial" panose="020B0604020202020204" pitchFamily="34" charset="0"/>
              <a:buChar char="•"/>
            </a:pPr>
            <a:r>
              <a:rPr lang="en-US" sz="2000" b="0" dirty="0">
                <a:effectLst/>
                <a:latin typeface="Times New Roman" panose="02020603050405020304" pitchFamily="18" charset="0"/>
                <a:cs typeface="Times New Roman" panose="02020603050405020304" pitchFamily="18" charset="0"/>
              </a:rPr>
              <a:t>Devil’s Island penal colony in French Guiana was home, at one time or another, to 80,000 of France’s worst criminals, the vast majority of whom never returned home. Made famous in Henri Charrière’s ‘Papillon’, prisoners endured a living death dubbed the ‘dry guillotine’.</a:t>
            </a:r>
          </a:p>
          <a:p>
            <a:endParaRPr lang="en-US" dirty="0"/>
          </a:p>
        </p:txBody>
      </p:sp>
      <p:pic>
        <p:nvPicPr>
          <p:cNvPr id="3074" name="Picture 2" descr="Devil's Island (2021) — The Movie Database (TMDB)">
            <a:extLst>
              <a:ext uri="{FF2B5EF4-FFF2-40B4-BE49-F238E27FC236}">
                <a16:creationId xmlns:a16="http://schemas.microsoft.com/office/drawing/2014/main" id="{B240F524-F81D-0FF9-FD03-876F8D99F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266" y="0"/>
            <a:ext cx="3779838" cy="56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7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75927"/>
            <a:ext cx="10080624" cy="776207"/>
          </a:xfrm>
        </p:spPr>
        <p:txBody>
          <a:bodyPr vert="horz" wrap="square">
            <a:spAutoFit/>
          </a:bodyPr>
          <a:lstStyle/>
          <a:p>
            <a:pPr lvl="0" algn="ctr" rtl="0"/>
            <a:r>
              <a:rPr lang="en-US" sz="4800" b="0" i="0" kern="1200" dirty="0">
                <a:latin typeface="Times New Roman" panose="02020603050405020304" pitchFamily="18" charset="0"/>
                <a:cs typeface="Times New Roman" panose="02020603050405020304" pitchFamily="18" charset="0"/>
              </a:rPr>
              <a:t>Devil's Island French Guiana History</a:t>
            </a:r>
            <a:endParaRPr lang="en-US" sz="48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6FFE0C-E715-B511-9AAD-519B9991D17F}"/>
              </a:ext>
            </a:extLst>
          </p:cNvPr>
          <p:cNvSpPr txBox="1"/>
          <p:nvPr/>
        </p:nvSpPr>
        <p:spPr>
          <a:xfrm>
            <a:off x="169682" y="852134"/>
            <a:ext cx="9719036" cy="4093428"/>
          </a:xfrm>
          <a:prstGeom prst="rect">
            <a:avLst/>
          </a:prstGeom>
          <a:noFill/>
        </p:spPr>
        <p:txBody>
          <a:bodyPr wrap="square">
            <a:spAutoFit/>
          </a:bodyPr>
          <a:lstStyle/>
          <a:p>
            <a:pPr marL="285750" indent="-28575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Before </a:t>
            </a:r>
            <a:r>
              <a:rPr lang="en-US" sz="2000" b="0" i="0" u="none" strike="noStrike" dirty="0">
                <a:effectLst/>
                <a:latin typeface="Times New Roman" panose="02020603050405020304" pitchFamily="18" charset="0"/>
                <a:cs typeface="Times New Roman" panose="02020603050405020304" pitchFamily="18" charset="0"/>
              </a:rPr>
              <a:t>European colonization</a:t>
            </a:r>
            <a:r>
              <a:rPr lang="en-US" sz="2000" b="0" i="0" dirty="0">
                <a:effectLst/>
                <a:latin typeface="Times New Roman" panose="02020603050405020304" pitchFamily="18" charset="0"/>
                <a:cs typeface="Times New Roman" panose="02020603050405020304" pitchFamily="18" charset="0"/>
              </a:rPr>
              <a:t>, the territory was originally inhabited by </a:t>
            </a:r>
            <a:r>
              <a:rPr lang="en-US" sz="2000" b="0" i="0" u="none" strike="noStrike" dirty="0">
                <a:effectLst/>
                <a:latin typeface="Times New Roman" panose="02020603050405020304" pitchFamily="18" charset="0"/>
                <a:cs typeface="Times New Roman" panose="02020603050405020304" pitchFamily="18" charset="0"/>
              </a:rPr>
              <a:t>Native Americans</a:t>
            </a:r>
            <a:r>
              <a:rPr lang="en-US" sz="2000" b="0" i="0" dirty="0">
                <a:effectLst/>
                <a:latin typeface="Times New Roman" panose="02020603050405020304" pitchFamily="18" charset="0"/>
                <a:cs typeface="Times New Roman" panose="02020603050405020304" pitchFamily="18" charset="0"/>
              </a:rPr>
              <a:t>, most speaking the </a:t>
            </a:r>
            <a:r>
              <a:rPr lang="en-US" sz="2000" b="0" i="0" u="none" strike="noStrike" dirty="0">
                <a:effectLst/>
                <a:latin typeface="Times New Roman" panose="02020603050405020304" pitchFamily="18" charset="0"/>
                <a:cs typeface="Times New Roman" panose="02020603050405020304" pitchFamily="18" charset="0"/>
              </a:rPr>
              <a:t>Arawak language</a:t>
            </a:r>
            <a:r>
              <a:rPr lang="en-US" sz="2000" b="0" i="0" dirty="0">
                <a:effectLst/>
                <a:latin typeface="Times New Roman" panose="02020603050405020304" pitchFamily="18" charset="0"/>
                <a:cs typeface="Times New Roman" panose="02020603050405020304" pitchFamily="18" charset="0"/>
              </a:rPr>
              <a:t>, of the Arawakan language family. The people identified as </a:t>
            </a:r>
            <a:r>
              <a:rPr lang="en-US" sz="2000" b="0" i="0" u="none" strike="noStrike" dirty="0">
                <a:effectLst/>
                <a:latin typeface="Times New Roman" panose="02020603050405020304" pitchFamily="18" charset="0"/>
                <a:cs typeface="Times New Roman" panose="02020603050405020304" pitchFamily="18" charset="0"/>
              </a:rPr>
              <a:t>Lokono</a:t>
            </a:r>
            <a:r>
              <a:rPr lang="en-US" sz="2000" b="0" i="0" dirty="0">
                <a:effectLst/>
                <a:latin typeface="Times New Roman" panose="02020603050405020304" pitchFamily="18" charset="0"/>
                <a:cs typeface="Times New Roman" panose="02020603050405020304" pitchFamily="18" charset="0"/>
              </a:rPr>
              <a:t>. The first French establishment was recorded in 1503, but France did not establish a durable presence until colonists founded </a:t>
            </a:r>
            <a:r>
              <a:rPr lang="en-US" sz="2000" b="0" i="0" u="none" strike="noStrike" dirty="0">
                <a:effectLst/>
                <a:latin typeface="Times New Roman" panose="02020603050405020304" pitchFamily="18" charset="0"/>
                <a:cs typeface="Times New Roman" panose="02020603050405020304" pitchFamily="18" charset="0"/>
              </a:rPr>
              <a:t>Cayenne</a:t>
            </a:r>
            <a:r>
              <a:rPr lang="en-US" sz="2000" b="0" i="0" dirty="0">
                <a:effectLst/>
                <a:latin typeface="Times New Roman" panose="02020603050405020304" pitchFamily="18" charset="0"/>
                <a:cs typeface="Times New Roman" panose="02020603050405020304" pitchFamily="18" charset="0"/>
              </a:rPr>
              <a:t> in 1643. </a:t>
            </a:r>
          </a:p>
          <a:p>
            <a:pPr marL="285750" indent="-28575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Guiana was developed as a </a:t>
            </a:r>
            <a:r>
              <a:rPr lang="en-US" sz="2000" b="0" i="0" u="none" strike="noStrike" dirty="0">
                <a:effectLst/>
                <a:latin typeface="Times New Roman" panose="02020603050405020304" pitchFamily="18" charset="0"/>
                <a:cs typeface="Times New Roman" panose="02020603050405020304" pitchFamily="18" charset="0"/>
              </a:rPr>
              <a:t>slave society</a:t>
            </a:r>
            <a:r>
              <a:rPr lang="en-US" sz="2000" b="0" i="0" dirty="0">
                <a:effectLst/>
                <a:latin typeface="Times New Roman" panose="02020603050405020304" pitchFamily="18" charset="0"/>
                <a:cs typeface="Times New Roman" panose="02020603050405020304" pitchFamily="18" charset="0"/>
              </a:rPr>
              <a:t>, where planters imported Africans as enslaved laborers on large sugar and other plantations in such numbers as to increase the population. The system of slavery in French Guiana continued until the </a:t>
            </a:r>
            <a:r>
              <a:rPr lang="en-US" sz="2000" b="0" i="0" u="none" strike="noStrike" dirty="0">
                <a:effectLst/>
                <a:latin typeface="Times New Roman" panose="02020603050405020304" pitchFamily="18" charset="0"/>
                <a:cs typeface="Times New Roman" panose="02020603050405020304" pitchFamily="18" charset="0"/>
              </a:rPr>
              <a:t>French Revolution</a:t>
            </a:r>
            <a:r>
              <a:rPr lang="en-US" sz="2000" b="0" i="0" dirty="0">
                <a:effectLst/>
                <a:latin typeface="Times New Roman" panose="02020603050405020304" pitchFamily="18" charset="0"/>
                <a:cs typeface="Times New Roman" panose="02020603050405020304" pitchFamily="18" charset="0"/>
              </a:rPr>
              <a:t>, when the </a:t>
            </a:r>
            <a:r>
              <a:rPr lang="en-US" sz="2000" b="0" i="0" u="none" strike="noStrike" dirty="0">
                <a:effectLst/>
                <a:latin typeface="Times New Roman" panose="02020603050405020304" pitchFamily="18" charset="0"/>
                <a:cs typeface="Times New Roman" panose="02020603050405020304" pitchFamily="18" charset="0"/>
              </a:rPr>
              <a:t>National Convention</a:t>
            </a:r>
            <a:r>
              <a:rPr lang="en-US" sz="2000" b="0" i="0" dirty="0">
                <a:effectLst/>
                <a:latin typeface="Times New Roman" panose="02020603050405020304" pitchFamily="18" charset="0"/>
                <a:cs typeface="Times New Roman" panose="02020603050405020304" pitchFamily="18" charset="0"/>
              </a:rPr>
              <a:t> voted to abolish the French slave trade and slavery in </a:t>
            </a:r>
            <a:r>
              <a:rPr lang="en-US" sz="2000" b="0" i="0" u="none" strike="noStrike" dirty="0">
                <a:effectLst/>
                <a:latin typeface="Times New Roman" panose="02020603050405020304" pitchFamily="18" charset="0"/>
                <a:cs typeface="Times New Roman" panose="02020603050405020304" pitchFamily="18" charset="0"/>
              </a:rPr>
              <a:t>France’s overseas colonies</a:t>
            </a:r>
            <a:r>
              <a:rPr lang="en-US" sz="2000" b="0" i="0" dirty="0">
                <a:effectLst/>
                <a:latin typeface="Times New Roman" panose="02020603050405020304" pitchFamily="18" charset="0"/>
                <a:cs typeface="Times New Roman" panose="02020603050405020304" pitchFamily="18" charset="0"/>
              </a:rPr>
              <a:t> in February 1794, months after enslaved Haitians had started a </a:t>
            </a:r>
            <a:r>
              <a:rPr lang="en-US" sz="2000" b="0" i="0" u="none" strike="noStrike" dirty="0">
                <a:effectLst/>
                <a:latin typeface="Times New Roman" panose="02020603050405020304" pitchFamily="18" charset="0"/>
                <a:cs typeface="Times New Roman" panose="02020603050405020304" pitchFamily="18" charset="0"/>
              </a:rPr>
              <a:t>slave rebellion</a:t>
            </a:r>
            <a:r>
              <a:rPr lang="en-US" sz="2000" b="0" i="0" dirty="0">
                <a:effectLst/>
                <a:latin typeface="Times New Roman" panose="02020603050405020304" pitchFamily="18" charset="0"/>
                <a:cs typeface="Times New Roman" panose="02020603050405020304" pitchFamily="18" charset="0"/>
              </a:rPr>
              <a:t> in the colony of </a:t>
            </a:r>
            <a:r>
              <a:rPr lang="en-US" sz="2000" b="0" i="0" u="none" strike="noStrike" dirty="0">
                <a:effectLst/>
                <a:latin typeface="Times New Roman" panose="02020603050405020304" pitchFamily="18" charset="0"/>
                <a:cs typeface="Times New Roman" panose="02020603050405020304" pitchFamily="18" charset="0"/>
              </a:rPr>
              <a:t>Saint-Domingue</a:t>
            </a:r>
            <a:r>
              <a:rPr lang="en-US" sz="2000" b="0" i="0" dirty="0">
                <a:effectLst/>
                <a:latin typeface="Times New Roman" panose="02020603050405020304" pitchFamily="18" charset="0"/>
                <a:cs typeface="Times New Roman" panose="02020603050405020304" pitchFamily="18" charset="0"/>
              </a:rPr>
              <a:t>. </a:t>
            </a:r>
          </a:p>
          <a:p>
            <a:pPr marL="285750" indent="-285750" algn="l">
              <a:buFont typeface="Arial" panose="020B0604020202020204" pitchFamily="34" charset="0"/>
              <a:buChar char="•"/>
            </a:pPr>
            <a:r>
              <a:rPr lang="en-US" sz="2000" b="0" i="0" dirty="0">
                <a:solidFill>
                  <a:srgbClr val="202122"/>
                </a:solidFill>
                <a:effectLst/>
                <a:latin typeface="Times New Roman" panose="02020603050405020304" pitchFamily="18" charset="0"/>
                <a:cs typeface="Times New Roman" panose="02020603050405020304" pitchFamily="18" charset="0"/>
              </a:rPr>
              <a:t>Devil's Island was the site of a small prison facility, part of a larger penal system by the same name, which consisted of prisons on three islands and three larger prisons on the mainland. This was operated from 1852 to 1953.</a:t>
            </a:r>
            <a:endParaRPr lang="en-US" sz="2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1922"/>
            <a:ext cx="5147935" cy="1494373"/>
          </a:xfrm>
        </p:spPr>
        <p:txBody>
          <a:bodyPr vert="horz" lIns="91440" tIns="45720" rIns="91440" bIns="45720" rtlCol="0" anchor="ctr">
            <a:normAutofit/>
          </a:bodyPr>
          <a:lstStyle/>
          <a:p>
            <a:pPr lvl="0" algn="ctr" defTabSz="914400"/>
            <a:r>
              <a:rPr lang="en-US" sz="4000" b="0" i="0" dirty="0">
                <a:latin typeface="Times New Roman" panose="02020603050405020304" pitchFamily="18" charset="0"/>
                <a:cs typeface="Times New Roman" panose="02020603050405020304" pitchFamily="18" charset="0"/>
              </a:rPr>
              <a:t>Devil's Island French Guiana History </a:t>
            </a:r>
            <a:r>
              <a:rPr lang="en-US" sz="2800" b="0" i="0" dirty="0">
                <a:latin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6FFE0C-E715-B511-9AAD-519B9991D17F}"/>
              </a:ext>
            </a:extLst>
          </p:cNvPr>
          <p:cNvSpPr txBox="1"/>
          <p:nvPr/>
        </p:nvSpPr>
        <p:spPr>
          <a:xfrm>
            <a:off x="0" y="1159500"/>
            <a:ext cx="5147935" cy="4398164"/>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From 1852 to 1953, the islands were the site of the notorious penal colony called "the Green Hell." Over the years, more than 80,000 men were transported to Devil's Island penal colony, coming from all walks of life. </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prisoners were located according to status. The least threatening criminals were on Île Royale, the site of the administrative activities, along with the guard's barracks, chapel, lighthouse, and prison hospital.</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Dangerous prisoners were kept on Île St. Joseph, while those labeled the most hazardous were on Devil's Island, the least hospitable area.</a:t>
            </a:r>
          </a:p>
        </p:txBody>
      </p:sp>
      <p:pic>
        <p:nvPicPr>
          <p:cNvPr id="1032" name="Picture 8" descr="Saint John, Barbados - Caribbean Islands Photo (43758065) - Fanpop">
            <a:extLst>
              <a:ext uri="{FF2B5EF4-FFF2-40B4-BE49-F238E27FC236}">
                <a16:creationId xmlns:a16="http://schemas.microsoft.com/office/drawing/2014/main" id="{80C47194-1D3B-E1C1-D976-0EEE812675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27" r="22738"/>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srgbClr val="FFFFFF"/>
                </a:solidFill>
                <a:latin typeface="Calibri" panose="020F0502020204030204"/>
              </a:rPr>
              <a:pPr>
                <a:spcAft>
                  <a:spcPts val="600"/>
                </a:spcAft>
                <a:defRPr/>
              </a:pPr>
              <a:t>8</a:t>
            </a:fld>
            <a:endParaRPr lang="en-US" sz="1200">
              <a:solidFill>
                <a:srgbClr val="FFFFFF"/>
              </a:solidFill>
              <a:latin typeface="Calibri" panose="020F0502020204030204"/>
            </a:endParaRPr>
          </a:p>
        </p:txBody>
      </p:sp>
      <p:sp>
        <p:nvSpPr>
          <p:cNvPr id="3" name="AutoShape 2" descr="Devil&amp;#39;s Island Convicts">
            <a:extLst>
              <a:ext uri="{FF2B5EF4-FFF2-40B4-BE49-F238E27FC236}">
                <a16:creationId xmlns:a16="http://schemas.microsoft.com/office/drawing/2014/main" id="{9D783E78-B47C-FC20-542C-9B2949BF6119}"/>
              </a:ext>
            </a:extLst>
          </p:cNvPr>
          <p:cNvSpPr>
            <a:spLocks noChangeAspect="1" noChangeArrowheads="1"/>
          </p:cNvSpPr>
          <p:nvPr/>
        </p:nvSpPr>
        <p:spPr bwMode="auto">
          <a:xfrm>
            <a:off x="4887913" y="2682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4992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306328" y="81597"/>
            <a:ext cx="4375268" cy="1039377"/>
          </a:xfrm>
        </p:spPr>
        <p:txBody>
          <a:bodyPr vert="horz" lIns="91440" tIns="45720" rIns="91440" bIns="45720" rtlCol="0" anchor="b">
            <a:normAutofit/>
          </a:bodyPr>
          <a:lstStyle/>
          <a:p>
            <a:pPr lvl="0" algn="ctr" defTabSz="914400"/>
            <a:r>
              <a:rPr lang="en-US" sz="3300" b="0" i="0" dirty="0">
                <a:latin typeface="Times New Roman" panose="02020603050405020304" pitchFamily="18" charset="0"/>
                <a:cs typeface="Times New Roman" panose="02020603050405020304" pitchFamily="18" charset="0"/>
              </a:rPr>
              <a:t>Devil's Island French Guiana History </a:t>
            </a:r>
            <a:r>
              <a:rPr lang="en-US" sz="2400" b="0" i="0" dirty="0">
                <a:latin typeface="Times New Roman" panose="02020603050405020304" pitchFamily="18" charset="0"/>
                <a:cs typeface="Times New Roman" panose="02020603050405020304" pitchFamily="18" charset="0"/>
              </a:rPr>
              <a:t>Cont.</a:t>
            </a:r>
            <a:endParaRPr lang="en-US" sz="2400" dirty="0">
              <a:latin typeface="Times New Roman" panose="02020603050405020304" pitchFamily="18" charset="0"/>
              <a:cs typeface="Times New Roman" panose="02020603050405020304" pitchFamily="18" charset="0"/>
            </a:endParaRPr>
          </a:p>
        </p:txBody>
      </p:sp>
      <p:pic>
        <p:nvPicPr>
          <p:cNvPr id="7176" name="Picture 8" descr="A stone building with a door open&#10;&#10;Description automatically generated">
            <a:extLst>
              <a:ext uri="{FF2B5EF4-FFF2-40B4-BE49-F238E27FC236}">
                <a16:creationId xmlns:a16="http://schemas.microsoft.com/office/drawing/2014/main" id="{7E8D7423-B942-ED91-28FF-A05404F952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70" r="27637" b="-1"/>
          <a:stretch/>
        </p:blipFill>
        <p:spPr bwMode="auto">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397712" y="5255759"/>
            <a:ext cx="567035" cy="301905"/>
          </a:xfrm>
        </p:spPr>
        <p:txBody>
          <a:bodyPr vert="horz" lIns="91440" tIns="45720" rIns="91440" bIns="45720" rtlCol="0" anchor="ctr">
            <a:normAutofit/>
          </a:bodyPr>
          <a:lstStyle/>
          <a:p>
            <a:pPr algn="l">
              <a:spcAft>
                <a:spcPts val="600"/>
              </a:spcAft>
              <a:defRPr/>
            </a:pPr>
            <a:fld id="{76B031AB-4808-4E5A-B41A-FC677859455F}" type="slidenum">
              <a:rPr lang="en-US" sz="1000">
                <a:solidFill>
                  <a:srgbClr val="FFFFFF"/>
                </a:solidFill>
                <a:latin typeface="Calibri" panose="020F0502020204030204"/>
              </a:rPr>
              <a:pPr algn="l">
                <a:spcAft>
                  <a:spcPts val="600"/>
                </a:spcAft>
                <a:defRPr/>
              </a:pPr>
              <a:t>9</a:t>
            </a:fld>
            <a:endParaRPr lang="en-US" sz="1000">
              <a:solidFill>
                <a:srgbClr val="FFFFFF"/>
              </a:solidFill>
              <a:latin typeface="Calibri" panose="020F0502020204030204"/>
            </a:endParaRPr>
          </a:p>
        </p:txBody>
      </p:sp>
      <p:sp>
        <p:nvSpPr>
          <p:cNvPr id="4" name="TextBox 3">
            <a:extLst>
              <a:ext uri="{FF2B5EF4-FFF2-40B4-BE49-F238E27FC236}">
                <a16:creationId xmlns:a16="http://schemas.microsoft.com/office/drawing/2014/main" id="{DE6FFE0C-E715-B511-9AAD-519B9991D17F}"/>
              </a:ext>
            </a:extLst>
          </p:cNvPr>
          <p:cNvSpPr txBox="1"/>
          <p:nvPr/>
        </p:nvSpPr>
        <p:spPr>
          <a:xfrm>
            <a:off x="4887914" y="1175553"/>
            <a:ext cx="5192712" cy="4639733"/>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The prison was closed in the early 1950s, possibly as a result of the adverse publicity engendered worldwide by former prisoner René </a:t>
            </a:r>
            <a:r>
              <a:rPr lang="en-US" sz="2000" b="0" i="0" dirty="0" err="1">
                <a:solidFill>
                  <a:srgbClr val="000000"/>
                </a:solidFill>
                <a:effectLst/>
                <a:latin typeface="Times New Roman" panose="02020603050405020304" pitchFamily="18" charset="0"/>
                <a:cs typeface="Times New Roman" panose="02020603050405020304" pitchFamily="18" charset="0"/>
              </a:rPr>
              <a:t>Belbenoît</a:t>
            </a:r>
            <a:r>
              <a:rPr lang="en-US" sz="2000" b="0" i="0" dirty="0">
                <a:solidFill>
                  <a:srgbClr val="000000"/>
                </a:solidFill>
                <a:effectLst/>
                <a:latin typeface="Times New Roman" panose="02020603050405020304" pitchFamily="18" charset="0"/>
                <a:cs typeface="Times New Roman" panose="02020603050405020304" pitchFamily="18" charset="0"/>
              </a:rPr>
              <a:t>, who escaped to the United States and first published his book </a:t>
            </a:r>
            <a:r>
              <a:rPr lang="en-US" sz="2000" b="0" i="1" dirty="0">
                <a:solidFill>
                  <a:srgbClr val="000000"/>
                </a:solidFill>
                <a:effectLst/>
                <a:latin typeface="Times New Roman" panose="02020603050405020304" pitchFamily="18" charset="0"/>
                <a:cs typeface="Times New Roman" panose="02020603050405020304" pitchFamily="18" charset="0"/>
              </a:rPr>
              <a:t>Dry Guillotine</a:t>
            </a:r>
            <a:r>
              <a:rPr lang="en-US" sz="2000" b="0" i="0" dirty="0">
                <a:solidFill>
                  <a:srgbClr val="000000"/>
                </a:solidFill>
                <a:effectLst/>
                <a:latin typeface="Times New Roman" panose="02020603050405020304" pitchFamily="18" charset="0"/>
                <a:cs typeface="Times New Roman" panose="02020603050405020304" pitchFamily="18" charset="0"/>
              </a:rPr>
              <a:t> in 1938.</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prisons were closed in 1953, and Île Royale is now a tourist destination. Visitors can explore the ruins of the prison, as well as the island's lush tropical vegetation. The island is also home to a variety of wildlife, including monkeys, birds, and reptiles. Île Royale is a unique destination that offers visitors a glimpse into the past and a chance to experience the beauty of the Caribbean.</a:t>
            </a:r>
          </a:p>
        </p:txBody>
      </p:sp>
      <p:sp>
        <p:nvSpPr>
          <p:cNvPr id="3" name="AutoShape 2" descr="Devil&amp;#39;s Island Convicts">
            <a:extLst>
              <a:ext uri="{FF2B5EF4-FFF2-40B4-BE49-F238E27FC236}">
                <a16:creationId xmlns:a16="http://schemas.microsoft.com/office/drawing/2014/main" id="{9D783E78-B47C-FC20-542C-9B2949BF6119}"/>
              </a:ext>
            </a:extLst>
          </p:cNvPr>
          <p:cNvSpPr>
            <a:spLocks noChangeAspect="1" noChangeArrowheads="1"/>
          </p:cNvSpPr>
          <p:nvPr/>
        </p:nvSpPr>
        <p:spPr bwMode="auto">
          <a:xfrm>
            <a:off x="4887913" y="2682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8554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1097</TotalTime>
  <Words>1341</Words>
  <Application>Microsoft Office PowerPoint</Application>
  <PresentationFormat>Custom</PresentationFormat>
  <Paragraphs>90</Paragraphs>
  <Slides>17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Calibri</vt:lpstr>
      <vt:lpstr>Liberation Sans</vt:lpstr>
      <vt:lpstr>Times New Roman</vt:lpstr>
      <vt:lpstr>Wingdings</vt:lpstr>
      <vt:lpstr>Office Theme</vt:lpstr>
      <vt:lpstr>Devil's Island, French Guiana Presented by Fellow Cruiser Marc Silver</vt:lpstr>
      <vt:lpstr>What I Will Cover</vt:lpstr>
      <vt:lpstr>My Port Philosophy</vt:lpstr>
      <vt:lpstr>PowerPoint Presentation</vt:lpstr>
      <vt:lpstr>PowerPoint Presentation</vt:lpstr>
      <vt:lpstr>Devil's Island French Guiana</vt:lpstr>
      <vt:lpstr>Devil's Island French Guiana History</vt:lpstr>
      <vt:lpstr>Devil's Island French Guiana History Cont.</vt:lpstr>
      <vt:lpstr>Devil's Island French Guiana History Cont.</vt:lpstr>
      <vt:lpstr>Area Map of Devil's Island French Guiana</vt:lpstr>
      <vt:lpstr>Map of  Salvation Islands </vt:lpstr>
      <vt:lpstr>Devils Island</vt:lpstr>
      <vt:lpstr>PowerPoint Presentation</vt:lpstr>
      <vt:lpstr>PowerPoint Presentation</vt:lpstr>
      <vt:lpstr>PowerPoint Presentation</vt:lpstr>
      <vt:lpstr>Map of Île Royale</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138</cp:revision>
  <dcterms:created xsi:type="dcterms:W3CDTF">2023-03-25T21:24:27Z</dcterms:created>
  <dcterms:modified xsi:type="dcterms:W3CDTF">2024-12-08T23:04:40Z</dcterms:modified>
</cp:coreProperties>
</file>