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handoutMasterIdLst>
    <p:handoutMasterId r:id="rId35"/>
  </p:handoutMasterIdLst>
  <p:sldIdLst>
    <p:sldId id="256" r:id="rId2"/>
    <p:sldId id="273" r:id="rId3"/>
    <p:sldId id="257" r:id="rId4"/>
    <p:sldId id="274" r:id="rId5"/>
    <p:sldId id="258" r:id="rId6"/>
    <p:sldId id="280" r:id="rId7"/>
    <p:sldId id="276" r:id="rId8"/>
    <p:sldId id="292" r:id="rId9"/>
    <p:sldId id="293" r:id="rId10"/>
    <p:sldId id="260" r:id="rId11"/>
    <p:sldId id="277" r:id="rId12"/>
    <p:sldId id="261" r:id="rId13"/>
    <p:sldId id="264" r:id="rId14"/>
    <p:sldId id="294" r:id="rId15"/>
    <p:sldId id="295" r:id="rId16"/>
    <p:sldId id="288" r:id="rId17"/>
    <p:sldId id="290" r:id="rId18"/>
    <p:sldId id="278" r:id="rId19"/>
    <p:sldId id="268" r:id="rId20"/>
    <p:sldId id="282" r:id="rId21"/>
    <p:sldId id="286" r:id="rId22"/>
    <p:sldId id="284" r:id="rId23"/>
    <p:sldId id="300" r:id="rId24"/>
    <p:sldId id="296" r:id="rId25"/>
    <p:sldId id="299" r:id="rId26"/>
    <p:sldId id="298" r:id="rId27"/>
    <p:sldId id="297" r:id="rId28"/>
    <p:sldId id="283" r:id="rId29"/>
    <p:sldId id="275" r:id="rId30"/>
    <p:sldId id="271" r:id="rId31"/>
    <p:sldId id="272" r:id="rId32"/>
    <p:sldId id="291" r:id="rId33"/>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 id="2" name="Marc Silver" initials="MS [2]" lastIdx="1" clrIdx="1">
    <p:extLst>
      <p:ext uri="{19B8F6BF-5375-455C-9EA6-DF929625EA0E}">
        <p15:presenceInfo xmlns:p15="http://schemas.microsoft.com/office/powerpoint/2012/main" userId="5483e828a1166d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100" d="100"/>
          <a:sy n="100" d="100"/>
        </p:scale>
        <p:origin x="2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4-07-20T15:25:31.998" idx="1">
    <p:pos x="977" y="1905"/>
    <p:text>Which is a much better deal than $3 for one one-way trip.</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13</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14</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692216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235755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222676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94254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862127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22</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191524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23</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69972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24</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11314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817309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616725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349534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2683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29</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30</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31</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57914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495801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1863525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441450"/>
            <a:ext cx="5472888" cy="2474524"/>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Darwin</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Australia</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4" name="Picture 3" descr="A flag with a red white and blue design&#10;&#10;Description automatically generated">
            <a:extLst>
              <a:ext uri="{FF2B5EF4-FFF2-40B4-BE49-F238E27FC236}">
                <a16:creationId xmlns:a16="http://schemas.microsoft.com/office/drawing/2014/main" id="{B0CDA21C-77A4-9A48-FF31-18A6AFC42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737" y="947560"/>
            <a:ext cx="5472888" cy="30712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A map of australia with a red location&#10;&#10;Description automatically generated">
            <a:extLst>
              <a:ext uri="{FF2B5EF4-FFF2-40B4-BE49-F238E27FC236}">
                <a16:creationId xmlns:a16="http://schemas.microsoft.com/office/drawing/2014/main" id="{6297EF40-2529-A5D4-B2B2-68567CFD8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36"/>
            <a:ext cx="10080625" cy="5755586"/>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4622448"/>
            <a:ext cx="5419725" cy="692150"/>
          </a:xfrm>
          <a:prstGeom prst="rect">
            <a:avLst/>
          </a:prstGeom>
        </p:spPr>
        <p:txBody>
          <a:bodyPr vert="horz"/>
          <a:lstStyle/>
          <a:p>
            <a:pPr lvl="0" algn="ctr" rtl="0"/>
            <a:r>
              <a:rPr lang="en-US" sz="4800" b="1" dirty="0">
                <a:latin typeface="Times New Roman" panose="02020603050405020304" pitchFamily="18" charset="0"/>
                <a:cs typeface="Times New Roman" panose="02020603050405020304" pitchFamily="18" charset="0"/>
              </a:rPr>
              <a:t>Map of Australia</a:t>
            </a:r>
          </a:p>
        </p:txBody>
      </p:sp>
      <p:sp>
        <p:nvSpPr>
          <p:cNvPr id="6" name="TextBox 5">
            <a:extLst>
              <a:ext uri="{FF2B5EF4-FFF2-40B4-BE49-F238E27FC236}">
                <a16:creationId xmlns:a16="http://schemas.microsoft.com/office/drawing/2014/main" id="{B1DDAF3D-013B-4B17-FDAD-AB26C03DED17}"/>
              </a:ext>
            </a:extLst>
          </p:cNvPr>
          <p:cNvSpPr txBox="1"/>
          <p:nvPr/>
        </p:nvSpPr>
        <p:spPr>
          <a:xfrm>
            <a:off x="4276725" y="682109"/>
            <a:ext cx="1009650" cy="369332"/>
          </a:xfrm>
          <a:prstGeom prst="rect">
            <a:avLst/>
          </a:prstGeom>
          <a:noFill/>
        </p:spPr>
        <p:txBody>
          <a:bodyPr wrap="square">
            <a:spAutoFit/>
          </a:bodyPr>
          <a:lstStyle/>
          <a:p>
            <a:r>
              <a:rPr lang="en-US" sz="1800" b="1" kern="1200" dirty="0">
                <a:solidFill>
                  <a:schemeClr val="tx1"/>
                </a:solidFill>
                <a:latin typeface="Times New Roman" panose="02020603050405020304" pitchFamily="18" charset="0"/>
                <a:ea typeface="+mj-ea"/>
                <a:cs typeface="Times New Roman" panose="02020603050405020304" pitchFamily="18" charset="0"/>
              </a:rPr>
              <a:t>Darwin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2)">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A map of a city&#10;&#10;Description automatically generated">
            <a:extLst>
              <a:ext uri="{FF2B5EF4-FFF2-40B4-BE49-F238E27FC236}">
                <a16:creationId xmlns:a16="http://schemas.microsoft.com/office/drawing/2014/main" id="{0E2B8474-2327-7080-C3AF-DE76E14DA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80625" cy="5961473"/>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570266" y="4791780"/>
            <a:ext cx="5407378" cy="1230489"/>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kern="1200" dirty="0">
                <a:solidFill>
                  <a:schemeClr val="tx1"/>
                </a:solidFill>
                <a:latin typeface="Times New Roman" panose="02020603050405020304" pitchFamily="18" charset="0"/>
                <a:ea typeface="+mj-ea"/>
                <a:cs typeface="Times New Roman" panose="02020603050405020304" pitchFamily="18" charset="0"/>
              </a:rPr>
              <a:t>Map of Darwin</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lvl="0" hangingPunct="1">
              <a:spcAft>
                <a:spcPts val="600"/>
              </a:spcAft>
            </a:pPr>
            <a:fld id="{2A6BFD85-4870-4D28-95E8-EB6D313F6BEA}" type="slidenum">
              <a:rPr lang="en-US" sz="800">
                <a:solidFill>
                  <a:schemeClr val="tx1">
                    <a:tint val="75000"/>
                  </a:schemeClr>
                </a:solidFill>
                <a:latin typeface="+mn-lt"/>
                <a:ea typeface="+mn-ea"/>
                <a:cs typeface="+mn-cs"/>
              </a:rPr>
              <a:pPr lvl="0" hangingPunct="1">
                <a:spcAft>
                  <a:spcPts val="600"/>
                </a:spcAft>
              </a:pPr>
              <a:t>11</a:t>
            </a:fld>
            <a:endParaRPr lang="en-US" sz="8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74658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0"/>
            <a:ext cx="10080625" cy="1081912"/>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solidFill>
                  <a:schemeClr val="tx1"/>
                </a:solidFill>
                <a:latin typeface="Times New Roman" panose="02020603050405020304" pitchFamily="18" charset="0"/>
                <a:cs typeface="Times New Roman" panose="02020603050405020304" pitchFamily="18" charset="0"/>
              </a:rPr>
              <a:t>Darwin Rapid Transit</a:t>
            </a:r>
          </a:p>
        </p:txBody>
      </p:sp>
      <p:sp>
        <p:nvSpPr>
          <p:cNvPr id="5" name="TextBox 4">
            <a:extLst>
              <a:ext uri="{FF2B5EF4-FFF2-40B4-BE49-F238E27FC236}">
                <a16:creationId xmlns:a16="http://schemas.microsoft.com/office/drawing/2014/main" id="{BCAB9381-DB64-8C62-6EF9-F597D778464B}"/>
              </a:ext>
            </a:extLst>
          </p:cNvPr>
          <p:cNvSpPr txBox="1"/>
          <p:nvPr/>
        </p:nvSpPr>
        <p:spPr>
          <a:xfrm>
            <a:off x="168223" y="1233529"/>
            <a:ext cx="4651427" cy="432430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Darwin might be Australia’s smallest capital city, but it has an excellent public transport network – with buses in Darwin operating 7 days a week, two passenger ferries, plus a fleet of e-scooters and e-bikes!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Unlimited bus travel until the last service of the day is available for only.</a:t>
            </a:r>
          </a:p>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$7 full fare</a:t>
            </a:r>
          </a:p>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$2 concession fare</a:t>
            </a:r>
          </a:p>
          <a:p>
            <a:pPr>
              <a:lnSpc>
                <a:spcPct val="90000"/>
              </a:lnSpc>
              <a:spcAft>
                <a:spcPts val="600"/>
              </a:spcAft>
            </a:pPr>
            <a:endParaRPr lang="en-US" sz="2200" dirty="0"/>
          </a:p>
        </p:txBody>
      </p:sp>
      <p:sp>
        <p:nvSpPr>
          <p:cNvPr id="3" name="TextBox 2">
            <a:extLst>
              <a:ext uri="{FF2B5EF4-FFF2-40B4-BE49-F238E27FC236}">
                <a16:creationId xmlns:a16="http://schemas.microsoft.com/office/drawing/2014/main" id="{CF18A6D9-65C8-8670-F1DE-ACB23FB161D4}"/>
              </a:ext>
            </a:extLst>
          </p:cNvPr>
          <p:cNvSpPr txBox="1"/>
          <p:nvPr/>
        </p:nvSpPr>
        <p:spPr>
          <a:xfrm>
            <a:off x="169683" y="4567148"/>
            <a:ext cx="9742719" cy="1015663"/>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E-scooters and E-bikes are a great option for commuters, providing a quick, environmentally friendly and inexpensive mode of transport to move around the city. To access you will need to register at: </a:t>
            </a:r>
            <a:r>
              <a:rPr lang="en-US" sz="2000" dirty="0"/>
              <a:t>https://www.ridebeam.com</a:t>
            </a:r>
            <a:endParaRPr lang="en-US" sz="2000" dirty="0">
              <a:latin typeface="Times New Roman" panose="02020603050405020304" pitchFamily="18" charset="0"/>
              <a:cs typeface="Times New Roman" panose="02020603050405020304" pitchFamily="18" charset="0"/>
            </a:endParaRPr>
          </a:p>
        </p:txBody>
      </p:sp>
      <p:pic>
        <p:nvPicPr>
          <p:cNvPr id="6" name="Picture 5" descr="A red double decker bus on a road&#10;&#10;Description automatically generated">
            <a:extLst>
              <a:ext uri="{FF2B5EF4-FFF2-40B4-BE49-F238E27FC236}">
                <a16:creationId xmlns:a16="http://schemas.microsoft.com/office/drawing/2014/main" id="{6DE79E07-2478-A8AA-E579-3A28617F5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650" y="1081912"/>
            <a:ext cx="5260975" cy="35141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174625"/>
            <a:ext cx="10080625" cy="569913"/>
          </a:xfrm>
          <a:prstGeom prst="rect">
            <a:avLst/>
          </a:prstGeom>
        </p:spPr>
        <p:txBody>
          <a:bodyPr vert="horz"/>
          <a:lstStyle/>
          <a:p>
            <a:pPr algn="ctr" rtl="0"/>
            <a:r>
              <a:rPr lang="en-US" b="1" dirty="0">
                <a:solidFill>
                  <a:schemeClr val="tx1"/>
                </a:solidFill>
                <a:latin typeface="Times New Roman" panose="02020603050405020304" pitchFamily="18" charset="0"/>
                <a:cs typeface="Times New Roman" panose="02020603050405020304" pitchFamily="18" charset="0"/>
              </a:rPr>
              <a:t>Darwin Taxis</a:t>
            </a:r>
            <a:endParaRPr lang="en-US"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5157483" y="978958"/>
            <a:ext cx="475345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Standard taxis provide a safe and reliable way to explore the city or for transport between the cruise port and various attractions.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Like taxis in most locations the cost is significantly more expensive than other modes of transport.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Darwin also has Uber and Lyft rideshare available.</a:t>
            </a:r>
          </a:p>
        </p:txBody>
      </p:sp>
      <p:pic>
        <p:nvPicPr>
          <p:cNvPr id="7" name="Picture 6" descr="A black and orange taxi&#10;&#10;Description automatically generated">
            <a:extLst>
              <a:ext uri="{FF2B5EF4-FFF2-40B4-BE49-F238E27FC236}">
                <a16:creationId xmlns:a16="http://schemas.microsoft.com/office/drawing/2014/main" id="{B96FC33A-8547-3271-EE9F-74FA21325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83" y="1241062"/>
            <a:ext cx="5093860" cy="3188426"/>
          </a:xfrm>
          <a:prstGeom prst="rect">
            <a:avLst/>
          </a:prstGeom>
        </p:spPr>
      </p:pic>
      <p:sp>
        <p:nvSpPr>
          <p:cNvPr id="10" name="TextBox 9">
            <a:extLst>
              <a:ext uri="{FF2B5EF4-FFF2-40B4-BE49-F238E27FC236}">
                <a16:creationId xmlns:a16="http://schemas.microsoft.com/office/drawing/2014/main" id="{E679069F-4570-20F8-7660-DF4192183F4F}"/>
              </a:ext>
            </a:extLst>
          </p:cNvPr>
          <p:cNvSpPr txBox="1"/>
          <p:nvPr/>
        </p:nvSpPr>
        <p:spPr>
          <a:xfrm>
            <a:off x="471488" y="5004355"/>
            <a:ext cx="5567362" cy="369332"/>
          </a:xfrm>
          <a:prstGeom prst="rect">
            <a:avLst/>
          </a:prstGeom>
          <a:noFill/>
        </p:spPr>
        <p:txBody>
          <a:bodyPr wrap="square">
            <a:spAutoFit/>
          </a:bodyPr>
          <a:lstStyle/>
          <a:p>
            <a:pPr marL="285750" indent="-285750">
              <a:buFont typeface="Arial" panose="020B0604020202020204" pitchFamily="34" charset="0"/>
              <a:buChar char="•"/>
            </a:pPr>
            <a:r>
              <a:rPr lang="en-US" dirty="0"/>
              <a:t>You can book with 13cabs online or with their app.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266142"/>
            <a:ext cx="10080625" cy="1013130"/>
          </a:xfrm>
          <a:prstGeom prst="rect">
            <a:avLst/>
          </a:prstGeom>
        </p:spPr>
        <p:txBody>
          <a:bodyPr vert="horz"/>
          <a:lstStyle/>
          <a:p>
            <a:pPr algn="ctr"/>
            <a:r>
              <a:rPr lang="en-US" sz="4400" b="1" dirty="0">
                <a:solidFill>
                  <a:schemeClr val="tx1"/>
                </a:solidFill>
                <a:latin typeface="Times New Roman" panose="02020603050405020304" pitchFamily="18" charset="0"/>
                <a:cs typeface="Times New Roman" panose="02020603050405020304" pitchFamily="18" charset="0"/>
              </a:rPr>
              <a:t>Darwin Walking Tour</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7" name="TextBox 6">
            <a:extLst>
              <a:ext uri="{FF2B5EF4-FFF2-40B4-BE49-F238E27FC236}">
                <a16:creationId xmlns:a16="http://schemas.microsoft.com/office/drawing/2014/main" id="{A99F0288-1B4D-A51A-35D6-AA90A5FC1ECE}"/>
              </a:ext>
            </a:extLst>
          </p:cNvPr>
          <p:cNvSpPr txBox="1"/>
          <p:nvPr/>
        </p:nvSpPr>
        <p:spPr>
          <a:xfrm>
            <a:off x="0" y="1067504"/>
            <a:ext cx="10080624"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Take a Darwin walking tour of the points of interesting and historic buildings in Downtown Darwin. </a:t>
            </a:r>
            <a:endParaRPr lang="en-US" sz="2400" dirty="0"/>
          </a:p>
          <a:p>
            <a:r>
              <a:rPr lang="en-US" sz="2400" dirty="0">
                <a:latin typeface="Times New Roman" panose="02020603050405020304" pitchFamily="18" charset="0"/>
                <a:cs typeface="Times New Roman" panose="02020603050405020304" pitchFamily="18" charset="0"/>
              </a:rPr>
              <a:t>2.  Crocosaurus Cove</a:t>
            </a:r>
          </a:p>
          <a:p>
            <a:r>
              <a:rPr lang="en-US" sz="2400" dirty="0">
                <a:latin typeface="Times New Roman" panose="02020603050405020304" pitchFamily="18" charset="0"/>
                <a:cs typeface="Times New Roman" panose="02020603050405020304" pitchFamily="18" charset="0"/>
              </a:rPr>
              <a:t>3.  Doctor’ Gully</a:t>
            </a:r>
          </a:p>
          <a:p>
            <a:r>
              <a:rPr lang="en-US" sz="2400" dirty="0">
                <a:latin typeface="Times New Roman" panose="02020603050405020304" pitchFamily="18" charset="0"/>
                <a:cs typeface="Times New Roman" panose="02020603050405020304" pitchFamily="18" charset="0"/>
              </a:rPr>
              <a:t>4.  Cullen Bay Jetty</a:t>
            </a:r>
          </a:p>
          <a:p>
            <a:r>
              <a:rPr lang="en-US" sz="2400" dirty="0">
                <a:latin typeface="Times New Roman" panose="02020603050405020304" pitchFamily="18" charset="0"/>
                <a:cs typeface="Times New Roman" panose="02020603050405020304" pitchFamily="18" charset="0"/>
              </a:rPr>
              <a:t>5.  Mindil Market</a:t>
            </a:r>
          </a:p>
          <a:p>
            <a:r>
              <a:rPr lang="en-US" sz="2400" dirty="0">
                <a:latin typeface="Times New Roman" panose="02020603050405020304" pitchFamily="18" charset="0"/>
                <a:cs typeface="Times New Roman" panose="02020603050405020304" pitchFamily="18" charset="0"/>
              </a:rPr>
              <a:t>6.  Botanic Gardens</a:t>
            </a:r>
          </a:p>
          <a:p>
            <a:r>
              <a:rPr lang="en-US" sz="2400" dirty="0">
                <a:latin typeface="Times New Roman" panose="02020603050405020304" pitchFamily="18" charset="0"/>
                <a:cs typeface="Times New Roman" panose="02020603050405020304" pitchFamily="18" charset="0"/>
              </a:rPr>
              <a:t>7.  Museum and Art Galley</a:t>
            </a:r>
          </a:p>
          <a:p>
            <a:r>
              <a:rPr lang="en-US" sz="2400" dirty="0">
                <a:latin typeface="Times New Roman" panose="02020603050405020304" pitchFamily="18" charset="0"/>
                <a:cs typeface="Times New Roman" panose="02020603050405020304" pitchFamily="18" charset="0"/>
              </a:rPr>
              <a:t>8.  Military Museum</a:t>
            </a:r>
          </a:p>
          <a:p>
            <a:r>
              <a:rPr lang="en-US" sz="2400" dirty="0">
                <a:latin typeface="Times New Roman" panose="02020603050405020304" pitchFamily="18" charset="0"/>
                <a:cs typeface="Times New Roman" panose="02020603050405020304" pitchFamily="18" charset="0"/>
              </a:rPr>
              <a:t>10. Stokes Hill Wharf</a:t>
            </a:r>
          </a:p>
          <a:p>
            <a:r>
              <a:rPr lang="en-US" sz="2400" dirty="0">
                <a:latin typeface="Times New Roman" panose="02020603050405020304" pitchFamily="18" charset="0"/>
                <a:cs typeface="Times New Roman" panose="02020603050405020304" pitchFamily="18" charset="0"/>
              </a:rPr>
              <a:t>12. Cruise Ship Terminal</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8" name="Picture 7" descr="A map of a city&#10;&#10;Description automatically generated">
            <a:extLst>
              <a:ext uri="{FF2B5EF4-FFF2-40B4-BE49-F238E27FC236}">
                <a16:creationId xmlns:a16="http://schemas.microsoft.com/office/drawing/2014/main" id="{110B3AD8-106A-F5AD-D888-4E0718B5612A}"/>
              </a:ext>
            </a:extLst>
          </p:cNvPr>
          <p:cNvPicPr>
            <a:picLocks noChangeAspect="1"/>
          </p:cNvPicPr>
          <p:nvPr/>
        </p:nvPicPr>
        <p:blipFill rotWithShape="1">
          <a:blip r:embed="rId3">
            <a:extLst>
              <a:ext uri="{28A0092B-C50C-407E-A947-70E740481C1C}">
                <a14:useLocalDpi xmlns:a14="http://schemas.microsoft.com/office/drawing/2010/main" val="0"/>
              </a:ext>
            </a:extLst>
          </a:blip>
          <a:srcRect l="2349" t="2688" r="2763" b="6969"/>
          <a:stretch/>
        </p:blipFill>
        <p:spPr>
          <a:xfrm>
            <a:off x="3939243" y="1535289"/>
            <a:ext cx="6141382" cy="4135261"/>
          </a:xfrm>
          <a:prstGeom prst="rect">
            <a:avLst/>
          </a:prstGeom>
        </p:spPr>
      </p:pic>
    </p:spTree>
    <p:extLst>
      <p:ext uri="{BB962C8B-B14F-4D97-AF65-F5344CB8AC3E}">
        <p14:creationId xmlns:p14="http://schemas.microsoft.com/office/powerpoint/2010/main" val="2246194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0"/>
            <a:ext cx="10080625" cy="869245"/>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Hop-on Hop-off Tour</a:t>
            </a:r>
          </a:p>
        </p:txBody>
      </p:sp>
      <p:sp>
        <p:nvSpPr>
          <p:cNvPr id="5" name="TextBox 4">
            <a:extLst>
              <a:ext uri="{FF2B5EF4-FFF2-40B4-BE49-F238E27FC236}">
                <a16:creationId xmlns:a16="http://schemas.microsoft.com/office/drawing/2014/main" id="{1AF5FB54-0725-AC46-7FCB-E9CDB56C3059}"/>
              </a:ext>
            </a:extLst>
          </p:cNvPr>
          <p:cNvSpPr txBox="1"/>
          <p:nvPr/>
        </p:nvSpPr>
        <p:spPr>
          <a:xfrm>
            <a:off x="0" y="959557"/>
            <a:ext cx="9990667" cy="159462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Darwin hop-on hop-off bus tour by </a:t>
            </a:r>
            <a:r>
              <a:rPr lang="en-US" sz="2400" b="1" dirty="0">
                <a:latin typeface="Times New Roman" panose="02020603050405020304" pitchFamily="18" charset="0"/>
                <a:cs typeface="Times New Roman" panose="02020603050405020304" pitchFamily="18" charset="0"/>
              </a:rPr>
              <a:t>Big Bus </a:t>
            </a:r>
            <a:r>
              <a:rPr lang="en-US" sz="2400" dirty="0">
                <a:latin typeface="Times New Roman" panose="02020603050405020304" pitchFamily="18" charset="0"/>
                <a:cs typeface="Times New Roman" panose="02020603050405020304" pitchFamily="18" charset="0"/>
              </a:rPr>
              <a:t>provides all the benefits of a guided tour—including hassle-free transport and on-board audio commentary—with the flexibility of independent travel. </a:t>
            </a:r>
          </a:p>
          <a:p>
            <a:pPr>
              <a:lnSpc>
                <a:spcPct val="90000"/>
              </a:lnSpc>
              <a:spcAft>
                <a:spcPts val="600"/>
              </a:spcAft>
            </a:pP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7A88DD5-CB04-5921-C95D-17277D8D9814}"/>
              </a:ext>
            </a:extLst>
          </p:cNvPr>
          <p:cNvSpPr txBox="1"/>
          <p:nvPr/>
        </p:nvSpPr>
        <p:spPr>
          <a:xfrm>
            <a:off x="5172074" y="5134653"/>
            <a:ext cx="4908551" cy="461665"/>
          </a:xfrm>
          <a:prstGeom prst="rect">
            <a:avLst/>
          </a:prstGeom>
          <a:noFill/>
        </p:spPr>
        <p:txBody>
          <a:bodyPr wrap="square">
            <a:spAutoFit/>
          </a:bodyPr>
          <a:lstStyle/>
          <a:p>
            <a:pPr algn="ctr"/>
            <a:r>
              <a:rPr lang="en-US" sz="2400" b="1" dirty="0">
                <a:effectLst/>
                <a:latin typeface="Times New Roman" panose="02020603050405020304" pitchFamily="18" charset="0"/>
                <a:cs typeface="Times New Roman" panose="02020603050405020304" pitchFamily="18" charset="0"/>
              </a:rPr>
              <a:t>½ Day Adult $47, Child $30</a:t>
            </a:r>
          </a:p>
        </p:txBody>
      </p:sp>
      <p:pic>
        <p:nvPicPr>
          <p:cNvPr id="2" name="Picture 1" descr="A map of a city&#10;&#10;Description automatically generated">
            <a:extLst>
              <a:ext uri="{FF2B5EF4-FFF2-40B4-BE49-F238E27FC236}">
                <a16:creationId xmlns:a16="http://schemas.microsoft.com/office/drawing/2014/main" id="{ECC9CCE1-2F52-C0B2-5C37-076D019DF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69398"/>
            <a:ext cx="5172075" cy="3655370"/>
          </a:xfrm>
          <a:prstGeom prst="rect">
            <a:avLst/>
          </a:prstGeom>
        </p:spPr>
      </p:pic>
      <p:pic>
        <p:nvPicPr>
          <p:cNvPr id="7" name="Picture 6" descr="A double decker bus with people on top&#10;&#10;Description automatically generated">
            <a:extLst>
              <a:ext uri="{FF2B5EF4-FFF2-40B4-BE49-F238E27FC236}">
                <a16:creationId xmlns:a16="http://schemas.microsoft.com/office/drawing/2014/main" id="{D94F8D79-9D8D-3681-01BA-B7E18433C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2075" y="2069398"/>
            <a:ext cx="4908550" cy="3065255"/>
          </a:xfrm>
          <a:prstGeom prst="rect">
            <a:avLst/>
          </a:prstGeom>
        </p:spPr>
      </p:pic>
    </p:spTree>
    <p:extLst>
      <p:ext uri="{BB962C8B-B14F-4D97-AF65-F5344CB8AC3E}">
        <p14:creationId xmlns:p14="http://schemas.microsoft.com/office/powerpoint/2010/main" val="141807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heel(1)">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2700"/>
            <a:ext cx="10059920" cy="1082675"/>
          </a:xfrm>
          <a:prstGeom prst="rect">
            <a:avLst/>
          </a:prstGeom>
        </p:spPr>
        <p:txBody>
          <a:bodyPr vert="horz" lIns="91440" tIns="45720" rIns="91440" bIns="45720" rtlCol="0" anchor="ctr">
            <a:normAutofit/>
          </a:bodyPr>
          <a:lstStyle/>
          <a:p>
            <a:pPr algn="ctr"/>
            <a:r>
              <a:rPr lang="en-US" sz="4000" b="1" dirty="0">
                <a:latin typeface="Times New Roman" panose="02020603050405020304" pitchFamily="18" charset="0"/>
                <a:cs typeface="Times New Roman" panose="02020603050405020304" pitchFamily="18" charset="0"/>
              </a:rPr>
              <a:t>Stokes Hill Wharf </a:t>
            </a:r>
          </a:p>
        </p:txBody>
      </p:sp>
      <p:sp>
        <p:nvSpPr>
          <p:cNvPr id="4" name="TextBox 3">
            <a:extLst>
              <a:ext uri="{FF2B5EF4-FFF2-40B4-BE49-F238E27FC236}">
                <a16:creationId xmlns:a16="http://schemas.microsoft.com/office/drawing/2014/main" id="{DBFE43F3-A620-1C8B-9DA8-A836C3CD8EBE}"/>
              </a:ext>
            </a:extLst>
          </p:cNvPr>
          <p:cNvSpPr txBox="1"/>
          <p:nvPr/>
        </p:nvSpPr>
        <p:spPr>
          <a:xfrm>
            <a:off x="114300" y="1000125"/>
            <a:ext cx="9945620" cy="4368520"/>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Stokes Hill Wharf is the closest tourist hot spot when you get off the ship. Just a few minutes’ walk away, this working wharf is where harbor cruises, Jet Ski tours, and fishing charters depart, but it's also a top spot for waterfront dining.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Craving an alfresco meal? Fresh-caught seafood is the specialty here, but you'll find everything from Asian fusion to modern Mexican, pizza, and pasta. </a:t>
            </a:r>
          </a:p>
        </p:txBody>
      </p:sp>
      <p:pic>
        <p:nvPicPr>
          <p:cNvPr id="5" name="Picture 4" descr="A cruise ship in the water&#10;&#10;Description automatically generated">
            <a:extLst>
              <a:ext uri="{FF2B5EF4-FFF2-40B4-BE49-F238E27FC236}">
                <a16:creationId xmlns:a16="http://schemas.microsoft.com/office/drawing/2014/main" id="{BE3D2DA4-34AD-F795-B5FE-D8C4656AA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5" y="2710691"/>
            <a:ext cx="6093016" cy="2947160"/>
          </a:xfrm>
          <a:prstGeom prst="rect">
            <a:avLst/>
          </a:prstGeom>
        </p:spPr>
      </p:pic>
      <p:pic>
        <p:nvPicPr>
          <p:cNvPr id="7" name="Picture 6" descr="A group of people sitting at tables outside a building&#10;&#10;Description automatically generated">
            <a:extLst>
              <a:ext uri="{FF2B5EF4-FFF2-40B4-BE49-F238E27FC236}">
                <a16:creationId xmlns:a16="http://schemas.microsoft.com/office/drawing/2014/main" id="{6AA97B3A-7730-9B34-6039-F635D4524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4425" y="2710688"/>
            <a:ext cx="3946199" cy="2947161"/>
          </a:xfrm>
          <a:prstGeom prst="rect">
            <a:avLst/>
          </a:prstGeom>
        </p:spPr>
      </p:pic>
    </p:spTree>
    <p:extLst>
      <p:ext uri="{BB962C8B-B14F-4D97-AF65-F5344CB8AC3E}">
        <p14:creationId xmlns:p14="http://schemas.microsoft.com/office/powerpoint/2010/main" val="103747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a:r>
              <a:rPr lang="en-US" b="1" dirty="0">
                <a:latin typeface="Times New Roman" panose="02020603050405020304" pitchFamily="18" charset="0"/>
                <a:cs typeface="Times New Roman" panose="02020603050405020304" pitchFamily="18" charset="0"/>
              </a:rPr>
              <a:t>Darwin Waterfront Precinct</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17</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79023" y="1298223"/>
            <a:ext cx="9008534" cy="4379430"/>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Darwin Waterfront is ground zero for family fun. This pedestrian-friendly precinct in the heart of Darwin's CBD features tourist attractions, galleries, restaurants, shops, and beautiful water views. It's easy to get around here. A promenade links the precinct to the Darwin CBD, and you can stroll along a waterfront path to all the attractions.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Feeling hot and sticky after all your sightseeing?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Bring your swimsuit and take a dip in the lagoon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pool or bask on the man-made white-sand beach.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Traveling with the kids? They'll love bouncing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around on the Aqua Park, swimming in the wave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lagoon, or clambering up the climbing wall and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ropes course in the Waterfront Park. </a:t>
            </a:r>
          </a:p>
        </p:txBody>
      </p:sp>
      <p:pic>
        <p:nvPicPr>
          <p:cNvPr id="5" name="Picture 4" descr="A building next to a body of water&#10;&#10;Description automatically generated">
            <a:extLst>
              <a:ext uri="{FF2B5EF4-FFF2-40B4-BE49-F238E27FC236}">
                <a16:creationId xmlns:a16="http://schemas.microsoft.com/office/drawing/2014/main" id="{77E78635-25BC-9B9A-282B-5AFFFB0972C2}"/>
              </a:ext>
            </a:extLst>
          </p:cNvPr>
          <p:cNvPicPr>
            <a:picLocks noChangeAspect="1"/>
          </p:cNvPicPr>
          <p:nvPr/>
        </p:nvPicPr>
        <p:blipFill rotWithShape="1">
          <a:blip r:embed="rId3">
            <a:extLst>
              <a:ext uri="{28A0092B-C50C-407E-A947-70E740481C1C}">
                <a14:useLocalDpi xmlns:a14="http://schemas.microsoft.com/office/drawing/2010/main" val="0"/>
              </a:ext>
            </a:extLst>
          </a:blip>
          <a:srcRect b="6522"/>
          <a:stretch/>
        </p:blipFill>
        <p:spPr>
          <a:xfrm>
            <a:off x="5553075" y="2652183"/>
            <a:ext cx="4527550" cy="2821517"/>
          </a:xfrm>
          <a:prstGeom prst="rect">
            <a:avLst/>
          </a:prstGeom>
        </p:spPr>
      </p:pic>
    </p:spTree>
    <p:extLst>
      <p:ext uri="{BB962C8B-B14F-4D97-AF65-F5344CB8AC3E}">
        <p14:creationId xmlns:p14="http://schemas.microsoft.com/office/powerpoint/2010/main" val="2648072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0"/>
            <a:ext cx="9990667" cy="869245"/>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Crocosaurus Cove</a:t>
            </a:r>
          </a:p>
        </p:txBody>
      </p:sp>
      <p:sp>
        <p:nvSpPr>
          <p:cNvPr id="5" name="TextBox 4">
            <a:extLst>
              <a:ext uri="{FF2B5EF4-FFF2-40B4-BE49-F238E27FC236}">
                <a16:creationId xmlns:a16="http://schemas.microsoft.com/office/drawing/2014/main" id="{1AF5FB54-0725-AC46-7FCB-E9CDB56C3059}"/>
              </a:ext>
            </a:extLst>
          </p:cNvPr>
          <p:cNvSpPr txBox="1"/>
          <p:nvPr/>
        </p:nvSpPr>
        <p:spPr>
          <a:xfrm>
            <a:off x="6238875" y="869246"/>
            <a:ext cx="3751793" cy="4801304"/>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Crocosaurus Cove, in the heart of the Darwin city center claims to have the largest display of Australian reptiles in the world. </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you're looking for unusual things to do in Darwin, something that will really get your heart pumping, the "Cage of Death" is for you. </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unique attraction plunges you into the water in a protective enclosure, where you will come face to face with a giant saltwater crocodile. </a:t>
            </a:r>
          </a:p>
        </p:txBody>
      </p:sp>
      <p:pic>
        <p:nvPicPr>
          <p:cNvPr id="4" name="Picture 3" descr="A person swimming with a crocodile&#10;&#10;Description automatically generated">
            <a:extLst>
              <a:ext uri="{FF2B5EF4-FFF2-40B4-BE49-F238E27FC236}">
                <a16:creationId xmlns:a16="http://schemas.microsoft.com/office/drawing/2014/main" id="{38DD5C2A-827B-00AB-EEAE-799F01404F62}"/>
              </a:ext>
            </a:extLst>
          </p:cNvPr>
          <p:cNvPicPr>
            <a:picLocks noChangeAspect="1"/>
          </p:cNvPicPr>
          <p:nvPr/>
        </p:nvPicPr>
        <p:blipFill rotWithShape="1">
          <a:blip r:embed="rId2">
            <a:extLst>
              <a:ext uri="{28A0092B-C50C-407E-A947-70E740481C1C}">
                <a14:useLocalDpi xmlns:a14="http://schemas.microsoft.com/office/drawing/2010/main" val="0"/>
              </a:ext>
            </a:extLst>
          </a:blip>
          <a:srcRect r="5024"/>
          <a:stretch/>
        </p:blipFill>
        <p:spPr>
          <a:xfrm>
            <a:off x="-1" y="958850"/>
            <a:ext cx="6076951" cy="4711700"/>
          </a:xfrm>
          <a:prstGeom prst="rect">
            <a:avLst/>
          </a:prstGeom>
        </p:spPr>
      </p:pic>
      <p:sp>
        <p:nvSpPr>
          <p:cNvPr id="7" name="TextBox 6">
            <a:extLst>
              <a:ext uri="{FF2B5EF4-FFF2-40B4-BE49-F238E27FC236}">
                <a16:creationId xmlns:a16="http://schemas.microsoft.com/office/drawing/2014/main" id="{DA307646-0F6A-0F51-5757-9093BE5F90C6}"/>
              </a:ext>
            </a:extLst>
          </p:cNvPr>
          <p:cNvSpPr txBox="1"/>
          <p:nvPr/>
        </p:nvSpPr>
        <p:spPr>
          <a:xfrm>
            <a:off x="3262313" y="4342595"/>
            <a:ext cx="2576512" cy="1138260"/>
          </a:xfrm>
          <a:prstGeom prst="rect">
            <a:avLst/>
          </a:prstGeom>
          <a:noFill/>
        </p:spPr>
        <p:txBody>
          <a:bodyPr wrap="square">
            <a:spAutoFit/>
          </a:bodyPr>
          <a:lstStyle/>
          <a:p>
            <a:pPr indent="-228600">
              <a:lnSpc>
                <a:spcPct val="110000"/>
              </a:lnSpc>
              <a:spcAft>
                <a:spcPts val="600"/>
              </a:spcAft>
              <a:buFont typeface="Arial" panose="020B0604020202020204" pitchFamily="34" charset="0"/>
              <a:buChar char="•"/>
            </a:pPr>
            <a:r>
              <a:rPr kumimoji="0" lang="en-US" altLang="en-US" sz="1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Adults: $40</a:t>
            </a:r>
          </a:p>
          <a:p>
            <a:pPr indent="-228600">
              <a:lnSpc>
                <a:spcPct val="110000"/>
              </a:lnSpc>
              <a:spcAft>
                <a:spcPts val="600"/>
              </a:spcAft>
              <a:buFont typeface="Arial" panose="020B0604020202020204" pitchFamily="34" charset="0"/>
              <a:buChar char="•"/>
            </a:pPr>
            <a:r>
              <a:rPr lang="en-US" altLang="en-US" b="1" dirty="0">
                <a:solidFill>
                  <a:schemeClr val="bg1"/>
                </a:solidFill>
                <a:latin typeface="Times New Roman" panose="02020603050405020304" pitchFamily="18" charset="0"/>
                <a:cs typeface="Times New Roman" panose="02020603050405020304" pitchFamily="18" charset="0"/>
              </a:rPr>
              <a:t>Seniors: $32</a:t>
            </a:r>
            <a:endParaRPr kumimoji="0" lang="en-US" altLang="en-US" sz="1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228600" fontAlgn="base">
              <a:lnSpc>
                <a:spcPct val="110000"/>
              </a:lnSpc>
              <a:spcBef>
                <a:spcPct val="0"/>
              </a:spcBef>
              <a:spcAft>
                <a:spcPts val="600"/>
              </a:spcAft>
              <a:buClrTx/>
              <a:buSzTx/>
              <a:buFont typeface="Arial" panose="020B0604020202020204" pitchFamily="34" charset="0"/>
              <a:buChar char="•"/>
              <a:tabLst/>
            </a:pPr>
            <a:r>
              <a:rPr kumimoji="0" lang="en-US" altLang="en-US" sz="1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Children 5 -12: $25</a:t>
            </a:r>
            <a:endParaRPr kumimoji="0" lang="en-US" altLang="en-US" sz="1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68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latin typeface="Times New Roman" panose="02020603050405020304" pitchFamily="18" charset="0"/>
                <a:cs typeface="Times New Roman" panose="02020603050405020304" pitchFamily="18" charset="0"/>
              </a:rPr>
              <a:t>Doctor’ Gully</a:t>
            </a:r>
            <a:endParaRPr lang="en-US" sz="4400" b="1"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8FFDB5B2-111A-07DF-81E6-5575667F2D53}"/>
              </a:ext>
            </a:extLst>
          </p:cNvPr>
          <p:cNvSpPr txBox="1"/>
          <p:nvPr/>
        </p:nvSpPr>
        <p:spPr>
          <a:xfrm>
            <a:off x="214489" y="1174044"/>
            <a:ext cx="9701035" cy="4278489"/>
          </a:xfrm>
          <a:prstGeom prst="rect">
            <a:avLst/>
          </a:prstGeom>
        </p:spPr>
        <p:txBody>
          <a:bodyPr vert="horz" lIns="91440" tIns="45720" rIns="91440" bIns="45720" rtlCol="0">
            <a:normAutofit lnSpcReduction="10000"/>
          </a:bodyPr>
          <a:lstStyle/>
          <a:p>
            <a:pPr marL="342900" indent="-342900">
              <a:lnSpc>
                <a:spcPct val="110000"/>
              </a:lnSpc>
              <a:spcAft>
                <a:spcPts val="600"/>
              </a:spcAft>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Darwin's Doctors Gully is known for Aqua-scene Fish Feeding and as the Darwin Catalina Flying Boat base.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At Aquascene milkfish, mullet, catfish, barramundi, rays and others feed on bread.</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At high tide the water boils with hundreds of fish looking for a free feed, and the visitors are happy to oblige. This scene has become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one of Darwin's best known tourist attractions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and brings hundreds of people to the area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high tide.</a:t>
            </a:r>
          </a:p>
          <a:p>
            <a:pPr indent="-228600">
              <a:lnSpc>
                <a:spcPct val="110000"/>
              </a:lnSpc>
              <a:spcAft>
                <a:spcPts val="600"/>
              </a:spcAft>
              <a:buFont typeface="Arial" panose="020B0604020202020204" pitchFamily="34" charset="0"/>
              <a:buChar char="•"/>
            </a:pPr>
            <a:endParaRPr kumimoji="0" lang="en-US" altLang="en-US" sz="2000" b="1" i="0" u="none" strike="noStrike" cap="none" normalizeH="0" baseline="0" dirty="0">
              <a:ln>
                <a:noFill/>
              </a:ln>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Fish Feeding Admission:</a:t>
            </a:r>
          </a:p>
          <a:p>
            <a:pP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Adults: $15</a:t>
            </a:r>
          </a:p>
          <a:p>
            <a:pP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Children 2 to 15 - $10 each</a:t>
            </a:r>
          </a:p>
          <a:p>
            <a:pP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Children under 3 - free</a:t>
            </a:r>
            <a:endParaRPr lang="en-US" sz="2200" b="1" dirty="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endParaRPr lang="en-US" sz="1500" dirty="0"/>
          </a:p>
        </p:txBody>
      </p:sp>
      <p:pic>
        <p:nvPicPr>
          <p:cNvPr id="5" name="Picture 4" descr="A fish swimming in the water&#10;&#10;Description automatically generated">
            <a:extLst>
              <a:ext uri="{FF2B5EF4-FFF2-40B4-BE49-F238E27FC236}">
                <a16:creationId xmlns:a16="http://schemas.microsoft.com/office/drawing/2014/main" id="{1B13392A-8C11-9AAD-4339-7F3864F0F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745" y="2590800"/>
            <a:ext cx="4561880" cy="30797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4991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7" name="TextBox 6">
            <a:extLst>
              <a:ext uri="{FF2B5EF4-FFF2-40B4-BE49-F238E27FC236}">
                <a16:creationId xmlns:a16="http://schemas.microsoft.com/office/drawing/2014/main" id="{5551CB4A-82A4-C500-9140-7F25EC00BDC1}"/>
              </a:ext>
            </a:extLst>
          </p:cNvPr>
          <p:cNvSpPr txBox="1"/>
          <p:nvPr/>
        </p:nvSpPr>
        <p:spPr>
          <a:xfrm>
            <a:off x="1260475" y="1048700"/>
            <a:ext cx="6807200" cy="4524315"/>
          </a:xfrm>
          <a:prstGeom prst="rect">
            <a:avLst/>
          </a:prstGeom>
          <a:noFill/>
        </p:spPr>
        <p:txBody>
          <a:bodyPr wrap="square">
            <a:spAutoFit/>
          </a:bodyPr>
          <a:lstStyle/>
          <a:p>
            <a:pPr algn="l">
              <a:lnSpc>
                <a:spcPct val="100000"/>
              </a:lnSpc>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My Port Philosophy</a:t>
            </a:r>
          </a:p>
          <a:p>
            <a:pPr algn="l">
              <a:lnSpc>
                <a:spcPct val="100000"/>
              </a:lnSpc>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Don’t Miss the Ship</a:t>
            </a:r>
          </a:p>
          <a:p>
            <a:pPr algn="l">
              <a:lnSpc>
                <a:spcPct val="100000"/>
              </a:lnSpc>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Money</a:t>
            </a:r>
          </a:p>
          <a:p>
            <a:pPr algn="l">
              <a:lnSpc>
                <a:spcPct val="100000"/>
              </a:lnSpc>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About Darwin</a:t>
            </a:r>
          </a:p>
          <a:p>
            <a:pPr algn="l">
              <a:lnSpc>
                <a:spcPct val="100000"/>
              </a:lnSpc>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rPr>
              <a:t>Historical Darwin</a:t>
            </a:r>
            <a:endParaRPr lang="en-US" altLang="en-US" sz="24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Map of Australia </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Map of Darwin</a:t>
            </a:r>
          </a:p>
          <a:p>
            <a:pPr algn="l">
              <a:buFont typeface="Wingdings" panose="05000000000000000000" pitchFamily="2" charset="2"/>
              <a:buChar char=""/>
            </a:pPr>
            <a:r>
              <a:rPr lang="en-US" sz="2400" b="1" dirty="0">
                <a:solidFill>
                  <a:schemeClr val="tx1"/>
                </a:solidFill>
                <a:latin typeface="Times New Roman" panose="02020603050405020304" pitchFamily="18" charset="0"/>
                <a:cs typeface="Times New Roman" panose="02020603050405020304" pitchFamily="18" charset="0"/>
              </a:rPr>
              <a:t>Getting Around Darwin</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Restaurant recommendations</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Conclusion</a:t>
            </a:r>
          </a:p>
          <a:p>
            <a:pPr algn="l">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Acknowledgement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12712"/>
            <a:ext cx="10080605" cy="1142118"/>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George Brown Darwin Botanic Gardens</a:t>
            </a:r>
          </a:p>
        </p:txBody>
      </p:sp>
      <p:sp>
        <p:nvSpPr>
          <p:cNvPr id="6" name="TextBox 5">
            <a:extLst>
              <a:ext uri="{FF2B5EF4-FFF2-40B4-BE49-F238E27FC236}">
                <a16:creationId xmlns:a16="http://schemas.microsoft.com/office/drawing/2014/main" id="{48767DE4-A04E-315D-87FC-D30A1881346D}"/>
              </a:ext>
            </a:extLst>
          </p:cNvPr>
          <p:cNvSpPr txBox="1"/>
          <p:nvPr/>
        </p:nvSpPr>
        <p:spPr>
          <a:xfrm>
            <a:off x="133350" y="1254830"/>
            <a:ext cx="9857318" cy="3904791"/>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Spanning 103.8 Acres, the George Brown Darwin Botanic Gardens are among a few in the world where both estuary and marine plants grow naturally. Maurice Holtze, a Russian immigrant, laid out the gardens in 1891 to contain a great variety of tropical plants, both native and exotic species.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Highlights are the palms, a miniature rainforest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with a waterfall and pond, the orchid garden,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and the collection of baobabs in the woodland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section. A network of paths connects the main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gardens, and an amphitheater hosts live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performances.</a:t>
            </a:r>
          </a:p>
        </p:txBody>
      </p:sp>
      <p:pic>
        <p:nvPicPr>
          <p:cNvPr id="7" name="Picture 6" descr="A sign in a park&#10;&#10;Description automatically generated">
            <a:extLst>
              <a:ext uri="{FF2B5EF4-FFF2-40B4-BE49-F238E27FC236}">
                <a16:creationId xmlns:a16="http://schemas.microsoft.com/office/drawing/2014/main" id="{42317932-9046-04AF-CED3-AF2D22920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755" y="2289175"/>
            <a:ext cx="4514850" cy="3381375"/>
          </a:xfrm>
          <a:prstGeom prst="rect">
            <a:avLst/>
          </a:prstGeom>
        </p:spPr>
      </p:pic>
    </p:spTree>
    <p:extLst>
      <p:ext uri="{BB962C8B-B14F-4D97-AF65-F5344CB8AC3E}">
        <p14:creationId xmlns:p14="http://schemas.microsoft.com/office/powerpoint/2010/main" val="92325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141288"/>
            <a:ext cx="10080625" cy="931862"/>
          </a:xfrm>
          <a:prstGeom prst="rect">
            <a:avLst/>
          </a:prstGeom>
        </p:spPr>
        <p:txBody>
          <a:bodyPr vert="horz" lIns="91440" tIns="45720" rIns="91440" bIns="45720" rtlCol="0" anchor="ctr">
            <a:noAutofit/>
          </a:bodyPr>
          <a:lstStyle/>
          <a:p>
            <a:pPr algn="ctr"/>
            <a:r>
              <a:rPr lang="en-US" sz="4000" b="1" dirty="0">
                <a:latin typeface="Times New Roman" panose="02020603050405020304" pitchFamily="18" charset="0"/>
                <a:cs typeface="Times New Roman" panose="02020603050405020304" pitchFamily="18" charset="0"/>
              </a:rPr>
              <a:t>Museum and Art Gallery of the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Northern Territory</a:t>
            </a:r>
          </a:p>
        </p:txBody>
      </p:sp>
      <p:sp>
        <p:nvSpPr>
          <p:cNvPr id="6" name="TextBox 5">
            <a:extLst>
              <a:ext uri="{FF2B5EF4-FFF2-40B4-BE49-F238E27FC236}">
                <a16:creationId xmlns:a16="http://schemas.microsoft.com/office/drawing/2014/main" id="{0F539378-BC21-9694-A290-E3F3D0B496C6}"/>
              </a:ext>
            </a:extLst>
          </p:cNvPr>
          <p:cNvSpPr txBox="1"/>
          <p:nvPr/>
        </p:nvSpPr>
        <p:spPr>
          <a:xfrm>
            <a:off x="135467" y="1309511"/>
            <a:ext cx="9945157" cy="931862"/>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Tucked in a tropical garden on Darwin Harbor, the Museum and Art Gallery of the Northern Territory is one of seven museums in the Northern Territory and provides an excellent one-stop dose of history and culture. </a:t>
            </a:r>
          </a:p>
        </p:txBody>
      </p:sp>
      <p:pic>
        <p:nvPicPr>
          <p:cNvPr id="4" name="Picture 3" descr="A building with glass doors&#10;&#10;Description automatically generated">
            <a:extLst>
              <a:ext uri="{FF2B5EF4-FFF2-40B4-BE49-F238E27FC236}">
                <a16:creationId xmlns:a16="http://schemas.microsoft.com/office/drawing/2014/main" id="{2818B2A4-8355-D79D-CDCC-FAECEBFC4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28851"/>
            <a:ext cx="5434263" cy="3441700"/>
          </a:xfrm>
          <a:prstGeom prst="rect">
            <a:avLst/>
          </a:prstGeom>
        </p:spPr>
      </p:pic>
      <p:sp>
        <p:nvSpPr>
          <p:cNvPr id="7" name="TextBox 6">
            <a:extLst>
              <a:ext uri="{FF2B5EF4-FFF2-40B4-BE49-F238E27FC236}">
                <a16:creationId xmlns:a16="http://schemas.microsoft.com/office/drawing/2014/main" id="{E0C07A03-1A8E-7C1C-D8EA-12D11B484B50}"/>
              </a:ext>
            </a:extLst>
          </p:cNvPr>
          <p:cNvSpPr txBox="1"/>
          <p:nvPr/>
        </p:nvSpPr>
        <p:spPr>
          <a:xfrm>
            <a:off x="5505449" y="2343150"/>
            <a:ext cx="4575175" cy="255454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you only have one day in Darwin, this museum is a must-see.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gallery hosts an impressive collection of Aboriginal, Asian, and Oceanic art, as well as works by Australian painters, while the museum provides an overview of the region's history.</a:t>
            </a:r>
            <a:endParaRPr lang="en-US" sz="2000" dirty="0"/>
          </a:p>
        </p:txBody>
      </p:sp>
    </p:spTree>
    <p:extLst>
      <p:ext uri="{BB962C8B-B14F-4D97-AF65-F5344CB8AC3E}">
        <p14:creationId xmlns:p14="http://schemas.microsoft.com/office/powerpoint/2010/main" val="39318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928158"/>
          </a:xfrm>
          <a:prstGeom prst="rect">
            <a:avLst/>
          </a:prstGeom>
        </p:spPr>
        <p:txBody>
          <a:bodyPr vert="horz" lIns="91440" tIns="45720" rIns="91440" bIns="45720" rtlCol="0" anchor="ctr">
            <a:noAutofit/>
          </a:bodyPr>
          <a:lstStyle/>
          <a:p>
            <a:pPr algn="ctr" rtl="0" hangingPunct="1">
              <a:lnSpc>
                <a:spcPct val="90000"/>
              </a:lnSpc>
              <a:spcBef>
                <a:spcPct val="0"/>
              </a:spcBef>
            </a:pPr>
            <a:r>
              <a:rPr lang="en-US" sz="4400" b="1" dirty="0">
                <a:latin typeface="Times New Roman" panose="02020603050405020304" pitchFamily="18" charset="0"/>
                <a:cs typeface="Times New Roman" panose="02020603050405020304" pitchFamily="18" charset="0"/>
              </a:rPr>
              <a:t>Darwin Military Museum</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FBAD773-77E8-D955-9211-F538C7F67BBE}"/>
              </a:ext>
            </a:extLst>
          </p:cNvPr>
          <p:cNvSpPr txBox="1"/>
          <p:nvPr/>
        </p:nvSpPr>
        <p:spPr>
          <a:xfrm>
            <a:off x="184059" y="1046813"/>
            <a:ext cx="3880123" cy="4360212"/>
          </a:xfrm>
          <a:prstGeom prst="rect">
            <a:avLst/>
          </a:prstGeom>
        </p:spPr>
        <p:txBody>
          <a:bodyPr vert="horz" lIns="91440" tIns="45720" rIns="91440" bIns="45720" rtlCol="0" anchor="t">
            <a:noAutofit/>
          </a:bodyPr>
          <a:lstStyle/>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can browse the exhibits in the Darwin Military Museum, which is set in beautiful tropical gardens surrounded by the sea in the East Point Reserve. </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museum documents Darwin's role during WWII as an important naval base frequently attacked by Japanese bombers from February 1942 onwards. </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Within the grounds are a coastal battery, observation towers, bunkers, and gun positions dating from that period.</a:t>
            </a:r>
          </a:p>
        </p:txBody>
      </p:sp>
      <p:pic>
        <p:nvPicPr>
          <p:cNvPr id="4" name="Picture 3" descr="A building with a large square and trees&#10;&#10;Description automatically generated with medium confidence">
            <a:extLst>
              <a:ext uri="{FF2B5EF4-FFF2-40B4-BE49-F238E27FC236}">
                <a16:creationId xmlns:a16="http://schemas.microsoft.com/office/drawing/2014/main" id="{5ECCAECE-E7EC-FF17-23C6-635E40E76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182" y="1046813"/>
            <a:ext cx="6016443" cy="4010962"/>
          </a:xfrm>
          <a:prstGeom prst="rect">
            <a:avLst/>
          </a:prstGeom>
        </p:spPr>
      </p:pic>
    </p:spTree>
    <p:extLst>
      <p:ext uri="{BB962C8B-B14F-4D97-AF65-F5344CB8AC3E}">
        <p14:creationId xmlns:p14="http://schemas.microsoft.com/office/powerpoint/2010/main" val="139759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a:r>
              <a:rPr lang="en-US" b="1" dirty="0">
                <a:latin typeface="Times New Roman" panose="02020603050405020304" pitchFamily="18" charset="0"/>
                <a:cs typeface="Times New Roman" panose="02020603050405020304" pitchFamily="18" charset="0"/>
              </a:rPr>
              <a:t>Museum Chung Wah</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23</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79022" y="1298223"/>
            <a:ext cx="9922227" cy="1362427"/>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Originally built in 1887 for Darwin's sizable Chinese community, the Chinese Temple offers a colorful jolt of Chinese culture on a hot Darwin day. The present building dates from 1977 after Cyclone Tracy destroyed the previous structure, and worshipers visit here every day to practice a blend of Buddhism, Taoism, and Confucianism. </a:t>
            </a:r>
          </a:p>
        </p:txBody>
      </p:sp>
      <p:pic>
        <p:nvPicPr>
          <p:cNvPr id="5" name="Picture 4" descr="A gated entrance to a building&#10;&#10;Description automatically generated">
            <a:extLst>
              <a:ext uri="{FF2B5EF4-FFF2-40B4-BE49-F238E27FC236}">
                <a16:creationId xmlns:a16="http://schemas.microsoft.com/office/drawing/2014/main" id="{5637D7F0-FD21-FCEB-D2CA-9E8BAE31D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60650"/>
            <a:ext cx="4514850" cy="3009900"/>
          </a:xfrm>
          <a:prstGeom prst="rect">
            <a:avLst/>
          </a:prstGeom>
        </p:spPr>
      </p:pic>
      <p:sp>
        <p:nvSpPr>
          <p:cNvPr id="8" name="TextBox 7">
            <a:extLst>
              <a:ext uri="{FF2B5EF4-FFF2-40B4-BE49-F238E27FC236}">
                <a16:creationId xmlns:a16="http://schemas.microsoft.com/office/drawing/2014/main" id="{F7C5451F-7994-8EE2-E6BC-035F546EBC34}"/>
              </a:ext>
            </a:extLst>
          </p:cNvPr>
          <p:cNvSpPr txBox="1"/>
          <p:nvPr/>
        </p:nvSpPr>
        <p:spPr>
          <a:xfrm>
            <a:off x="4514849" y="2660650"/>
            <a:ext cx="5565421" cy="2554545"/>
          </a:xfrm>
          <a:prstGeom prst="rect">
            <a:avLst/>
          </a:prstGeom>
          <a:noFill/>
        </p:spPr>
        <p:txBody>
          <a:bodyPr wrap="square">
            <a:spAutoFit/>
          </a:bodyPr>
          <a:lstStyle/>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Museum Chung Wah</a:t>
            </a:r>
            <a:r>
              <a:rPr lang="en-US" sz="2000" dirty="0">
                <a:latin typeface="Times New Roman" panose="02020603050405020304" pitchFamily="18" charset="0"/>
                <a:cs typeface="Times New Roman" panose="02020603050405020304" pitchFamily="18" charset="0"/>
              </a:rPr>
              <a:t> illuminates more than a century of history of Chinese immigrants in the Northern Territory.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Chinese immigrants came to Australia during the Gold Rush, and the museum's exhibits, including photographs, personal stories, and artifacts tell the story of their important contribution to the community. </a:t>
            </a:r>
          </a:p>
        </p:txBody>
      </p:sp>
    </p:spTree>
    <p:extLst>
      <p:ext uri="{BB962C8B-B14F-4D97-AF65-F5344CB8AC3E}">
        <p14:creationId xmlns:p14="http://schemas.microsoft.com/office/powerpoint/2010/main" val="189837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a:r>
              <a:rPr lang="en-US" b="1" dirty="0">
                <a:latin typeface="Times New Roman" panose="02020603050405020304" pitchFamily="18" charset="0"/>
                <a:cs typeface="Times New Roman" panose="02020603050405020304" pitchFamily="18" charset="0"/>
              </a:rPr>
              <a:t>Darwin Aviation Museum</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24</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79023" y="1298223"/>
            <a:ext cx="5477227" cy="4379430"/>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Aviation aficionados will have a field day at the Darwin Aviation Museum.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Stealing the show is a huge B52 Bomber on loan from the US Air Force, one of only two in the world on public display outside the States.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Among the 19 aircraft exhibited are Sabre jets; a Spitfire replica; and helicopters, including a Royal Australian Navy Wessex helicopter that helped clean up Darwin after Cyclone Tracy.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Videos on aviation and the bombing of Darwin provide a fascinating historical background.</a:t>
            </a:r>
          </a:p>
        </p:txBody>
      </p:sp>
      <p:sp>
        <p:nvSpPr>
          <p:cNvPr id="9" name="TextBox 8">
            <a:extLst>
              <a:ext uri="{FF2B5EF4-FFF2-40B4-BE49-F238E27FC236}">
                <a16:creationId xmlns:a16="http://schemas.microsoft.com/office/drawing/2014/main" id="{0F037B2C-866C-AD71-F8DF-403B7A1ACB2B}"/>
              </a:ext>
            </a:extLst>
          </p:cNvPr>
          <p:cNvSpPr txBox="1"/>
          <p:nvPr/>
        </p:nvSpPr>
        <p:spPr>
          <a:xfrm>
            <a:off x="5556250" y="4372328"/>
            <a:ext cx="4445352" cy="1200329"/>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Admission Fee:</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Adults $20.00 - Seniors / Pensioners $15.00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Children (under 12) $10.00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Family $50.00 </a:t>
            </a:r>
          </a:p>
        </p:txBody>
      </p:sp>
      <p:pic>
        <p:nvPicPr>
          <p:cNvPr id="5" name="Picture 4" descr="A large hangar with a large plane&#10;&#10;Description automatically generated">
            <a:extLst>
              <a:ext uri="{FF2B5EF4-FFF2-40B4-BE49-F238E27FC236}">
                <a16:creationId xmlns:a16="http://schemas.microsoft.com/office/drawing/2014/main" id="{44A6BFC6-6A11-24C6-C2AB-1865A8213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250" y="1298223"/>
            <a:ext cx="4514850" cy="2686050"/>
          </a:xfrm>
          <a:prstGeom prst="rect">
            <a:avLst/>
          </a:prstGeom>
        </p:spPr>
      </p:pic>
    </p:spTree>
    <p:extLst>
      <p:ext uri="{BB962C8B-B14F-4D97-AF65-F5344CB8AC3E}">
        <p14:creationId xmlns:p14="http://schemas.microsoft.com/office/powerpoint/2010/main" val="317180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heel(1)">
                                      <p:cBhvr>
                                        <p:cTn id="25"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boat on a river&#10;&#10;Description automatically generated">
            <a:extLst>
              <a:ext uri="{FF2B5EF4-FFF2-40B4-BE49-F238E27FC236}">
                <a16:creationId xmlns:a16="http://schemas.microsoft.com/office/drawing/2014/main" id="{24DBD6DA-7AE2-5574-41C5-FEA2CB59140F}"/>
              </a:ext>
            </a:extLst>
          </p:cNvPr>
          <p:cNvPicPr>
            <a:picLocks noChangeAspect="1"/>
          </p:cNvPicPr>
          <p:nvPr/>
        </p:nvPicPr>
        <p:blipFill>
          <a:blip r:embed="rId3">
            <a:extLst>
              <a:ext uri="{28A0092B-C50C-407E-A947-70E740481C1C}">
                <a14:useLocalDpi xmlns:a14="http://schemas.microsoft.com/office/drawing/2010/main" val="0"/>
              </a:ext>
            </a:extLst>
          </a:blip>
          <a:srcRect t="27100" r="2" b="18551"/>
          <a:stretch/>
        </p:blipFill>
        <p:spPr>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80C47448-BE6B-1F6D-223D-AECD8FE5F04B}"/>
              </a:ext>
            </a:extLst>
          </p:cNvPr>
          <p:cNvSpPr txBox="1"/>
          <p:nvPr/>
        </p:nvSpPr>
        <p:spPr>
          <a:xfrm>
            <a:off x="0" y="3103050"/>
            <a:ext cx="10080605" cy="2567500"/>
          </a:xfrm>
          <a:prstGeom prst="rect">
            <a:avLst/>
          </a:prstGeom>
        </p:spPr>
        <p:txBody>
          <a:bodyPr vert="horz" lIns="91440" tIns="45720" rIns="91440" bIns="45720" rtlCol="0" anchor="t">
            <a:noAutofit/>
          </a:bodyPr>
          <a:lstStyle/>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Beautiful scenery, saltwater crocodiles, birds, and other wildlife are the highlights of the Mary River Wetlands. Birders will also have plenty to see here. Ibis, jabiru, jacana, brolga, whistling ducks, and sea eagles are just some of the species in the wetland's ecosystem.</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wetlands lie about a 90-minute drive from Darwin and are home to one of the country's highest concentration of saltwater crocodiles. </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full-day tour includes a stop at the Windows on the Wetlands Visitor Centre, a 2.5-hour cruise on an open-sided boat, a delicious lunch, as well as hotel pickup and drop-off. </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Cost: $65 adult / $30 child (3 to 13 years)</a:t>
            </a:r>
          </a:p>
        </p:txBody>
      </p:sp>
    </p:spTree>
    <p:extLst>
      <p:ext uri="{BB962C8B-B14F-4D97-AF65-F5344CB8AC3E}">
        <p14:creationId xmlns:p14="http://schemas.microsoft.com/office/powerpoint/2010/main" val="1648930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999373"/>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Territory Wildlife Park</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26</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0" y="999373"/>
            <a:ext cx="5076763" cy="4820401"/>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About a 45-minute drive south of Darwin, the Territory Wildlife Park is a great option to see a wide variety of native animals.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popular wildlife park is home to a vast array of animals, living in wetland, woodland, and monsoon forest habitats.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Walking trails and free shuttles link the attractions, which include an aquarium, aviary, and nocturnal house.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Highlights include the excellent raptor show, the spitting archerfish, freshwater whipray encounters, and the excellent presentations by naturalists.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Take plenty of water, and wear good walking shoes.</a:t>
            </a:r>
          </a:p>
        </p:txBody>
      </p:sp>
      <p:sp>
        <p:nvSpPr>
          <p:cNvPr id="8" name="TextBox 7">
            <a:extLst>
              <a:ext uri="{FF2B5EF4-FFF2-40B4-BE49-F238E27FC236}">
                <a16:creationId xmlns:a16="http://schemas.microsoft.com/office/drawing/2014/main" id="{108A20C3-38F3-24BA-BFA9-ED598B8D626A}"/>
              </a:ext>
            </a:extLst>
          </p:cNvPr>
          <p:cNvSpPr txBox="1"/>
          <p:nvPr/>
        </p:nvSpPr>
        <p:spPr>
          <a:xfrm>
            <a:off x="5076763" y="4671176"/>
            <a:ext cx="5003862" cy="923330"/>
          </a:xfrm>
          <a:prstGeom prst="rect">
            <a:avLst/>
          </a:prstGeom>
          <a:noFill/>
        </p:spPr>
        <p:txBody>
          <a:bodyPr wrap="square">
            <a:spAutoFit/>
          </a:bodyPr>
          <a:lstStyle/>
          <a:p>
            <a:pPr algn="ctr"/>
            <a:r>
              <a:rPr lang="en-US" b="1" dirty="0"/>
              <a:t>Entrance Fee: </a:t>
            </a:r>
            <a:r>
              <a:rPr lang="en-US" dirty="0"/>
              <a:t>Adult- $26</a:t>
            </a:r>
          </a:p>
          <a:p>
            <a:pPr algn="ctr">
              <a:buFont typeface="Arial" panose="020B0604020202020204" pitchFamily="34" charset="0"/>
              <a:buChar char="•"/>
            </a:pPr>
            <a:r>
              <a:rPr lang="en-US" dirty="0"/>
              <a:t>Child- $13</a:t>
            </a:r>
          </a:p>
          <a:p>
            <a:pPr algn="ctr">
              <a:buFont typeface="Arial" panose="020B0604020202020204" pitchFamily="34" charset="0"/>
              <a:buChar char="•"/>
            </a:pPr>
            <a:r>
              <a:rPr lang="en-US" dirty="0"/>
              <a:t>Family- $45.50</a:t>
            </a:r>
          </a:p>
        </p:txBody>
      </p:sp>
      <p:pic>
        <p:nvPicPr>
          <p:cNvPr id="12" name="Picture 11" descr="A map of a park&#10;&#10;Description automatically generated">
            <a:extLst>
              <a:ext uri="{FF2B5EF4-FFF2-40B4-BE49-F238E27FC236}">
                <a16:creationId xmlns:a16="http://schemas.microsoft.com/office/drawing/2014/main" id="{0C27AB58-1639-1D08-542F-04B7A0D0E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764" y="1133475"/>
            <a:ext cx="5003860" cy="3537701"/>
          </a:xfrm>
          <a:prstGeom prst="rect">
            <a:avLst/>
          </a:prstGeom>
        </p:spPr>
      </p:pic>
    </p:spTree>
    <p:extLst>
      <p:ext uri="{BB962C8B-B14F-4D97-AF65-F5344CB8AC3E}">
        <p14:creationId xmlns:p14="http://schemas.microsoft.com/office/powerpoint/2010/main" val="353513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a:r>
              <a:rPr lang="en-US" b="1" dirty="0">
                <a:latin typeface="Times New Roman" panose="02020603050405020304" pitchFamily="18" charset="0"/>
                <a:cs typeface="Times New Roman" panose="02020603050405020304" pitchFamily="18" charset="0"/>
              </a:rPr>
              <a:t>Litchfield National Park</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27</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79022" y="1298223"/>
            <a:ext cx="9903177" cy="1312380"/>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Only a 60-minute drive south of Darwin, Litchfield National Park is possibly the Northern Territory’s best-kept secret.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park is filled with stunning waterfalls and waterholes that are surrounded by monsoonal vine forests – all of which offer a cool respite on warm summer days. </a:t>
            </a:r>
          </a:p>
        </p:txBody>
      </p:sp>
      <p:pic>
        <p:nvPicPr>
          <p:cNvPr id="5" name="Picture 4" descr="A group of people swimming in a pool&#10;&#10;Description automatically generated">
            <a:extLst>
              <a:ext uri="{FF2B5EF4-FFF2-40B4-BE49-F238E27FC236}">
                <a16:creationId xmlns:a16="http://schemas.microsoft.com/office/drawing/2014/main" id="{46647888-EFE1-B8A4-7CED-49AD00247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250" y="2610603"/>
            <a:ext cx="4514850" cy="3067050"/>
          </a:xfrm>
          <a:prstGeom prst="rect">
            <a:avLst/>
          </a:prstGeom>
        </p:spPr>
      </p:pic>
      <p:sp>
        <p:nvSpPr>
          <p:cNvPr id="8" name="TextBox 7">
            <a:extLst>
              <a:ext uri="{FF2B5EF4-FFF2-40B4-BE49-F238E27FC236}">
                <a16:creationId xmlns:a16="http://schemas.microsoft.com/office/drawing/2014/main" id="{B6B5A815-2857-6E4A-35FA-7EFF18951C8C}"/>
              </a:ext>
            </a:extLst>
          </p:cNvPr>
          <p:cNvSpPr txBox="1"/>
          <p:nvPr/>
        </p:nvSpPr>
        <p:spPr>
          <a:xfrm>
            <a:off x="69498" y="2524125"/>
            <a:ext cx="5477228" cy="286232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drive through Litchfield is full of contrasts and some of the most enormous termite mounds in the Top End.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Litchfield offers a rewarding taste of Top End wilderness on an easy day trip from Darwin. It's about 67 miles from the capital, and the park is nearly 580 square miles in area.</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many Waterfalls are a highlight throughout the park.</a:t>
            </a:r>
          </a:p>
        </p:txBody>
      </p:sp>
    </p:spTree>
    <p:extLst>
      <p:ext uri="{BB962C8B-B14F-4D97-AF65-F5344CB8AC3E}">
        <p14:creationId xmlns:p14="http://schemas.microsoft.com/office/powerpoint/2010/main" val="272907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207912"/>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Mindil Beach</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FECAC60-4F09-72CB-C543-038866BAADFF}"/>
              </a:ext>
            </a:extLst>
          </p:cNvPr>
          <p:cNvSpPr txBox="1"/>
          <p:nvPr/>
        </p:nvSpPr>
        <p:spPr>
          <a:xfrm>
            <a:off x="4937126" y="1207912"/>
            <a:ext cx="5143499" cy="4646787"/>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Mindil Beach, five minutes from the city center, is one of the best places in Darwin to watch the sunset. </a:t>
            </a:r>
          </a:p>
          <a:p>
            <a:pPr marL="342900" indent="-3429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Tourists and locals alike head here late in the afternoon, stake a spot on the soft sand, and wait for Sunset. </a:t>
            </a:r>
          </a:p>
          <a:p>
            <a:pPr marL="342900" indent="-3429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Boats bob on the calm sea, silhouetted against a fiery sky, as the sun sinks in a tropical blaze over the placid Timor Sea. It's one of Darwin's simple pleasures.</a:t>
            </a:r>
            <a:endParaRPr lang="en-US" sz="2200" dirty="0">
              <a:latin typeface="Times New Roman" panose="02020603050405020304" pitchFamily="18" charset="0"/>
              <a:cs typeface="Times New Roman" panose="02020603050405020304" pitchFamily="18" charset="0"/>
            </a:endParaRPr>
          </a:p>
        </p:txBody>
      </p:sp>
      <p:pic>
        <p:nvPicPr>
          <p:cNvPr id="5" name="Picture 4" descr="A group of people on a beach&#10;&#10;Description automatically generated">
            <a:extLst>
              <a:ext uri="{FF2B5EF4-FFF2-40B4-BE49-F238E27FC236}">
                <a16:creationId xmlns:a16="http://schemas.microsoft.com/office/drawing/2014/main" id="{AD327987-BAD2-4EF6-49E1-C5ED936DB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7912"/>
            <a:ext cx="4882089" cy="3254726"/>
          </a:xfrm>
          <a:prstGeom prst="rect">
            <a:avLst/>
          </a:prstGeom>
        </p:spPr>
      </p:pic>
      <p:sp>
        <p:nvSpPr>
          <p:cNvPr id="7" name="TextBox 6">
            <a:extLst>
              <a:ext uri="{FF2B5EF4-FFF2-40B4-BE49-F238E27FC236}">
                <a16:creationId xmlns:a16="http://schemas.microsoft.com/office/drawing/2014/main" id="{282CC3F0-04D3-4741-2749-9D877583F48C}"/>
              </a:ext>
            </a:extLst>
          </p:cNvPr>
          <p:cNvSpPr txBox="1"/>
          <p:nvPr/>
        </p:nvSpPr>
        <p:spPr>
          <a:xfrm>
            <a:off x="76200" y="4538838"/>
            <a:ext cx="4805889" cy="1015663"/>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Mindil Beach Sunset Market is host to over 200 specialty stores and food vendors, it’s a truly unique experience.</a:t>
            </a:r>
          </a:p>
        </p:txBody>
      </p:sp>
    </p:spTree>
    <p:extLst>
      <p:ext uri="{BB962C8B-B14F-4D97-AF65-F5344CB8AC3E}">
        <p14:creationId xmlns:p14="http://schemas.microsoft.com/office/powerpoint/2010/main" val="352789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240731"/>
            <a:ext cx="6891762" cy="707886"/>
          </a:xfrm>
          <a:prstGeom prst="rect">
            <a:avLst/>
          </a:prstGeom>
          <a:noFill/>
        </p:spPr>
        <p:txBody>
          <a:bodyPr wrap="square" anchor="ctr">
            <a:spAutoFit/>
          </a:bodyPr>
          <a:lstStyle/>
          <a:p>
            <a:pPr algn="ctr">
              <a:buClrTx/>
              <a:buFontTx/>
              <a:buNone/>
            </a:pPr>
            <a:r>
              <a:rPr lang="en-US" altLang="en-US" sz="4000" b="1" dirty="0">
                <a:latin typeface="Times New Roman" panose="02020603050405020304" pitchFamily="18" charset="0"/>
                <a:cs typeface="Times New Roman" panose="02020603050405020304" pitchFamily="18" charset="0"/>
              </a:rPr>
              <a:t>Restaurants in Darwin</a:t>
            </a:r>
          </a:p>
        </p:txBody>
      </p:sp>
      <p:sp>
        <p:nvSpPr>
          <p:cNvPr id="5" name="TextBox 4">
            <a:extLst>
              <a:ext uri="{FF2B5EF4-FFF2-40B4-BE49-F238E27FC236}">
                <a16:creationId xmlns:a16="http://schemas.microsoft.com/office/drawing/2014/main" id="{A1623D5B-EABF-0232-D585-C0172154D290}"/>
              </a:ext>
            </a:extLst>
          </p:cNvPr>
          <p:cNvSpPr txBox="1"/>
          <p:nvPr/>
        </p:nvSpPr>
        <p:spPr>
          <a:xfrm>
            <a:off x="152400" y="1061912"/>
            <a:ext cx="9938709" cy="4216539"/>
          </a:xfrm>
          <a:prstGeom prst="rect">
            <a:avLst/>
          </a:prstGeom>
          <a:noFill/>
        </p:spPr>
        <p:txBody>
          <a:bodyPr wrap="square">
            <a:spAutoFit/>
          </a:bodyPr>
          <a:lstStyle/>
          <a:p>
            <a:pPr marL="342900" indent="-342900">
              <a:buFont typeface="Arial" panose="020B0604020202020204" pitchFamily="34" charset="0"/>
              <a:buChar char="•"/>
            </a:pPr>
            <a:r>
              <a:rPr lang="en-US" altLang="en-US" sz="2200" dirty="0">
                <a:latin typeface="Times New Roman" panose="02020603050405020304" pitchFamily="18" charset="0"/>
                <a:cs typeface="Times New Roman" panose="02020603050405020304" pitchFamily="18" charset="0"/>
              </a:rPr>
              <a:t>There are some excellent restaurants in </a:t>
            </a:r>
            <a:r>
              <a:rPr lang="en-US" sz="2200" dirty="0">
                <a:solidFill>
                  <a:srgbClr val="000000"/>
                </a:solidFill>
                <a:latin typeface="Times New Roman" panose="02020603050405020304" pitchFamily="18" charset="0"/>
                <a:cs typeface="Times New Roman" panose="02020603050405020304" pitchFamily="18" charset="0"/>
              </a:rPr>
              <a:t>Darwin</a:t>
            </a:r>
            <a:r>
              <a:rPr lang="en-US" altLang="en-US" sz="22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altLang="en-US" sz="2200" dirty="0">
                <a:latin typeface="Times New Roman" panose="02020603050405020304" pitchFamily="18" charset="0"/>
                <a:cs typeface="Times New Roman" panose="02020603050405020304" pitchFamily="18" charset="0"/>
              </a:rPr>
              <a:t>Here are some recommendations: </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Pee Wee's at the Point $$$$, International, Australian, Vegetarian </a:t>
            </a:r>
          </a:p>
          <a:p>
            <a:r>
              <a:rPr lang="en-US" sz="2000" dirty="0">
                <a:latin typeface="Times New Roman" panose="02020603050405020304" pitchFamily="18" charset="0"/>
                <a:cs typeface="Times New Roman" panose="02020603050405020304" pitchFamily="18" charset="0"/>
              </a:rPr>
              <a:t>Pepper Berry Restaurant $$$$, Contemporary, Australian, Vegetarian </a:t>
            </a:r>
          </a:p>
          <a:p>
            <a:r>
              <a:rPr lang="en-US" sz="2000" dirty="0">
                <a:latin typeface="Times New Roman" panose="02020603050405020304" pitchFamily="18" charset="0"/>
                <a:cs typeface="Times New Roman" panose="02020603050405020304" pitchFamily="18" charset="0"/>
              </a:rPr>
              <a:t>Wharf One Food &amp; Wine $$ - $$$, Australian, Vegetarian Friendly, Vegan</a:t>
            </a:r>
          </a:p>
          <a:p>
            <a:r>
              <a:rPr lang="en-US" sz="2000" dirty="0">
                <a:latin typeface="Times New Roman" panose="02020603050405020304" pitchFamily="18" charset="0"/>
                <a:cs typeface="Times New Roman" panose="02020603050405020304" pitchFamily="18" charset="0"/>
              </a:rPr>
              <a:t>Hanuman Restaurant $$ - $$$, Indian, </a:t>
            </a:r>
            <a:r>
              <a:rPr lang="en-US" sz="2000" dirty="0" err="1">
                <a:latin typeface="Times New Roman" panose="02020603050405020304" pitchFamily="18" charset="0"/>
                <a:cs typeface="Times New Roman" panose="02020603050405020304" pitchFamily="18" charset="0"/>
              </a:rPr>
              <a:t>Nonya</a:t>
            </a:r>
            <a:r>
              <a:rPr lang="en-US" sz="2000" dirty="0">
                <a:latin typeface="Times New Roman" panose="02020603050405020304" pitchFamily="18" charset="0"/>
                <a:cs typeface="Times New Roman" panose="02020603050405020304" pitchFamily="18" charset="0"/>
              </a:rPr>
              <a:t>/Malaysian, Vegetarian</a:t>
            </a:r>
          </a:p>
          <a:p>
            <a:r>
              <a:rPr lang="en-US" sz="2000" dirty="0">
                <a:latin typeface="Times New Roman" panose="02020603050405020304" pitchFamily="18" charset="0"/>
                <a:cs typeface="Times New Roman" panose="02020603050405020304" pitchFamily="18" charset="0"/>
              </a:rPr>
              <a:t>Darwin Trailer Boat Club $$ - $$$, Bar, Asian, Pub</a:t>
            </a:r>
          </a:p>
          <a:p>
            <a:r>
              <a:rPr lang="en-US" sz="2000" dirty="0">
                <a:latin typeface="Times New Roman" panose="02020603050405020304" pitchFamily="18" charset="0"/>
                <a:cs typeface="Times New Roman" panose="02020603050405020304" pitchFamily="18" charset="0"/>
              </a:rPr>
              <a:t>Laneway Specialty Coffee $$ - $$$, Cafe, Healthy, Australian</a:t>
            </a:r>
          </a:p>
          <a:p>
            <a:r>
              <a:rPr lang="en-US" sz="2000" dirty="0">
                <a:latin typeface="Times New Roman" panose="02020603050405020304" pitchFamily="18" charset="0"/>
                <a:cs typeface="Times New Roman" panose="02020603050405020304" pitchFamily="18" charset="0"/>
              </a:rPr>
              <a:t>Moorish Café  $$ - $$$, Moroccan, Mediterranean, Spanish</a:t>
            </a:r>
          </a:p>
          <a:p>
            <a:r>
              <a:rPr lang="en-US" sz="2000" dirty="0">
                <a:latin typeface="Times New Roman" panose="02020603050405020304" pitchFamily="18" charset="0"/>
                <a:cs typeface="Times New Roman" panose="02020603050405020304" pitchFamily="18" charset="0"/>
              </a:rPr>
              <a:t>Lazy Susans Eating House $$ - $$$, Chinese, Hong Kong, Vegetarian </a:t>
            </a:r>
          </a:p>
          <a:p>
            <a:r>
              <a:rPr lang="en-US" sz="2000" dirty="0">
                <a:latin typeface="Times New Roman" panose="02020603050405020304" pitchFamily="18" charset="0"/>
                <a:cs typeface="Times New Roman" panose="02020603050405020304" pitchFamily="18" charset="0"/>
              </a:rPr>
              <a:t>Saffron $$ - $$$, Indian, Asian, Vegetarian</a:t>
            </a:r>
          </a:p>
          <a:p>
            <a:r>
              <a:rPr lang="en-US" sz="2000" dirty="0">
                <a:latin typeface="Times New Roman" panose="02020603050405020304" pitchFamily="18" charset="0"/>
                <a:cs typeface="Times New Roman" panose="02020603050405020304" pitchFamily="18" charset="0"/>
              </a:rPr>
              <a:t>Vots Greek Taverna $$ - $$$, Greek, Vegetarian Friendly, Vegan </a:t>
            </a:r>
          </a:p>
          <a:p>
            <a:pPr algn="ctr"/>
            <a:r>
              <a:rPr lang="en-US" altLang="en-US" sz="2400" b="1" dirty="0">
                <a:latin typeface="Times New Roman" panose="02020603050405020304" pitchFamily="18" charset="0"/>
                <a:cs typeface="Times New Roman" panose="02020603050405020304" pitchFamily="18" charset="0"/>
              </a:rPr>
              <a:t>If you decide to eat out, I hope theses recommendations are helpful!</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group of scallops in shells&#10;&#10;Description automatically generated">
            <a:extLst>
              <a:ext uri="{FF2B5EF4-FFF2-40B4-BE49-F238E27FC236}">
                <a16:creationId xmlns:a16="http://schemas.microsoft.com/office/drawing/2014/main" id="{FA6F28DA-B6E6-DCAF-5917-4EE2D75DF316}"/>
              </a:ext>
            </a:extLst>
          </p:cNvPr>
          <p:cNvPicPr>
            <a:picLocks noChangeAspect="1"/>
          </p:cNvPicPr>
          <p:nvPr/>
        </p:nvPicPr>
        <p:blipFill rotWithShape="1">
          <a:blip r:embed="rId3">
            <a:extLst>
              <a:ext uri="{28A0092B-C50C-407E-A947-70E740481C1C}">
                <a14:useLocalDpi xmlns:a14="http://schemas.microsoft.com/office/drawing/2010/main" val="0"/>
              </a:ext>
            </a:extLst>
          </a:blip>
          <a:srcRect l="12918" r="14435"/>
          <a:stretch/>
        </p:blipFill>
        <p:spPr>
          <a:xfrm>
            <a:off x="6902245" y="24692"/>
            <a:ext cx="3178380" cy="1772209"/>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6759" y="332140"/>
            <a:ext cx="10080625" cy="75723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F5E54D92-8C3C-3B79-29B6-308DFBDB5850}"/>
              </a:ext>
            </a:extLst>
          </p:cNvPr>
          <p:cNvSpPr txBox="1"/>
          <p:nvPr/>
        </p:nvSpPr>
        <p:spPr>
          <a:xfrm>
            <a:off x="440264" y="1089377"/>
            <a:ext cx="9166577" cy="3816366"/>
          </a:xfrm>
          <a:prstGeom prst="rect">
            <a:avLst/>
          </a:prstGeom>
          <a:noFill/>
        </p:spPr>
        <p:txBody>
          <a:bodyPr wrap="square">
            <a:sp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746301"/>
          </a:xfrm>
          <a:prstGeom prst="rect">
            <a:avLst/>
          </a:prstGeom>
        </p:spPr>
        <p:txBody>
          <a:bodyPr vert="horz"/>
          <a:lstStyle/>
          <a:p>
            <a:pPr lvl="0" algn="ctr" rtl="0"/>
            <a:r>
              <a:rPr lang="en-US"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846489" y="1271411"/>
            <a:ext cx="8387644" cy="2105025"/>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Darwin is a beautiful City with a rich history and numerous attractions. Regardless of what you're looking for, Darwin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Darwin!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7"/>
            <a:ext cx="10080625" cy="1241425"/>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dirty="0">
                <a:solidFill>
                  <a:srgbClr val="000000"/>
                </a:solidFill>
                <a:latin typeface="Times New Roman" panose="02020603050405020304" pitchFamily="18" charset="0"/>
                <a:cs typeface="Times New Roman" panose="02020603050405020304" pitchFamily="18" charset="0"/>
              </a:rPr>
              <a:t>Darwin</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ctr"/>
          <a:lstStyle/>
          <a:p>
            <a:r>
              <a:rPr lang="en-US" b="1" dirty="0">
                <a:latin typeface="Times New Roman" panose="02020603050405020304" pitchFamily="18" charset="0"/>
                <a:cs typeface="Times New Roman" panose="02020603050405020304" pitchFamily="18" charset="0"/>
              </a:rPr>
              <a:t>Acknowledgement</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40663" y="2391318"/>
            <a:ext cx="8430802" cy="3279133"/>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sz="1984" dirty="0">
                <a:solidFill>
                  <a:srgbClr val="202124"/>
                </a:solidFill>
                <a:latin typeface="Times New Roman" panose="02020603050405020304" pitchFamily="18" charset="0"/>
                <a:cs typeface="Times New Roman" panose="02020603050405020304" pitchFamily="18" charset="0"/>
              </a:rPr>
              <a:t>ritannica.com, and the </a:t>
            </a:r>
            <a:br>
              <a:rPr lang="en-US" altLang="en-US" sz="1984" dirty="0">
                <a:solidFill>
                  <a:srgbClr val="202124"/>
                </a:solidFill>
                <a:latin typeface="Times New Roman" panose="02020603050405020304" pitchFamily="18" charset="0"/>
                <a:cs typeface="Times New Roman" panose="02020603050405020304" pitchFamily="18" charset="0"/>
              </a:rPr>
            </a:br>
            <a:r>
              <a:rPr lang="en-US" altLang="en-US" sz="1984" dirty="0">
                <a:solidFill>
                  <a:srgbClr val="202124"/>
                </a:solidFill>
                <a:latin typeface="Times New Roman" panose="02020603050405020304" pitchFamily="18" charset="0"/>
                <a:cs typeface="Times New Roman" panose="02020603050405020304" pitchFamily="18" charset="0"/>
              </a:rPr>
              <a:t>various Museum, Park and Government websites.</a:t>
            </a:r>
            <a:br>
              <a:rPr lang="en-US" altLang="en-US" sz="1984" dirty="0">
                <a:solidFill>
                  <a:srgbClr val="202124"/>
                </a:solidFill>
                <a:latin typeface="Roboto" panose="02000000000000000000" pitchFamily="2" charset="0"/>
              </a:rPr>
            </a:br>
            <a:endParaRPr lang="en-US" altLang="en-US" sz="3638" dirty="0">
              <a:solidFill>
                <a:srgbClr val="101518"/>
              </a:solidFill>
              <a:latin typeface="Roboto" panose="02000000000000000000" pitchFamily="2"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84030" y="-226977"/>
            <a:ext cx="246740"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Tree>
    <p:extLst>
      <p:ext uri="{BB962C8B-B14F-4D97-AF65-F5344CB8AC3E}">
        <p14:creationId xmlns:p14="http://schemas.microsoft.com/office/powerpoint/2010/main" val="220164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10080624"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909318"/>
            <a:ext cx="10080625" cy="14515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currency for Darwin is the Australian Dollar. </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conversion at the rate is $1.48 AUD to $1.00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Or $1 AUD $.67 </a:t>
            </a:r>
            <a:r>
              <a:rPr lang="en-US" sz="2400" b="1" dirty="0">
                <a:latin typeface="Times New Roman" panose="02020603050405020304" pitchFamily="18" charset="0"/>
                <a:cs typeface="Times New Roman" panose="02020603050405020304" pitchFamily="18" charset="0"/>
              </a:rPr>
              <a:t>U.S.</a:t>
            </a:r>
            <a:endPar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5" name="Picture 4" descr="Close-up of several different currency notes and coins&#10;&#10;Description automatically generated">
            <a:extLst>
              <a:ext uri="{FF2B5EF4-FFF2-40B4-BE49-F238E27FC236}">
                <a16:creationId xmlns:a16="http://schemas.microsoft.com/office/drawing/2014/main" id="{E6D6BEBB-A886-C1BA-24D1-72C86F192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767" y="2071158"/>
            <a:ext cx="5399088" cy="3599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Darwin</a:t>
            </a:r>
          </a:p>
        </p:txBody>
      </p:sp>
      <p:sp>
        <p:nvSpPr>
          <p:cNvPr id="4" name="TextBox 3">
            <a:extLst>
              <a:ext uri="{FF2B5EF4-FFF2-40B4-BE49-F238E27FC236}">
                <a16:creationId xmlns:a16="http://schemas.microsoft.com/office/drawing/2014/main" id="{FC825F07-3B9D-1DA7-F53F-D436848C1B5E}"/>
              </a:ext>
            </a:extLst>
          </p:cNvPr>
          <p:cNvSpPr txBox="1"/>
          <p:nvPr/>
        </p:nvSpPr>
        <p:spPr>
          <a:xfrm>
            <a:off x="117231" y="942449"/>
            <a:ext cx="9963394" cy="1631216"/>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Darwin, capital and chief port of Northern Territory, Australia. It is situated on a low peninsula northeast of the entrance to its harbor, Port Darwin, a deep inlet of Beagle Gulf of the Timor Sea.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With everything from Asian food markets and crocodile encounters to open-air movies and sunset cruises, Darwin is as easy going as it is exciting.</a:t>
            </a:r>
          </a:p>
        </p:txBody>
      </p:sp>
      <p:pic>
        <p:nvPicPr>
          <p:cNvPr id="6" name="Picture 5" descr="A monument with flowers on the ground&#10;&#10;Description automatically generated">
            <a:extLst>
              <a:ext uri="{FF2B5EF4-FFF2-40B4-BE49-F238E27FC236}">
                <a16:creationId xmlns:a16="http://schemas.microsoft.com/office/drawing/2014/main" id="{01FEBCDD-5E51-5ED5-9FF3-7372884CB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7354"/>
            <a:ext cx="4143422" cy="3103196"/>
          </a:xfrm>
          <a:prstGeom prst="rect">
            <a:avLst/>
          </a:prstGeom>
        </p:spPr>
      </p:pic>
      <p:sp>
        <p:nvSpPr>
          <p:cNvPr id="8" name="TextBox 7">
            <a:extLst>
              <a:ext uri="{FF2B5EF4-FFF2-40B4-BE49-F238E27FC236}">
                <a16:creationId xmlns:a16="http://schemas.microsoft.com/office/drawing/2014/main" id="{DF00832C-DAD9-73C3-C884-546B08411F58}"/>
              </a:ext>
            </a:extLst>
          </p:cNvPr>
          <p:cNvSpPr txBox="1"/>
          <p:nvPr/>
        </p:nvSpPr>
        <p:spPr>
          <a:xfrm>
            <a:off x="4260653" y="2336717"/>
            <a:ext cx="5819972" cy="2831544"/>
          </a:xfrm>
          <a:prstGeom prst="rect">
            <a:avLst/>
          </a:prstGeom>
          <a:noFill/>
        </p:spPr>
        <p:txBody>
          <a:bodyPr wrap="square">
            <a:spAutoFit/>
          </a:bodyPr>
          <a:lstStyle/>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Darwin has a lot to offer tourists to the area. Along with its crocodile encounters and harbor cruises, you'll find rich Aboriginal cultures here, evident through the vibrant Aboriginal art that fills the city's galleries, museums and streetscapes.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city's proximity to Asia means you'll also find strong Asian influences, especially in the energetic food scene and buzzing night markets.</a:t>
            </a:r>
          </a:p>
        </p:txBody>
      </p:sp>
    </p:spTree>
    <p:extLst>
      <p:ext uri="{BB962C8B-B14F-4D97-AF65-F5344CB8AC3E}">
        <p14:creationId xmlns:p14="http://schemas.microsoft.com/office/powerpoint/2010/main" val="50628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0"/>
            <a:ext cx="10080624"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Historical Darwin</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 y="961434"/>
            <a:ext cx="592454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1839 a ship called The Beagle sailed to Darwin Harbor. The captain named the harbor after who had sailed with him on an earlier voyage.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city of Darwin in Australia was founded in 1869. At first, the settlement was named Palmerston after the British prime minister. It was renamed after Charles Darwin in 1911.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1871 gold was discovered near Darwin and as a result, the new settlement thrived. </a:t>
            </a:r>
          </a:p>
        </p:txBody>
      </p:sp>
      <p:pic>
        <p:nvPicPr>
          <p:cNvPr id="4" name="Picture 3" descr="A drawing of a ship&#10;&#10;Description automatically generated">
            <a:extLst>
              <a:ext uri="{FF2B5EF4-FFF2-40B4-BE49-F238E27FC236}">
                <a16:creationId xmlns:a16="http://schemas.microsoft.com/office/drawing/2014/main" id="{F47BAF3F-11F4-6AB0-885A-AC042CB46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549" y="961434"/>
            <a:ext cx="4156075" cy="3121440"/>
          </a:xfrm>
          <a:prstGeom prst="rect">
            <a:avLst/>
          </a:prstGeom>
        </p:spPr>
      </p:pic>
      <p:sp>
        <p:nvSpPr>
          <p:cNvPr id="6" name="TextBox 5">
            <a:extLst>
              <a:ext uri="{FF2B5EF4-FFF2-40B4-BE49-F238E27FC236}">
                <a16:creationId xmlns:a16="http://schemas.microsoft.com/office/drawing/2014/main" id="{F9704FA5-AB23-6399-FF15-471D2390C935}"/>
              </a:ext>
            </a:extLst>
          </p:cNvPr>
          <p:cNvSpPr txBox="1"/>
          <p:nvPr/>
        </p:nvSpPr>
        <p:spPr>
          <a:xfrm>
            <a:off x="-1" y="3738031"/>
            <a:ext cx="10080625" cy="193899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1872 Darwin was connected to other parts of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Australia by the Overland Telegraph Line. Government House was built in 1883. Palmerston Town Hall was also built in 1883 (although it was devastated by a cyclone in 1974). Furthermore, Fannie Bay </a:t>
            </a:r>
            <a:r>
              <a:rPr lang="en-US" sz="2000" dirty="0" err="1">
                <a:latin typeface="Times New Roman" panose="02020603050405020304" pitchFamily="18" charset="0"/>
                <a:cs typeface="Times New Roman" panose="02020603050405020304" pitchFamily="18" charset="0"/>
              </a:rPr>
              <a:t>Gaol</a:t>
            </a:r>
            <a:r>
              <a:rPr lang="en-US" sz="2000" dirty="0">
                <a:latin typeface="Times New Roman" panose="02020603050405020304" pitchFamily="18" charset="0"/>
                <a:cs typeface="Times New Roman" panose="02020603050405020304" pitchFamily="18" charset="0"/>
              </a:rPr>
              <a:t> was built in 1883.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Down’s Mart Theatre was built in 1885. The first Chinese Temple was built in Darwin in 1887. Victoria Hotel opened in 1894. However, in 1897 Darwin was damaged by a cyclone. </a:t>
            </a:r>
          </a:p>
        </p:txBody>
      </p:sp>
    </p:spTree>
    <p:extLst>
      <p:ext uri="{BB962C8B-B14F-4D97-AF65-F5344CB8AC3E}">
        <p14:creationId xmlns:p14="http://schemas.microsoft.com/office/powerpoint/2010/main" val="212610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2835275"/>
            <a:ext cx="3118693" cy="2835265"/>
          </a:xfrm>
          <a:prstGeom prst="rect">
            <a:avLst/>
          </a:prstGeom>
        </p:spPr>
        <p:txBody>
          <a:bodyPr vert="horz" lIns="91440" tIns="45720" rIns="91440" bIns="45720" rtlCol="0" anchor="ctr">
            <a:normAutofit/>
          </a:bodyPr>
          <a:lstStyle/>
          <a:p>
            <a:pPr lvl="0" algn="ctr"/>
            <a:r>
              <a:rPr lang="en-US" sz="4000" b="1" dirty="0">
                <a:latin typeface="Times New Roman" panose="02020603050405020304" pitchFamily="18" charset="0"/>
                <a:cs typeface="Times New Roman" panose="02020603050405020304" pitchFamily="18" charset="0"/>
              </a:rPr>
              <a:t>Historical Darwin</a:t>
            </a:r>
          </a:p>
        </p:txBody>
      </p:sp>
      <p:pic>
        <p:nvPicPr>
          <p:cNvPr id="4" name="Picture 3" descr="A small red house with a lawn and trees&#10;&#10;Description automatically generated">
            <a:extLst>
              <a:ext uri="{FF2B5EF4-FFF2-40B4-BE49-F238E27FC236}">
                <a16:creationId xmlns:a16="http://schemas.microsoft.com/office/drawing/2014/main" id="{7674920F-AC0D-BC05-7085-379C2D95D137}"/>
              </a:ext>
            </a:extLst>
          </p:cNvPr>
          <p:cNvPicPr>
            <a:picLocks noChangeAspect="1"/>
          </p:cNvPicPr>
          <p:nvPr/>
        </p:nvPicPr>
        <p:blipFill>
          <a:blip r:embed="rId3">
            <a:extLst>
              <a:ext uri="{28A0092B-C50C-407E-A947-70E740481C1C}">
                <a14:useLocalDpi xmlns:a14="http://schemas.microsoft.com/office/drawing/2010/main" val="0"/>
              </a:ext>
            </a:extLst>
          </a:blip>
          <a:srcRect t="12451" r="2" b="33201"/>
          <a:stretch/>
        </p:blipFill>
        <p:spPr>
          <a:xfrm>
            <a:off x="20" y="10"/>
            <a:ext cx="10080605" cy="283526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3118693" y="2705100"/>
            <a:ext cx="6961932" cy="29654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Lyons Cottages were built in 1925 and Old Admiralty House was built in 1937. By 1939 Darwin was still only a small settlement with a population of about 2,000.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During the Second World War, the Japanese carried out air raids on Darwin. The first air raid on Darwin was on 19 February 1942. The air raids killed hundreds of people and devastated Darwin.</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After the Second World War Darwin grew rapidly. Darwin was officially made a city in 1959.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Casuarina Square Shopping Centre opened in 1973. Indo-Pacific in Darwin opened to the public in 1974. </a:t>
            </a:r>
          </a:p>
        </p:txBody>
      </p:sp>
    </p:spTree>
    <p:extLst>
      <p:ext uri="{BB962C8B-B14F-4D97-AF65-F5344CB8AC3E}">
        <p14:creationId xmlns:p14="http://schemas.microsoft.com/office/powerpoint/2010/main" val="87850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2" y="269875"/>
            <a:ext cx="10080626"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Historical Darwin</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0" y="1244895"/>
            <a:ext cx="5495925"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1974 Darwin was devastated by cyclone Tracy. It struck early on Christmas Day 1974, and it killed 66 people. The cyclone also destroyed many buildings in Darwin. Most of the city’s population was evacuated.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Darwin was rebuilt. The Northern Territory Library opened in 1980 and The Museum and Art Gallery of the Northern Territory opened in 1981. Darwin Entertainment Centre opened in 1986. Marrara Stadium was built in 1991.</a:t>
            </a:r>
          </a:p>
        </p:txBody>
      </p:sp>
      <p:pic>
        <p:nvPicPr>
          <p:cNvPr id="4" name="Picture 3" descr="A destroyed city in a tornado&#10;&#10;Description automatically generated with medium confidence">
            <a:extLst>
              <a:ext uri="{FF2B5EF4-FFF2-40B4-BE49-F238E27FC236}">
                <a16:creationId xmlns:a16="http://schemas.microsoft.com/office/drawing/2014/main" id="{221430B9-BBA0-C989-A35C-3A0A3375B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475" y="1244895"/>
            <a:ext cx="4756150" cy="3124200"/>
          </a:xfrm>
          <a:prstGeom prst="rect">
            <a:avLst/>
          </a:prstGeom>
        </p:spPr>
      </p:pic>
      <p:sp>
        <p:nvSpPr>
          <p:cNvPr id="6" name="TextBox 5">
            <a:extLst>
              <a:ext uri="{FF2B5EF4-FFF2-40B4-BE49-F238E27FC236}">
                <a16:creationId xmlns:a16="http://schemas.microsoft.com/office/drawing/2014/main" id="{85B7A515-0154-D4D4-7038-475614DE69CE}"/>
              </a:ext>
            </a:extLst>
          </p:cNvPr>
          <p:cNvSpPr txBox="1"/>
          <p:nvPr/>
        </p:nvSpPr>
        <p:spPr>
          <a:xfrm>
            <a:off x="-1" y="4330994"/>
            <a:ext cx="10080625" cy="132343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Meanwhile, in 2004 Darwin was linked to South Australia by train.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Darwin Convention Centre and Crocosaurus Cove opened in 2008.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Today Darwin is a flourishing and fast-growing city. Today the population of Darwin is 142,000.</a:t>
            </a:r>
          </a:p>
        </p:txBody>
      </p:sp>
    </p:spTree>
    <p:extLst>
      <p:ext uri="{BB962C8B-B14F-4D97-AF65-F5344CB8AC3E}">
        <p14:creationId xmlns:p14="http://schemas.microsoft.com/office/powerpoint/2010/main" val="139632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1378</TotalTime>
  <Words>2880</Words>
  <Application>Microsoft Office PowerPoint</Application>
  <PresentationFormat>Custom</PresentationFormat>
  <Paragraphs>215</Paragraphs>
  <Slides>32</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Alef</vt:lpstr>
      <vt:lpstr>Arial</vt:lpstr>
      <vt:lpstr>Calibri</vt:lpstr>
      <vt:lpstr>Liberation Sans</vt:lpstr>
      <vt:lpstr>Roboto</vt:lpstr>
      <vt:lpstr>Times New Roman</vt:lpstr>
      <vt:lpstr>Wingdings</vt:lpstr>
      <vt:lpstr>Default</vt:lpstr>
      <vt:lpstr>Darwin Australia Presented by Marc Silver</vt:lpstr>
      <vt:lpstr>What I Will Cover</vt:lpstr>
      <vt:lpstr>My Port Philosophy</vt:lpstr>
      <vt:lpstr>PowerPoint Presentation</vt:lpstr>
      <vt:lpstr>PowerPoint Presentation</vt:lpstr>
      <vt:lpstr>About Darwin</vt:lpstr>
      <vt:lpstr>Historical Darwin</vt:lpstr>
      <vt:lpstr>Historical Darwin</vt:lpstr>
      <vt:lpstr>Historical Darwin</vt:lpstr>
      <vt:lpstr>Map of Australia</vt:lpstr>
      <vt:lpstr>Map of Darwin</vt:lpstr>
      <vt:lpstr>Darwin Rapid Transit</vt:lpstr>
      <vt:lpstr>Darwin Taxis</vt:lpstr>
      <vt:lpstr>Darwin Walking Tour </vt:lpstr>
      <vt:lpstr>PowerPoint Presentation</vt:lpstr>
      <vt:lpstr>Stokes Hill Wharf </vt:lpstr>
      <vt:lpstr>Darwin Waterfront Precinct</vt:lpstr>
      <vt:lpstr>PowerPoint Presentation</vt:lpstr>
      <vt:lpstr>Doctor’ Gully</vt:lpstr>
      <vt:lpstr>George Brown Darwin Botanic Gardens</vt:lpstr>
      <vt:lpstr>Museum and Art Gallery of the  Northern Territory</vt:lpstr>
      <vt:lpstr>Darwin Military Museum</vt:lpstr>
      <vt:lpstr>Museum Chung Wah</vt:lpstr>
      <vt:lpstr>Darwin Aviation Museum</vt:lpstr>
      <vt:lpstr>PowerPoint Presentation</vt:lpstr>
      <vt:lpstr>Territory Wildlife Park</vt:lpstr>
      <vt:lpstr>Litchfield National Park</vt:lpstr>
      <vt:lpstr>Mindil Beach</vt:lpstr>
      <vt:lpstr>PowerPoint Presentation</vt:lpstr>
      <vt:lpstr>Conclusion</vt:lpstr>
      <vt:lpstr>Thanks For Coming</vt:lpstr>
      <vt:lpstr>Acknowledgement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158</cp:revision>
  <dcterms:created xsi:type="dcterms:W3CDTF">2023-03-25T21:24:27Z</dcterms:created>
  <dcterms:modified xsi:type="dcterms:W3CDTF">2024-07-21T19:27:05Z</dcterms:modified>
</cp:coreProperties>
</file>