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3_62904765.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2" r:id="rId3"/>
    <p:sldId id="298" r:id="rId4"/>
    <p:sldId id="308" r:id="rId5"/>
    <p:sldId id="307" r:id="rId6"/>
    <p:sldId id="261" r:id="rId7"/>
    <p:sldId id="291" r:id="rId8"/>
    <p:sldId id="310" r:id="rId9"/>
    <p:sldId id="306" r:id="rId10"/>
    <p:sldId id="292" r:id="rId11"/>
    <p:sldId id="312" r:id="rId12"/>
    <p:sldId id="257" r:id="rId13"/>
    <p:sldId id="293" r:id="rId14"/>
    <p:sldId id="320" r:id="rId15"/>
    <p:sldId id="294" r:id="rId16"/>
    <p:sldId id="309" r:id="rId17"/>
    <p:sldId id="313" r:id="rId18"/>
    <p:sldId id="314" r:id="rId19"/>
    <p:sldId id="315" r:id="rId20"/>
    <p:sldId id="317" r:id="rId21"/>
    <p:sldId id="318" r:id="rId22"/>
    <p:sldId id="319" r:id="rId23"/>
    <p:sldId id="311" r:id="rId24"/>
    <p:sldId id="304"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17" autoAdjust="0"/>
    <p:restoredTop sz="94343" autoAdjust="0"/>
  </p:normalViewPr>
  <p:slideViewPr>
    <p:cSldViewPr snapToGrid="0" showGuides="1">
      <p:cViewPr varScale="1">
        <p:scale>
          <a:sx n="79" d="100"/>
          <a:sy n="79" d="100"/>
        </p:scale>
        <p:origin x="792" y="102"/>
      </p:cViewPr>
      <p:guideLst>
        <p:guide orient="horz" pos="13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33_62904765.xml><?xml version="1.0" encoding="utf-8"?>
<p188:cmLst xmlns:a="http://schemas.openxmlformats.org/drawingml/2006/main" xmlns:r="http://schemas.openxmlformats.org/officeDocument/2006/relationships" xmlns:p188="http://schemas.microsoft.com/office/powerpoint/2018/8/main">
  <p188:cm id="{AAD3964B-53F8-4668-BAE3-366134C08A9A}" authorId="{5A6809BF-033D-8017-B196-2FD9BEB1A563}" created="2024-10-10T19:13:22.742">
    <ac:deMkLst xmlns:ac="http://schemas.microsoft.com/office/drawing/2013/main/command">
      <pc:docMk xmlns:pc="http://schemas.microsoft.com/office/powerpoint/2013/main/command"/>
      <pc:sldMk xmlns:pc="http://schemas.microsoft.com/office/powerpoint/2013/main/command" cId="1653622629" sldId="307"/>
      <ac:spMk id="7" creationId="{41F0CB96-12F7-CDD6-F808-1BD07FC54730}"/>
    </ac:deMkLst>
    <p188:txBody>
      <a:bodyPr/>
      <a:lstStyle/>
      <a:p>
        <a:r>
          <a:rPr lang="en-US"/>
          <a:t>The establishment of wine schools and agricultural cooperatives also played a crucial role in reviving the wine culture in the region.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a:t>
            </a:fld>
            <a:endParaRPr lang="en-US"/>
          </a:p>
        </p:txBody>
      </p:sp>
    </p:spTree>
    <p:extLst>
      <p:ext uri="{BB962C8B-B14F-4D97-AF65-F5344CB8AC3E}">
        <p14:creationId xmlns:p14="http://schemas.microsoft.com/office/powerpoint/2010/main" val="528397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397779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a:p>
        </p:txBody>
      </p:sp>
    </p:spTree>
    <p:extLst>
      <p:ext uri="{BB962C8B-B14F-4D97-AF65-F5344CB8AC3E}">
        <p14:creationId xmlns:p14="http://schemas.microsoft.com/office/powerpoint/2010/main" val="323884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ea typeface="Aptos" panose="020B0004020202020204" pitchFamily="34" charset="0"/>
              </a:rPr>
              <a:t>Charles IV, King of Bohemia </a:t>
            </a:r>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4</a:t>
            </a:fld>
            <a:endParaRPr lang="en-US"/>
          </a:p>
        </p:txBody>
      </p:sp>
    </p:spTree>
    <p:extLst>
      <p:ext uri="{BB962C8B-B14F-4D97-AF65-F5344CB8AC3E}">
        <p14:creationId xmlns:p14="http://schemas.microsoft.com/office/powerpoint/2010/main" val="1773774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284955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1242505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419450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160078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21</a:t>
            </a:fld>
            <a:endParaRPr lang="en-US"/>
          </a:p>
        </p:txBody>
      </p:sp>
    </p:spTree>
    <p:extLst>
      <p:ext uri="{BB962C8B-B14F-4D97-AF65-F5344CB8AC3E}">
        <p14:creationId xmlns:p14="http://schemas.microsoft.com/office/powerpoint/2010/main" val="363897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419938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10/10/2024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10/10/2024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33_6290476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brick tunnel with rows of wine bottles&#10;&#10;Description automatically generated">
            <a:extLst>
              <a:ext uri="{FF2B5EF4-FFF2-40B4-BE49-F238E27FC236}">
                <a16:creationId xmlns:a16="http://schemas.microsoft.com/office/drawing/2014/main" id="{093719DE-3049-DF77-053B-DABB4ADB08C3}"/>
              </a:ext>
            </a:extLst>
          </p:cNvPr>
          <p:cNvPicPr>
            <a:picLocks noChangeAspect="1"/>
          </p:cNvPicPr>
          <p:nvPr/>
        </p:nvPicPr>
        <p:blipFill>
          <a:blip r:embed="rId3">
            <a:extLst>
              <a:ext uri="{28A0092B-C50C-407E-A947-70E740481C1C}">
                <a14:useLocalDpi xmlns:a14="http://schemas.microsoft.com/office/drawing/2010/main" val="0"/>
              </a:ext>
            </a:extLst>
          </a:blip>
          <a:srcRect t="12959"/>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691978"/>
            <a:ext cx="12192000" cy="4886026"/>
          </a:xfrm>
        </p:spPr>
        <p:txBody>
          <a:bodyPr anchor="ctr">
            <a:noAutofit/>
          </a:bodyPr>
          <a:lstStyle/>
          <a:p>
            <a:r>
              <a:rPr lang="en-US" sz="60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Wine of the Czech Republic </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2800" b="1" dirty="0">
                <a:solidFill>
                  <a:schemeClr val="bg1"/>
                </a:solidFill>
                <a:effectLst/>
                <a:latin typeface="Times New Roman, serif"/>
              </a:rPr>
              <a:t>Presented by</a:t>
            </a:r>
            <a:br>
              <a:rPr lang="en-US" sz="2800" dirty="0">
                <a:solidFill>
                  <a:schemeClr val="bg1"/>
                </a:solidFill>
                <a:effectLst/>
              </a:rPr>
            </a:br>
            <a:r>
              <a:rPr lang="en-US" b="1" dirty="0">
                <a:solidFill>
                  <a:schemeClr val="bg1"/>
                </a:solidFill>
                <a:effectLst/>
                <a:latin typeface="Times New Roman, serif"/>
              </a:rPr>
              <a:t>Marc Silver</a:t>
            </a:r>
            <a:endParaRPr lang="en-US" sz="6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0416" y="1158241"/>
            <a:ext cx="11314176" cy="5699759"/>
          </a:xfrm>
        </p:spPr>
        <p:txBody>
          <a:bodyPr>
            <a:normAutofit/>
          </a:bodyPr>
          <a:lstStyle/>
          <a:p>
            <a:pPr marR="0" algn="l">
              <a:lnSpc>
                <a:spcPct val="115000"/>
              </a:lnSpc>
              <a:spcBef>
                <a:spcPts val="0"/>
              </a:spcBef>
              <a:spcAft>
                <a:spcPts val="800"/>
              </a:spcAft>
            </a:pPr>
            <a:r>
              <a:rPr lang="en-US" sz="2400" b="1" kern="100" dirty="0" err="1">
                <a:effectLst/>
                <a:ea typeface="Aptos" panose="020B0004020202020204" pitchFamily="34" charset="0"/>
              </a:rPr>
              <a:t>Mikulov</a:t>
            </a:r>
            <a:r>
              <a:rPr lang="en-US" sz="2400" b="1" kern="100" dirty="0">
                <a:effectLst/>
                <a:ea typeface="Aptos" panose="020B0004020202020204" pitchFamily="34" charset="0"/>
              </a:rPr>
              <a:t> (Moravia)</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Terroir &amp; Climate</a:t>
            </a:r>
            <a:r>
              <a:rPr lang="en-US" sz="2400" kern="100" dirty="0">
                <a:effectLst/>
                <a:ea typeface="Aptos" panose="020B0004020202020204" pitchFamily="34" charset="0"/>
              </a:rPr>
              <a:t>: Situated around the town of </a:t>
            </a:r>
            <a:br>
              <a:rPr lang="en-US" sz="2400" kern="100" dirty="0">
                <a:effectLst/>
                <a:ea typeface="Aptos" panose="020B0004020202020204" pitchFamily="34" charset="0"/>
              </a:rPr>
            </a:br>
            <a:r>
              <a:rPr lang="en-US" sz="2400" kern="100" dirty="0" err="1">
                <a:effectLst/>
                <a:ea typeface="Aptos" panose="020B0004020202020204" pitchFamily="34" charset="0"/>
              </a:rPr>
              <a:t>Mikulov</a:t>
            </a:r>
            <a:r>
              <a:rPr lang="en-US" sz="2400" kern="100" dirty="0">
                <a:effectLst/>
                <a:ea typeface="Aptos" panose="020B0004020202020204" pitchFamily="34" charset="0"/>
              </a:rPr>
              <a:t>, this region has limestone-rich soils that </a:t>
            </a:r>
            <a:br>
              <a:rPr lang="en-US" sz="2400" kern="100" dirty="0">
                <a:effectLst/>
                <a:ea typeface="Aptos" panose="020B0004020202020204" pitchFamily="34" charset="0"/>
              </a:rPr>
            </a:br>
            <a:r>
              <a:rPr lang="en-US" sz="2400" kern="100" dirty="0">
                <a:effectLst/>
                <a:ea typeface="Aptos" panose="020B0004020202020204" pitchFamily="34" charset="0"/>
              </a:rPr>
              <a:t>are perfect for cultivating white grapes.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ea typeface="Aptos" panose="020B0004020202020204" pitchFamily="34" charset="0"/>
              </a:rPr>
              <a:t>The region enjoys warm days and cool nights, </a:t>
            </a:r>
            <a:br>
              <a:rPr lang="en-US" sz="2400" kern="100" dirty="0">
                <a:effectLst/>
                <a:ea typeface="Aptos" panose="020B0004020202020204" pitchFamily="34" charset="0"/>
              </a:rPr>
            </a:br>
            <a:r>
              <a:rPr lang="en-US" sz="2400" kern="100" dirty="0">
                <a:effectLst/>
                <a:ea typeface="Aptos" panose="020B0004020202020204" pitchFamily="34" charset="0"/>
              </a:rPr>
              <a:t>which contribute to the balanced ripening of the grapes.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Grape Varieties</a:t>
            </a:r>
            <a:r>
              <a:rPr lang="en-US" sz="2400" kern="100" dirty="0">
                <a:effectLst/>
                <a:ea typeface="Aptos" panose="020B0004020202020204" pitchFamily="34" charset="0"/>
              </a:rPr>
              <a:t>: Riesling, Chardonnay, and </a:t>
            </a:r>
            <a:r>
              <a:rPr lang="en-US" sz="2400" kern="100" dirty="0" err="1">
                <a:effectLst/>
                <a:ea typeface="Aptos" panose="020B0004020202020204" pitchFamily="34" charset="0"/>
              </a:rPr>
              <a:t>Welschriesling</a:t>
            </a:r>
            <a:r>
              <a:rPr lang="en-US" sz="2400" kern="100" dirty="0">
                <a:effectLst/>
                <a:ea typeface="Aptos" panose="020B0004020202020204" pitchFamily="34" charset="0"/>
              </a:rPr>
              <a:t> are the stars of the </a:t>
            </a:r>
            <a:r>
              <a:rPr lang="en-US" sz="2400" kern="100" dirty="0" err="1">
                <a:effectLst/>
                <a:ea typeface="Aptos" panose="020B0004020202020204" pitchFamily="34" charset="0"/>
              </a:rPr>
              <a:t>Mikulov</a:t>
            </a:r>
            <a:r>
              <a:rPr lang="en-US" sz="2400" kern="100" dirty="0">
                <a:effectLst/>
                <a:ea typeface="Aptos" panose="020B0004020202020204" pitchFamily="34" charset="0"/>
              </a:rPr>
              <a:t> region.</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Wine Characteristics</a:t>
            </a:r>
            <a:r>
              <a:rPr lang="en-US" sz="2400" kern="100" dirty="0">
                <a:effectLst/>
                <a:ea typeface="Aptos" panose="020B0004020202020204" pitchFamily="34" charset="0"/>
              </a:rPr>
              <a:t>: Wines from </a:t>
            </a:r>
            <a:r>
              <a:rPr lang="en-US" sz="2400" kern="100" dirty="0" err="1">
                <a:effectLst/>
                <a:ea typeface="Aptos" panose="020B0004020202020204" pitchFamily="34" charset="0"/>
              </a:rPr>
              <a:t>Mikulov</a:t>
            </a:r>
            <a:r>
              <a:rPr lang="en-US" sz="2400" kern="100" dirty="0">
                <a:effectLst/>
                <a:ea typeface="Aptos" panose="020B0004020202020204" pitchFamily="34" charset="0"/>
              </a:rPr>
              <a:t> tend to be elegant and complex, with a distinctive minerality and floral notes.</a:t>
            </a:r>
          </a:p>
        </p:txBody>
      </p:sp>
      <p:pic>
        <p:nvPicPr>
          <p:cNvPr id="5" name="Picture 4" descr="A large building in the distance&#10;&#10;Description automatically generated">
            <a:extLst>
              <a:ext uri="{FF2B5EF4-FFF2-40B4-BE49-F238E27FC236}">
                <a16:creationId xmlns:a16="http://schemas.microsoft.com/office/drawing/2014/main" id="{9E4D6493-F159-BEE3-A6D5-243BF0601912}"/>
              </a:ext>
            </a:extLst>
          </p:cNvPr>
          <p:cNvPicPr>
            <a:picLocks noChangeAspect="1"/>
          </p:cNvPicPr>
          <p:nvPr/>
        </p:nvPicPr>
        <p:blipFill>
          <a:blip r:embed="rId2">
            <a:extLst>
              <a:ext uri="{28A0092B-C50C-407E-A947-70E740481C1C}">
                <a14:useLocalDpi xmlns:a14="http://schemas.microsoft.com/office/drawing/2010/main" val="0"/>
              </a:ext>
            </a:extLst>
          </a:blip>
          <a:srcRect t="16559" b="14482"/>
          <a:stretch/>
        </p:blipFill>
        <p:spPr>
          <a:xfrm>
            <a:off x="6820930" y="1158242"/>
            <a:ext cx="5371070" cy="2347200"/>
          </a:xfrm>
          <a:prstGeom prst="rect">
            <a:avLst/>
          </a:prstGeom>
        </p:spPr>
      </p:pic>
    </p:spTree>
    <p:extLst>
      <p:ext uri="{BB962C8B-B14F-4D97-AF65-F5344CB8AC3E}">
        <p14:creationId xmlns:p14="http://schemas.microsoft.com/office/powerpoint/2010/main" val="9405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255777"/>
          </a:xfrm>
        </p:spPr>
        <p:txBody>
          <a:bodyPr anchor="ctr">
            <a:normAutofit/>
          </a:bodyPr>
          <a:lstStyle/>
          <a:p>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80416" y="1255777"/>
            <a:ext cx="11643360" cy="5602224"/>
          </a:xfrm>
        </p:spPr>
        <p:txBody>
          <a:bodyPr>
            <a:normAutofit/>
          </a:bodyPr>
          <a:lstStyle/>
          <a:p>
            <a:pPr marL="0" marR="0" algn="l">
              <a:lnSpc>
                <a:spcPct val="115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Velké</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Pavlovice</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(Moravia)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 &amp; Climate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for its fertile loess soils and warmer climate,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Velké</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Pavlovice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the premier red wine region in the Czech Republic.</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Grape Varieties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Blaufränkisch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Frankovka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Saint Laurent, and Pinot Noir are the dominant red grapes in this region.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red wines of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Velké</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Pavlovice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rich and full-bodied,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with flavors of dark fruit, spices,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earthy undertones.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town with a steeple and trees&#10;&#10;Description automatically generated with medium confidence">
            <a:extLst>
              <a:ext uri="{FF2B5EF4-FFF2-40B4-BE49-F238E27FC236}">
                <a16:creationId xmlns:a16="http://schemas.microsoft.com/office/drawing/2014/main" id="{28B4A67B-B8EA-FA71-5F73-F6A5FB13F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186684"/>
            <a:ext cx="6400800" cy="3671316"/>
          </a:xfrm>
          <a:prstGeom prst="rect">
            <a:avLst/>
          </a:prstGeom>
        </p:spPr>
      </p:pic>
    </p:spTree>
    <p:extLst>
      <p:ext uri="{BB962C8B-B14F-4D97-AF65-F5344CB8AC3E}">
        <p14:creationId xmlns:p14="http://schemas.microsoft.com/office/powerpoint/2010/main" val="38495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286573"/>
          </a:xfrm>
        </p:spPr>
        <p:txBody>
          <a:bodyPr anchor="ctr">
            <a:normAutofit/>
          </a:bodyPr>
          <a:lstStyle/>
          <a:p>
            <a:pPr rtl="0">
              <a:spcAft>
                <a:spcPts val="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400050" y="1316736"/>
            <a:ext cx="11645646" cy="2389632"/>
          </a:xfrm>
        </p:spPr>
        <p:txBody>
          <a:bodyPr>
            <a:noAutofit/>
          </a:bodyPr>
          <a:lstStyle/>
          <a:p>
            <a:pPr algn="l"/>
            <a:r>
              <a:rPr lang="en-US" b="1" dirty="0" err="1"/>
              <a:t>Slovácko</a:t>
            </a:r>
            <a:r>
              <a:rPr lang="en-US" b="1" dirty="0"/>
              <a:t> (Moravia)</a:t>
            </a:r>
            <a:endParaRPr lang="en-US" dirty="0"/>
          </a:p>
          <a:p>
            <a:pPr marL="457200" lvl="0" indent="-457200" algn="l">
              <a:buFont typeface="Arial" panose="020B0604020202020204" pitchFamily="34" charset="0"/>
              <a:buChar char="•"/>
            </a:pPr>
            <a:r>
              <a:rPr lang="en-US" b="1" dirty="0"/>
              <a:t>Terroir &amp; Climate</a:t>
            </a:r>
            <a:r>
              <a:rPr lang="en-US" dirty="0"/>
              <a:t>: </a:t>
            </a:r>
            <a:r>
              <a:rPr lang="en-US" dirty="0" err="1"/>
              <a:t>Slovácko</a:t>
            </a:r>
            <a:r>
              <a:rPr lang="en-US" dirty="0"/>
              <a:t> is located in the eastern part of Moravia and is known for its diverse soils and microclimates.</a:t>
            </a:r>
          </a:p>
          <a:p>
            <a:pPr marL="457200" lvl="0" indent="-457200" algn="l">
              <a:buFont typeface="Arial" panose="020B0604020202020204" pitchFamily="34" charset="0"/>
              <a:buChar char="•"/>
            </a:pPr>
            <a:r>
              <a:rPr lang="en-US" b="1" dirty="0"/>
              <a:t>Grape Varieties</a:t>
            </a:r>
            <a:r>
              <a:rPr lang="en-US" dirty="0"/>
              <a:t>: This region is known for a mix of both white and red varieties, including Riesling, Müller-Thurgau, and Cabernet Moravia.</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9059149D-9C5F-2B69-826A-D85478B85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6389"/>
            <a:ext cx="6623222" cy="3311611"/>
          </a:xfrm>
          <a:prstGeom prst="rect">
            <a:avLst/>
          </a:prstGeom>
        </p:spPr>
      </p:pic>
      <p:sp>
        <p:nvSpPr>
          <p:cNvPr id="9" name="TextBox 8">
            <a:extLst>
              <a:ext uri="{FF2B5EF4-FFF2-40B4-BE49-F238E27FC236}">
                <a16:creationId xmlns:a16="http://schemas.microsoft.com/office/drawing/2014/main" id="{8564B061-585C-FA81-A7A8-79EDB224F27B}"/>
              </a:ext>
            </a:extLst>
          </p:cNvPr>
          <p:cNvSpPr txBox="1"/>
          <p:nvPr/>
        </p:nvSpPr>
        <p:spPr>
          <a:xfrm>
            <a:off x="6708648" y="3706368"/>
            <a:ext cx="5202936" cy="1938992"/>
          </a:xfrm>
          <a:prstGeom prst="rect">
            <a:avLst/>
          </a:prstGeom>
          <a:noFill/>
        </p:spPr>
        <p:txBody>
          <a:bodyPr wrap="square">
            <a:spAutoFit/>
          </a:bodyPr>
          <a:lstStyle/>
          <a:p>
            <a:pPr marL="457200" lvl="0" indent="-457200" algn="l">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Wine Characteristics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Slovácko's</a:t>
            </a:r>
            <a:r>
              <a:rPr lang="en-US" sz="2400" dirty="0">
                <a:latin typeface="Times New Roman" panose="02020603050405020304" pitchFamily="18" charset="0"/>
                <a:cs typeface="Times New Roman" panose="02020603050405020304" pitchFamily="18" charset="0"/>
              </a:rPr>
              <a:t> wines are known for their balance and complexity, often displaying a harmony of fruit, acidity, and minerality.</a:t>
            </a:r>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58240"/>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the Czech Republic</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292353"/>
            <a:ext cx="11899392" cy="5699759"/>
          </a:xfrm>
        </p:spPr>
        <p:txBody>
          <a:bodyPr>
            <a:normAutofit fontScale="92500"/>
          </a:bodyPr>
          <a:lstStyle/>
          <a:p>
            <a:pPr marL="285750" marR="0" indent="-285750" algn="l">
              <a:lnSpc>
                <a:spcPct val="115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Bohemia: The Lesser-Known Gem</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Bohemia, located in the western part of the country,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may be smaller in terms of wine production (accounting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only 4% of Czech wine), but it is no less important in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terms of quality and historical significance.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Bohemia has a cooler climate than Moravia, which lends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itself to the production of sparkling wines and crisp, aromatic whites.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Litoměřice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regions in Bohemia are particularly noteworthy.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situated along the banks of the Vltava River, has a winemaking tradition dating back to the 9th century and is known for its Pinot Noir and Müller-Thurgau.</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lvl="0" indent="-285750" algn="l">
              <a:lnSpc>
                <a:spcPct val="115000"/>
              </a:lnSpc>
              <a:spcBef>
                <a:spcPts val="0"/>
              </a:spcBef>
              <a:spcAft>
                <a:spcPts val="800"/>
              </a:spcAft>
              <a:buSzPts val="1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 in Bohemia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Bohemia’s proximity to Prague makes it an easy destination for wine tourists. </a:t>
            </a:r>
          </a:p>
          <a:p>
            <a:pPr marL="285750" marR="0" lvl="0" indent="-285750" algn="l">
              <a:lnSpc>
                <a:spcPct val="115000"/>
              </a:lnSpc>
              <a:spcBef>
                <a:spcPts val="0"/>
              </a:spcBef>
              <a:spcAft>
                <a:spcPts val="800"/>
              </a:spcAft>
              <a:buSzPts val="1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Visitors can explore historic vineyards and wine cellars, as well as the beautiful town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which offers breathtaking views of the Vltava River and nearby castles.</a:t>
            </a:r>
            <a:endParaRPr lang="en-US" sz="2400" kern="100" dirty="0">
              <a:effectLst/>
              <a:ea typeface="Aptos" panose="020B0004020202020204" pitchFamily="34" charset="0"/>
            </a:endParaRPr>
          </a:p>
          <a:p>
            <a:pPr algn="l"/>
            <a:endParaRPr lang="en-US" dirty="0"/>
          </a:p>
        </p:txBody>
      </p:sp>
      <p:pic>
        <p:nvPicPr>
          <p:cNvPr id="5" name="Picture 4" descr="A map of the country&#10;&#10;Description automatically generated">
            <a:extLst>
              <a:ext uri="{FF2B5EF4-FFF2-40B4-BE49-F238E27FC236}">
                <a16:creationId xmlns:a16="http://schemas.microsoft.com/office/drawing/2014/main" id="{F2F7F93C-9C5B-B223-054D-CCE512A2D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504" y="1115522"/>
            <a:ext cx="4730496" cy="2686922"/>
          </a:xfrm>
          <a:prstGeom prst="rect">
            <a:avLst/>
          </a:prstGeom>
        </p:spPr>
      </p:pic>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the Czech Republic</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5669280" cy="5864351"/>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Moravia: The Heart of Czech Winemaking</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Moravian region, located in the southeastern part of the Czech Republic, is the undisputed center of Czech winemaking, producing around 96% of the country's wine. </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Moravia's diverse microclimates, combined with its rolling hills and varied soils, create ideal conditions for cultivating both white and red grape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the czech republic&#10;&#10;Description automatically generated">
            <a:extLst>
              <a:ext uri="{FF2B5EF4-FFF2-40B4-BE49-F238E27FC236}">
                <a16:creationId xmlns:a16="http://schemas.microsoft.com/office/drawing/2014/main" id="{A758567C-CDA5-0FF7-4D34-D6AAB7566561}"/>
              </a:ext>
            </a:extLst>
          </p:cNvPr>
          <p:cNvPicPr>
            <a:picLocks noChangeAspect="1"/>
          </p:cNvPicPr>
          <p:nvPr/>
        </p:nvPicPr>
        <p:blipFill>
          <a:blip r:embed="rId2">
            <a:extLst>
              <a:ext uri="{28A0092B-C50C-407E-A947-70E740481C1C}">
                <a14:useLocalDpi xmlns:a14="http://schemas.microsoft.com/office/drawing/2010/main" val="0"/>
              </a:ext>
            </a:extLst>
          </a:blip>
          <a:srcRect l="2267" t="11035" r="36225" b="45665"/>
          <a:stretch/>
        </p:blipFill>
        <p:spPr>
          <a:xfrm>
            <a:off x="5813241" y="1560577"/>
            <a:ext cx="6378759" cy="2919984"/>
          </a:xfrm>
          <a:prstGeom prst="rect">
            <a:avLst/>
          </a:prstGeom>
        </p:spPr>
      </p:pic>
    </p:spTree>
    <p:extLst>
      <p:ext uri="{BB962C8B-B14F-4D97-AF65-F5344CB8AC3E}">
        <p14:creationId xmlns:p14="http://schemas.microsoft.com/office/powerpoint/2010/main" val="1330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43584"/>
          </a:xfrm>
        </p:spPr>
        <p:txBody>
          <a:bodyPr anchor="ctr">
            <a:norm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the Czech Republic</a:t>
            </a:r>
            <a:endParaRPr lang="en-US" sz="4400"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02336" y="1133857"/>
            <a:ext cx="11704320" cy="5724144"/>
          </a:xfrm>
        </p:spPr>
        <p:txBody>
          <a:bodyPr>
            <a:normAutofit lnSpcReduction="10000"/>
          </a:bodyPr>
          <a:lstStyle/>
          <a:p>
            <a:pPr marR="0" algn="l">
              <a:lnSpc>
                <a:spcPct val="115000"/>
              </a:lnSpc>
              <a:spcBef>
                <a:spcPts val="0"/>
              </a:spcBef>
              <a:spcAft>
                <a:spcPts val="800"/>
              </a:spcAft>
            </a:pPr>
            <a:r>
              <a:rPr lang="en-US" sz="2400" b="1" kern="100" dirty="0">
                <a:effectLst/>
                <a:ea typeface="Aptos" panose="020B0004020202020204" pitchFamily="34" charset="0"/>
              </a:rPr>
              <a:t>Lesser-Known Regions: Blending Tradition and Innovation</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Several smaller regions in the Czech Republic, while not as </a:t>
            </a:r>
            <a:br>
              <a:rPr lang="en-US" sz="2400" kern="100" dirty="0">
                <a:effectLst/>
                <a:ea typeface="Aptos" panose="020B0004020202020204" pitchFamily="34" charset="0"/>
              </a:rPr>
            </a:br>
            <a:r>
              <a:rPr lang="en-US" sz="2400" kern="100" dirty="0">
                <a:effectLst/>
                <a:ea typeface="Aptos" panose="020B0004020202020204" pitchFamily="34" charset="0"/>
              </a:rPr>
              <a:t>well-known internationally, are making strides in the wine </a:t>
            </a:r>
            <a:br>
              <a:rPr lang="en-US" sz="2400" kern="100" dirty="0">
                <a:effectLst/>
                <a:ea typeface="Aptos" panose="020B0004020202020204" pitchFamily="34" charset="0"/>
              </a:rPr>
            </a:br>
            <a:r>
              <a:rPr lang="en-US" sz="2400" kern="100" dirty="0">
                <a:effectLst/>
                <a:ea typeface="Aptos" panose="020B0004020202020204" pitchFamily="34" charset="0"/>
              </a:rPr>
              <a:t>making world.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Regions like </a:t>
            </a:r>
            <a:r>
              <a:rPr lang="en-US" sz="2400" kern="100" dirty="0" err="1">
                <a:effectLst/>
                <a:ea typeface="Aptos" panose="020B0004020202020204" pitchFamily="34" charset="0"/>
              </a:rPr>
              <a:t>Kutná</a:t>
            </a:r>
            <a:r>
              <a:rPr lang="en-US" sz="2400" kern="100" dirty="0">
                <a:effectLst/>
                <a:ea typeface="Aptos" panose="020B0004020202020204" pitchFamily="34" charset="0"/>
              </a:rPr>
              <a:t> Hora, located east of Prague, are emerging </a:t>
            </a:r>
            <a:br>
              <a:rPr lang="en-US" sz="2400" kern="100" dirty="0">
                <a:effectLst/>
                <a:ea typeface="Aptos" panose="020B0004020202020204" pitchFamily="34" charset="0"/>
              </a:rPr>
            </a:br>
            <a:r>
              <a:rPr lang="en-US" sz="2400" kern="100" dirty="0">
                <a:effectLst/>
                <a:ea typeface="Aptos" panose="020B0004020202020204" pitchFamily="34" charset="0"/>
              </a:rPr>
              <a:t>as significant players in organic and biodynamic viticulture.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These regions, though smaller in scale, contribute to the diversity and innovation within the Czech wine industry.</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Tourism in Lesser-Known Regions</a:t>
            </a:r>
            <a:r>
              <a:rPr lang="en-US" sz="2400" kern="100" dirty="0">
                <a:effectLst/>
                <a:ea typeface="Aptos" panose="020B0004020202020204" pitchFamily="34" charset="0"/>
              </a:rPr>
              <a:t>: These regions are ideal for wine tourists seeking a more off-the-beaten-path experience.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Visitors can explore boutique wineries, taste experimental wines, and enjoy the scenic beauty of the Czech countryside.</a:t>
            </a:r>
          </a:p>
          <a:p>
            <a:pPr algn="l"/>
            <a:endParaRPr lang="en-US" dirty="0"/>
          </a:p>
        </p:txBody>
      </p:sp>
      <p:pic>
        <p:nvPicPr>
          <p:cNvPr id="7" name="Picture 6" descr="A large building with a large building in the background&#10;&#10;Description automatically generated">
            <a:extLst>
              <a:ext uri="{FF2B5EF4-FFF2-40B4-BE49-F238E27FC236}">
                <a16:creationId xmlns:a16="http://schemas.microsoft.com/office/drawing/2014/main" id="{448C7927-C470-E5D6-B45F-BC62049A4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373" y="1243585"/>
            <a:ext cx="3554627" cy="2370908"/>
          </a:xfrm>
          <a:prstGeom prst="rect">
            <a:avLst/>
          </a:prstGeom>
        </p:spPr>
      </p:pic>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rmAutofit/>
          </a:bodyPr>
          <a:lstStyle/>
          <a:p>
            <a:r>
              <a:rPr lang="en-US" sz="4400" b="1" kern="100" dirty="0">
                <a:effectLst/>
                <a:ea typeface="Aptos" panose="020B0004020202020204" pitchFamily="34" charset="0"/>
              </a:rPr>
              <a:t>Czech Republic's Unique Terroir</a:t>
            </a:r>
            <a:endParaRPr lang="en-US" sz="4400"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316992" y="1207009"/>
            <a:ext cx="11789664" cy="2743199"/>
          </a:xfrm>
        </p:spPr>
        <p:txBody>
          <a:bodyPr>
            <a:normAutofit fontScale="92500"/>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Czech Republic's diverse terroir is a key factor in the uniqueness of its wines. From the limestone soils of Moravia to the volcanic formations of Bohemia, the country's geology plays a crucial role in the flavor profiles of its wines.</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Geology</a:t>
            </a:r>
            <a:r>
              <a:rPr lang="en-US" sz="2400" kern="100" dirty="0">
                <a:effectLst/>
                <a:ea typeface="Aptos" panose="020B0004020202020204" pitchFamily="34" charset="0"/>
              </a:rPr>
              <a:t>: Moravia is characterized by limestone and loess soils, which are particularly well-suited for white grape varieties, imparting minerality and freshness to the wines. Bohemia, on the other hand, has a mix of volcanic and alluvial soils, contributing to the distinct character of its wines.</a:t>
            </a:r>
          </a:p>
        </p:txBody>
      </p:sp>
      <p:pic>
        <p:nvPicPr>
          <p:cNvPr id="5" name="Picture 4" descr="A river flowing through a forest&#10;&#10;Description automatically generated">
            <a:extLst>
              <a:ext uri="{FF2B5EF4-FFF2-40B4-BE49-F238E27FC236}">
                <a16:creationId xmlns:a16="http://schemas.microsoft.com/office/drawing/2014/main" id="{301304C2-D938-0F33-598A-03AA4B59DF04}"/>
              </a:ext>
            </a:extLst>
          </p:cNvPr>
          <p:cNvPicPr>
            <a:picLocks noChangeAspect="1"/>
          </p:cNvPicPr>
          <p:nvPr/>
        </p:nvPicPr>
        <p:blipFill>
          <a:blip r:embed="rId2">
            <a:extLst>
              <a:ext uri="{28A0092B-C50C-407E-A947-70E740481C1C}">
                <a14:useLocalDpi xmlns:a14="http://schemas.microsoft.com/office/drawing/2010/main" val="0"/>
              </a:ext>
            </a:extLst>
          </a:blip>
          <a:srcRect r="12470"/>
          <a:stretch/>
        </p:blipFill>
        <p:spPr>
          <a:xfrm>
            <a:off x="1" y="3805881"/>
            <a:ext cx="4023360" cy="3052118"/>
          </a:xfrm>
          <a:prstGeom prst="rect">
            <a:avLst/>
          </a:prstGeom>
        </p:spPr>
      </p:pic>
      <p:sp>
        <p:nvSpPr>
          <p:cNvPr id="7" name="TextBox 6">
            <a:extLst>
              <a:ext uri="{FF2B5EF4-FFF2-40B4-BE49-F238E27FC236}">
                <a16:creationId xmlns:a16="http://schemas.microsoft.com/office/drawing/2014/main" id="{3B941B87-F488-55D7-BE08-E6FC0D2E24ED}"/>
              </a:ext>
            </a:extLst>
          </p:cNvPr>
          <p:cNvSpPr txBox="1"/>
          <p:nvPr/>
        </p:nvSpPr>
        <p:spPr>
          <a:xfrm>
            <a:off x="4023361" y="3623001"/>
            <a:ext cx="8168639" cy="3278462"/>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Climate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Czech Republic has a continental climate with warm summers and cold winters. The Moravian region benefits from the warm winds of the Pannonian Plain, which help grapes ripen fully, while the cooler climate in Bohemia favors the production of white wines and sparkling wines.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Geography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hills of Moravia create diverse microclimates that allow for a wide range of grape varieties, while the river valleys of Bohemia provide ideal conditions for viticulture.</a:t>
            </a:r>
          </a:p>
        </p:txBody>
      </p:sp>
    </p:spTree>
    <p:extLst>
      <p:ext uri="{BB962C8B-B14F-4D97-AF65-F5344CB8AC3E}">
        <p14:creationId xmlns:p14="http://schemas.microsoft.com/office/powerpoint/2010/main" val="31362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237805"/>
          </a:xfrm>
        </p:spPr>
        <p:txBody>
          <a:bodyPr anchor="ctr">
            <a:normAutofit/>
          </a:bodyPr>
          <a:lstStyle/>
          <a:p>
            <a:pPr rtl="0">
              <a:spcAft>
                <a:spcPts val="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400050" y="1267968"/>
            <a:ext cx="11645646" cy="1647127"/>
          </a:xfrm>
        </p:spPr>
        <p:txBody>
          <a:bodyPr>
            <a:noAutofit/>
          </a:bodyPr>
          <a:lstStyle/>
          <a:p>
            <a:pPr marL="0" marR="0" algn="l">
              <a:lnSpc>
                <a:spcPct val="115000"/>
              </a:lnSpc>
              <a:spcBef>
                <a:spcPts val="0"/>
              </a:spcBef>
              <a:spcAft>
                <a:spcPts val="800"/>
              </a:spcAft>
            </a:pPr>
            <a:r>
              <a:rPr lang="en-US" sz="2400" b="1" kern="100" dirty="0" err="1">
                <a:effectLst/>
                <a:ea typeface="Aptos" panose="020B0004020202020204" pitchFamily="34" charset="0"/>
              </a:rPr>
              <a:t>Mělník</a:t>
            </a:r>
            <a:r>
              <a:rPr lang="en-US" sz="2400" b="1" kern="100" dirty="0">
                <a:effectLst/>
                <a:ea typeface="Aptos" panose="020B0004020202020204" pitchFamily="34" charset="0"/>
              </a:rPr>
              <a:t> (Bohemia)</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Terroir &amp; Climate</a:t>
            </a:r>
            <a:r>
              <a:rPr lang="en-US" sz="2400" kern="100" dirty="0">
                <a:effectLst/>
                <a:ea typeface="Aptos" panose="020B0004020202020204" pitchFamily="34" charset="0"/>
              </a:rPr>
              <a:t>: </a:t>
            </a:r>
            <a:r>
              <a:rPr lang="en-US" sz="2400" kern="100" dirty="0" err="1">
                <a:effectLst/>
                <a:ea typeface="Aptos" panose="020B0004020202020204" pitchFamily="34" charset="0"/>
              </a:rPr>
              <a:t>Mělník</a:t>
            </a:r>
            <a:r>
              <a:rPr lang="en-US" sz="2400" kern="100" dirty="0">
                <a:effectLst/>
                <a:ea typeface="Aptos" panose="020B0004020202020204" pitchFamily="34" charset="0"/>
              </a:rPr>
              <a:t>, located near Prague, has a cooler climate and alluvial soils that are perfect for growing Pinot Noir and Müller-Thurgau.</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road with trees and a river&#10;&#10;Description automatically generated">
            <a:extLst>
              <a:ext uri="{FF2B5EF4-FFF2-40B4-BE49-F238E27FC236}">
                <a16:creationId xmlns:a16="http://schemas.microsoft.com/office/drawing/2014/main" id="{2E462399-BB6B-EEFA-0055-E923252E3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18816"/>
            <a:ext cx="6908356" cy="4139184"/>
          </a:xfrm>
          <a:prstGeom prst="rect">
            <a:avLst/>
          </a:prstGeom>
        </p:spPr>
      </p:pic>
      <p:sp>
        <p:nvSpPr>
          <p:cNvPr id="9" name="TextBox 8">
            <a:extLst>
              <a:ext uri="{FF2B5EF4-FFF2-40B4-BE49-F238E27FC236}">
                <a16:creationId xmlns:a16="http://schemas.microsoft.com/office/drawing/2014/main" id="{5C67EB2F-BB3D-F04B-CB3C-3A6567CCA575}"/>
              </a:ext>
            </a:extLst>
          </p:cNvPr>
          <p:cNvSpPr txBox="1"/>
          <p:nvPr/>
        </p:nvSpPr>
        <p:spPr>
          <a:xfrm>
            <a:off x="6908356" y="2718816"/>
            <a:ext cx="5051996" cy="1757212"/>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wines from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are typically elegant and light, with bright acidity and delicate fruit flavors.</a:t>
            </a:r>
          </a:p>
        </p:txBody>
      </p:sp>
    </p:spTree>
    <p:extLst>
      <p:ext uri="{BB962C8B-B14F-4D97-AF65-F5344CB8AC3E}">
        <p14:creationId xmlns:p14="http://schemas.microsoft.com/office/powerpoint/2010/main" val="287529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Wine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987293" y="1511808"/>
            <a:ext cx="8553452" cy="5454476"/>
          </a:xfrm>
        </p:spPr>
        <p:txBody>
          <a:bodyPr>
            <a:noAutofit/>
          </a:bodyPr>
          <a:lstStyle/>
          <a:p>
            <a:pPr marL="0" marR="0" algn="l">
              <a:lnSpc>
                <a:spcPct val="115000"/>
              </a:lnSpc>
              <a:spcBef>
                <a:spcPts val="0"/>
              </a:spcBef>
              <a:spcAft>
                <a:spcPts val="800"/>
              </a:spcAft>
            </a:pPr>
            <a:r>
              <a:rPr lang="en-US" sz="2200" b="1" kern="100" dirty="0" err="1">
                <a:effectLst/>
                <a:ea typeface="Aptos" panose="020B0004020202020204" pitchFamily="34" charset="0"/>
              </a:rPr>
              <a:t>Grüner</a:t>
            </a:r>
            <a:r>
              <a:rPr lang="en-US" sz="2200" b="1" kern="100" dirty="0">
                <a:effectLst/>
                <a:ea typeface="Aptos" panose="020B0004020202020204" pitchFamily="34" charset="0"/>
              </a:rPr>
              <a:t> Veltliner</a:t>
            </a:r>
            <a:endParaRPr lang="en-US" sz="22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Tasting Notes</a:t>
            </a:r>
            <a:r>
              <a:rPr lang="en-US" sz="2200" kern="100" dirty="0">
                <a:effectLst/>
                <a:ea typeface="Aptos" panose="020B0004020202020204" pitchFamily="34" charset="0"/>
              </a:rPr>
              <a:t>: Crisp and refreshing with notes of green apple, white pepper, and citrus.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Food Pairings</a:t>
            </a:r>
            <a:r>
              <a:rPr lang="en-US" sz="2200" kern="100" dirty="0">
                <a:effectLst/>
                <a:ea typeface="Aptos" panose="020B0004020202020204" pitchFamily="34" charset="0"/>
              </a:rPr>
              <a:t>: Pairs beautifully with fresh salads, seafood, and Asian cuisine.</a:t>
            </a:r>
          </a:p>
          <a:p>
            <a:pPr marR="0" algn="l">
              <a:lnSpc>
                <a:spcPct val="115000"/>
              </a:lnSpc>
              <a:spcBef>
                <a:spcPts val="0"/>
              </a:spcBef>
              <a:spcAft>
                <a:spcPts val="800"/>
              </a:spcAft>
            </a:pPr>
            <a:r>
              <a:rPr lang="en-US" sz="2200" b="1" kern="100" dirty="0">
                <a:effectLst/>
                <a:ea typeface="Aptos" panose="020B0004020202020204" pitchFamily="34" charset="0"/>
              </a:rPr>
              <a:t>Riesling</a:t>
            </a:r>
            <a:endParaRPr lang="en-US" sz="22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Tasting Notes</a:t>
            </a:r>
            <a:r>
              <a:rPr lang="en-US" sz="2200" kern="100" dirty="0">
                <a:effectLst/>
                <a:ea typeface="Aptos" panose="020B0004020202020204" pitchFamily="34" charset="0"/>
              </a:rPr>
              <a:t>: Aromatic with notes of apricot, lime, and honey, with a balance of sweetness and acidity.</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Food Pairings</a:t>
            </a:r>
            <a:r>
              <a:rPr lang="en-US" sz="2200" kern="100" dirty="0">
                <a:effectLst/>
                <a:ea typeface="Aptos" panose="020B0004020202020204" pitchFamily="34" charset="0"/>
              </a:rPr>
              <a:t>: Perfect with spicy foods, pork, and soft cheeses.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een bottle with a picture of a person&#10;&#10;Description automatically generated">
            <a:extLst>
              <a:ext uri="{FF2B5EF4-FFF2-40B4-BE49-F238E27FC236}">
                <a16:creationId xmlns:a16="http://schemas.microsoft.com/office/drawing/2014/main" id="{56B1A045-ADDD-AF74-F497-C3C0B6A7F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2" y="370084"/>
            <a:ext cx="1694689" cy="6435528"/>
          </a:xfrm>
          <a:prstGeom prst="rect">
            <a:avLst/>
          </a:prstGeom>
        </p:spPr>
      </p:pic>
      <p:pic>
        <p:nvPicPr>
          <p:cNvPr id="11" name="Picture 10" descr="A bottle of wine with a white label&#10;&#10;Description automatically generated">
            <a:extLst>
              <a:ext uri="{FF2B5EF4-FFF2-40B4-BE49-F238E27FC236}">
                <a16:creationId xmlns:a16="http://schemas.microsoft.com/office/drawing/2014/main" id="{14CE6477-95C8-1317-6138-2025C786F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5296" y="152400"/>
            <a:ext cx="4572000" cy="6858000"/>
          </a:xfrm>
          <a:prstGeom prst="rect">
            <a:avLst/>
          </a:prstGeom>
        </p:spPr>
      </p:pic>
    </p:spTree>
    <p:extLst>
      <p:ext uri="{BB962C8B-B14F-4D97-AF65-F5344CB8AC3E}">
        <p14:creationId xmlns:p14="http://schemas.microsoft.com/office/powerpoint/2010/main" val="2165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and Wine Characteristics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804416" y="1511808"/>
            <a:ext cx="9041322" cy="5454476"/>
          </a:xfrm>
        </p:spPr>
        <p:txBody>
          <a:bodyPr>
            <a:noAutofit/>
          </a:bodyPr>
          <a:lstStyle/>
          <a:p>
            <a:pPr marL="0" marR="0" algn="l">
              <a:lnSpc>
                <a:spcPct val="115000"/>
              </a:lnSpc>
              <a:spcBef>
                <a:spcPts val="0"/>
              </a:spcBef>
              <a:spcAft>
                <a:spcPts val="800"/>
              </a:spcAft>
            </a:pPr>
            <a:r>
              <a:rPr lang="en-US" sz="2200" b="1" kern="100" dirty="0" err="1">
                <a:effectLst/>
                <a:ea typeface="Aptos" panose="020B0004020202020204" pitchFamily="34" charset="0"/>
              </a:rPr>
              <a:t>Blaufränkisch</a:t>
            </a:r>
            <a:r>
              <a:rPr lang="en-US" sz="2200" b="1" kern="100" dirty="0">
                <a:effectLst/>
                <a:ea typeface="Aptos" panose="020B0004020202020204" pitchFamily="34" charset="0"/>
              </a:rPr>
              <a:t> (</a:t>
            </a:r>
            <a:r>
              <a:rPr lang="en-US" sz="2200" b="1" kern="100" dirty="0" err="1">
                <a:effectLst/>
                <a:ea typeface="Aptos" panose="020B0004020202020204" pitchFamily="34" charset="0"/>
              </a:rPr>
              <a:t>Frankovka</a:t>
            </a:r>
            <a:r>
              <a:rPr lang="en-US" sz="2200" b="1" kern="100" dirty="0">
                <a:effectLst/>
                <a:ea typeface="Aptos" panose="020B0004020202020204" pitchFamily="34" charset="0"/>
              </a:rPr>
              <a:t>)</a:t>
            </a:r>
            <a:endParaRPr lang="en-US" sz="22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Tasting Notes</a:t>
            </a:r>
            <a:r>
              <a:rPr lang="en-US" sz="2200" kern="100" dirty="0">
                <a:effectLst/>
                <a:ea typeface="Aptos" panose="020B0004020202020204" pitchFamily="34" charset="0"/>
              </a:rPr>
              <a:t>: Rich and spicy, with flavors of dark berries, pepper, and earthy undertones.</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200" b="1" kern="100" dirty="0">
                <a:effectLst/>
                <a:ea typeface="Aptos" panose="020B0004020202020204" pitchFamily="34" charset="0"/>
              </a:rPr>
              <a:t>Food Pairings</a:t>
            </a:r>
            <a:r>
              <a:rPr lang="en-US" sz="2200" kern="100" dirty="0">
                <a:effectLst/>
                <a:ea typeface="Aptos" panose="020B0004020202020204" pitchFamily="34" charset="0"/>
              </a:rPr>
              <a:t>: Pairs well with grilled meats, game, and hearty stews.</a:t>
            </a:r>
          </a:p>
          <a:p>
            <a:pPr marR="0" algn="l">
              <a:lnSpc>
                <a:spcPct val="115000"/>
              </a:lnSpc>
              <a:spcBef>
                <a:spcPts val="0"/>
              </a:spcBef>
              <a:spcAft>
                <a:spcPts val="800"/>
              </a:spcAft>
            </a:pPr>
            <a:r>
              <a:rPr lang="en-US" sz="2200" b="1" kern="100" dirty="0">
                <a:effectLst/>
                <a:ea typeface="Aptos" panose="020B0004020202020204" pitchFamily="34" charset="0"/>
              </a:rPr>
              <a:t>Saint Laurent</a:t>
            </a:r>
          </a:p>
          <a:p>
            <a:pPr marL="342900" marR="0" indent="-342900" algn="l">
              <a:lnSpc>
                <a:spcPct val="115000"/>
              </a:lnSpc>
              <a:spcBef>
                <a:spcPts val="0"/>
              </a:spcBef>
              <a:spcAft>
                <a:spcPts val="800"/>
              </a:spcAft>
              <a:buFont typeface="Arial" panose="020B0604020202020204" pitchFamily="34" charset="0"/>
              <a:buChar char="•"/>
            </a:pPr>
            <a:r>
              <a:rPr lang="en-US" sz="2200" b="1" kern="100" dirty="0">
                <a:effectLst/>
                <a:ea typeface="Aptos" panose="020B0004020202020204" pitchFamily="34" charset="0"/>
              </a:rPr>
              <a:t>Tasting Notes</a:t>
            </a:r>
            <a:r>
              <a:rPr lang="en-US" sz="2200" kern="100" dirty="0">
                <a:effectLst/>
                <a:ea typeface="Aptos" panose="020B0004020202020204" pitchFamily="34" charset="0"/>
              </a:rPr>
              <a:t>: Dark fruit flavors with hints of cherry, plum, and a touch of smokiness.</a:t>
            </a:r>
          </a:p>
          <a:p>
            <a:pPr marL="342900" marR="0" indent="-342900" algn="l">
              <a:lnSpc>
                <a:spcPct val="115000"/>
              </a:lnSpc>
              <a:spcBef>
                <a:spcPts val="0"/>
              </a:spcBef>
              <a:spcAft>
                <a:spcPts val="800"/>
              </a:spcAft>
              <a:buFont typeface="Arial" panose="020B0604020202020204" pitchFamily="34" charset="0"/>
              <a:buChar char="•"/>
            </a:pPr>
            <a:r>
              <a:rPr lang="en-US" sz="2200" b="1" kern="100" dirty="0">
                <a:effectLst/>
                <a:ea typeface="Aptos" panose="020B0004020202020204" pitchFamily="34" charset="0"/>
              </a:rPr>
              <a:t>Food Pairings</a:t>
            </a:r>
            <a:r>
              <a:rPr lang="en-US" sz="2200" kern="100" dirty="0">
                <a:effectLst/>
                <a:ea typeface="Aptos" panose="020B0004020202020204" pitchFamily="34" charset="0"/>
              </a:rPr>
              <a:t>: Ideal with roast duck, lamb, or mushroom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dishes.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ttle of wine with a white label&#10;&#10;Description automatically generated">
            <a:extLst>
              <a:ext uri="{FF2B5EF4-FFF2-40B4-BE49-F238E27FC236}">
                <a16:creationId xmlns:a16="http://schemas.microsoft.com/office/drawing/2014/main" id="{EA79CCFF-CBA2-267A-BA0C-21CCE1770F2C}"/>
              </a:ext>
            </a:extLst>
          </p:cNvPr>
          <p:cNvPicPr>
            <a:picLocks noChangeAspect="1"/>
          </p:cNvPicPr>
          <p:nvPr/>
        </p:nvPicPr>
        <p:blipFill>
          <a:blip r:embed="rId4">
            <a:extLst>
              <a:ext uri="{28A0092B-C50C-407E-A947-70E740481C1C}">
                <a14:useLocalDpi xmlns:a14="http://schemas.microsoft.com/office/drawing/2010/main" val="0"/>
              </a:ext>
            </a:extLst>
          </a:blip>
          <a:srcRect l="35600" r="31689"/>
          <a:stretch/>
        </p:blipFill>
        <p:spPr>
          <a:xfrm>
            <a:off x="-94488" y="499872"/>
            <a:ext cx="2243328" cy="6858000"/>
          </a:xfrm>
          <a:prstGeom prst="rect">
            <a:avLst/>
          </a:prstGeom>
        </p:spPr>
      </p:pic>
      <p:pic>
        <p:nvPicPr>
          <p:cNvPr id="9" name="Picture 8">
            <a:extLst>
              <a:ext uri="{FF2B5EF4-FFF2-40B4-BE49-F238E27FC236}">
                <a16:creationId xmlns:a16="http://schemas.microsoft.com/office/drawing/2014/main" id="{67644547-4E8C-E9A7-716E-8D631ED3FF16}"/>
              </a:ext>
            </a:extLst>
          </p:cNvPr>
          <p:cNvPicPr>
            <a:picLocks noChangeAspect="1"/>
          </p:cNvPicPr>
          <p:nvPr/>
        </p:nvPicPr>
        <p:blipFill>
          <a:blip r:embed="rId5">
            <a:extLst>
              <a:ext uri="{28A0092B-C50C-407E-A947-70E740481C1C}">
                <a14:useLocalDpi xmlns:a14="http://schemas.microsoft.com/office/drawing/2010/main" val="0"/>
              </a:ext>
            </a:extLst>
          </a:blip>
          <a:srcRect l="38977" t="1778" r="38978"/>
          <a:stretch/>
        </p:blipFill>
        <p:spPr>
          <a:xfrm>
            <a:off x="10845738" y="950976"/>
            <a:ext cx="1346262" cy="5998464"/>
          </a:xfrm>
          <a:prstGeom prst="rect">
            <a:avLst/>
          </a:prstGeom>
        </p:spPr>
      </p:pic>
    </p:spTree>
    <p:extLst>
      <p:ext uri="{BB962C8B-B14F-4D97-AF65-F5344CB8AC3E}">
        <p14:creationId xmlns:p14="http://schemas.microsoft.com/office/powerpoint/2010/main" val="352939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Tradition Meets Innovation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73024" y="1170432"/>
            <a:ext cx="11362944" cy="5687567"/>
          </a:xfrm>
        </p:spPr>
        <p:txBody>
          <a:bodyPr>
            <a:no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Czech Republic, though often overshadowed by its more famous winemaking neighbors like France, Italy, and Germany, boasts a viticultural tradition that is rich in history, diversity, and innovation.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From the vineyards of Moravia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to the rolling hills of Bohemia,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Czech wines are slowly making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their mark on the global wine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stage, cherished by enthusiasts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their uniqueness, elegance,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and reflection of their terroir.</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small building in a vineyard&#10;&#10;Description automatically generated">
            <a:extLst>
              <a:ext uri="{FF2B5EF4-FFF2-40B4-BE49-F238E27FC236}">
                <a16:creationId xmlns:a16="http://schemas.microsoft.com/office/drawing/2014/main" id="{CB87B9B9-4727-D95F-60E0-980C633E6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248" y="2133599"/>
            <a:ext cx="7077751" cy="4724399"/>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a:lnSpc>
                <a:spcPct val="115000"/>
              </a:lnSpc>
              <a:spcBef>
                <a:spcPts val="0"/>
              </a:spcBef>
              <a:spcAft>
                <a:spcPts val="800"/>
              </a:spcAft>
            </a:pPr>
            <a:r>
              <a:rPr lang="en-US" b="1" kern="100" dirty="0">
                <a:ea typeface="Aptos" panose="020B0004020202020204" pitchFamily="34" charset="0"/>
              </a:rPr>
              <a:t>Notable Wineries and Signature Wines</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2267712"/>
          </a:xfrm>
        </p:spPr>
        <p:txBody>
          <a:bodyPr>
            <a:noAutofit/>
          </a:bodyPr>
          <a:lstStyle/>
          <a:p>
            <a:pPr algn="l">
              <a:lnSpc>
                <a:spcPct val="115000"/>
              </a:lnSpc>
              <a:spcBef>
                <a:spcPts val="0"/>
              </a:spcBef>
              <a:spcAft>
                <a:spcPts val="800"/>
              </a:spcAft>
            </a:pPr>
            <a:r>
              <a:rPr lang="en-US" b="1" kern="100" dirty="0" err="1">
                <a:ea typeface="Aptos" panose="020B0004020202020204" pitchFamily="34" charset="0"/>
              </a:rPr>
              <a:t>Sonberk</a:t>
            </a:r>
            <a:r>
              <a:rPr lang="en-US" b="1" kern="100" dirty="0">
                <a:ea typeface="Aptos" panose="020B0004020202020204" pitchFamily="34" charset="0"/>
              </a:rPr>
              <a:t> Winery (</a:t>
            </a:r>
            <a:r>
              <a:rPr lang="en-US" b="1" kern="100" dirty="0" err="1">
                <a:ea typeface="Aptos" panose="020B0004020202020204" pitchFamily="34" charset="0"/>
              </a:rPr>
              <a:t>Mikulov</a:t>
            </a:r>
            <a:r>
              <a:rPr lang="en-US" b="1" kern="100" dirty="0">
                <a:ea typeface="Aptos" panose="020B0004020202020204" pitchFamily="34" charset="0"/>
              </a:rPr>
              <a:t>)</a:t>
            </a:r>
            <a:br>
              <a:rPr lang="en-US" kern="100" dirty="0">
                <a:ea typeface="Aptos" panose="020B0004020202020204" pitchFamily="34" charset="0"/>
              </a:rPr>
            </a:br>
            <a:r>
              <a:rPr lang="en-US" kern="100" dirty="0" err="1">
                <a:ea typeface="Aptos" panose="020B0004020202020204" pitchFamily="34" charset="0"/>
              </a:rPr>
              <a:t>Sonberk</a:t>
            </a:r>
            <a:r>
              <a:rPr lang="en-US" kern="100" dirty="0">
                <a:ea typeface="Aptos" panose="020B0004020202020204" pitchFamily="34" charset="0"/>
              </a:rPr>
              <a:t> is one of the most acclaimed wineries in Moravia, known for its exceptional Rieslings and </a:t>
            </a:r>
            <a:r>
              <a:rPr lang="en-US" kern="100" dirty="0" err="1">
                <a:ea typeface="Aptos" panose="020B0004020202020204" pitchFamily="34" charset="0"/>
              </a:rPr>
              <a:t>Pálava</a:t>
            </a:r>
            <a:r>
              <a:rPr lang="en-US" kern="100" dirty="0">
                <a:ea typeface="Aptos" panose="020B0004020202020204" pitchFamily="34" charset="0"/>
              </a:rPr>
              <a:t> wines. Their dedication to sustainable practices and traditional winemaking methods sets them apart.</a:t>
            </a:r>
            <a:endParaRPr lang="en-US" kern="100" dirty="0">
              <a:latin typeface="Aptos" panose="020B0004020202020204" pitchFamily="34" charset="0"/>
              <a:ea typeface="Aptos" panose="020B0004020202020204" pitchFamily="34"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stone sign with a building in the background&#10;&#10;Description automatically generated">
            <a:extLst>
              <a:ext uri="{FF2B5EF4-FFF2-40B4-BE49-F238E27FC236}">
                <a16:creationId xmlns:a16="http://schemas.microsoft.com/office/drawing/2014/main" id="{2D9673FC-11BD-08CA-C2B2-661FAC251D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81400"/>
            <a:ext cx="6230234" cy="3309812"/>
          </a:xfrm>
          <a:prstGeom prst="rect">
            <a:avLst/>
          </a:prstGeom>
        </p:spPr>
      </p:pic>
      <p:sp>
        <p:nvSpPr>
          <p:cNvPr id="9" name="TextBox 8">
            <a:extLst>
              <a:ext uri="{FF2B5EF4-FFF2-40B4-BE49-F238E27FC236}">
                <a16:creationId xmlns:a16="http://schemas.microsoft.com/office/drawing/2014/main" id="{C0B501FB-36EE-620E-73B6-FAA53A804756}"/>
              </a:ext>
            </a:extLst>
          </p:cNvPr>
          <p:cNvSpPr txBox="1"/>
          <p:nvPr/>
        </p:nvSpPr>
        <p:spPr>
          <a:xfrm>
            <a:off x="6321552" y="3715512"/>
            <a:ext cx="5724144" cy="1539139"/>
          </a:xfrm>
          <a:prstGeom prst="rect">
            <a:avLst/>
          </a:prstGeom>
          <a:noFill/>
        </p:spPr>
        <p:txBody>
          <a:bodyPr wrap="square">
            <a:spAutoFit/>
          </a:bodyPr>
          <a:lstStyle/>
          <a:p>
            <a:pPr marL="457200" marR="0" lvl="0" indent="-457200" algn="l">
              <a:lnSpc>
                <a:spcPct val="115000"/>
              </a:lnSpc>
              <a:spcBef>
                <a:spcPts val="0"/>
              </a:spcBef>
              <a:spcAft>
                <a:spcPts val="800"/>
              </a:spcAft>
              <a:buSzPct val="100000"/>
              <a:buFont typeface="Arial" panose="020B0604020202020204" pitchFamily="34" charset="0"/>
              <a:buChar char="•"/>
              <a:tabLst>
                <a:tab pos="457200" algn="l"/>
              </a:tabLst>
            </a:pPr>
            <a:r>
              <a:rPr lang="en-US" sz="2800" b="1" kern="100" dirty="0">
                <a:latin typeface="Times New Roman" panose="02020603050405020304" pitchFamily="18" charset="0"/>
                <a:ea typeface="Aptos" panose="020B0004020202020204" pitchFamily="34" charset="0"/>
                <a:cs typeface="Times New Roman" panose="02020603050405020304" pitchFamily="18" charset="0"/>
              </a:rPr>
              <a:t>Signature Wine</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latin typeface="Times New Roman" panose="02020603050405020304" pitchFamily="18" charset="0"/>
                <a:ea typeface="Aptos" panose="020B0004020202020204" pitchFamily="34" charset="0"/>
                <a:cs typeface="Times New Roman" panose="02020603050405020304" pitchFamily="18" charset="0"/>
              </a:rPr>
              <a:t>Sonberk</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Riesling, praised for its complexity, minerality, and aging potential.</a:t>
            </a:r>
          </a:p>
        </p:txBody>
      </p:sp>
    </p:spTree>
    <p:extLst>
      <p:ext uri="{BB962C8B-B14F-4D97-AF65-F5344CB8AC3E}">
        <p14:creationId xmlns:p14="http://schemas.microsoft.com/office/powerpoint/2010/main" val="35297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a:lnSpc>
                <a:spcPct val="115000"/>
              </a:lnSpc>
              <a:spcBef>
                <a:spcPts val="0"/>
              </a:spcBef>
              <a:spcAft>
                <a:spcPts val="800"/>
              </a:spcAft>
            </a:pPr>
            <a:r>
              <a:rPr lang="en-US" b="1" kern="100" dirty="0">
                <a:ea typeface="Aptos" panose="020B0004020202020204" pitchFamily="34" charset="0"/>
              </a:rPr>
              <a:t>Notable Wineries and Signature Wines</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5454476"/>
          </a:xfrm>
        </p:spPr>
        <p:txBody>
          <a:bodyPr>
            <a:noAutofit/>
          </a:bodyPr>
          <a:lstStyle/>
          <a:p>
            <a:pPr marR="0" algn="l">
              <a:lnSpc>
                <a:spcPct val="115000"/>
              </a:lnSpc>
              <a:spcBef>
                <a:spcPts val="0"/>
              </a:spcBef>
              <a:spcAft>
                <a:spcPts val="800"/>
              </a:spcAft>
            </a:pPr>
            <a:r>
              <a:rPr lang="en-US" sz="2400" b="1" kern="100" dirty="0" err="1">
                <a:effectLst/>
                <a:ea typeface="Aptos" panose="020B0004020202020204" pitchFamily="34" charset="0"/>
              </a:rPr>
              <a:t>Vinařství</a:t>
            </a:r>
            <a:r>
              <a:rPr lang="en-US" sz="2400" b="1" kern="100" dirty="0">
                <a:effectLst/>
                <a:ea typeface="Aptos" panose="020B0004020202020204" pitchFamily="34" charset="0"/>
              </a:rPr>
              <a:t> Gala (</a:t>
            </a:r>
            <a:r>
              <a:rPr lang="en-US" sz="2400" b="1" kern="100" dirty="0" err="1">
                <a:effectLst/>
                <a:ea typeface="Aptos" panose="020B0004020202020204" pitchFamily="34" charset="0"/>
              </a:rPr>
              <a:t>Velké</a:t>
            </a:r>
            <a:r>
              <a:rPr lang="en-US" sz="2400" b="1" kern="100" dirty="0">
                <a:effectLst/>
                <a:ea typeface="Aptos" panose="020B0004020202020204" pitchFamily="34" charset="0"/>
              </a:rPr>
              <a:t> </a:t>
            </a:r>
            <a:r>
              <a:rPr lang="en-US" sz="2400" b="1" kern="100" dirty="0" err="1">
                <a:effectLst/>
                <a:ea typeface="Aptos" panose="020B0004020202020204" pitchFamily="34" charset="0"/>
              </a:rPr>
              <a:t>Pavlovice</a:t>
            </a:r>
            <a:r>
              <a:rPr lang="en-US" sz="2400" b="1" kern="100" dirty="0">
                <a:effectLst/>
                <a:ea typeface="Aptos" panose="020B0004020202020204" pitchFamily="34" charset="0"/>
              </a:rPr>
              <a:t>)</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Gala is a leading producer of red wines in the </a:t>
            </a:r>
            <a:r>
              <a:rPr lang="en-US" sz="2400" kern="100" dirty="0" err="1">
                <a:effectLst/>
                <a:ea typeface="Aptos" panose="020B0004020202020204" pitchFamily="34" charset="0"/>
              </a:rPr>
              <a:t>Velké</a:t>
            </a:r>
            <a:r>
              <a:rPr lang="en-US" sz="2400" kern="100" dirty="0">
                <a:effectLst/>
                <a:ea typeface="Aptos" panose="020B0004020202020204" pitchFamily="34" charset="0"/>
              </a:rPr>
              <a:t> </a:t>
            </a:r>
            <a:r>
              <a:rPr lang="en-US" sz="2400" kern="100" dirty="0" err="1">
                <a:effectLst/>
                <a:ea typeface="Aptos" panose="020B0004020202020204" pitchFamily="34" charset="0"/>
              </a:rPr>
              <a:t>Pavlovice</a:t>
            </a:r>
            <a:r>
              <a:rPr lang="en-US" sz="2400" kern="100" dirty="0">
                <a:effectLst/>
                <a:ea typeface="Aptos" panose="020B0004020202020204" pitchFamily="34" charset="0"/>
              </a:rPr>
              <a:t> region, particularly known for their </a:t>
            </a:r>
            <a:r>
              <a:rPr lang="en-US" sz="2400" kern="100" dirty="0" err="1">
                <a:effectLst/>
                <a:ea typeface="Aptos" panose="020B0004020202020204" pitchFamily="34" charset="0"/>
              </a:rPr>
              <a:t>Blaufränkisch</a:t>
            </a:r>
            <a:r>
              <a:rPr lang="en-US" sz="2400" kern="100" dirty="0">
                <a:effectLst/>
                <a:ea typeface="Aptos" panose="020B0004020202020204" pitchFamily="34" charset="0"/>
              </a:rPr>
              <a:t> and Pinot Noir.</a:t>
            </a:r>
          </a:p>
          <a:p>
            <a:pPr marL="342900" marR="0" indent="-342900" algn="l">
              <a:lnSpc>
                <a:spcPct val="115000"/>
              </a:lnSpc>
              <a:spcBef>
                <a:spcPts val="0"/>
              </a:spcBef>
              <a:spcAft>
                <a:spcPts val="800"/>
              </a:spcAft>
              <a:buFont typeface="Arial" panose="020B0604020202020204" pitchFamily="34" charset="0"/>
              <a:buChar char="•"/>
            </a:pPr>
            <a:r>
              <a:rPr lang="en-US" sz="2400" b="1" kern="100" dirty="0">
                <a:effectLst/>
                <a:ea typeface="Aptos" panose="020B0004020202020204" pitchFamily="34" charset="0"/>
              </a:rPr>
              <a:t>Signature Wine</a:t>
            </a:r>
            <a:r>
              <a:rPr lang="en-US" sz="2400" kern="100" dirty="0">
                <a:effectLst/>
                <a:ea typeface="Aptos" panose="020B0004020202020204" pitchFamily="34" charset="0"/>
              </a:rPr>
              <a:t>: Gala </a:t>
            </a:r>
            <a:r>
              <a:rPr lang="en-US" sz="2400" kern="100" dirty="0" err="1">
                <a:effectLst/>
                <a:ea typeface="Aptos" panose="020B0004020202020204" pitchFamily="34" charset="0"/>
              </a:rPr>
              <a:t>Blaufränkisch</a:t>
            </a:r>
            <a:r>
              <a:rPr lang="en-US" sz="2400" kern="100" dirty="0">
                <a:effectLst/>
                <a:ea typeface="Aptos" panose="020B0004020202020204" pitchFamily="34" charset="0"/>
              </a:rPr>
              <a:t>, celebrated for its depth, structure, and spicy character.</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oup of houses in a field&#10;&#10;Description automatically generated">
            <a:extLst>
              <a:ext uri="{FF2B5EF4-FFF2-40B4-BE49-F238E27FC236}">
                <a16:creationId xmlns:a16="http://schemas.microsoft.com/office/drawing/2014/main" id="{DE8DECF0-95EC-D8A0-429F-7A3343B43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768" y="3454400"/>
            <a:ext cx="7743568" cy="3381685"/>
          </a:xfrm>
          <a:prstGeom prst="rect">
            <a:avLst/>
          </a:prstGeom>
        </p:spPr>
      </p:pic>
    </p:spTree>
    <p:extLst>
      <p:ext uri="{BB962C8B-B14F-4D97-AF65-F5344CB8AC3E}">
        <p14:creationId xmlns:p14="http://schemas.microsoft.com/office/powerpoint/2010/main" val="2887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a:lnSpc>
                <a:spcPct val="115000"/>
              </a:lnSpc>
              <a:spcBef>
                <a:spcPts val="0"/>
              </a:spcBef>
              <a:spcAft>
                <a:spcPts val="800"/>
              </a:spcAft>
            </a:pPr>
            <a:r>
              <a:rPr lang="en-US" b="1" kern="100" dirty="0">
                <a:ea typeface="Aptos" panose="020B0004020202020204" pitchFamily="34" charset="0"/>
              </a:rPr>
              <a:t>Notable Wineries and Signature Wines</a:t>
            </a:r>
            <a:endParaRPr lang="en-US" kern="100" dirty="0">
              <a:latin typeface="Aptos" panose="020B0004020202020204" pitchFamily="34" charset="0"/>
              <a:ea typeface="Aptos" panose="020B0004020202020204" pitchFamily="34"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11448288" cy="1591373"/>
          </a:xfrm>
        </p:spPr>
        <p:txBody>
          <a:bodyPr>
            <a:noAutofit/>
          </a:bodyPr>
          <a:lstStyle/>
          <a:p>
            <a:pPr marL="0"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Chateau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One of the oldest wineries in Bohemia, Chateau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produces elegant wines from Pinot Noir and Müller-Thurgau, reflecting the region's long winemaking tradition.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uilding on a hill with a steeple&#10;&#10;Description automatically generated">
            <a:extLst>
              <a:ext uri="{FF2B5EF4-FFF2-40B4-BE49-F238E27FC236}">
                <a16:creationId xmlns:a16="http://schemas.microsoft.com/office/drawing/2014/main" id="{7DA134FE-7270-DA90-BC96-0DE207DE8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1794"/>
            <a:ext cx="6997700" cy="3936206"/>
          </a:xfrm>
          <a:prstGeom prst="rect">
            <a:avLst/>
          </a:prstGeom>
        </p:spPr>
      </p:pic>
      <p:sp>
        <p:nvSpPr>
          <p:cNvPr id="9" name="TextBox 8">
            <a:extLst>
              <a:ext uri="{FF2B5EF4-FFF2-40B4-BE49-F238E27FC236}">
                <a16:creationId xmlns:a16="http://schemas.microsoft.com/office/drawing/2014/main" id="{837AF7DA-E933-428B-070B-3E6B7305EB48}"/>
              </a:ext>
            </a:extLst>
          </p:cNvPr>
          <p:cNvSpPr txBox="1"/>
          <p:nvPr/>
        </p:nvSpPr>
        <p:spPr>
          <a:xfrm>
            <a:off x="7120128" y="2994630"/>
            <a:ext cx="2693924" cy="2616870"/>
          </a:xfrm>
          <a:prstGeom prst="rect">
            <a:avLst/>
          </a:prstGeom>
          <a:noFill/>
        </p:spPr>
        <p:txBody>
          <a:bodyPr wrap="square">
            <a:spAutoFit/>
          </a:bodyPr>
          <a:lstStyle/>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Signature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Mělník</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Pinot Noir, known for its delicate red fruit flavors and refined tannins.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descr="A bottle of wine on a table&#10;&#10;Description automatically generated">
            <a:extLst>
              <a:ext uri="{FF2B5EF4-FFF2-40B4-BE49-F238E27FC236}">
                <a16:creationId xmlns:a16="http://schemas.microsoft.com/office/drawing/2014/main" id="{FF14350A-42CF-B387-9E2C-2B992E7D459C}"/>
              </a:ext>
            </a:extLst>
          </p:cNvPr>
          <p:cNvPicPr>
            <a:picLocks noChangeAspect="1"/>
          </p:cNvPicPr>
          <p:nvPr/>
        </p:nvPicPr>
        <p:blipFill>
          <a:blip r:embed="rId5">
            <a:extLst>
              <a:ext uri="{28A0092B-C50C-407E-A947-70E740481C1C}">
                <a14:useLocalDpi xmlns:a14="http://schemas.microsoft.com/office/drawing/2010/main" val="0"/>
              </a:ext>
            </a:extLst>
          </a:blip>
          <a:srcRect l="11936" r="14677"/>
          <a:stretch/>
        </p:blipFill>
        <p:spPr>
          <a:xfrm>
            <a:off x="9936480" y="2803414"/>
            <a:ext cx="2231644" cy="4054586"/>
          </a:xfrm>
          <a:prstGeom prst="rect">
            <a:avLst/>
          </a:prstGeom>
        </p:spPr>
      </p:pic>
    </p:spTree>
    <p:extLst>
      <p:ext uri="{BB962C8B-B14F-4D97-AF65-F5344CB8AC3E}">
        <p14:creationId xmlns:p14="http://schemas.microsoft.com/office/powerpoint/2010/main" val="5526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591373"/>
          </a:xfrm>
        </p:spPr>
        <p:txBody>
          <a:bodyPr anchor="ctr">
            <a:normAutofit/>
          </a:bodyPr>
          <a:lstStyle/>
          <a:p>
            <a:pPr rtl="0">
              <a:spcAft>
                <a:spcPts val="0"/>
              </a:spcAft>
            </a:pPr>
            <a:r>
              <a:rPr lang="en-US" b="1" dirty="0">
                <a:effectLst/>
                <a:latin typeface="Times New Roman, serif"/>
              </a:rPr>
              <a:t>Conclusion</a:t>
            </a:r>
            <a:endParaRPr lang="en-US"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511808"/>
            <a:ext cx="9241536" cy="3072384"/>
          </a:xfrm>
        </p:spPr>
        <p:txBody>
          <a:bodyPr>
            <a:noAutofit/>
          </a:bodyPr>
          <a:lstStyle/>
          <a:p>
            <a:pPr marL="457200" indent="-457200" algn="l">
              <a:buFont typeface="Arial" panose="020B0604020202020204" pitchFamily="34" charset="0"/>
              <a:buChar char="•"/>
            </a:pPr>
            <a:r>
              <a:rPr lang="en-US" dirty="0"/>
              <a:t>The Czech Republic's wine industry, though often overlooked, is a hidden gem for wine enthusiasts. </a:t>
            </a:r>
          </a:p>
          <a:p>
            <a:pPr marL="457200" indent="-457200" algn="l">
              <a:buFont typeface="Arial" panose="020B0604020202020204" pitchFamily="34" charset="0"/>
              <a:buChar char="•"/>
            </a:pPr>
            <a:r>
              <a:rPr lang="en-US" dirty="0"/>
              <a:t>With its rich history, diverse wine regions, and unique terroir, the country offers a treasure trove of wines waiting to be discovered. </a:t>
            </a:r>
          </a:p>
          <a:p>
            <a:pPr marL="457200" indent="-457200" algn="l">
              <a:buFont typeface="Arial" panose="020B0604020202020204" pitchFamily="34" charset="0"/>
              <a:buChar char="•"/>
            </a:pPr>
            <a:r>
              <a:rPr lang="en-US" dirty="0"/>
              <a:t>Whether you're exploring the aromatic whites of </a:t>
            </a:r>
            <a:r>
              <a:rPr lang="en-US" dirty="0" err="1"/>
              <a:t>Znojmo</a:t>
            </a:r>
            <a:r>
              <a:rPr lang="en-US" dirty="0"/>
              <a:t> or the rich reds of </a:t>
            </a:r>
            <a:r>
              <a:rPr lang="en-US" dirty="0" err="1"/>
              <a:t>Velké</a:t>
            </a:r>
            <a:r>
              <a:rPr lang="en-US" dirty="0"/>
              <a:t> </a:t>
            </a:r>
            <a:r>
              <a:rPr lang="en-US" dirty="0" err="1"/>
              <a:t>Pavlovice</a:t>
            </a:r>
            <a:r>
              <a:rPr lang="en-US" dirty="0"/>
              <a:t>, Czech wines promise an unforgettable journey of flavors and traditions.</a:t>
            </a:r>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bottle of wine with a label&#10;&#10;Description automatically generated">
            <a:extLst>
              <a:ext uri="{FF2B5EF4-FFF2-40B4-BE49-F238E27FC236}">
                <a16:creationId xmlns:a16="http://schemas.microsoft.com/office/drawing/2014/main" id="{070F300E-C4E6-2E37-A5D6-8842C86B842E}"/>
              </a:ext>
            </a:extLst>
          </p:cNvPr>
          <p:cNvPicPr>
            <a:picLocks noChangeAspect="1"/>
          </p:cNvPicPr>
          <p:nvPr/>
        </p:nvPicPr>
        <p:blipFill>
          <a:blip r:embed="rId4">
            <a:extLst>
              <a:ext uri="{28A0092B-C50C-407E-A947-70E740481C1C}">
                <a14:useLocalDpi xmlns:a14="http://schemas.microsoft.com/office/drawing/2010/main" val="0"/>
              </a:ext>
            </a:extLst>
          </a:blip>
          <a:srcRect l="37200" t="1956" r="37200" b="2046"/>
          <a:stretch/>
        </p:blipFill>
        <p:spPr>
          <a:xfrm>
            <a:off x="10137648" y="68580"/>
            <a:ext cx="1810512" cy="6789420"/>
          </a:xfrm>
          <a:prstGeom prst="rect">
            <a:avLst/>
          </a:prstGeom>
        </p:spPr>
      </p:pic>
    </p:spTree>
    <p:extLst>
      <p:ext uri="{BB962C8B-B14F-4D97-AF65-F5344CB8AC3E}">
        <p14:creationId xmlns:p14="http://schemas.microsoft.com/office/powerpoint/2010/main" val="40671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804673"/>
            <a:ext cx="9144000" cy="1719072"/>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036064"/>
            <a:ext cx="10196623" cy="4281165"/>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0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1"/>
            <a:ext cx="12192000" cy="1097281"/>
          </a:xfrm>
        </p:spPr>
        <p:txBody>
          <a:bodyPr anchor="ctr"/>
          <a:lstStyle/>
          <a:p>
            <a:pPr rtl="0">
              <a:spcAft>
                <a:spcPts val="0"/>
              </a:spcAft>
            </a:pPr>
            <a:r>
              <a:rPr lang="en-US" sz="4400" b="1" dirty="0">
                <a:effectLst/>
                <a:latin typeface="Times New Roman, serif"/>
              </a:rPr>
              <a:t>Citations</a:t>
            </a:r>
            <a:endParaRPr lang="en-US" sz="4000" dirty="0">
              <a:effectLst/>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85216" y="890016"/>
            <a:ext cx="11606784" cy="5760721"/>
          </a:xfrm>
        </p:spPr>
        <p:txBody>
          <a:bodyPr>
            <a:normAutofit fontScale="25000" lnSpcReduction="20000"/>
          </a:bodyPr>
          <a:lstStyle/>
          <a:p>
            <a:pPr marL="0" marR="0" algn="l">
              <a:lnSpc>
                <a:spcPct val="115000"/>
              </a:lnSpc>
              <a:spcBef>
                <a:spcPts val="0"/>
              </a:spcBef>
              <a:spcAft>
                <a:spcPts val="800"/>
              </a:spcAft>
            </a:pPr>
            <a:r>
              <a:rPr lang="en-US" sz="6400" b="1" kern="100" dirty="0">
                <a:effectLst/>
                <a:ea typeface="Aptos" panose="020B0004020202020204" pitchFamily="34" charset="0"/>
              </a:rPr>
              <a:t>Books:</a:t>
            </a:r>
            <a:endParaRPr lang="en-US" sz="6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Robinson, Jancis. </a:t>
            </a:r>
            <a:r>
              <a:rPr lang="en-US" sz="6400" i="1" kern="100" dirty="0">
                <a:effectLst/>
                <a:ea typeface="Aptos" panose="020B0004020202020204" pitchFamily="34" charset="0"/>
              </a:rPr>
              <a:t>The Oxford Companion to Wine</a:t>
            </a:r>
            <a:r>
              <a:rPr lang="en-US" sz="6400" kern="100" dirty="0">
                <a:effectLst/>
                <a:ea typeface="Aptos" panose="020B0004020202020204" pitchFamily="34" charset="0"/>
              </a:rPr>
              <a:t>. Oxford University Press, 2015.</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Stevenson, Tom. </a:t>
            </a:r>
            <a:r>
              <a:rPr lang="en-US" sz="6400" i="1" kern="100" dirty="0">
                <a:effectLst/>
                <a:ea typeface="Aptos" panose="020B0004020202020204" pitchFamily="34" charset="0"/>
              </a:rPr>
              <a:t>The Sotheby’s Wine Encyclopedia</a:t>
            </a:r>
            <a:r>
              <a:rPr lang="en-US" sz="6400" kern="100" dirty="0">
                <a:effectLst/>
                <a:ea typeface="Aptos" panose="020B0004020202020204" pitchFamily="34" charset="0"/>
              </a:rPr>
              <a:t>. DK Publishing, 2020.</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Halliday, James. </a:t>
            </a:r>
            <a:r>
              <a:rPr lang="en-US" sz="6400" i="1" kern="100" dirty="0">
                <a:effectLst/>
                <a:ea typeface="Aptos" panose="020B0004020202020204" pitchFamily="34" charset="0"/>
              </a:rPr>
              <a:t>Wine Atlas of the World</a:t>
            </a:r>
            <a:r>
              <a:rPr lang="en-US" sz="6400" kern="100" dirty="0">
                <a:effectLst/>
                <a:ea typeface="Aptos" panose="020B0004020202020204" pitchFamily="34" charset="0"/>
              </a:rPr>
              <a:t>. Mitchell Beazley, 2017.</a:t>
            </a:r>
          </a:p>
          <a:p>
            <a:pPr marL="0" marR="0" algn="l">
              <a:lnSpc>
                <a:spcPct val="115000"/>
              </a:lnSpc>
              <a:spcBef>
                <a:spcPts val="0"/>
              </a:spcBef>
              <a:spcAft>
                <a:spcPts val="800"/>
              </a:spcAft>
            </a:pPr>
            <a:r>
              <a:rPr lang="en-US" sz="6400" b="1" kern="100" dirty="0">
                <a:effectLst/>
                <a:ea typeface="Aptos" panose="020B0004020202020204" pitchFamily="34" charset="0"/>
              </a:rPr>
              <a:t>Wine Industry Reports:</a:t>
            </a:r>
            <a:endParaRPr lang="en-US" sz="6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i="1" kern="100" dirty="0">
                <a:effectLst/>
                <a:ea typeface="Aptos" panose="020B0004020202020204" pitchFamily="34" charset="0"/>
              </a:rPr>
              <a:t>Czech Wine Industry Overview</a:t>
            </a:r>
            <a:r>
              <a:rPr lang="en-US" sz="6400" kern="100" dirty="0">
                <a:effectLst/>
                <a:ea typeface="Aptos" panose="020B0004020202020204" pitchFamily="34" charset="0"/>
              </a:rPr>
              <a:t>, International </a:t>
            </a:r>
            <a:r>
              <a:rPr lang="en-US" sz="6400" kern="100" dirty="0" err="1">
                <a:effectLst/>
                <a:ea typeface="Aptos" panose="020B0004020202020204" pitchFamily="34" charset="0"/>
              </a:rPr>
              <a:t>Organisation</a:t>
            </a:r>
            <a:r>
              <a:rPr lang="en-US" sz="6400" kern="100" dirty="0">
                <a:effectLst/>
                <a:ea typeface="Aptos" panose="020B0004020202020204" pitchFamily="34" charset="0"/>
              </a:rPr>
              <a:t> of Vine and Wine (OIV) Reports.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i="1" kern="100" dirty="0">
                <a:effectLst/>
                <a:ea typeface="Aptos" panose="020B0004020202020204" pitchFamily="34" charset="0"/>
              </a:rPr>
              <a:t>Wine Market in the Czech Republic</a:t>
            </a:r>
            <a:r>
              <a:rPr lang="en-US" sz="6400" kern="100" dirty="0">
                <a:effectLst/>
                <a:ea typeface="Aptos" panose="020B0004020202020204" pitchFamily="34" charset="0"/>
              </a:rPr>
              <a:t>, MarketLine Industry Profiles, 2022.</a:t>
            </a:r>
          </a:p>
          <a:p>
            <a:pPr marL="0" marR="0" algn="l">
              <a:lnSpc>
                <a:spcPct val="115000"/>
              </a:lnSpc>
              <a:spcBef>
                <a:spcPts val="0"/>
              </a:spcBef>
              <a:spcAft>
                <a:spcPts val="800"/>
              </a:spcAft>
            </a:pPr>
            <a:r>
              <a:rPr lang="en-US" sz="6400" b="1" kern="100" dirty="0">
                <a:effectLst/>
                <a:ea typeface="Aptos" panose="020B0004020202020204" pitchFamily="34" charset="0"/>
              </a:rPr>
              <a:t>Online Sources:</a:t>
            </a:r>
            <a:endParaRPr lang="en-US" sz="6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Czech Wine Growers Association (</a:t>
            </a:r>
            <a:r>
              <a:rPr lang="en-US" sz="6400" kern="100" dirty="0" err="1">
                <a:effectLst/>
                <a:ea typeface="Aptos" panose="020B0004020202020204" pitchFamily="34" charset="0"/>
              </a:rPr>
              <a:t>Svaz</a:t>
            </a:r>
            <a:r>
              <a:rPr lang="en-US" sz="6400" kern="100" dirty="0">
                <a:effectLst/>
                <a:ea typeface="Aptos" panose="020B0004020202020204" pitchFamily="34" charset="0"/>
              </a:rPr>
              <a:t> </a:t>
            </a:r>
            <a:r>
              <a:rPr lang="en-US" sz="6400" kern="100" dirty="0" err="1">
                <a:effectLst/>
                <a:ea typeface="Aptos" panose="020B0004020202020204" pitchFamily="34" charset="0"/>
              </a:rPr>
              <a:t>vinařů</a:t>
            </a:r>
            <a:r>
              <a:rPr lang="en-US" sz="6400" kern="100" dirty="0">
                <a:effectLst/>
                <a:ea typeface="Aptos" panose="020B0004020202020204" pitchFamily="34" charset="0"/>
              </a:rPr>
              <a:t> </a:t>
            </a:r>
            <a:r>
              <a:rPr lang="en-US" sz="6400" kern="100" dirty="0" err="1">
                <a:effectLst/>
                <a:ea typeface="Aptos" panose="020B0004020202020204" pitchFamily="34" charset="0"/>
              </a:rPr>
              <a:t>České</a:t>
            </a:r>
            <a:r>
              <a:rPr lang="en-US" sz="6400" kern="100" dirty="0">
                <a:effectLst/>
                <a:ea typeface="Aptos" panose="020B0004020202020204" pitchFamily="34" charset="0"/>
              </a:rPr>
              <a:t> </a:t>
            </a:r>
            <a:r>
              <a:rPr lang="en-US" sz="6400" kern="100" dirty="0" err="1">
                <a:effectLst/>
                <a:ea typeface="Aptos" panose="020B0004020202020204" pitchFamily="34" charset="0"/>
              </a:rPr>
              <a:t>republiky</a:t>
            </a:r>
            <a:r>
              <a:rPr lang="en-US" sz="6400" kern="100" dirty="0">
                <a:effectLst/>
                <a:ea typeface="Aptos" panose="020B0004020202020204" pitchFamily="34" charset="0"/>
              </a:rPr>
              <a:t>): Official website provides updates on Czech wine production and regulations.</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Wines of Czech Republic (official tourism and wine promotion): https://www.wineofczechrepublic.cz/en/</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Moravian Wine Trails: Information about wine tourism and the key wine regions of Moravia.</a:t>
            </a:r>
          </a:p>
          <a:p>
            <a:pPr marL="0" marR="0" algn="l">
              <a:lnSpc>
                <a:spcPct val="115000"/>
              </a:lnSpc>
              <a:spcBef>
                <a:spcPts val="0"/>
              </a:spcBef>
              <a:spcAft>
                <a:spcPts val="800"/>
              </a:spcAft>
            </a:pPr>
            <a:r>
              <a:rPr lang="en-US" sz="6400" b="1" kern="100" dirty="0">
                <a:effectLst/>
                <a:ea typeface="Aptos" panose="020B0004020202020204" pitchFamily="34" charset="0"/>
              </a:rPr>
              <a:t>Articles and Journals:</a:t>
            </a:r>
            <a:endParaRPr lang="en-US" sz="6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i="1" kern="100" dirty="0">
                <a:effectLst/>
                <a:ea typeface="Aptos" panose="020B0004020202020204" pitchFamily="34" charset="0"/>
              </a:rPr>
              <a:t>Wine Enthusiast</a:t>
            </a:r>
            <a:r>
              <a:rPr lang="en-US" sz="6400" kern="100" dirty="0">
                <a:effectLst/>
                <a:ea typeface="Aptos" panose="020B0004020202020204" pitchFamily="34" charset="0"/>
              </a:rPr>
              <a:t>: "Czech Wines Gaining Global Recognition", June 2022.</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i="1" kern="100" dirty="0">
                <a:effectLst/>
                <a:ea typeface="Aptos" panose="020B0004020202020204" pitchFamily="34" charset="0"/>
              </a:rPr>
              <a:t>Decanter</a:t>
            </a:r>
            <a:r>
              <a:rPr lang="en-US" sz="6400" kern="100" dirty="0">
                <a:effectLst/>
                <a:ea typeface="Aptos" panose="020B0004020202020204" pitchFamily="34" charset="0"/>
              </a:rPr>
              <a:t>: "Exploring the Wines of Moravia", April 2023.</a:t>
            </a: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i="1" kern="100" dirty="0" err="1">
                <a:effectLst/>
                <a:ea typeface="Aptos" panose="020B0004020202020204" pitchFamily="34" charset="0"/>
              </a:rPr>
              <a:t>VinePair</a:t>
            </a:r>
            <a:r>
              <a:rPr lang="en-US" sz="6400" kern="100" dirty="0">
                <a:effectLst/>
                <a:ea typeface="Aptos" panose="020B0004020202020204" pitchFamily="34" charset="0"/>
              </a:rPr>
              <a:t>: "The Rising Star of Czech Wine", September 2023.</a:t>
            </a:r>
          </a:p>
          <a:p>
            <a:pPr marR="0" lvl="0" algn="l">
              <a:lnSpc>
                <a:spcPct val="115000"/>
              </a:lnSpc>
              <a:spcBef>
                <a:spcPts val="0"/>
              </a:spcBef>
              <a:spcAft>
                <a:spcPts val="800"/>
              </a:spcAft>
              <a:buSzPts val="1000"/>
              <a:tabLst>
                <a:tab pos="457200" algn="l"/>
              </a:tabLst>
            </a:pPr>
            <a:r>
              <a:rPr lang="en-US" sz="6400" b="1" kern="100" dirty="0">
                <a:effectLst/>
                <a:ea typeface="Aptos" panose="020B0004020202020204" pitchFamily="34" charset="0"/>
              </a:rPr>
              <a:t>Historical Context:</a:t>
            </a:r>
            <a:endParaRPr lang="en-US" sz="6400" kern="100" dirty="0">
              <a:effectLst/>
              <a:ea typeface="Aptos" panose="020B0004020202020204" pitchFamily="34" charset="0"/>
            </a:endParaRPr>
          </a:p>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r>
              <a:rPr lang="en-US" sz="6400" kern="100" dirty="0">
                <a:effectLst/>
                <a:ea typeface="Aptos" panose="020B0004020202020204" pitchFamily="34" charset="0"/>
              </a:rPr>
              <a:t>National Museum Prague archives for information on the history of winemaking in the Czech Republic during the reign of Charles IV.</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History of Czech Wine: From Ancient to Modern Times</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333633" y="1170433"/>
            <a:ext cx="11858366" cy="2706624"/>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Ancient Roots: From the Romans to the Middle Ages</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Winemaking in what is now the Czech Republic dates back over 2,000 years, with evidence that the Romans introduced viticulture to the region during their expansion through Europe.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fertile lands of Moravia were particularly suited to growing grapes, and as the Roman Empire spread its influence, so too did their agricultural practices.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person using a hammer to press barrels&#10;&#10;Description automatically generated">
            <a:extLst>
              <a:ext uri="{FF2B5EF4-FFF2-40B4-BE49-F238E27FC236}">
                <a16:creationId xmlns:a16="http://schemas.microsoft.com/office/drawing/2014/main" id="{D9B96B6A-A8EE-0D04-8153-BB9461D052E8}"/>
              </a:ext>
            </a:extLst>
          </p:cNvPr>
          <p:cNvPicPr>
            <a:picLocks noChangeAspect="1"/>
          </p:cNvPicPr>
          <p:nvPr/>
        </p:nvPicPr>
        <p:blipFill>
          <a:blip r:embed="rId2">
            <a:extLst>
              <a:ext uri="{28A0092B-C50C-407E-A947-70E740481C1C}">
                <a14:useLocalDpi xmlns:a14="http://schemas.microsoft.com/office/drawing/2010/main" val="0"/>
              </a:ext>
            </a:extLst>
          </a:blip>
          <a:srcRect l="12723"/>
          <a:stretch/>
        </p:blipFill>
        <p:spPr>
          <a:xfrm>
            <a:off x="0" y="3571103"/>
            <a:ext cx="4098159" cy="3286896"/>
          </a:xfrm>
          <a:prstGeom prst="rect">
            <a:avLst/>
          </a:prstGeom>
        </p:spPr>
      </p:pic>
      <p:sp>
        <p:nvSpPr>
          <p:cNvPr id="9" name="TextBox 8">
            <a:extLst>
              <a:ext uri="{FF2B5EF4-FFF2-40B4-BE49-F238E27FC236}">
                <a16:creationId xmlns:a16="http://schemas.microsoft.com/office/drawing/2014/main" id="{F3E4FE7A-FFA9-FB6B-807B-D5E1F570C86C}"/>
              </a:ext>
            </a:extLst>
          </p:cNvPr>
          <p:cNvSpPr txBox="1"/>
          <p:nvPr/>
        </p:nvSpPr>
        <p:spPr>
          <a:xfrm>
            <a:off x="4157472" y="3571103"/>
            <a:ext cx="7900416" cy="3547638"/>
          </a:xfrm>
          <a:prstGeom prst="rect">
            <a:avLst/>
          </a:prstGeom>
          <a:noFill/>
        </p:spPr>
        <p:txBody>
          <a:bodyPr wrap="square">
            <a:spAutoFit/>
          </a:bodyPr>
          <a:lstStyle/>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the early Middle Ages, winemaking gained further traction with the spread of Christianity. Monasteries became the custodians of viticulture, with monks cultivating grapes to produce wine for religious ceremonies.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church's role in wine production helped establish winemaking as a respected and protected industry during this period.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lgn="l">
              <a:buFont typeface="Arial" panose="020B0604020202020204" pitchFamily="34" charset="0"/>
              <a:buChar char="•"/>
            </a:pPr>
            <a:endParaRPr lang="en-US" sz="1800" dirty="0"/>
          </a:p>
        </p:txBody>
      </p:sp>
    </p:spTree>
    <p:extLst>
      <p:ext uri="{BB962C8B-B14F-4D97-AF65-F5344CB8AC3E}">
        <p14:creationId xmlns:p14="http://schemas.microsoft.com/office/powerpoint/2010/main" val="7499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170431"/>
          </a:xfrm>
        </p:spPr>
        <p:txBody>
          <a:bodyPr anchor="ctr">
            <a:normAutofit/>
          </a:bodyPr>
          <a:lstStyle/>
          <a:p>
            <a:pPr marL="0" marR="0">
              <a:lnSpc>
                <a:spcPct val="115000"/>
              </a:lnSpc>
              <a:spcBef>
                <a:spcPts val="0"/>
              </a:spcBef>
              <a:spcAft>
                <a:spcPts val="800"/>
              </a:spcAft>
            </a:pPr>
            <a:r>
              <a:rPr lang="en-US" sz="3600" b="1" kern="100" dirty="0">
                <a:effectLst/>
                <a:latin typeface="Times New Roman" panose="02020603050405020304" pitchFamily="18" charset="0"/>
                <a:ea typeface="Aptos" panose="020B0004020202020204" pitchFamily="34" charset="0"/>
                <a:cs typeface="Times New Roman" panose="02020603050405020304" pitchFamily="18" charset="0"/>
              </a:rPr>
              <a:t>The Golden Age of Czech Winemaking</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247135" y="1170432"/>
            <a:ext cx="11713217" cy="5687567"/>
          </a:xfrm>
        </p:spPr>
        <p:txBody>
          <a:bodyPr>
            <a:noAutofit/>
          </a:bodyPr>
          <a:lstStyle/>
          <a:p>
            <a:pPr marR="0" algn="l">
              <a:lnSpc>
                <a:spcPct val="100000"/>
              </a:lnSpc>
              <a:spcBef>
                <a:spcPts val="0"/>
              </a:spcBef>
              <a:spcAft>
                <a:spcPts val="800"/>
              </a:spcAft>
            </a:pPr>
            <a:r>
              <a:rPr lang="en-US" sz="2400" b="1" kern="100" dirty="0">
                <a:effectLst/>
                <a:ea typeface="Aptos" panose="020B0004020202020204" pitchFamily="34" charset="0"/>
              </a:rPr>
              <a:t>14th - 16th Century</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Czech wine industry reached its zenith in the 14th century </a:t>
            </a:r>
            <a:br>
              <a:rPr lang="en-US" sz="2400" kern="100" dirty="0">
                <a:effectLst/>
                <a:ea typeface="Aptos" panose="020B0004020202020204" pitchFamily="34" charset="0"/>
              </a:rPr>
            </a:br>
            <a:r>
              <a:rPr lang="en-US" sz="2400" kern="100" dirty="0">
                <a:effectLst/>
                <a:ea typeface="Aptos" panose="020B0004020202020204" pitchFamily="34" charset="0"/>
              </a:rPr>
              <a:t>during the reign of Charles IV, King of Bohemia and Holy Roman Emperor.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Charles IV recognized the economic and cultural importance of winemaking </a:t>
            </a:r>
            <a:br>
              <a:rPr lang="en-US" sz="2400" kern="100" dirty="0">
                <a:effectLst/>
                <a:ea typeface="Aptos" panose="020B0004020202020204" pitchFamily="34" charset="0"/>
              </a:rPr>
            </a:br>
            <a:r>
              <a:rPr lang="en-US" sz="2400" kern="100" dirty="0">
                <a:effectLst/>
                <a:ea typeface="Aptos" panose="020B0004020202020204" pitchFamily="34" charset="0"/>
              </a:rPr>
              <a:t>and encouraged the cultivation of vineyards throughout Bohemia and </a:t>
            </a:r>
            <a:br>
              <a:rPr lang="en-US" sz="2400" kern="100" dirty="0">
                <a:effectLst/>
                <a:ea typeface="Aptos" panose="020B0004020202020204" pitchFamily="34" charset="0"/>
              </a:rPr>
            </a:br>
            <a:r>
              <a:rPr lang="en-US" sz="2400" kern="100" dirty="0">
                <a:effectLst/>
                <a:ea typeface="Aptos" panose="020B0004020202020204" pitchFamily="34" charset="0"/>
              </a:rPr>
              <a:t>Moravia. </a:t>
            </a:r>
          </a:p>
          <a:p>
            <a:pPr marL="342900" marR="0" indent="-342900" algn="l">
              <a:lnSpc>
                <a:spcPct val="100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He issued decrees promoting vine planting and established viticultural laws </a:t>
            </a:r>
            <a:br>
              <a:rPr lang="en-US" sz="2400" kern="100" dirty="0">
                <a:effectLst/>
                <a:ea typeface="Aptos" panose="020B0004020202020204" pitchFamily="34" charset="0"/>
              </a:rPr>
            </a:br>
            <a:r>
              <a:rPr lang="en-US" sz="2400" kern="100" dirty="0">
                <a:effectLst/>
                <a:ea typeface="Aptos" panose="020B0004020202020204" pitchFamily="34" charset="0"/>
              </a:rPr>
              <a:t>that protected the quality and authenticity of Czech wines.</a:t>
            </a:r>
          </a:p>
          <a:p>
            <a:pPr marL="342900" marR="0" indent="-342900" algn="l">
              <a:lnSpc>
                <a:spcPct val="100000"/>
              </a:lnSpc>
              <a:spcBef>
                <a:spcPts val="0"/>
              </a:spcBef>
              <a:spcAft>
                <a:spcPts val="800"/>
              </a:spcAft>
              <a:buFont typeface="Arial" panose="020B0604020202020204" pitchFamily="34" charset="0"/>
              <a:buChar char="•"/>
            </a:pPr>
            <a:r>
              <a:rPr lang="en-US" sz="2400" dirty="0">
                <a:effectLst/>
                <a:ea typeface="Aptos" panose="020B0004020202020204" pitchFamily="34" charset="0"/>
              </a:rPr>
              <a:t>By the 16th century, the Czech Republic was home to some of the most </a:t>
            </a:r>
            <a:br>
              <a:rPr lang="en-US" sz="2400" dirty="0">
                <a:effectLst/>
                <a:ea typeface="Aptos" panose="020B0004020202020204" pitchFamily="34" charset="0"/>
              </a:rPr>
            </a:br>
            <a:r>
              <a:rPr lang="en-US" sz="2400" dirty="0">
                <a:effectLst/>
                <a:ea typeface="Aptos" panose="020B0004020202020204" pitchFamily="34" charset="0"/>
              </a:rPr>
              <a:t>extensive vineyards in Europe, and winemaking became deeply ingrained in </a:t>
            </a:r>
            <a:br>
              <a:rPr lang="en-US" sz="2400" dirty="0">
                <a:effectLst/>
                <a:ea typeface="Aptos" panose="020B0004020202020204" pitchFamily="34" charset="0"/>
              </a:rPr>
            </a:br>
            <a:r>
              <a:rPr lang="en-US" sz="2400" dirty="0">
                <a:effectLst/>
                <a:ea typeface="Aptos" panose="020B0004020202020204" pitchFamily="34" charset="0"/>
              </a:rPr>
              <a:t>the cultural fabric of the nation. </a:t>
            </a:r>
          </a:p>
          <a:p>
            <a:pPr marL="342900" marR="0" indent="-342900" algn="l">
              <a:lnSpc>
                <a:spcPct val="100000"/>
              </a:lnSpc>
              <a:spcBef>
                <a:spcPts val="0"/>
              </a:spcBef>
              <a:spcAft>
                <a:spcPts val="800"/>
              </a:spcAft>
              <a:buFont typeface="Arial" panose="020B0604020202020204" pitchFamily="34" charset="0"/>
              <a:buChar char="•"/>
            </a:pPr>
            <a:r>
              <a:rPr lang="en-US" sz="2400" dirty="0">
                <a:effectLst/>
                <a:ea typeface="Aptos" panose="020B0004020202020204" pitchFamily="34" charset="0"/>
              </a:rPr>
              <a:t>However, this Golden Age was not to last, as the Thirty Years' War </a:t>
            </a:r>
            <a:br>
              <a:rPr lang="en-US" sz="2400" dirty="0">
                <a:effectLst/>
                <a:ea typeface="Aptos" panose="020B0004020202020204" pitchFamily="34" charset="0"/>
              </a:rPr>
            </a:br>
            <a:r>
              <a:rPr lang="en-US" sz="2400" dirty="0">
                <a:effectLst/>
                <a:ea typeface="Aptos" panose="020B0004020202020204" pitchFamily="34" charset="0"/>
              </a:rPr>
              <a:t>(1618–1648) and subsequent political upheavals led to a decline in vineyard </a:t>
            </a:r>
            <a:br>
              <a:rPr lang="en-US" sz="2400" dirty="0">
                <a:effectLst/>
                <a:ea typeface="Aptos" panose="020B0004020202020204" pitchFamily="34" charset="0"/>
              </a:rPr>
            </a:br>
            <a:r>
              <a:rPr lang="en-US" sz="2400" dirty="0">
                <a:effectLst/>
                <a:ea typeface="Aptos" panose="020B0004020202020204" pitchFamily="34" charset="0"/>
              </a:rPr>
              <a:t>maintenance and winemaking traditions.</a:t>
            </a:r>
            <a:endParaRPr lang="en-US" sz="2400" dirty="0"/>
          </a:p>
        </p:txBody>
      </p:sp>
      <p:pic>
        <p:nvPicPr>
          <p:cNvPr id="7" name="Picture 6" descr="A painting of a person holding a sword&#10;&#10;Description automatically generated">
            <a:extLst>
              <a:ext uri="{FF2B5EF4-FFF2-40B4-BE49-F238E27FC236}">
                <a16:creationId xmlns:a16="http://schemas.microsoft.com/office/drawing/2014/main" id="{FD867503-7E0A-E9BB-57B1-D2E0E9F58FE5}"/>
              </a:ext>
            </a:extLst>
          </p:cNvPr>
          <p:cNvPicPr>
            <a:picLocks noChangeAspect="1"/>
          </p:cNvPicPr>
          <p:nvPr/>
        </p:nvPicPr>
        <p:blipFill>
          <a:blip r:embed="rId3">
            <a:extLst>
              <a:ext uri="{28A0092B-C50C-407E-A947-70E740481C1C}">
                <a14:useLocalDpi xmlns:a14="http://schemas.microsoft.com/office/drawing/2010/main" val="0"/>
              </a:ext>
            </a:extLst>
          </a:blip>
          <a:srcRect l="5511"/>
          <a:stretch/>
        </p:blipFill>
        <p:spPr>
          <a:xfrm>
            <a:off x="9582912" y="1170432"/>
            <a:ext cx="2609088" cy="4691716"/>
          </a:xfrm>
          <a:prstGeom prst="rect">
            <a:avLst/>
          </a:prstGeom>
        </p:spPr>
      </p:pic>
      <p:sp>
        <p:nvSpPr>
          <p:cNvPr id="9" name="TextBox 8">
            <a:extLst>
              <a:ext uri="{FF2B5EF4-FFF2-40B4-BE49-F238E27FC236}">
                <a16:creationId xmlns:a16="http://schemas.microsoft.com/office/drawing/2014/main" id="{D95FF701-4226-5BBA-C4D7-817F3639D11D}"/>
              </a:ext>
            </a:extLst>
          </p:cNvPr>
          <p:cNvSpPr txBox="1"/>
          <p:nvPr/>
        </p:nvSpPr>
        <p:spPr>
          <a:xfrm>
            <a:off x="9598400" y="5862148"/>
            <a:ext cx="2609087" cy="307777"/>
          </a:xfrm>
          <a:prstGeom prst="rect">
            <a:avLst/>
          </a:prstGeom>
          <a:noFill/>
        </p:spPr>
        <p:txBody>
          <a:bodyPr wrap="square">
            <a:spAutoFit/>
          </a:bodyPr>
          <a:lstStyle/>
          <a:p>
            <a:pPr algn="ctr"/>
            <a:r>
              <a:rPr lang="en-US" sz="1400" kern="100" dirty="0">
                <a:effectLst/>
                <a:ea typeface="Aptos" panose="020B0004020202020204" pitchFamily="34" charset="0"/>
              </a:rPr>
              <a:t>Charles IV, King of Bohemia </a:t>
            </a:r>
            <a:endParaRPr lang="en-US" sz="1400" dirty="0"/>
          </a:p>
        </p:txBody>
      </p:sp>
    </p:spTree>
    <p:extLst>
      <p:ext uri="{BB962C8B-B14F-4D97-AF65-F5344CB8AC3E}">
        <p14:creationId xmlns:p14="http://schemas.microsoft.com/office/powerpoint/2010/main" val="36285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255775"/>
          </a:xfrm>
        </p:spPr>
        <p:txBody>
          <a:bodyPr vert="horz" lIns="91440" tIns="45720" rIns="91440" bIns="45720" rtlCol="0" anchor="ctr">
            <a:normAutofit/>
          </a:bodyPr>
          <a:lstStyle/>
          <a:p>
            <a:pPr marL="0" marR="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Decline and Revival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0" y="1255776"/>
            <a:ext cx="12289536" cy="1554099"/>
          </a:xfrm>
        </p:spPr>
        <p:txBody>
          <a:bodyPr vert="horz" lIns="91440" tIns="45720" rIns="91440" bIns="45720" rtlCol="0">
            <a:norm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17th Century to the 19th Century</a:t>
            </a:r>
          </a:p>
          <a:p>
            <a:pPr marL="285750" marR="0" indent="-285750" algn="l">
              <a:lnSpc>
                <a:spcPct val="100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devastation of the Thirty Years’ War wreaked havoc on the Czech wine industry, with many vineyards destroyed or abandoned. </a:t>
            </a:r>
            <a:endParaRPr lang="en-US" sz="1800" dirty="0">
              <a:effectLst/>
              <a:latin typeface="+mn-lt"/>
              <a:cs typeface="+mn-cs"/>
            </a:endParaRPr>
          </a:p>
        </p:txBody>
      </p:sp>
      <p:pic>
        <p:nvPicPr>
          <p:cNvPr id="5" name="Picture 4" descr="A person holding a bottle of wine&#10;&#10;Description automatically generated">
            <a:extLst>
              <a:ext uri="{FF2B5EF4-FFF2-40B4-BE49-F238E27FC236}">
                <a16:creationId xmlns:a16="http://schemas.microsoft.com/office/drawing/2014/main" id="{F0EE2C7B-4EAA-E4C4-A1BF-E06E170DC7EE}"/>
              </a:ext>
            </a:extLst>
          </p:cNvPr>
          <p:cNvPicPr>
            <a:picLocks noChangeAspect="1"/>
          </p:cNvPicPr>
          <p:nvPr/>
        </p:nvPicPr>
        <p:blipFill>
          <a:blip r:embed="rId3">
            <a:extLst>
              <a:ext uri="{28A0092B-C50C-407E-A947-70E740481C1C}">
                <a14:useLocalDpi xmlns:a14="http://schemas.microsoft.com/office/drawing/2010/main" val="0"/>
              </a:ext>
            </a:extLst>
          </a:blip>
          <a:srcRect r="39561"/>
          <a:stretch/>
        </p:blipFill>
        <p:spPr>
          <a:xfrm>
            <a:off x="1" y="2601609"/>
            <a:ext cx="2572512" cy="4256392"/>
          </a:xfrm>
          <a:prstGeom prst="rect">
            <a:avLst/>
          </a:prstGeom>
        </p:spPr>
      </p:pic>
      <p:sp>
        <p:nvSpPr>
          <p:cNvPr id="7" name="TextBox 6">
            <a:extLst>
              <a:ext uri="{FF2B5EF4-FFF2-40B4-BE49-F238E27FC236}">
                <a16:creationId xmlns:a16="http://schemas.microsoft.com/office/drawing/2014/main" id="{41F0CB96-12F7-CDD6-F808-1BD07FC54730}"/>
              </a:ext>
            </a:extLst>
          </p:cNvPr>
          <p:cNvSpPr txBox="1"/>
          <p:nvPr/>
        </p:nvSpPr>
        <p:spPr>
          <a:xfrm>
            <a:off x="2755391" y="2675763"/>
            <a:ext cx="9436607" cy="3990836"/>
          </a:xfrm>
          <a:prstGeom prst="rect">
            <a:avLst/>
          </a:prstGeom>
          <a:noFill/>
        </p:spPr>
        <p:txBody>
          <a:bodyPr wrap="square">
            <a:spAutoFit/>
          </a:bodyPr>
          <a:lstStyle/>
          <a:p>
            <a:pPr marL="285750" marR="0" indent="-2857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industry struggled to recover as economic conditions and political instability continued to hinder the growth of viticulture. Additionally, competition from the burgeoning beer industry in Bohemia, particularly the rise of Pilsner beer in the 19th century, further stifled wine production.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marR="0" indent="-2857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However, the 19th century also saw the advent of modern winemaking techniques, which helped reinvigorate the industry. </a:t>
            </a:r>
          </a:p>
          <a:p>
            <a:pPr marL="285750" marR="0" indent="-285750" algn="l">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Czech vintners began to adopt scientific approaches to viticulture, experimenting with grape varieties and improving vineyard management techniques. </a:t>
            </a:r>
          </a:p>
        </p:txBody>
      </p:sp>
    </p:spTree>
    <p:extLst>
      <p:ext uri="{BB962C8B-B14F-4D97-AF65-F5344CB8AC3E}">
        <p14:creationId xmlns:p14="http://schemas.microsoft.com/office/powerpoint/2010/main" val="165362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07008"/>
          </a:xfrm>
        </p:spPr>
        <p:txBody>
          <a:bodyPr anchor="ctr">
            <a:noAutofit/>
          </a:bodyP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Modern Revival</a:t>
            </a:r>
            <a:endParaRPr lang="en-US" dirty="0"/>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43840" y="1121665"/>
            <a:ext cx="11814048" cy="5736336"/>
          </a:xfrm>
        </p:spPr>
        <p:txBody>
          <a:bodyPr>
            <a:normAutofit lnSpcReduction="10000"/>
          </a:bodyPr>
          <a:lstStyle/>
          <a:p>
            <a:pPr marR="0" algn="l">
              <a:lnSpc>
                <a:spcPct val="115000"/>
              </a:lnSpc>
              <a:spcBef>
                <a:spcPts val="0"/>
              </a:spcBef>
              <a:spcAft>
                <a:spcPts val="800"/>
              </a:spcAft>
            </a:pPr>
            <a:r>
              <a:rPr lang="en-US" sz="2400" b="1" kern="100" dirty="0">
                <a:effectLst/>
                <a:ea typeface="Aptos" panose="020B0004020202020204" pitchFamily="34" charset="0"/>
              </a:rPr>
              <a:t>Post-Communist Era and the 21st Century</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20th century brought a new set of challenges, particularly </a:t>
            </a:r>
            <a:br>
              <a:rPr lang="en-US" sz="2400" kern="100" dirty="0">
                <a:effectLst/>
                <a:ea typeface="Aptos" panose="020B0004020202020204" pitchFamily="34" charset="0"/>
              </a:rPr>
            </a:br>
            <a:r>
              <a:rPr lang="en-US" sz="2400" kern="100" dirty="0">
                <a:effectLst/>
                <a:ea typeface="Aptos" panose="020B0004020202020204" pitchFamily="34" charset="0"/>
              </a:rPr>
              <a:t>under Communist rule (1948-1989), when wine production </a:t>
            </a:r>
            <a:br>
              <a:rPr lang="en-US" sz="2400" kern="100" dirty="0">
                <a:effectLst/>
                <a:ea typeface="Aptos" panose="020B0004020202020204" pitchFamily="34" charset="0"/>
              </a:rPr>
            </a:br>
            <a:r>
              <a:rPr lang="en-US" sz="2400" kern="100" dirty="0">
                <a:effectLst/>
                <a:ea typeface="Aptos" panose="020B0004020202020204" pitchFamily="34" charset="0"/>
              </a:rPr>
              <a:t>was nationalized, and a focus on quantity over quality led to </a:t>
            </a:r>
            <a:br>
              <a:rPr lang="en-US" sz="2400" kern="100" dirty="0">
                <a:effectLst/>
                <a:ea typeface="Aptos" panose="020B0004020202020204" pitchFamily="34" charset="0"/>
              </a:rPr>
            </a:br>
            <a:r>
              <a:rPr lang="en-US" sz="2400" kern="100" dirty="0">
                <a:effectLst/>
                <a:ea typeface="Aptos" panose="020B0004020202020204" pitchFamily="34" charset="0"/>
              </a:rPr>
              <a:t>a decline in the reputation of Czech wines.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Despite this, Moravian wines remained popular domestically.</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The fall of Communism in 1989 marked a new era for Czech </a:t>
            </a:r>
            <a:br>
              <a:rPr lang="en-US" sz="2400" kern="100" dirty="0">
                <a:effectLst/>
                <a:ea typeface="Aptos" panose="020B0004020202020204" pitchFamily="34" charset="0"/>
              </a:rPr>
            </a:br>
            <a:r>
              <a:rPr lang="en-US" sz="2400" kern="100" dirty="0">
                <a:effectLst/>
                <a:ea typeface="Aptos" panose="020B0004020202020204" pitchFamily="34" charset="0"/>
              </a:rPr>
              <a:t>winemaking. Private ownership returned, and winemakers </a:t>
            </a:r>
            <a:br>
              <a:rPr lang="en-US" sz="2400" kern="100" dirty="0">
                <a:effectLst/>
                <a:ea typeface="Aptos" panose="020B0004020202020204" pitchFamily="34" charset="0"/>
              </a:rPr>
            </a:br>
            <a:r>
              <a:rPr lang="en-US" sz="2400" kern="100" dirty="0">
                <a:effectLst/>
                <a:ea typeface="Aptos" panose="020B0004020202020204" pitchFamily="34" charset="0"/>
              </a:rPr>
              <a:t>once again focused on quality. Investment in vineyards, new winemaking technology, and an emphasis on traditional methods led to a renaissance in the wine industry.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ea typeface="Aptos" panose="020B0004020202020204" pitchFamily="34" charset="0"/>
              </a:rPr>
              <a:t>By the 21st century, Czech wines were increasingly recognized on the international stage, and the country’s wine regions began attracting tourists and wine lovers from around the world.</a:t>
            </a:r>
          </a:p>
          <a:p>
            <a:pPr algn="l"/>
            <a:endParaRPr lang="en-US" dirty="0"/>
          </a:p>
        </p:txBody>
      </p:sp>
      <p:pic>
        <p:nvPicPr>
          <p:cNvPr id="5" name="Picture 4" descr="A map of europe with red and blue colors&#10;&#10;Description automatically generated">
            <a:extLst>
              <a:ext uri="{FF2B5EF4-FFF2-40B4-BE49-F238E27FC236}">
                <a16:creationId xmlns:a16="http://schemas.microsoft.com/office/drawing/2014/main" id="{AAF5FB6E-3DE0-E4BA-8D30-62AA6DD5B02B}"/>
              </a:ext>
            </a:extLst>
          </p:cNvPr>
          <p:cNvPicPr>
            <a:picLocks noChangeAspect="1"/>
          </p:cNvPicPr>
          <p:nvPr/>
        </p:nvPicPr>
        <p:blipFill>
          <a:blip r:embed="rId2">
            <a:extLst>
              <a:ext uri="{28A0092B-C50C-407E-A947-70E740481C1C}">
                <a14:useLocalDpi xmlns:a14="http://schemas.microsoft.com/office/drawing/2010/main" val="0"/>
              </a:ext>
            </a:extLst>
          </a:blip>
          <a:srcRect l="3066" r="5467"/>
          <a:stretch/>
        </p:blipFill>
        <p:spPr>
          <a:xfrm>
            <a:off x="8266176" y="1121665"/>
            <a:ext cx="3925824" cy="3319032"/>
          </a:xfrm>
          <a:prstGeom prst="rect">
            <a:avLst/>
          </a:pr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the Czech Republic</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11484864" cy="1560577"/>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Moravia: The Heart of Czech Winemaking</a:t>
            </a:r>
          </a:p>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Moravian region, located in the southeastern part of the Czech Republic, is the undisputed center of Czech winemaking, producing around 96% of the country's wine. </a:t>
            </a:r>
          </a:p>
        </p:txBody>
      </p:sp>
      <p:pic>
        <p:nvPicPr>
          <p:cNvPr id="7" name="Picture 6" descr="A map of the czech republic&#10;&#10;Description automatically generated">
            <a:extLst>
              <a:ext uri="{FF2B5EF4-FFF2-40B4-BE49-F238E27FC236}">
                <a16:creationId xmlns:a16="http://schemas.microsoft.com/office/drawing/2014/main" id="{9C0B7A65-664F-5624-29BD-ADC9F8632427}"/>
              </a:ext>
            </a:extLst>
          </p:cNvPr>
          <p:cNvPicPr>
            <a:picLocks noChangeAspect="1"/>
          </p:cNvPicPr>
          <p:nvPr/>
        </p:nvPicPr>
        <p:blipFill>
          <a:blip r:embed="rId2">
            <a:extLst>
              <a:ext uri="{28A0092B-C50C-407E-A947-70E740481C1C}">
                <a14:useLocalDpi xmlns:a14="http://schemas.microsoft.com/office/drawing/2010/main" val="0"/>
              </a:ext>
            </a:extLst>
          </a:blip>
          <a:srcRect l="32792" t="45511" r="6803" b="11351"/>
          <a:stretch/>
        </p:blipFill>
        <p:spPr>
          <a:xfrm>
            <a:off x="0" y="3027405"/>
            <a:ext cx="7151972" cy="3830595"/>
          </a:xfrm>
          <a:prstGeom prst="rect">
            <a:avLst/>
          </a:prstGeom>
        </p:spPr>
      </p:pic>
      <p:sp>
        <p:nvSpPr>
          <p:cNvPr id="9" name="TextBox 8">
            <a:extLst>
              <a:ext uri="{FF2B5EF4-FFF2-40B4-BE49-F238E27FC236}">
                <a16:creationId xmlns:a16="http://schemas.microsoft.com/office/drawing/2014/main" id="{01F784D8-DE5D-EABA-9221-8D31EE89B26C}"/>
              </a:ext>
            </a:extLst>
          </p:cNvPr>
          <p:cNvSpPr txBox="1"/>
          <p:nvPr/>
        </p:nvSpPr>
        <p:spPr>
          <a:xfrm>
            <a:off x="7266432" y="3027404"/>
            <a:ext cx="4645152" cy="2192139"/>
          </a:xfrm>
          <a:prstGeom prst="rect">
            <a:avLst/>
          </a:prstGeom>
          <a:noFill/>
        </p:spPr>
        <p:txBody>
          <a:bodyPr wrap="square">
            <a:spAutoFit/>
          </a:bodyPr>
          <a:lstStyle/>
          <a:p>
            <a:pPr marL="285750" marR="0" indent="-28575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Moravia's diverse microclimates, combined with its rolling hills and varied soils, create ideal conditions for cultivating both white and red grape varieties.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Wine Regions of the Czech Republic</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426720" y="1560577"/>
            <a:ext cx="11765280" cy="5864351"/>
          </a:xfrm>
        </p:spPr>
        <p:txBody>
          <a:bodyPr>
            <a:noAutofit/>
          </a:bodyPr>
          <a:lstStyle/>
          <a:p>
            <a:pPr marR="0" algn="l">
              <a:lnSpc>
                <a:spcPct val="115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Moravia</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Moravia's four subregions—</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Znojmo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Mikulov</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Velké</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Pavlovice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Slovácko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offer unique terroir and wine styles, contributing to the region's rich winemaking tapestry. </a:t>
            </a:r>
          </a:p>
          <a:p>
            <a:pPr marL="342900" marR="0" indent="-342900" algn="l">
              <a:lnSpc>
                <a:spcPct val="115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region is renowned for its white wines, especially those made from grapes like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Grüner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Veltliner, Riesling, and Müller-Thurgau, but it also produces high-quality red wines from varieties such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Blaufränkisch</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(known locally as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Frankovka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Saint Laurent.</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Tourism in Moravia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Moravia is a haven for wine tourists, offering picturesque vineyards, charming wine cellars, and numerous wine festivals. </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town of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Znojmo</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in particular, is famous for its wine festivals, medieval architecture, and stunning views of the surrounding vineyards.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2927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243584"/>
          </a:xfrm>
        </p:spPr>
        <p:txBody>
          <a:bodyPr anchor="ctr">
            <a:normAutofit/>
          </a:bodyPr>
          <a:lstStyle/>
          <a:p>
            <a:pPr marL="0" marR="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Regional Breakdown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243585"/>
            <a:ext cx="11423904" cy="2857501"/>
          </a:xfrm>
        </p:spPr>
        <p:txBody>
          <a:bodyPr>
            <a:normAutofit/>
          </a:bodyPr>
          <a:lstStyle/>
          <a:p>
            <a:pPr marL="0" marR="0" algn="l">
              <a:lnSpc>
                <a:spcPct val="115000"/>
              </a:lnSpc>
              <a:spcBef>
                <a:spcPts val="0"/>
              </a:spcBef>
              <a:spcAft>
                <a:spcPts val="800"/>
              </a:spcAft>
            </a:pPr>
            <a:r>
              <a:rPr lang="en-US" sz="2400" b="1" kern="100" dirty="0" err="1">
                <a:effectLst/>
                <a:ea typeface="Aptos" panose="020B0004020202020204" pitchFamily="34" charset="0"/>
              </a:rPr>
              <a:t>Znojmo</a:t>
            </a:r>
            <a:r>
              <a:rPr lang="en-US" sz="2400" b="1" kern="100" dirty="0">
                <a:effectLst/>
                <a:ea typeface="Aptos" panose="020B0004020202020204" pitchFamily="34" charset="0"/>
              </a:rPr>
              <a:t> (Moravia)</a:t>
            </a:r>
            <a:endParaRPr lang="en-US" sz="24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Terroir &amp; Climate</a:t>
            </a:r>
            <a:r>
              <a:rPr lang="en-US" sz="2400" kern="100" dirty="0">
                <a:effectLst/>
                <a:ea typeface="Aptos" panose="020B0004020202020204" pitchFamily="34" charset="0"/>
              </a:rPr>
              <a:t>: Located near the Austrian border, </a:t>
            </a:r>
            <a:r>
              <a:rPr lang="en-US" sz="2400" kern="100" dirty="0" err="1">
                <a:effectLst/>
                <a:ea typeface="Aptos" panose="020B0004020202020204" pitchFamily="34" charset="0"/>
              </a:rPr>
              <a:t>Znojmo</a:t>
            </a:r>
            <a:r>
              <a:rPr lang="en-US" sz="2400" kern="100" dirty="0">
                <a:effectLst/>
                <a:ea typeface="Aptos" panose="020B0004020202020204" pitchFamily="34" charset="0"/>
              </a:rPr>
              <a:t> enjoys a mix of limestone and granite soils, with a relatively warm climate influenced by the Pannonian Plain.</a:t>
            </a: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ea typeface="Aptos" panose="020B0004020202020204" pitchFamily="34" charset="0"/>
              </a:rPr>
              <a:t>Grape Varieties</a:t>
            </a:r>
            <a:r>
              <a:rPr lang="en-US" sz="2400" kern="100" dirty="0">
                <a:effectLst/>
                <a:ea typeface="Aptos" panose="020B0004020202020204" pitchFamily="34" charset="0"/>
              </a:rPr>
              <a:t>: </a:t>
            </a:r>
            <a:r>
              <a:rPr lang="en-US" sz="2400" kern="100" dirty="0" err="1">
                <a:effectLst/>
                <a:ea typeface="Aptos" panose="020B0004020202020204" pitchFamily="34" charset="0"/>
              </a:rPr>
              <a:t>Znojmo</a:t>
            </a:r>
            <a:r>
              <a:rPr lang="en-US" sz="2400" kern="100" dirty="0">
                <a:effectLst/>
                <a:ea typeface="Aptos" panose="020B0004020202020204" pitchFamily="34" charset="0"/>
              </a:rPr>
              <a:t> is best known for its aromatic white wines, particularly </a:t>
            </a:r>
            <a:r>
              <a:rPr lang="en-US" sz="2400" kern="100" dirty="0" err="1">
                <a:effectLst/>
                <a:ea typeface="Aptos" panose="020B0004020202020204" pitchFamily="34" charset="0"/>
              </a:rPr>
              <a:t>Grüner</a:t>
            </a:r>
            <a:r>
              <a:rPr lang="en-US" sz="2400" kern="100" dirty="0">
                <a:effectLst/>
                <a:ea typeface="Aptos" panose="020B0004020202020204" pitchFamily="34" charset="0"/>
              </a:rPr>
              <a:t> Veltliner, Sauvignon Blanc, and Riesling. The cool nights in the region help preserve acidity in the grapes, leading to fresh, vibrant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uilding on a hill with a vineyard&#10;&#10;Description automatically generated">
            <a:extLst>
              <a:ext uri="{FF2B5EF4-FFF2-40B4-BE49-F238E27FC236}">
                <a16:creationId xmlns:a16="http://schemas.microsoft.com/office/drawing/2014/main" id="{583B7A7F-6CCF-9D77-0D4A-01C327EBC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499"/>
            <a:ext cx="5715000" cy="2857500"/>
          </a:xfrm>
          <a:prstGeom prst="rect">
            <a:avLst/>
          </a:prstGeom>
        </p:spPr>
      </p:pic>
      <p:sp>
        <p:nvSpPr>
          <p:cNvPr id="7" name="TextBox 6">
            <a:extLst>
              <a:ext uri="{FF2B5EF4-FFF2-40B4-BE49-F238E27FC236}">
                <a16:creationId xmlns:a16="http://schemas.microsoft.com/office/drawing/2014/main" id="{83B32752-E6B1-DC99-4153-218219945C3D}"/>
              </a:ext>
            </a:extLst>
          </p:cNvPr>
          <p:cNvSpPr txBox="1"/>
          <p:nvPr/>
        </p:nvSpPr>
        <p:spPr>
          <a:xfrm>
            <a:off x="5820156" y="3644127"/>
            <a:ext cx="6096000" cy="2178353"/>
          </a:xfrm>
          <a:prstGeom prst="rect">
            <a:avLst/>
          </a:prstGeom>
          <a:noFill/>
        </p:spPr>
        <p:txBody>
          <a:bodyPr wrap="square">
            <a:spAutoFit/>
          </a:bodyPr>
          <a:lstStyle/>
          <a:p>
            <a:pPr marL="342900" marR="0" lvl="0" indent="-342900" algn="l">
              <a:lnSpc>
                <a:spcPct val="115000"/>
              </a:lnSpc>
              <a:spcBef>
                <a:spcPts val="0"/>
              </a:spcBef>
              <a:spcAft>
                <a:spcPts val="800"/>
              </a:spcAft>
              <a:buSzPts val="1000"/>
              <a:buFont typeface="Symbol" panose="05050102010706020507" pitchFamily="18" charset="2"/>
              <a:buChar char=""/>
              <a:tabLst>
                <a:tab pos="457200" algn="l"/>
              </a:tabLst>
            </a:pPr>
            <a:endParaRPr lang="en-US" sz="1800" kern="100" dirty="0">
              <a:effectLst/>
              <a:ea typeface="Aptos" panose="020B0004020202020204" pitchFamily="34" charset="0"/>
            </a:endParaRPr>
          </a:p>
          <a:p>
            <a:pPr marL="342900" marR="0" lvl="0" indent="-342900" algn="l">
              <a:lnSpc>
                <a:spcPct val="115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Characteristics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Znojmo's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wines are characterized by their minerality, bright acidity, and expressive aromas of citrus, stone fruit, and herbs.</a:t>
            </a:r>
          </a:p>
        </p:txBody>
      </p:sp>
    </p:spTree>
    <p:extLst>
      <p:ext uri="{BB962C8B-B14F-4D97-AF65-F5344CB8AC3E}">
        <p14:creationId xmlns:p14="http://schemas.microsoft.com/office/powerpoint/2010/main" val="4713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677</TotalTime>
  <Words>2496</Words>
  <Application>Microsoft Office PowerPoint</Application>
  <PresentationFormat>Widescreen</PresentationFormat>
  <Paragraphs>151</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Symbol</vt:lpstr>
      <vt:lpstr>Times New Roman</vt:lpstr>
      <vt:lpstr>Times New Roman, serif</vt:lpstr>
      <vt:lpstr>Office Theme</vt:lpstr>
      <vt:lpstr>Wine of the Czech Republic  Presented by Marc Silver</vt:lpstr>
      <vt:lpstr>Tradition Meets Innovation</vt:lpstr>
      <vt:lpstr>History of Czech Wine: From Ancient to Modern Times</vt:lpstr>
      <vt:lpstr>The Golden Age of Czech Winemaking</vt:lpstr>
      <vt:lpstr>Decline and Revival</vt:lpstr>
      <vt:lpstr>Modern Revival</vt:lpstr>
      <vt:lpstr>Wine Regions of the Czech Republic</vt:lpstr>
      <vt:lpstr>Wine Regions of the Czech Republic</vt:lpstr>
      <vt:lpstr>Regional Breakdown</vt:lpstr>
      <vt:lpstr>Regional Breakdown</vt:lpstr>
      <vt:lpstr>Regional Breakdown</vt:lpstr>
      <vt:lpstr>Regional Breakdown</vt:lpstr>
      <vt:lpstr>Wine Regions of the Czech Republic</vt:lpstr>
      <vt:lpstr>Wine Regions of the Czech Republic</vt:lpstr>
      <vt:lpstr>Wine Regions of the Czech Republic</vt:lpstr>
      <vt:lpstr>Czech Republic's Unique Terroir</vt:lpstr>
      <vt:lpstr>Regional Breakdown</vt:lpstr>
      <vt:lpstr>Varietals and Wine Characteristics</vt:lpstr>
      <vt:lpstr>Varietals and Wine Characteristics</vt:lpstr>
      <vt:lpstr>Notable Wineries and Signature Wines</vt:lpstr>
      <vt:lpstr>Notable Wineries and Signature Wines</vt:lpstr>
      <vt:lpstr>Notable Wineries and Signature Wines</vt:lpstr>
      <vt:lpstr>Conclusion</vt:lpstr>
      <vt:lpstr>Acknowledgement</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41</cp:revision>
  <dcterms:created xsi:type="dcterms:W3CDTF">2024-07-15T00:09:41Z</dcterms:created>
  <dcterms:modified xsi:type="dcterms:W3CDTF">2024-10-10T20:19:37Z</dcterms:modified>
</cp:coreProperties>
</file>