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3_B291A813.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7" r:id="rId3"/>
    <p:sldId id="258" r:id="rId4"/>
    <p:sldId id="266" r:id="rId5"/>
    <p:sldId id="267" r:id="rId6"/>
    <p:sldId id="264" r:id="rId7"/>
    <p:sldId id="275" r:id="rId8"/>
    <p:sldId id="259" r:id="rId9"/>
    <p:sldId id="272" r:id="rId10"/>
    <p:sldId id="260" r:id="rId11"/>
    <p:sldId id="268" r:id="rId12"/>
    <p:sldId id="269" r:id="rId13"/>
    <p:sldId id="261" r:id="rId14"/>
    <p:sldId id="273" r:id="rId15"/>
    <p:sldId id="262" r:id="rId16"/>
    <p:sldId id="274" r:id="rId17"/>
    <p:sldId id="263" r:id="rId18"/>
    <p:sldId id="265" r:id="rId19"/>
    <p:sldId id="276" r:id="rId20"/>
    <p:sldId id="271"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12" autoAdjust="0"/>
    <p:restoredTop sz="94660"/>
  </p:normalViewPr>
  <p:slideViewPr>
    <p:cSldViewPr snapToGrid="0" snapToObjects="1">
      <p:cViewPr varScale="1">
        <p:scale>
          <a:sx n="79" d="100"/>
          <a:sy n="79" d="100"/>
        </p:scale>
        <p:origin x="51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modernComment_113_B291A813.xml><?xml version="1.0" encoding="utf-8"?>
<p188:cmLst xmlns:a="http://schemas.openxmlformats.org/drawingml/2006/main" xmlns:r="http://schemas.openxmlformats.org/officeDocument/2006/relationships" xmlns:p188="http://schemas.microsoft.com/office/powerpoint/2018/8/main">
  <p188:cm id="{00401F03-8E6F-4045-B65D-436B5514A575}" authorId="{5A6809BF-033D-8017-B196-2FD9BEB1A563}" created="2024-09-30T21:19:05.958">
    <ac:deMkLst xmlns:ac="http://schemas.microsoft.com/office/drawing/2013/main/command">
      <pc:docMk xmlns:pc="http://schemas.microsoft.com/office/powerpoint/2013/main/command"/>
      <pc:sldMk xmlns:pc="http://schemas.microsoft.com/office/powerpoint/2013/main/command" cId="2995890195" sldId="275"/>
      <ac:spMk id="7" creationId="{3DDE76DA-0CAC-F22C-09CC-85995A6B82C0}"/>
    </ac:deMkLst>
    <p188:txBody>
      <a:bodyPr/>
      <a:lstStyle/>
      <a:p>
        <a:r>
          <a:rPr lang="en-US"/>
          <a:t>Cyprus’s unique terroir is shaped by high-altitude vineyards, phylloxera-free soils, and a warm Mediterranean climate.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DF274-BED2-464D-8183-1156BD2AC5E2}" type="datetimeFigureOut">
              <a:rPr lang="en-US" smtClean="0"/>
              <a:t>10/2/2024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95FA9-B472-48DD-9A7A-08DA78C3430F}" type="slidenum">
              <a:rPr lang="en-US" smtClean="0"/>
              <a:t>‹#›</a:t>
            </a:fld>
            <a:endParaRPr lang="en-US"/>
          </a:p>
        </p:txBody>
      </p:sp>
    </p:spTree>
    <p:extLst>
      <p:ext uri="{BB962C8B-B14F-4D97-AF65-F5344CB8AC3E}">
        <p14:creationId xmlns:p14="http://schemas.microsoft.com/office/powerpoint/2010/main" val="185869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95FA9-B472-48DD-9A7A-08DA78C3430F}" type="slidenum">
              <a:rPr lang="en-US" smtClean="0"/>
              <a:t>5</a:t>
            </a:fld>
            <a:endParaRPr lang="en-US"/>
          </a:p>
        </p:txBody>
      </p:sp>
    </p:spTree>
    <p:extLst>
      <p:ext uri="{BB962C8B-B14F-4D97-AF65-F5344CB8AC3E}">
        <p14:creationId xmlns:p14="http://schemas.microsoft.com/office/powerpoint/2010/main" val="179388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95FA9-B472-48DD-9A7A-08DA78C3430F}" type="slidenum">
              <a:rPr lang="en-US" smtClean="0"/>
              <a:t>8</a:t>
            </a:fld>
            <a:endParaRPr lang="en-US"/>
          </a:p>
        </p:txBody>
      </p:sp>
    </p:spTree>
    <p:extLst>
      <p:ext uri="{BB962C8B-B14F-4D97-AF65-F5344CB8AC3E}">
        <p14:creationId xmlns:p14="http://schemas.microsoft.com/office/powerpoint/2010/main" val="380783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95FA9-B472-48DD-9A7A-08DA78C3430F}" type="slidenum">
              <a:rPr lang="en-US" smtClean="0"/>
              <a:t>15</a:t>
            </a:fld>
            <a:endParaRPr lang="en-US"/>
          </a:p>
        </p:txBody>
      </p:sp>
    </p:spTree>
    <p:extLst>
      <p:ext uri="{BB962C8B-B14F-4D97-AF65-F5344CB8AC3E}">
        <p14:creationId xmlns:p14="http://schemas.microsoft.com/office/powerpoint/2010/main" val="10057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95FA9-B472-48DD-9A7A-08DA78C3430F}" type="slidenum">
              <a:rPr lang="en-US" smtClean="0"/>
              <a:t>16</a:t>
            </a:fld>
            <a:endParaRPr lang="en-US"/>
          </a:p>
        </p:txBody>
      </p:sp>
    </p:spTree>
    <p:extLst>
      <p:ext uri="{BB962C8B-B14F-4D97-AF65-F5344CB8AC3E}">
        <p14:creationId xmlns:p14="http://schemas.microsoft.com/office/powerpoint/2010/main" val="49800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20</a:t>
            </a:fld>
            <a:endParaRPr lang="en-US"/>
          </a:p>
        </p:txBody>
      </p:sp>
    </p:spTree>
    <p:extLst>
      <p:ext uri="{BB962C8B-B14F-4D97-AF65-F5344CB8AC3E}">
        <p14:creationId xmlns:p14="http://schemas.microsoft.com/office/powerpoint/2010/main" val="28151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D6BE6-0F4F-5247-85DC-99E804FE0F7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C624EC2-264C-2EDB-D6CF-FFDA5D9DAFD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FAABBF9-98F8-F25F-09F3-66583FC1D406}"/>
              </a:ext>
            </a:extLst>
          </p:cNvPr>
          <p:cNvSpPr>
            <a:spLocks noGrp="1"/>
          </p:cNvSpPr>
          <p:nvPr>
            <p:ph type="dt" sz="half" idx="10"/>
          </p:nvPr>
        </p:nvSpPr>
        <p:spPr/>
        <p:txBody>
          <a:bodyPr/>
          <a:lstStyle/>
          <a:p>
            <a:fld id="{5BCAD085-E8A6-8845-BD4E-CB4CCA059FC4}" type="datetimeFigureOut">
              <a:rPr lang="en-US" smtClean="0"/>
              <a:t>10/2/2024</a:t>
            </a:fld>
            <a:endParaRPr lang="en-US"/>
          </a:p>
        </p:txBody>
      </p:sp>
      <p:sp>
        <p:nvSpPr>
          <p:cNvPr id="5" name="Footer Placeholder 4">
            <a:extLst>
              <a:ext uri="{FF2B5EF4-FFF2-40B4-BE49-F238E27FC236}">
                <a16:creationId xmlns:a16="http://schemas.microsoft.com/office/drawing/2014/main" id="{9A3F35BA-B4CD-10F9-9C40-F2862F8C1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50431-87B0-2E97-30B8-C1BFD96A5FDB}"/>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93552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E770-7183-6D6B-EEAE-163BF811F6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5F56F-D705-E228-9EB1-040F4E8806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1E7EE-D331-E74A-A4D4-BD7B4B093B0F}"/>
              </a:ext>
            </a:extLst>
          </p:cNvPr>
          <p:cNvSpPr>
            <a:spLocks noGrp="1"/>
          </p:cNvSpPr>
          <p:nvPr>
            <p:ph type="dt" sz="half" idx="10"/>
          </p:nvPr>
        </p:nvSpPr>
        <p:spPr/>
        <p:txBody>
          <a:bodyPr/>
          <a:lstStyle/>
          <a:p>
            <a:fld id="{5BCAD085-E8A6-8845-BD4E-CB4CCA059FC4}" type="datetimeFigureOut">
              <a:rPr lang="en-US" smtClean="0"/>
              <a:t>10/2/2024</a:t>
            </a:fld>
            <a:endParaRPr lang="en-US"/>
          </a:p>
        </p:txBody>
      </p:sp>
      <p:sp>
        <p:nvSpPr>
          <p:cNvPr id="5" name="Footer Placeholder 4">
            <a:extLst>
              <a:ext uri="{FF2B5EF4-FFF2-40B4-BE49-F238E27FC236}">
                <a16:creationId xmlns:a16="http://schemas.microsoft.com/office/drawing/2014/main" id="{0EB95CA8-FA55-F9C7-9BF1-7E7A10079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0D8F4-CBFB-673F-E638-B76064381577}"/>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5456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4D2C6-7827-CFB7-9FE8-DEA77FF4728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E91A7A-F877-66C8-69BF-A99E61F1838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F5B6A-164B-0CF8-0BB7-1264B2D06D11}"/>
              </a:ext>
            </a:extLst>
          </p:cNvPr>
          <p:cNvSpPr>
            <a:spLocks noGrp="1"/>
          </p:cNvSpPr>
          <p:nvPr>
            <p:ph type="dt" sz="half" idx="10"/>
          </p:nvPr>
        </p:nvSpPr>
        <p:spPr/>
        <p:txBody>
          <a:bodyPr/>
          <a:lstStyle/>
          <a:p>
            <a:fld id="{5BCAD085-E8A6-8845-BD4E-CB4CCA059FC4}" type="datetimeFigureOut">
              <a:rPr lang="en-US" smtClean="0"/>
              <a:t>10/2/2024</a:t>
            </a:fld>
            <a:endParaRPr lang="en-US"/>
          </a:p>
        </p:txBody>
      </p:sp>
      <p:sp>
        <p:nvSpPr>
          <p:cNvPr id="5" name="Footer Placeholder 4">
            <a:extLst>
              <a:ext uri="{FF2B5EF4-FFF2-40B4-BE49-F238E27FC236}">
                <a16:creationId xmlns:a16="http://schemas.microsoft.com/office/drawing/2014/main" id="{9410877F-FFBA-3875-D600-9839337E6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F80F9-31B4-0736-2E10-4A48530D1074}"/>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571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D327-9E92-C826-5B34-1FD0FF6BF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898198-BDA7-744B-3EB8-1390C394E6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973E5-9B87-1766-91FC-4B3DBD879FC0}"/>
              </a:ext>
            </a:extLst>
          </p:cNvPr>
          <p:cNvSpPr>
            <a:spLocks noGrp="1"/>
          </p:cNvSpPr>
          <p:nvPr>
            <p:ph type="dt" sz="half" idx="10"/>
          </p:nvPr>
        </p:nvSpPr>
        <p:spPr/>
        <p:txBody>
          <a:bodyPr/>
          <a:lstStyle/>
          <a:p>
            <a:fld id="{5BCAD085-E8A6-8845-BD4E-CB4CCA059FC4}" type="datetimeFigureOut">
              <a:rPr lang="en-US" smtClean="0"/>
              <a:t>10/2/2024</a:t>
            </a:fld>
            <a:endParaRPr lang="en-US"/>
          </a:p>
        </p:txBody>
      </p:sp>
      <p:sp>
        <p:nvSpPr>
          <p:cNvPr id="5" name="Footer Placeholder 4">
            <a:extLst>
              <a:ext uri="{FF2B5EF4-FFF2-40B4-BE49-F238E27FC236}">
                <a16:creationId xmlns:a16="http://schemas.microsoft.com/office/drawing/2014/main" id="{90D9FE75-A866-F3B7-22A1-2871FFA43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C2B21-6066-58FE-24FA-3FF69930EE1D}"/>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6363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019BF-4D84-E563-F72A-7C291C38C9B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CDD2026-ED9A-610B-BA1D-5C49235F910C}"/>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F2D9E0-6C94-B4EF-0283-6DCE7BBF4C14}"/>
              </a:ext>
            </a:extLst>
          </p:cNvPr>
          <p:cNvSpPr>
            <a:spLocks noGrp="1"/>
          </p:cNvSpPr>
          <p:nvPr>
            <p:ph type="dt" sz="half" idx="10"/>
          </p:nvPr>
        </p:nvSpPr>
        <p:spPr/>
        <p:txBody>
          <a:bodyPr/>
          <a:lstStyle/>
          <a:p>
            <a:fld id="{5BCAD085-E8A6-8845-BD4E-CB4CCA059FC4}" type="datetimeFigureOut">
              <a:rPr lang="en-US" smtClean="0"/>
              <a:t>10/2/2024</a:t>
            </a:fld>
            <a:endParaRPr lang="en-US"/>
          </a:p>
        </p:txBody>
      </p:sp>
      <p:sp>
        <p:nvSpPr>
          <p:cNvPr id="5" name="Footer Placeholder 4">
            <a:extLst>
              <a:ext uri="{FF2B5EF4-FFF2-40B4-BE49-F238E27FC236}">
                <a16:creationId xmlns:a16="http://schemas.microsoft.com/office/drawing/2014/main" id="{2FD78B4A-6F25-9D74-132E-459E83AC6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07362C-D6E2-80C3-EB77-B0B9CBACC1FE}"/>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4597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319C-2E85-A9BB-1E7C-F64D87D9D5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B6CBB9-E5AE-6FC3-35B7-88C6083FFB0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78F6F1-47D6-549B-3C99-60F43A8FBF2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FE3907-F789-3532-F0E9-4F60E25B7767}"/>
              </a:ext>
            </a:extLst>
          </p:cNvPr>
          <p:cNvSpPr>
            <a:spLocks noGrp="1"/>
          </p:cNvSpPr>
          <p:nvPr>
            <p:ph type="dt" sz="half" idx="10"/>
          </p:nvPr>
        </p:nvSpPr>
        <p:spPr/>
        <p:txBody>
          <a:bodyPr/>
          <a:lstStyle/>
          <a:p>
            <a:fld id="{5BCAD085-E8A6-8845-BD4E-CB4CCA059FC4}" type="datetimeFigureOut">
              <a:rPr lang="en-US" smtClean="0"/>
              <a:t>10/2/2024</a:t>
            </a:fld>
            <a:endParaRPr lang="en-US"/>
          </a:p>
        </p:txBody>
      </p:sp>
      <p:sp>
        <p:nvSpPr>
          <p:cNvPr id="6" name="Footer Placeholder 5">
            <a:extLst>
              <a:ext uri="{FF2B5EF4-FFF2-40B4-BE49-F238E27FC236}">
                <a16:creationId xmlns:a16="http://schemas.microsoft.com/office/drawing/2014/main" id="{88E8C22C-2918-6A45-9BDF-6A92739F4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CE19F-FA2C-215B-3C3A-17F931482B30}"/>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924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1716-7525-6BA7-2EB6-9E943BF82EE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7EAF0-B90F-F812-BB81-D4C69BC4904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D890F9A-052F-9465-D618-356593764DA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0FD57F-48FD-25AE-294C-25EE28A9581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AF6A507-BA0B-8FAA-07AB-154F195B98C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7023BD-5BEE-09C8-79BD-48982C720A19}"/>
              </a:ext>
            </a:extLst>
          </p:cNvPr>
          <p:cNvSpPr>
            <a:spLocks noGrp="1"/>
          </p:cNvSpPr>
          <p:nvPr>
            <p:ph type="dt" sz="half" idx="10"/>
          </p:nvPr>
        </p:nvSpPr>
        <p:spPr/>
        <p:txBody>
          <a:bodyPr/>
          <a:lstStyle/>
          <a:p>
            <a:fld id="{5BCAD085-E8A6-8845-BD4E-CB4CCA059FC4}" type="datetimeFigureOut">
              <a:rPr lang="en-US" smtClean="0"/>
              <a:t>10/2/2024</a:t>
            </a:fld>
            <a:endParaRPr lang="en-US"/>
          </a:p>
        </p:txBody>
      </p:sp>
      <p:sp>
        <p:nvSpPr>
          <p:cNvPr id="8" name="Footer Placeholder 7">
            <a:extLst>
              <a:ext uri="{FF2B5EF4-FFF2-40B4-BE49-F238E27FC236}">
                <a16:creationId xmlns:a16="http://schemas.microsoft.com/office/drawing/2014/main" id="{405B9546-A119-A362-1B5E-1D8A5D02C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5DB430-0A12-26CC-0596-0D3A7DFF5D7B}"/>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8086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B4D0-C4A2-2887-4049-9C894EFC4E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F9417C-EA59-00F5-1DD3-82B48A2A7539}"/>
              </a:ext>
            </a:extLst>
          </p:cNvPr>
          <p:cNvSpPr>
            <a:spLocks noGrp="1"/>
          </p:cNvSpPr>
          <p:nvPr>
            <p:ph type="dt" sz="half" idx="10"/>
          </p:nvPr>
        </p:nvSpPr>
        <p:spPr/>
        <p:txBody>
          <a:bodyPr/>
          <a:lstStyle/>
          <a:p>
            <a:fld id="{5BCAD085-E8A6-8845-BD4E-CB4CCA059FC4}" type="datetimeFigureOut">
              <a:rPr lang="en-US" smtClean="0"/>
              <a:t>10/2/2024</a:t>
            </a:fld>
            <a:endParaRPr lang="en-US"/>
          </a:p>
        </p:txBody>
      </p:sp>
      <p:sp>
        <p:nvSpPr>
          <p:cNvPr id="4" name="Footer Placeholder 3">
            <a:extLst>
              <a:ext uri="{FF2B5EF4-FFF2-40B4-BE49-F238E27FC236}">
                <a16:creationId xmlns:a16="http://schemas.microsoft.com/office/drawing/2014/main" id="{83096FB8-3223-10F5-2F31-23CC36BBD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259444-29BA-F867-F689-99E9707397E7}"/>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7268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D9D1B1-7A41-B76B-A33A-C74AFF5860C1}"/>
              </a:ext>
            </a:extLst>
          </p:cNvPr>
          <p:cNvSpPr>
            <a:spLocks noGrp="1"/>
          </p:cNvSpPr>
          <p:nvPr>
            <p:ph type="dt" sz="half" idx="10"/>
          </p:nvPr>
        </p:nvSpPr>
        <p:spPr/>
        <p:txBody>
          <a:bodyPr/>
          <a:lstStyle/>
          <a:p>
            <a:fld id="{5BCAD085-E8A6-8845-BD4E-CB4CCA059FC4}" type="datetimeFigureOut">
              <a:rPr lang="en-US" smtClean="0"/>
              <a:t>10/2/2024</a:t>
            </a:fld>
            <a:endParaRPr lang="en-US"/>
          </a:p>
        </p:txBody>
      </p:sp>
      <p:sp>
        <p:nvSpPr>
          <p:cNvPr id="3" name="Footer Placeholder 2">
            <a:extLst>
              <a:ext uri="{FF2B5EF4-FFF2-40B4-BE49-F238E27FC236}">
                <a16:creationId xmlns:a16="http://schemas.microsoft.com/office/drawing/2014/main" id="{AC3846B0-BDB4-8BF9-1465-FC7D411FDE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98373F-42E2-27CA-9FAF-DF3C05ACFECF}"/>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5068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165C-220F-3C1D-520A-AC3852E9A55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545B73-975A-F2B2-96E7-339879F78D0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F14160-5F79-5C7A-198E-0308936C94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B7D2EF-002A-DC7C-7BDF-F60B2ECEF4E9}"/>
              </a:ext>
            </a:extLst>
          </p:cNvPr>
          <p:cNvSpPr>
            <a:spLocks noGrp="1"/>
          </p:cNvSpPr>
          <p:nvPr>
            <p:ph type="dt" sz="half" idx="10"/>
          </p:nvPr>
        </p:nvSpPr>
        <p:spPr/>
        <p:txBody>
          <a:bodyPr/>
          <a:lstStyle/>
          <a:p>
            <a:fld id="{5BCAD085-E8A6-8845-BD4E-CB4CCA059FC4}" type="datetimeFigureOut">
              <a:rPr lang="en-US" smtClean="0"/>
              <a:t>10/2/2024</a:t>
            </a:fld>
            <a:endParaRPr lang="en-US"/>
          </a:p>
        </p:txBody>
      </p:sp>
      <p:sp>
        <p:nvSpPr>
          <p:cNvPr id="6" name="Footer Placeholder 5">
            <a:extLst>
              <a:ext uri="{FF2B5EF4-FFF2-40B4-BE49-F238E27FC236}">
                <a16:creationId xmlns:a16="http://schemas.microsoft.com/office/drawing/2014/main" id="{6F625FD0-309D-A99C-02EE-E37CA90CF6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6E7E1-86B1-BBA1-B222-24DF1AF48F75}"/>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6382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76EA-01AB-5FF7-AF5A-9D94C7505EF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6A69467-3B41-2E66-3DF6-BB62F8F7E0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B7877EA-3BDB-461C-7168-858AC12E02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675849F-23E4-2E4D-28FF-11CA654BC138}"/>
              </a:ext>
            </a:extLst>
          </p:cNvPr>
          <p:cNvSpPr>
            <a:spLocks noGrp="1"/>
          </p:cNvSpPr>
          <p:nvPr>
            <p:ph type="dt" sz="half" idx="10"/>
          </p:nvPr>
        </p:nvSpPr>
        <p:spPr/>
        <p:txBody>
          <a:bodyPr/>
          <a:lstStyle/>
          <a:p>
            <a:fld id="{5BCAD085-E8A6-8845-BD4E-CB4CCA059FC4}" type="datetimeFigureOut">
              <a:rPr lang="en-US" smtClean="0"/>
              <a:t>10/2/2024</a:t>
            </a:fld>
            <a:endParaRPr lang="en-US"/>
          </a:p>
        </p:txBody>
      </p:sp>
      <p:sp>
        <p:nvSpPr>
          <p:cNvPr id="6" name="Footer Placeholder 5">
            <a:extLst>
              <a:ext uri="{FF2B5EF4-FFF2-40B4-BE49-F238E27FC236}">
                <a16:creationId xmlns:a16="http://schemas.microsoft.com/office/drawing/2014/main" id="{F1DE9AC5-5B4C-1793-E3BD-92B5537D5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E64FEC-5AE4-C64D-C1CF-14FF807FF4F0}"/>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7598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26558C-0CCE-5031-940E-9D5D956639F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AB05BA-E634-9048-9014-7C86AE0A6D1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D6736-B4B8-EC1C-2834-0C82D5E3986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5BCAD085-E8A6-8845-BD4E-CB4CCA059FC4}" type="datetimeFigureOut">
              <a:rPr lang="en-US" smtClean="0"/>
              <a:t>10/2/2024</a:t>
            </a:fld>
            <a:endParaRPr lang="en-US"/>
          </a:p>
        </p:txBody>
      </p:sp>
      <p:sp>
        <p:nvSpPr>
          <p:cNvPr id="5" name="Footer Placeholder 4">
            <a:extLst>
              <a:ext uri="{FF2B5EF4-FFF2-40B4-BE49-F238E27FC236}">
                <a16:creationId xmlns:a16="http://schemas.microsoft.com/office/drawing/2014/main" id="{8E4EBF4C-756E-181B-7A30-0E6F966739D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863F4DD-5F88-D466-438A-EC472D2A8B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494649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microsoft.com/office/2018/10/relationships/comments" Target="../comments/modernComment_113_B291A8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descr="A vineyard with trees and mountains in the background&#10;&#10;Description automatically generated">
            <a:extLst>
              <a:ext uri="{FF2B5EF4-FFF2-40B4-BE49-F238E27FC236}">
                <a16:creationId xmlns:a16="http://schemas.microsoft.com/office/drawing/2014/main" id="{4953F4DE-7171-9278-A37F-CC0F2D2098FC}"/>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0" y="1"/>
            <a:ext cx="9144000" cy="3429000"/>
          </a:xfrm>
        </p:spPr>
        <p:txBody>
          <a:bodyPr>
            <a:normAutofit/>
          </a:bodyPr>
          <a:lstStyle/>
          <a:p>
            <a:r>
              <a:rPr b="1" dirty="0">
                <a:latin typeface="Times New Roman" panose="02020603050405020304" pitchFamily="18" charset="0"/>
                <a:cs typeface="Times New Roman" panose="02020603050405020304" pitchFamily="18" charset="0"/>
              </a:rPr>
              <a:t>The Wines of Cyprus</a:t>
            </a:r>
            <a:br>
              <a:rPr lang="en-US" b="1"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An Exploration of Cyprus's Rich Wine Heritage</a:t>
            </a:r>
            <a:br>
              <a:rPr lang="en-US" sz="36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Presented by</a:t>
            </a:r>
            <a:br>
              <a:rPr lang="en-US" sz="36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Marc Silver</a:t>
            </a:r>
            <a:br>
              <a:rPr lang="en-US"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sz="4400" b="1" dirty="0" err="1">
                <a:latin typeface="Times New Roman" panose="02020603050405020304" pitchFamily="18" charset="0"/>
                <a:cs typeface="Times New Roman" panose="02020603050405020304" pitchFamily="18" charset="0"/>
              </a:rPr>
              <a:t>Krasochoria</a:t>
            </a:r>
            <a:r>
              <a:rPr sz="4400" b="1" dirty="0">
                <a:latin typeface="Times New Roman" panose="02020603050405020304" pitchFamily="18" charset="0"/>
                <a:cs typeface="Times New Roman" panose="02020603050405020304" pitchFamily="18" charset="0"/>
              </a:rPr>
              <a:t> </a:t>
            </a:r>
            <a:r>
              <a:rPr sz="4400" b="1" dirty="0" err="1">
                <a:latin typeface="Times New Roman" panose="02020603050405020304" pitchFamily="18" charset="0"/>
                <a:cs typeface="Times New Roman" panose="02020603050405020304" pitchFamily="18" charset="0"/>
              </a:rPr>
              <a:t>Lemesou</a:t>
            </a:r>
            <a:r>
              <a:rPr sz="4400" b="1" dirty="0">
                <a:latin typeface="Times New Roman" panose="02020603050405020304" pitchFamily="18" charset="0"/>
                <a:cs typeface="Times New Roman" panose="02020603050405020304" pitchFamily="18" charset="0"/>
              </a:rPr>
              <a:t> </a:t>
            </a:r>
            <a:br>
              <a:rPr lang="en-US" sz="4400" b="1" dirty="0">
                <a:latin typeface="Times New Roman" panose="02020603050405020304" pitchFamily="18" charset="0"/>
                <a:cs typeface="Times New Roman" panose="02020603050405020304" pitchFamily="18" charset="0"/>
              </a:rPr>
            </a:br>
            <a:r>
              <a:rPr sz="4400" b="1" dirty="0">
                <a:latin typeface="Times New Roman" panose="02020603050405020304" pitchFamily="18" charset="0"/>
                <a:cs typeface="Times New Roman" panose="02020603050405020304" pitchFamily="18" charset="0"/>
              </a:rPr>
              <a:t>Limassol Wine Villages</a:t>
            </a:r>
          </a:p>
        </p:txBody>
      </p:sp>
      <p:sp>
        <p:nvSpPr>
          <p:cNvPr id="3" name="Content Placeholder 2"/>
          <p:cNvSpPr>
            <a:spLocks noGrp="1"/>
          </p:cNvSpPr>
          <p:nvPr>
            <p:ph idx="1"/>
          </p:nvPr>
        </p:nvSpPr>
        <p:spPr>
          <a:xfrm>
            <a:off x="457200" y="1600200"/>
            <a:ext cx="7418832" cy="5257800"/>
          </a:xfrm>
        </p:spPr>
        <p:txBody>
          <a:bodyPr>
            <a:noAutofit/>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Located in the southern part of Cyprus, this region is renowned for producing some of the island’s best wines.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vineyards are nestled in the foothills of the Troodos Mountains, with altitudes ranging from 400 to 800 meters.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cooler, elevated terrain allows for slower ripening, resulting in wines with greater complexity and balance.</a:t>
            </a:r>
          </a:p>
          <a:p>
            <a:r>
              <a:rPr lang="en-US" sz="2400" dirty="0">
                <a:latin typeface="Times New Roman" panose="02020603050405020304" pitchFamily="18" charset="0"/>
                <a:cs typeface="Times New Roman" panose="02020603050405020304" pitchFamily="18" charset="0"/>
              </a:rPr>
              <a:t>The regions </a:t>
            </a:r>
            <a:r>
              <a:rPr sz="2400" dirty="0">
                <a:latin typeface="Times New Roman" panose="02020603050405020304" pitchFamily="18" charset="0"/>
                <a:cs typeface="Times New Roman" panose="02020603050405020304" pitchFamily="18" charset="0"/>
              </a:rPr>
              <a:t>Terroir</a:t>
            </a:r>
            <a:r>
              <a:rPr lang="en-US" sz="2400" dirty="0">
                <a:latin typeface="Times New Roman" panose="02020603050405020304" pitchFamily="18" charset="0"/>
                <a:cs typeface="Times New Roman" panose="02020603050405020304" pitchFamily="18" charset="0"/>
              </a:rPr>
              <a:t> is a combination of</a:t>
            </a:r>
            <a:r>
              <a:rPr sz="2400" dirty="0">
                <a:latin typeface="Times New Roman" panose="02020603050405020304" pitchFamily="18" charset="0"/>
                <a:cs typeface="Times New Roman" panose="02020603050405020304" pitchFamily="18" charset="0"/>
              </a:rPr>
              <a:t> Limestone and volcanic soils, altitude between 400-800 meters.</a:t>
            </a:r>
            <a:r>
              <a:rPr lang="en-US" sz="2400" dirty="0">
                <a:latin typeface="Times New Roman" panose="02020603050405020304" pitchFamily="18" charset="0"/>
                <a:cs typeface="Times New Roman" panose="02020603050405020304" pitchFamily="18" charset="0"/>
              </a:rPr>
              <a:t> </a:t>
            </a:r>
          </a:p>
          <a:p>
            <a:r>
              <a:rPr sz="2400" dirty="0">
                <a:latin typeface="Times New Roman" panose="02020603050405020304" pitchFamily="18" charset="0"/>
                <a:cs typeface="Times New Roman" panose="02020603050405020304" pitchFamily="18" charset="0"/>
              </a:rPr>
              <a:t>Prominent Varietals: </a:t>
            </a:r>
            <a:r>
              <a:rPr sz="2400" dirty="0" err="1">
                <a:latin typeface="Times New Roman" panose="02020603050405020304" pitchFamily="18" charset="0"/>
                <a:cs typeface="Times New Roman" panose="02020603050405020304" pitchFamily="18" charset="0"/>
              </a:rPr>
              <a:t>Xynisteri</a:t>
            </a:r>
            <a:r>
              <a:rPr sz="2400" dirty="0">
                <a:latin typeface="Times New Roman" panose="02020603050405020304" pitchFamily="18" charset="0"/>
                <a:cs typeface="Times New Roman" panose="02020603050405020304" pitchFamily="18" charset="0"/>
              </a:rPr>
              <a:t> (crisp, citrusy white) and </a:t>
            </a:r>
            <a:r>
              <a:rPr sz="2400" dirty="0" err="1">
                <a:latin typeface="Times New Roman" panose="02020603050405020304" pitchFamily="18" charset="0"/>
                <a:cs typeface="Times New Roman" panose="02020603050405020304" pitchFamily="18" charset="0"/>
              </a:rPr>
              <a:t>Maratheftiko</a:t>
            </a:r>
            <a:r>
              <a:rPr sz="2400" dirty="0">
                <a:latin typeface="Times New Roman" panose="02020603050405020304" pitchFamily="18" charset="0"/>
                <a:cs typeface="Times New Roman" panose="02020603050405020304" pitchFamily="18" charset="0"/>
              </a:rPr>
              <a:t> (bold red with dark fruit and spices).</a:t>
            </a:r>
            <a:endParaRPr lang="en-US" sz="2400" dirty="0">
              <a:latin typeface="Times New Roman" panose="02020603050405020304" pitchFamily="18"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rPr>
              <a:t>Notable Wineries: </a:t>
            </a:r>
            <a:r>
              <a:rPr sz="2400" dirty="0" err="1">
                <a:latin typeface="Times New Roman" panose="02020603050405020304" pitchFamily="18" charset="0"/>
                <a:cs typeface="Times New Roman" panose="02020603050405020304" pitchFamily="18" charset="0"/>
              </a:rPr>
              <a:t>Zambartas</a:t>
            </a:r>
            <a:r>
              <a:rPr sz="2400" dirty="0">
                <a:latin typeface="Times New Roman" panose="02020603050405020304" pitchFamily="18" charset="0"/>
                <a:cs typeface="Times New Roman" panose="02020603050405020304" pitchFamily="18" charset="0"/>
              </a:rPr>
              <a:t> Winery, known for blends of native and international varietals.</a:t>
            </a:r>
          </a:p>
        </p:txBody>
      </p:sp>
      <p:pic>
        <p:nvPicPr>
          <p:cNvPr id="7" name="Picture 6" descr="A bottle of white liquid&#10;&#10;Description automatically generated">
            <a:extLst>
              <a:ext uri="{FF2B5EF4-FFF2-40B4-BE49-F238E27FC236}">
                <a16:creationId xmlns:a16="http://schemas.microsoft.com/office/drawing/2014/main" id="{143E3EF8-1332-9E28-5882-B8D9D8E8FC40}"/>
              </a:ext>
            </a:extLst>
          </p:cNvPr>
          <p:cNvPicPr>
            <a:picLocks noChangeAspect="1"/>
          </p:cNvPicPr>
          <p:nvPr/>
        </p:nvPicPr>
        <p:blipFill>
          <a:blip r:embed="rId2"/>
          <a:stretch>
            <a:fillRect/>
          </a:stretch>
        </p:blipFill>
        <p:spPr>
          <a:xfrm>
            <a:off x="6666929" y="207264"/>
            <a:ext cx="368617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sz="4400" b="1" dirty="0" err="1">
                <a:latin typeface="Times New Roman" panose="02020603050405020304" pitchFamily="18" charset="0"/>
                <a:cs typeface="Times New Roman" panose="02020603050405020304" pitchFamily="18" charset="0"/>
              </a:rPr>
              <a:t>Krasochoria</a:t>
            </a:r>
            <a:r>
              <a:rPr sz="4400" b="1" dirty="0">
                <a:latin typeface="Times New Roman" panose="02020603050405020304" pitchFamily="18" charset="0"/>
                <a:cs typeface="Times New Roman" panose="02020603050405020304" pitchFamily="18" charset="0"/>
              </a:rPr>
              <a:t> </a:t>
            </a:r>
            <a:r>
              <a:rPr sz="4400" b="1" dirty="0" err="1">
                <a:latin typeface="Times New Roman" panose="02020603050405020304" pitchFamily="18" charset="0"/>
                <a:cs typeface="Times New Roman" panose="02020603050405020304" pitchFamily="18" charset="0"/>
              </a:rPr>
              <a:t>Lemesou</a:t>
            </a:r>
            <a:r>
              <a:rPr sz="4400" b="1" dirty="0">
                <a:latin typeface="Times New Roman" panose="02020603050405020304" pitchFamily="18" charset="0"/>
                <a:cs typeface="Times New Roman" panose="02020603050405020304" pitchFamily="18" charset="0"/>
              </a:rPr>
              <a:t> </a:t>
            </a:r>
            <a:br>
              <a:rPr lang="en-US" sz="4400" b="1" dirty="0">
                <a:latin typeface="Times New Roman" panose="02020603050405020304" pitchFamily="18" charset="0"/>
                <a:cs typeface="Times New Roman" panose="02020603050405020304" pitchFamily="18" charset="0"/>
              </a:rPr>
            </a:br>
            <a:r>
              <a:rPr sz="4400" b="1" dirty="0">
                <a:latin typeface="Times New Roman" panose="02020603050405020304" pitchFamily="18" charset="0"/>
                <a:cs typeface="Times New Roman" panose="02020603050405020304" pitchFamily="18" charset="0"/>
              </a:rPr>
              <a:t>Limassol Wine Villages</a:t>
            </a:r>
          </a:p>
        </p:txBody>
      </p:sp>
      <p:sp>
        <p:nvSpPr>
          <p:cNvPr id="3" name="Content Placeholder 2"/>
          <p:cNvSpPr>
            <a:spLocks noGrp="1"/>
          </p:cNvSpPr>
          <p:nvPr>
            <p:ph idx="1"/>
          </p:nvPr>
        </p:nvSpPr>
        <p:spPr>
          <a:xfrm>
            <a:off x="304800" y="1600200"/>
            <a:ext cx="8839200" cy="5257800"/>
          </a:xfrm>
        </p:spPr>
        <p:txBody>
          <a:bodyPr>
            <a:noAutofit/>
          </a:bodyPr>
          <a:lstStyle/>
          <a:p>
            <a:pPr marR="0" lvl="0">
              <a:lnSpc>
                <a:spcPct val="115000"/>
              </a:lnSpc>
              <a:spcBef>
                <a:spcPts val="0"/>
              </a:spcBef>
              <a:spcAft>
                <a:spcPts val="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Bef>
                <a:spcPts val="0"/>
              </a:spcBef>
              <a:buSzPct val="65000"/>
              <a:buFont typeface="Courier New" panose="02070309020205020404" pitchFamily="49" charset="0"/>
              <a:buChar char="o"/>
              <a:tabLst>
                <a:tab pos="914400" algn="l"/>
              </a:tabLst>
            </a:pP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Xynisteri</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flagship white grape of Cyprus. This varietal produces light, crisp wines with aromas of citrus, green apple, and herbs. It’s often described as refreshing with a clean finish. Pair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Xynisteri</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with seafood, grilled vegetables, or light salads.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Bef>
                <a:spcPts val="0"/>
              </a:spcBef>
              <a:buSzPct val="65000"/>
              <a:buFont typeface="Courier New" panose="02070309020205020404" pitchFamily="49" charset="0"/>
              <a:buChar char="o"/>
              <a:tabLst>
                <a:tab pos="914400" algn="l"/>
              </a:tabLst>
            </a:pP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Maratheftiko</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 bold red varietal known for its deep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color and robust tannins. </a:t>
            </a:r>
          </a:p>
          <a:p>
            <a:pPr lvl="1">
              <a:lnSpc>
                <a:spcPct val="115000"/>
              </a:lnSpc>
              <a:spcBef>
                <a:spcPts val="0"/>
              </a:spcBef>
              <a:buSzPct val="65000"/>
              <a:buFont typeface="Courier New" panose="02070309020205020404" pitchFamily="49" charset="0"/>
              <a:buChar char="o"/>
              <a:tabLst>
                <a:tab pos="9144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wine boasts flavors of dark berries,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spices, and a touch of earthiness. </a:t>
            </a:r>
          </a:p>
          <a:p>
            <a:pPr lvl="1">
              <a:lnSpc>
                <a:spcPct val="115000"/>
              </a:lnSpc>
              <a:spcBef>
                <a:spcPts val="0"/>
              </a:spcBef>
              <a:buSzPct val="65000"/>
              <a:buFont typeface="Courier New" panose="02070309020205020404" pitchFamily="49" charset="0"/>
              <a:buChar char="o"/>
              <a:tabLst>
                <a:tab pos="9144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It’s perfect with lamb dishes, game,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or rich stews.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a wine village&#10;&#10;Description automatically generated">
            <a:extLst>
              <a:ext uri="{FF2B5EF4-FFF2-40B4-BE49-F238E27FC236}">
                <a16:creationId xmlns:a16="http://schemas.microsoft.com/office/drawing/2014/main" id="{D1D0FAF6-D2B3-D999-8C6E-D488AB8BE7C7}"/>
              </a:ext>
            </a:extLst>
          </p:cNvPr>
          <p:cNvPicPr>
            <a:picLocks noChangeAspect="1"/>
          </p:cNvPicPr>
          <p:nvPr/>
        </p:nvPicPr>
        <p:blipFill>
          <a:blip r:embed="rId2"/>
          <a:stretch>
            <a:fillRect/>
          </a:stretch>
        </p:blipFill>
        <p:spPr>
          <a:xfrm>
            <a:off x="5437632" y="2850790"/>
            <a:ext cx="4163568" cy="4519286"/>
          </a:xfrm>
          <a:prstGeom prst="rect">
            <a:avLst/>
          </a:prstGeom>
        </p:spPr>
      </p:pic>
    </p:spTree>
    <p:extLst>
      <p:ext uri="{BB962C8B-B14F-4D97-AF65-F5344CB8AC3E}">
        <p14:creationId xmlns:p14="http://schemas.microsoft.com/office/powerpoint/2010/main" val="398511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sz="4400" b="1" dirty="0" err="1">
                <a:latin typeface="Times New Roman" panose="02020603050405020304" pitchFamily="18" charset="0"/>
                <a:cs typeface="Times New Roman" panose="02020603050405020304" pitchFamily="18" charset="0"/>
              </a:rPr>
              <a:t>Krasochoria</a:t>
            </a:r>
            <a:r>
              <a:rPr sz="4400" b="1" dirty="0">
                <a:latin typeface="Times New Roman" panose="02020603050405020304" pitchFamily="18" charset="0"/>
                <a:cs typeface="Times New Roman" panose="02020603050405020304" pitchFamily="18" charset="0"/>
              </a:rPr>
              <a:t> </a:t>
            </a:r>
            <a:r>
              <a:rPr sz="4400" b="1" dirty="0" err="1">
                <a:latin typeface="Times New Roman" panose="02020603050405020304" pitchFamily="18" charset="0"/>
                <a:cs typeface="Times New Roman" panose="02020603050405020304" pitchFamily="18" charset="0"/>
              </a:rPr>
              <a:t>Lemesou</a:t>
            </a:r>
            <a:r>
              <a:rPr sz="4400" b="1" dirty="0">
                <a:latin typeface="Times New Roman" panose="02020603050405020304" pitchFamily="18" charset="0"/>
                <a:cs typeface="Times New Roman" panose="02020603050405020304" pitchFamily="18" charset="0"/>
              </a:rPr>
              <a:t> </a:t>
            </a:r>
            <a:br>
              <a:rPr lang="en-US" sz="4400" b="1" dirty="0">
                <a:latin typeface="Times New Roman" panose="02020603050405020304" pitchFamily="18" charset="0"/>
                <a:cs typeface="Times New Roman" panose="02020603050405020304" pitchFamily="18" charset="0"/>
              </a:rPr>
            </a:br>
            <a:r>
              <a:rPr sz="4400" b="1" dirty="0">
                <a:latin typeface="Times New Roman" panose="02020603050405020304" pitchFamily="18" charset="0"/>
                <a:cs typeface="Times New Roman" panose="02020603050405020304" pitchFamily="18" charset="0"/>
              </a:rPr>
              <a:t>Limassol Wine Villages</a:t>
            </a:r>
          </a:p>
        </p:txBody>
      </p:sp>
      <p:sp>
        <p:nvSpPr>
          <p:cNvPr id="3" name="Content Placeholder 2"/>
          <p:cNvSpPr>
            <a:spLocks noGrp="1"/>
          </p:cNvSpPr>
          <p:nvPr>
            <p:ph idx="1"/>
          </p:nvPr>
        </p:nvSpPr>
        <p:spPr>
          <a:xfrm>
            <a:off x="457200" y="1600200"/>
            <a:ext cx="8211312" cy="1828800"/>
          </a:xfrm>
        </p:spPr>
        <p:txBody>
          <a:bodyPr>
            <a:noAutofit/>
          </a:bodyPr>
          <a:lstStyle/>
          <a:p>
            <a:pPr marL="457200" lvl="1" indent="0">
              <a:lnSpc>
                <a:spcPct val="115000"/>
              </a:lnSpc>
              <a:spcBef>
                <a:spcPts val="0"/>
              </a:spcBef>
              <a:buSzPct val="100000"/>
              <a:buNone/>
              <a:tabLst>
                <a:tab pos="914400" algn="l"/>
              </a:tabLst>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lvl="1">
              <a:lnSpc>
                <a:spcPct val="115000"/>
              </a:lnSpc>
              <a:spcBef>
                <a:spcPts val="0"/>
              </a:spcBef>
              <a:buSzPct val="100000"/>
              <a:buFont typeface="Arial" panose="020B0604020202020204" pitchFamily="34" charset="0"/>
              <a:buChar char="•"/>
              <a:tabLst>
                <a:tab pos="914400" algn="l"/>
              </a:tabLst>
            </a:pPr>
            <a:r>
              <a:rPr lang="en-US" sz="2800" b="1" kern="100" dirty="0" err="1">
                <a:effectLst/>
                <a:latin typeface="Times New Roman" panose="02020603050405020304" pitchFamily="18" charset="0"/>
                <a:ea typeface="Aptos" panose="020B0004020202020204" pitchFamily="34" charset="0"/>
                <a:cs typeface="Times New Roman" panose="02020603050405020304" pitchFamily="18" charset="0"/>
              </a:rPr>
              <a:t>Zambartas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 Winery</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Zambartas</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has gained recognition for producing exceptional blends of</a:t>
            </a:r>
          </a:p>
        </p:txBody>
      </p:sp>
      <p:pic>
        <p:nvPicPr>
          <p:cNvPr id="5" name="Picture 4" descr="A building with a sign on the wall&#10;&#10;Description automatically generated">
            <a:extLst>
              <a:ext uri="{FF2B5EF4-FFF2-40B4-BE49-F238E27FC236}">
                <a16:creationId xmlns:a16="http://schemas.microsoft.com/office/drawing/2014/main" id="{74C90041-EDBF-6F18-93D9-9F9A4F1105D4}"/>
              </a:ext>
            </a:extLst>
          </p:cNvPr>
          <p:cNvPicPr>
            <a:picLocks noChangeAspect="1"/>
          </p:cNvPicPr>
          <p:nvPr/>
        </p:nvPicPr>
        <p:blipFill>
          <a:blip r:embed="rId2"/>
          <a:stretch>
            <a:fillRect/>
          </a:stretch>
        </p:blipFill>
        <p:spPr>
          <a:xfrm>
            <a:off x="0" y="3200400"/>
            <a:ext cx="5169408" cy="3670280"/>
          </a:xfrm>
          <a:prstGeom prst="rect">
            <a:avLst/>
          </a:prstGeom>
        </p:spPr>
      </p:pic>
      <p:sp>
        <p:nvSpPr>
          <p:cNvPr id="7" name="TextBox 6">
            <a:extLst>
              <a:ext uri="{FF2B5EF4-FFF2-40B4-BE49-F238E27FC236}">
                <a16:creationId xmlns:a16="http://schemas.microsoft.com/office/drawing/2014/main" id="{67618F1A-38A4-05B0-2AD8-D801BD0F2C8D}"/>
              </a:ext>
            </a:extLst>
          </p:cNvPr>
          <p:cNvSpPr txBox="1"/>
          <p:nvPr/>
        </p:nvSpPr>
        <p:spPr>
          <a:xfrm>
            <a:off x="5169408" y="3017520"/>
            <a:ext cx="3849624" cy="3025700"/>
          </a:xfrm>
          <a:prstGeom prst="rect">
            <a:avLst/>
          </a:prstGeom>
          <a:noFill/>
        </p:spPr>
        <p:txBody>
          <a:bodyPr wrap="square">
            <a:spAutoFit/>
          </a:bodyPr>
          <a:lstStyle/>
          <a:p>
            <a:pPr marL="109538" lvl="1">
              <a:lnSpc>
                <a:spcPct val="115000"/>
              </a:lnSpc>
              <a:spcBef>
                <a:spcPts val="0"/>
              </a:spcBef>
              <a:buSzPct val="100000"/>
              <a:tabLst>
                <a:tab pos="914400" algn="l"/>
              </a:tabLs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native and international varietals. </a:t>
            </a:r>
          </a:p>
          <a:p>
            <a:pPr marL="280988" lvl="1" indent="-171450">
              <a:lnSpc>
                <a:spcPct val="115000"/>
              </a:lnSpc>
              <a:spcBef>
                <a:spcPts val="0"/>
              </a:spcBef>
              <a:buSzPct val="100000"/>
              <a:buFont typeface="Arial" panose="020B0604020202020204" pitchFamily="34" charset="0"/>
              <a:buChar char="•"/>
              <a:tabLst>
                <a:tab pos="914400" algn="l"/>
              </a:tabLs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Their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Xynisteri</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is particularly celebrated for its purity and freshness.</a:t>
            </a:r>
          </a:p>
        </p:txBody>
      </p:sp>
    </p:spTree>
    <p:extLst>
      <p:ext uri="{BB962C8B-B14F-4D97-AF65-F5344CB8AC3E}">
        <p14:creationId xmlns:p14="http://schemas.microsoft.com/office/powerpoint/2010/main" val="88108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sz="4400" b="1" dirty="0">
                <a:latin typeface="Times New Roman" panose="02020603050405020304" pitchFamily="18" charset="0"/>
                <a:cs typeface="Times New Roman" panose="02020603050405020304" pitchFamily="18" charset="0"/>
              </a:rPr>
              <a:t>Commandaria Region</a:t>
            </a:r>
          </a:p>
        </p:txBody>
      </p:sp>
      <p:sp>
        <p:nvSpPr>
          <p:cNvPr id="3" name="Content Placeholder 2"/>
          <p:cNvSpPr>
            <a:spLocks noGrp="1"/>
          </p:cNvSpPr>
          <p:nvPr>
            <p:ph idx="1"/>
          </p:nvPr>
        </p:nvSpPr>
        <p:spPr>
          <a:xfrm>
            <a:off x="457200" y="1600200"/>
            <a:ext cx="8686800" cy="5257800"/>
          </a:xfrm>
        </p:spPr>
        <p:txBody>
          <a:bodyPr>
            <a:noAutofit/>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historic wine-producing area sits in the foothills of the Troodos Mountains, northeast of Limassol. The Commandaria region is renowned for its eponymous sweet wine, which holds PDO status.</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rPr>
              <a:t>Location: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Foothills of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the Troodos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Mountains,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northeast of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Limassol.</a:t>
            </a:r>
          </a:p>
        </p:txBody>
      </p:sp>
      <p:pic>
        <p:nvPicPr>
          <p:cNvPr id="5" name="Picture 4" descr="A map of the united states&#10;&#10;Description automatically generated">
            <a:extLst>
              <a:ext uri="{FF2B5EF4-FFF2-40B4-BE49-F238E27FC236}">
                <a16:creationId xmlns:a16="http://schemas.microsoft.com/office/drawing/2014/main" id="{AC313AD2-89D7-384E-A47C-918CB2326031}"/>
              </a:ext>
            </a:extLst>
          </p:cNvPr>
          <p:cNvPicPr>
            <a:picLocks noChangeAspect="1"/>
          </p:cNvPicPr>
          <p:nvPr/>
        </p:nvPicPr>
        <p:blipFill>
          <a:blip r:embed="rId2"/>
          <a:stretch>
            <a:fillRect/>
          </a:stretch>
        </p:blipFill>
        <p:spPr>
          <a:xfrm>
            <a:off x="2633472" y="3060193"/>
            <a:ext cx="6510528" cy="37978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sz="4400" b="1" dirty="0">
                <a:latin typeface="Times New Roman" panose="02020603050405020304" pitchFamily="18" charset="0"/>
                <a:cs typeface="Times New Roman" panose="02020603050405020304" pitchFamily="18" charset="0"/>
              </a:rPr>
              <a:t>Commandaria Region</a:t>
            </a:r>
          </a:p>
        </p:txBody>
      </p:sp>
      <p:sp>
        <p:nvSpPr>
          <p:cNvPr id="3" name="Content Placeholder 2"/>
          <p:cNvSpPr>
            <a:spLocks noGrp="1"/>
          </p:cNvSpPr>
          <p:nvPr>
            <p:ph idx="1"/>
          </p:nvPr>
        </p:nvSpPr>
        <p:spPr>
          <a:xfrm>
            <a:off x="457200" y="1600200"/>
            <a:ext cx="8686800" cy="2191512"/>
          </a:xfrm>
        </p:spPr>
        <p:txBody>
          <a:bodyPr>
            <a:noAutofit/>
          </a:bodyPr>
          <a:lstStyle/>
          <a:p>
            <a:r>
              <a:rPr sz="2400" dirty="0">
                <a:latin typeface="Times New Roman" panose="02020603050405020304" pitchFamily="18" charset="0"/>
                <a:cs typeface="Times New Roman" panose="02020603050405020304" pitchFamily="18" charset="0"/>
              </a:rPr>
              <a:t>Terroir: Rocky, dry soils at altitudes of 500-900 meters.</a:t>
            </a:r>
          </a:p>
          <a:p>
            <a:r>
              <a:rPr sz="2400" dirty="0">
                <a:latin typeface="Times New Roman" panose="02020603050405020304" pitchFamily="18" charset="0"/>
                <a:cs typeface="Times New Roman" panose="02020603050405020304" pitchFamily="18" charset="0"/>
              </a:rPr>
              <a:t>Prominent Varietal: </a:t>
            </a:r>
            <a:r>
              <a:rPr sz="2400" dirty="0" err="1">
                <a:latin typeface="Times New Roman" panose="02020603050405020304" pitchFamily="18" charset="0"/>
                <a:cs typeface="Times New Roman" panose="02020603050405020304" pitchFamily="18" charset="0"/>
              </a:rPr>
              <a:t>Mavro</a:t>
            </a:r>
            <a:r>
              <a:rPr sz="2400" dirty="0">
                <a:latin typeface="Times New Roman" panose="02020603050405020304" pitchFamily="18" charset="0"/>
                <a:cs typeface="Times New Roman" panose="02020603050405020304" pitchFamily="18" charset="0"/>
              </a:rPr>
              <a:t> and </a:t>
            </a:r>
            <a:r>
              <a:rPr sz="2400" dirty="0" err="1">
                <a:latin typeface="Times New Roman" panose="02020603050405020304" pitchFamily="18" charset="0"/>
                <a:cs typeface="Times New Roman" panose="02020603050405020304" pitchFamily="18" charset="0"/>
              </a:rPr>
              <a:t>Xynisteri</a:t>
            </a:r>
            <a:r>
              <a:rPr sz="2400" dirty="0">
                <a:latin typeface="Times New Roman" panose="02020603050405020304" pitchFamily="18" charset="0"/>
                <a:cs typeface="Times New Roman" panose="02020603050405020304" pitchFamily="18" charset="0"/>
              </a:rPr>
              <a:t>, used to produce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the renowned Commandaria wine.</a:t>
            </a:r>
          </a:p>
          <a:p>
            <a:r>
              <a:rPr sz="2400" dirty="0">
                <a:latin typeface="Times New Roman" panose="02020603050405020304" pitchFamily="18" charset="0"/>
                <a:cs typeface="Times New Roman" panose="02020603050405020304" pitchFamily="18" charset="0"/>
              </a:rPr>
              <a:t>Wine Characteristics: Luscious sweet wine with notes of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dried fruit, caramel, and honey.</a:t>
            </a:r>
          </a:p>
        </p:txBody>
      </p:sp>
      <p:pic>
        <p:nvPicPr>
          <p:cNvPr id="5" name="Picture 4" descr="A bottle of liquid with a label&#10;&#10;Description automatically generated">
            <a:extLst>
              <a:ext uri="{FF2B5EF4-FFF2-40B4-BE49-F238E27FC236}">
                <a16:creationId xmlns:a16="http://schemas.microsoft.com/office/drawing/2014/main" id="{EDA7B1CE-0884-F353-BDF8-7F12BF5696C8}"/>
              </a:ext>
            </a:extLst>
          </p:cNvPr>
          <p:cNvPicPr>
            <a:picLocks noChangeAspect="1"/>
          </p:cNvPicPr>
          <p:nvPr/>
        </p:nvPicPr>
        <p:blipFill>
          <a:blip r:embed="rId2"/>
          <a:stretch>
            <a:fillRect/>
          </a:stretch>
        </p:blipFill>
        <p:spPr>
          <a:xfrm>
            <a:off x="7065800" y="1294582"/>
            <a:ext cx="2805364" cy="3811635"/>
          </a:xfrm>
          <a:prstGeom prst="rect">
            <a:avLst/>
          </a:prstGeom>
        </p:spPr>
      </p:pic>
      <p:pic>
        <p:nvPicPr>
          <p:cNvPr id="7" name="Picture 6" descr="A building with a stone roof&#10;&#10;Description automatically generated">
            <a:extLst>
              <a:ext uri="{FF2B5EF4-FFF2-40B4-BE49-F238E27FC236}">
                <a16:creationId xmlns:a16="http://schemas.microsoft.com/office/drawing/2014/main" id="{5109CF7A-F51C-218D-02BC-A5CA68BDACA0}"/>
              </a:ext>
            </a:extLst>
          </p:cNvPr>
          <p:cNvPicPr>
            <a:picLocks noChangeAspect="1"/>
          </p:cNvPicPr>
          <p:nvPr/>
        </p:nvPicPr>
        <p:blipFill>
          <a:blip r:embed="rId3"/>
          <a:stretch>
            <a:fillRect/>
          </a:stretch>
        </p:blipFill>
        <p:spPr>
          <a:xfrm>
            <a:off x="0" y="3621024"/>
            <a:ext cx="5060624" cy="3236976"/>
          </a:xfrm>
          <a:prstGeom prst="rect">
            <a:avLst/>
          </a:prstGeom>
        </p:spPr>
      </p:pic>
      <p:sp>
        <p:nvSpPr>
          <p:cNvPr id="9" name="TextBox 8">
            <a:extLst>
              <a:ext uri="{FF2B5EF4-FFF2-40B4-BE49-F238E27FC236}">
                <a16:creationId xmlns:a16="http://schemas.microsoft.com/office/drawing/2014/main" id="{66E2CDC2-C639-5053-4BCF-26A68E51CB38}"/>
              </a:ext>
            </a:extLst>
          </p:cNvPr>
          <p:cNvSpPr txBox="1"/>
          <p:nvPr/>
        </p:nvSpPr>
        <p:spPr>
          <a:xfrm>
            <a:off x="5182544" y="4357878"/>
            <a:ext cx="3863920" cy="1938992"/>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Notable Wineries: </a:t>
            </a:r>
          </a:p>
          <a:p>
            <a:r>
              <a:rPr lang="en-US" sz="2400" dirty="0" err="1">
                <a:latin typeface="Times New Roman" panose="02020603050405020304" pitchFamily="18" charset="0"/>
                <a:cs typeface="Times New Roman" panose="02020603050405020304" pitchFamily="18" charset="0"/>
              </a:rPr>
              <a:t>Kyperounda</a:t>
            </a:r>
            <a:r>
              <a:rPr lang="en-US" sz="2400" dirty="0">
                <a:latin typeface="Times New Roman" panose="02020603050405020304" pitchFamily="18" charset="0"/>
                <a:cs typeface="Times New Roman" panose="02020603050405020304" pitchFamily="18" charset="0"/>
              </a:rPr>
              <a:t> Winery,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famed for crafting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exceptional Commandaria wines.</a:t>
            </a:r>
          </a:p>
        </p:txBody>
      </p:sp>
    </p:spTree>
    <p:extLst>
      <p:ext uri="{BB962C8B-B14F-4D97-AF65-F5344CB8AC3E}">
        <p14:creationId xmlns:p14="http://schemas.microsoft.com/office/powerpoint/2010/main" val="1521773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3208"/>
          </a:xfrm>
        </p:spPr>
        <p:txBody>
          <a:bodyPr>
            <a:normAutofit/>
          </a:bodyPr>
          <a:lstStyle/>
          <a:p>
            <a:pPr algn="ctr"/>
            <a:r>
              <a:rPr sz="4400" b="1" dirty="0" err="1">
                <a:latin typeface="Times New Roman" panose="02020603050405020304" pitchFamily="18" charset="0"/>
                <a:cs typeface="Times New Roman" panose="02020603050405020304" pitchFamily="18" charset="0"/>
              </a:rPr>
              <a:t>Pitsilia</a:t>
            </a:r>
            <a:r>
              <a:rPr sz="4400" b="1" dirty="0">
                <a:latin typeface="Times New Roman" panose="02020603050405020304" pitchFamily="18" charset="0"/>
                <a:cs typeface="Times New Roman" panose="02020603050405020304" pitchFamily="18" charset="0"/>
              </a:rPr>
              <a:t> Region</a:t>
            </a:r>
          </a:p>
        </p:txBody>
      </p:sp>
      <p:sp>
        <p:nvSpPr>
          <p:cNvPr id="3" name="Content Placeholder 2"/>
          <p:cNvSpPr>
            <a:spLocks noGrp="1"/>
          </p:cNvSpPr>
          <p:nvPr>
            <p:ph idx="1"/>
          </p:nvPr>
        </p:nvSpPr>
        <p:spPr>
          <a:xfrm>
            <a:off x="457200" y="1283208"/>
            <a:ext cx="8686800" cy="5257800"/>
          </a:xfrm>
        </p:spPr>
        <p:txBody>
          <a:bodyPr>
            <a:normAutofit/>
          </a:bodyPr>
          <a:lstStyle/>
          <a:p>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Pitsilia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one of Cyprus's most elevated wine regions, located on the eastern slopes of the Troodos Mountains.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area benefits from cooler temperatures and higher altitudes, resulting in elegant, structured wines.</a:t>
            </a:r>
          </a:p>
          <a:p>
            <a:r>
              <a:rPr lang="en-US" sz="2400" dirty="0" err="1">
                <a:latin typeface="Times New Roman" panose="02020603050405020304" pitchFamily="18" charset="0"/>
                <a:cs typeface="Times New Roman" panose="02020603050405020304" pitchFamily="18" charset="0"/>
              </a:rPr>
              <a:t>Pitsilia</a:t>
            </a:r>
            <a:r>
              <a:rPr lang="en-US" sz="2400" dirty="0">
                <a:latin typeface="Times New Roman" panose="02020603050405020304" pitchFamily="18" charset="0"/>
                <a:cs typeface="Times New Roman" panose="02020603050405020304" pitchFamily="18" charset="0"/>
              </a:rPr>
              <a:t> grows local grape varieties as well as the rare and ancient red variety of </a:t>
            </a:r>
            <a:r>
              <a:rPr lang="en-US" sz="2400" dirty="0" err="1">
                <a:latin typeface="Times New Roman" panose="02020603050405020304" pitchFamily="18" charset="0"/>
                <a:cs typeface="Times New Roman" panose="02020603050405020304" pitchFamily="18" charset="0"/>
              </a:rPr>
              <a:t>Maratheftiko</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The grapes grown at these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highest points are taken to two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local winemakers for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production of fine wines.</a:t>
            </a:r>
            <a:endParaRPr sz="2400" dirty="0">
              <a:latin typeface="Times New Roman" panose="02020603050405020304" pitchFamily="18" charset="0"/>
              <a:cs typeface="Times New Roman" panose="02020603050405020304" pitchFamily="18" charset="0"/>
            </a:endParaRPr>
          </a:p>
        </p:txBody>
      </p:sp>
      <p:pic>
        <p:nvPicPr>
          <p:cNvPr id="6" name="Picture 5" descr="A map of a country&#10;&#10;Description automatically generated">
            <a:extLst>
              <a:ext uri="{FF2B5EF4-FFF2-40B4-BE49-F238E27FC236}">
                <a16:creationId xmlns:a16="http://schemas.microsoft.com/office/drawing/2014/main" id="{F225CF00-66A2-CFE1-D0CA-D1D99D994259}"/>
              </a:ext>
            </a:extLst>
          </p:cNvPr>
          <p:cNvPicPr>
            <a:picLocks noChangeAspect="1"/>
          </p:cNvPicPr>
          <p:nvPr/>
        </p:nvPicPr>
        <p:blipFill>
          <a:blip r:embed="rId3"/>
          <a:stretch>
            <a:fillRect/>
          </a:stretch>
        </p:blipFill>
        <p:spPr>
          <a:xfrm>
            <a:off x="4569125" y="3429000"/>
            <a:ext cx="4574875" cy="3429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sz="4400" b="1" dirty="0" err="1">
                <a:latin typeface="Times New Roman" panose="02020603050405020304" pitchFamily="18" charset="0"/>
                <a:cs typeface="Times New Roman" panose="02020603050405020304" pitchFamily="18" charset="0"/>
              </a:rPr>
              <a:t>Pitsilia</a:t>
            </a:r>
            <a:r>
              <a:rPr sz="4400" b="1" dirty="0">
                <a:latin typeface="Times New Roman" panose="02020603050405020304" pitchFamily="18" charset="0"/>
                <a:cs typeface="Times New Roman" panose="02020603050405020304" pitchFamily="18" charset="0"/>
              </a:rPr>
              <a:t> Region</a:t>
            </a:r>
          </a:p>
        </p:txBody>
      </p:sp>
      <p:sp>
        <p:nvSpPr>
          <p:cNvPr id="3" name="Content Placeholder 2"/>
          <p:cNvSpPr>
            <a:spLocks noGrp="1"/>
          </p:cNvSpPr>
          <p:nvPr>
            <p:ph idx="1"/>
          </p:nvPr>
        </p:nvSpPr>
        <p:spPr>
          <a:xfrm>
            <a:off x="1816608" y="1600200"/>
            <a:ext cx="7327392" cy="5257800"/>
          </a:xfrm>
        </p:spPr>
        <p:txBody>
          <a:bodyPr>
            <a:normAutofit/>
          </a:bodyPr>
          <a:lstStyle/>
          <a:p>
            <a:r>
              <a:rPr sz="2400" dirty="0">
                <a:latin typeface="Times New Roman" panose="02020603050405020304" pitchFamily="18" charset="0"/>
                <a:cs typeface="Times New Roman" panose="02020603050405020304" pitchFamily="18" charset="0"/>
              </a:rPr>
              <a:t>Terroir: Vineyards range from 900 to 1,400 meters, with cool mountain air maintaining acidity.</a:t>
            </a:r>
          </a:p>
          <a:p>
            <a:r>
              <a:rPr sz="2400" dirty="0">
                <a:latin typeface="Times New Roman" panose="02020603050405020304" pitchFamily="18" charset="0"/>
                <a:cs typeface="Times New Roman" panose="02020603050405020304" pitchFamily="18" charset="0"/>
              </a:rPr>
              <a:t>Prominent Varietals: </a:t>
            </a:r>
            <a:r>
              <a:rPr sz="2400" dirty="0" err="1">
                <a:latin typeface="Times New Roman" panose="02020603050405020304" pitchFamily="18" charset="0"/>
                <a:cs typeface="Times New Roman" panose="02020603050405020304" pitchFamily="18" charset="0"/>
              </a:rPr>
              <a:t>Yiannoudi</a:t>
            </a:r>
            <a:r>
              <a:rPr sz="2400" dirty="0">
                <a:latin typeface="Times New Roman" panose="02020603050405020304" pitchFamily="18" charset="0"/>
                <a:cs typeface="Times New Roman" panose="02020603050405020304" pitchFamily="18" charset="0"/>
              </a:rPr>
              <a:t> (red with bright acidity and raspberry notes) and </a:t>
            </a:r>
            <a:r>
              <a:rPr sz="2400" dirty="0" err="1">
                <a:latin typeface="Times New Roman" panose="02020603050405020304" pitchFamily="18" charset="0"/>
                <a:cs typeface="Times New Roman" panose="02020603050405020304" pitchFamily="18" charset="0"/>
              </a:rPr>
              <a:t>Ofthalmo</a:t>
            </a:r>
            <a:r>
              <a:rPr sz="2400" dirty="0">
                <a:latin typeface="Times New Roman" panose="02020603050405020304" pitchFamily="18" charset="0"/>
                <a:cs typeface="Times New Roman" panose="02020603050405020304" pitchFamily="18" charset="0"/>
              </a:rPr>
              <a:t> (lighter, berry-driven red).</a:t>
            </a:r>
            <a:r>
              <a:rPr lang="en-US" sz="2400" dirty="0">
                <a:latin typeface="Times New Roman" panose="02020603050405020304" pitchFamily="18" charset="0"/>
                <a:cs typeface="Times New Roman" panose="02020603050405020304" pitchFamily="18" charset="0"/>
              </a:rPr>
              <a:t> </a:t>
            </a:r>
          </a:p>
          <a:p>
            <a:r>
              <a:rPr sz="2400" dirty="0">
                <a:latin typeface="Times New Roman" panose="02020603050405020304" pitchFamily="18" charset="0"/>
                <a:cs typeface="Times New Roman" panose="02020603050405020304" pitchFamily="18" charset="0"/>
              </a:rPr>
              <a:t>Notable Wineries: </a:t>
            </a:r>
            <a:br>
              <a:rPr lang="en-US" sz="2400" dirty="0">
                <a:latin typeface="Times New Roman" panose="02020603050405020304" pitchFamily="18" charset="0"/>
                <a:cs typeface="Times New Roman" panose="02020603050405020304" pitchFamily="18" charset="0"/>
              </a:rPr>
            </a:br>
            <a:r>
              <a:rPr sz="2400" dirty="0" err="1">
                <a:latin typeface="Times New Roman" panose="02020603050405020304" pitchFamily="18" charset="0"/>
                <a:cs typeface="Times New Roman" panose="02020603050405020304" pitchFamily="18" charset="0"/>
              </a:rPr>
              <a:t>Tsiakkas</a:t>
            </a:r>
            <a:r>
              <a:rPr sz="2400" dirty="0">
                <a:latin typeface="Times New Roman" panose="02020603050405020304" pitchFamily="18" charset="0"/>
                <a:cs typeface="Times New Roman" panose="02020603050405020304" pitchFamily="18" charset="0"/>
              </a:rPr>
              <a:t> Winery,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known for organic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farming and focusing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on native varieties.</a:t>
            </a:r>
          </a:p>
        </p:txBody>
      </p:sp>
      <p:pic>
        <p:nvPicPr>
          <p:cNvPr id="5" name="Picture 4" descr="A black bottle with a logo on it&#10;&#10;Description automatically generated">
            <a:extLst>
              <a:ext uri="{FF2B5EF4-FFF2-40B4-BE49-F238E27FC236}">
                <a16:creationId xmlns:a16="http://schemas.microsoft.com/office/drawing/2014/main" id="{3DBDA777-2216-5692-E20E-AEF815BFFFEA}"/>
              </a:ext>
            </a:extLst>
          </p:cNvPr>
          <p:cNvPicPr>
            <a:picLocks noChangeAspect="1"/>
          </p:cNvPicPr>
          <p:nvPr/>
        </p:nvPicPr>
        <p:blipFill>
          <a:blip r:embed="rId3"/>
          <a:stretch>
            <a:fillRect/>
          </a:stretch>
        </p:blipFill>
        <p:spPr>
          <a:xfrm>
            <a:off x="-524503" y="463296"/>
            <a:ext cx="2780270" cy="6858000"/>
          </a:xfrm>
          <a:prstGeom prst="rect">
            <a:avLst/>
          </a:prstGeom>
        </p:spPr>
      </p:pic>
      <p:pic>
        <p:nvPicPr>
          <p:cNvPr id="7" name="Picture 6" descr="A bar with chairs in a room&#10;&#10;Description automatically generated">
            <a:extLst>
              <a:ext uri="{FF2B5EF4-FFF2-40B4-BE49-F238E27FC236}">
                <a16:creationId xmlns:a16="http://schemas.microsoft.com/office/drawing/2014/main" id="{EA601CC9-AAD1-6273-1FDB-E96613234785}"/>
              </a:ext>
            </a:extLst>
          </p:cNvPr>
          <p:cNvPicPr>
            <a:picLocks noChangeAspect="1"/>
          </p:cNvPicPr>
          <p:nvPr/>
        </p:nvPicPr>
        <p:blipFill>
          <a:blip r:embed="rId4"/>
          <a:srcRect r="9827"/>
          <a:stretch/>
        </p:blipFill>
        <p:spPr>
          <a:xfrm>
            <a:off x="4937760" y="3645408"/>
            <a:ext cx="4206240" cy="3212591"/>
          </a:xfrm>
          <a:prstGeom prst="rect">
            <a:avLst/>
          </a:prstGeom>
        </p:spPr>
      </p:pic>
    </p:spTree>
    <p:extLst>
      <p:ext uri="{BB962C8B-B14F-4D97-AF65-F5344CB8AC3E}">
        <p14:creationId xmlns:p14="http://schemas.microsoft.com/office/powerpoint/2010/main" val="350844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sz="4400" b="1" dirty="0" err="1">
                <a:latin typeface="Times New Roman" panose="02020603050405020304" pitchFamily="18" charset="0"/>
                <a:cs typeface="Times New Roman" panose="02020603050405020304" pitchFamily="18" charset="0"/>
              </a:rPr>
              <a:t>Laona-Akamas</a:t>
            </a:r>
            <a:r>
              <a:rPr sz="4400" b="1" dirty="0">
                <a:latin typeface="Times New Roman" panose="02020603050405020304" pitchFamily="18" charset="0"/>
                <a:cs typeface="Times New Roman" panose="02020603050405020304" pitchFamily="18" charset="0"/>
              </a:rPr>
              <a:t> Region</a:t>
            </a:r>
          </a:p>
        </p:txBody>
      </p:sp>
      <p:sp>
        <p:nvSpPr>
          <p:cNvPr id="3" name="Content Placeholder 2"/>
          <p:cNvSpPr>
            <a:spLocks noGrp="1"/>
          </p:cNvSpPr>
          <p:nvPr>
            <p:ph idx="1"/>
          </p:nvPr>
        </p:nvSpPr>
        <p:spPr>
          <a:xfrm>
            <a:off x="457200" y="1600200"/>
            <a:ext cx="8686800" cy="1600200"/>
          </a:xfrm>
        </p:spPr>
        <p:txBody>
          <a:bodyPr>
            <a:normAutofit/>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region, located in the northwest of the island near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Paphos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gaining attention for its boutique wineries and small-scale production. The region is primarily focused on organic and sustainable viticulture.</a:t>
            </a:r>
          </a:p>
        </p:txBody>
      </p:sp>
      <p:pic>
        <p:nvPicPr>
          <p:cNvPr id="5" name="Picture 4" descr="A map of a wine route&#10;&#10;Description automatically generated">
            <a:extLst>
              <a:ext uri="{FF2B5EF4-FFF2-40B4-BE49-F238E27FC236}">
                <a16:creationId xmlns:a16="http://schemas.microsoft.com/office/drawing/2014/main" id="{C80BB612-A8D5-A5D6-1D11-727C9BC59CB8}"/>
              </a:ext>
            </a:extLst>
          </p:cNvPr>
          <p:cNvPicPr>
            <a:picLocks noChangeAspect="1"/>
          </p:cNvPicPr>
          <p:nvPr/>
        </p:nvPicPr>
        <p:blipFill>
          <a:blip r:embed="rId2"/>
          <a:stretch>
            <a:fillRect/>
          </a:stretch>
        </p:blipFill>
        <p:spPr>
          <a:xfrm>
            <a:off x="0" y="3200400"/>
            <a:ext cx="3483823" cy="3657600"/>
          </a:xfrm>
          <a:prstGeom prst="rect">
            <a:avLst/>
          </a:prstGeom>
        </p:spPr>
      </p:pic>
      <p:sp>
        <p:nvSpPr>
          <p:cNvPr id="7" name="TextBox 6">
            <a:extLst>
              <a:ext uri="{FF2B5EF4-FFF2-40B4-BE49-F238E27FC236}">
                <a16:creationId xmlns:a16="http://schemas.microsoft.com/office/drawing/2014/main" id="{C187E1D0-15B8-E6CD-E15A-764F0071B578}"/>
              </a:ext>
            </a:extLst>
          </p:cNvPr>
          <p:cNvSpPr txBox="1"/>
          <p:nvPr/>
        </p:nvSpPr>
        <p:spPr>
          <a:xfrm>
            <a:off x="3724656" y="3066288"/>
            <a:ext cx="5126736" cy="378565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Location: Northwest Cyprus, near </a:t>
            </a:r>
            <a:r>
              <a:rPr lang="en-US" sz="2400" dirty="0" err="1">
                <a:latin typeface="Times New Roman" panose="02020603050405020304" pitchFamily="18" charset="0"/>
                <a:cs typeface="Times New Roman" panose="02020603050405020304" pitchFamily="18" charset="0"/>
              </a:rPr>
              <a:t>Paphos</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Terroir: Limestone soils and maritime influences from the coast.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Prominent Varietal: </a:t>
            </a:r>
            <a:r>
              <a:rPr lang="en-US" sz="2400" dirty="0" err="1">
                <a:latin typeface="Times New Roman" panose="02020603050405020304" pitchFamily="18" charset="0"/>
                <a:cs typeface="Times New Roman" panose="02020603050405020304" pitchFamily="18" charset="0"/>
              </a:rPr>
              <a:t>Lefkada</a:t>
            </a:r>
            <a:r>
              <a:rPr lang="en-US" sz="2400" dirty="0">
                <a:latin typeface="Times New Roman" panose="02020603050405020304" pitchFamily="18" charset="0"/>
                <a:cs typeface="Times New Roman" panose="02020603050405020304" pitchFamily="18" charset="0"/>
              </a:rPr>
              <a:t> (deep, tannic red wine with dark fruit and spice).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Notable Wineries: </a:t>
            </a:r>
            <a:r>
              <a:rPr lang="en-US" sz="2400" dirty="0" err="1">
                <a:latin typeface="Times New Roman" panose="02020603050405020304" pitchFamily="18" charset="0"/>
                <a:cs typeface="Times New Roman" panose="02020603050405020304" pitchFamily="18" charset="0"/>
              </a:rPr>
              <a:t>Vouni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Panayia</a:t>
            </a:r>
            <a:r>
              <a:rPr lang="en-US" sz="2400" dirty="0">
                <a:latin typeface="Times New Roman" panose="02020603050405020304" pitchFamily="18" charset="0"/>
                <a:cs typeface="Times New Roman" panose="02020603050405020304" pitchFamily="18" charset="0"/>
              </a:rPr>
              <a:t> Winery, known for producing minimal-intervention wines.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511807"/>
          </a:xfrm>
        </p:spPr>
        <p:txBody>
          <a:bodyPr>
            <a:noAutofit/>
          </a:bodyPr>
          <a:lstStyle/>
          <a:p>
            <a:pPr algn="ctr">
              <a:lnSpc>
                <a:spcPct val="90000"/>
              </a:lnSpc>
            </a:pPr>
            <a:r>
              <a:rPr lang="en-US" sz="4400" b="1" dirty="0">
                <a:latin typeface="Times New Roman" panose="02020603050405020304" pitchFamily="18" charset="0"/>
                <a:cs typeface="Times New Roman" panose="02020603050405020304" pitchFamily="18" charset="0"/>
              </a:rPr>
              <a:t>Conclusion</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A Revival in Every Glass</a:t>
            </a:r>
          </a:p>
        </p:txBody>
      </p:sp>
      <p:sp>
        <p:nvSpPr>
          <p:cNvPr id="3" name="Content Placeholder 2"/>
          <p:cNvSpPr>
            <a:spLocks noGrp="1"/>
          </p:cNvSpPr>
          <p:nvPr>
            <p:ph idx="1"/>
          </p:nvPr>
        </p:nvSpPr>
        <p:spPr>
          <a:xfrm>
            <a:off x="628650" y="1825624"/>
            <a:ext cx="4178030" cy="4855591"/>
          </a:xfrm>
        </p:spPr>
        <p:txBody>
          <a:bodyPr>
            <a:normAutofit/>
          </a:bodyPr>
          <a:lstStyle/>
          <a:p>
            <a:pPr>
              <a:lnSpc>
                <a:spcPct val="9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Cyprus’s wine industry has come a long way, transforming from mass production to quality-focused, boutique wines that express the island’s unique history and terroir. </a:t>
            </a:r>
          </a:p>
          <a:p>
            <a:pPr>
              <a:lnSpc>
                <a:spcPct val="9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Whether it's the sun-drenched Commandaria or the refreshing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Xynisteri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Cypriot wines offer a glimpse into an ancient tradition reborn for the modern palate. </a:t>
            </a:r>
          </a:p>
        </p:txBody>
      </p:sp>
      <p:pic>
        <p:nvPicPr>
          <p:cNvPr id="5" name="Picture 4" descr="A sign with bottles of wine&#10;&#10;Description automatically generated">
            <a:extLst>
              <a:ext uri="{FF2B5EF4-FFF2-40B4-BE49-F238E27FC236}">
                <a16:creationId xmlns:a16="http://schemas.microsoft.com/office/drawing/2014/main" id="{F0056578-A0E2-B9D7-210A-E05E5CA3B82C}"/>
              </a:ext>
            </a:extLst>
          </p:cNvPr>
          <p:cNvPicPr>
            <a:picLocks noChangeAspect="1"/>
          </p:cNvPicPr>
          <p:nvPr/>
        </p:nvPicPr>
        <p:blipFill>
          <a:blip r:embed="rId2"/>
          <a:srcRect l="24123" r="25178" b="-1"/>
          <a:stretch/>
        </p:blipFill>
        <p:spPr>
          <a:xfrm>
            <a:off x="4965970" y="1295416"/>
            <a:ext cx="4178030"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90472"/>
          </a:xfrm>
        </p:spPr>
        <p:txBody>
          <a:bodyPr>
            <a:normAutofit/>
          </a:bodyPr>
          <a:lstStyle/>
          <a:p>
            <a:pPr algn="ctr"/>
            <a:r>
              <a:rPr sz="4400" b="1" dirty="0">
                <a:latin typeface="Times New Roman" panose="02020603050405020304" pitchFamily="18" charset="0"/>
                <a:cs typeface="Times New Roman" panose="02020603050405020304" pitchFamily="18" charset="0"/>
              </a:rPr>
              <a:t>Conclusion</a:t>
            </a:r>
            <a:br>
              <a:rPr lang="en-US" sz="4400" b="1" dirty="0">
                <a:latin typeface="Times New Roman" panose="02020603050405020304" pitchFamily="18" charset="0"/>
                <a:cs typeface="Times New Roman" panose="02020603050405020304" pitchFamily="18" charset="0"/>
              </a:rPr>
            </a:br>
            <a:r>
              <a:rPr sz="4400" b="1" dirty="0">
                <a:latin typeface="Times New Roman" panose="02020603050405020304" pitchFamily="18" charset="0"/>
                <a:cs typeface="Times New Roman" panose="02020603050405020304" pitchFamily="18" charset="0"/>
              </a:rPr>
              <a:t>A Revival in Every Glass</a:t>
            </a:r>
          </a:p>
        </p:txBody>
      </p:sp>
      <p:sp>
        <p:nvSpPr>
          <p:cNvPr id="3" name="Content Placeholder 2"/>
          <p:cNvSpPr>
            <a:spLocks noGrp="1"/>
          </p:cNvSpPr>
          <p:nvPr>
            <p:ph idx="1"/>
          </p:nvPr>
        </p:nvSpPr>
        <p:spPr>
          <a:xfrm>
            <a:off x="457200" y="1490472"/>
            <a:ext cx="8229600" cy="1423416"/>
          </a:xfrm>
        </p:spPr>
        <p:txBody>
          <a:bodyPr>
            <a:noAutofit/>
          </a:bodyPr>
          <a:lstStyle/>
          <a:p>
            <a:pPr>
              <a:lnSpc>
                <a:spcPct val="12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wine lovers eager to explore unique and diverse wines, Cyprus should be at the top of the list, with each region and varietal offering a new story in every bottle.</a:t>
            </a:r>
          </a:p>
        </p:txBody>
      </p:sp>
      <p:pic>
        <p:nvPicPr>
          <p:cNvPr id="5" name="Picture 4" descr="A glass of white wine&#10;&#10;Description automatically generated">
            <a:extLst>
              <a:ext uri="{FF2B5EF4-FFF2-40B4-BE49-F238E27FC236}">
                <a16:creationId xmlns:a16="http://schemas.microsoft.com/office/drawing/2014/main" id="{D55D90F9-7A04-AC3B-42BE-F8893FF43E6E}"/>
              </a:ext>
            </a:extLst>
          </p:cNvPr>
          <p:cNvPicPr>
            <a:picLocks noChangeAspect="1"/>
          </p:cNvPicPr>
          <p:nvPr/>
        </p:nvPicPr>
        <p:blipFill>
          <a:blip r:embed="rId2"/>
          <a:stretch>
            <a:fillRect/>
          </a:stretch>
        </p:blipFill>
        <p:spPr>
          <a:xfrm>
            <a:off x="0" y="2913887"/>
            <a:ext cx="2846832" cy="4268311"/>
          </a:xfrm>
          <a:prstGeom prst="rect">
            <a:avLst/>
          </a:prstGeom>
        </p:spPr>
      </p:pic>
      <p:sp>
        <p:nvSpPr>
          <p:cNvPr id="7" name="TextBox 6">
            <a:extLst>
              <a:ext uri="{FF2B5EF4-FFF2-40B4-BE49-F238E27FC236}">
                <a16:creationId xmlns:a16="http://schemas.microsoft.com/office/drawing/2014/main" id="{AE642CD1-C4DF-48AD-9C18-271895C2185A}"/>
              </a:ext>
            </a:extLst>
          </p:cNvPr>
          <p:cNvSpPr txBox="1"/>
          <p:nvPr/>
        </p:nvSpPr>
        <p:spPr>
          <a:xfrm>
            <a:off x="2846832" y="2812883"/>
            <a:ext cx="6065520" cy="4042453"/>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ancient days of Commandaria to the modern revival of native varietals, Cyprus offers a wealth of unique wines. </a:t>
            </a:r>
          </a:p>
          <a:p>
            <a:pPr marL="342900" indent="-342900">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its diverse terroirs, high-altitude vineyards, and centuries-old history, Cyprus should be on every wine enthusiast’s list. </a:t>
            </a:r>
          </a:p>
          <a:p>
            <a:pPr marL="342900" indent="-342900">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Explore the unique flavors of Cyprus wines and experience the island’s rich vinous heritage in every sip.</a:t>
            </a:r>
          </a:p>
        </p:txBody>
      </p:sp>
    </p:spTree>
    <p:extLst>
      <p:ext uri="{BB962C8B-B14F-4D97-AF65-F5344CB8AC3E}">
        <p14:creationId xmlns:p14="http://schemas.microsoft.com/office/powerpoint/2010/main" val="406003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descr="A bottle of wine and a glass of wine next to a barrel of grapes&#10;&#10;Description automatically generated">
            <a:extLst>
              <a:ext uri="{FF2B5EF4-FFF2-40B4-BE49-F238E27FC236}">
                <a16:creationId xmlns:a16="http://schemas.microsoft.com/office/drawing/2014/main" id="{DEDC812F-DF57-40E7-3311-F0152F706CF9}"/>
              </a:ext>
            </a:extLst>
          </p:cNvPr>
          <p:cNvPicPr>
            <a:picLocks noChangeAspect="1"/>
          </p:cNvPicPr>
          <p:nvPr/>
        </p:nvPicPr>
        <p:blipFill>
          <a:blip r:embed="rId2"/>
          <a:srcRect t="20134" b="5867"/>
          <a:stretch/>
        </p:blipFill>
        <p:spPr>
          <a:xfrm>
            <a:off x="4779264" y="3678936"/>
            <a:ext cx="4267200" cy="3157728"/>
          </a:xfrm>
          <a:prstGeom prst="rect">
            <a:avLst/>
          </a:prstGeom>
        </p:spPr>
      </p:pic>
      <p:sp>
        <p:nvSpPr>
          <p:cNvPr id="2" name="Title 1"/>
          <p:cNvSpPr>
            <a:spLocks noGrp="1"/>
          </p:cNvSpPr>
          <p:nvPr>
            <p:ph type="title"/>
          </p:nvPr>
        </p:nvSpPr>
        <p:spPr>
          <a:xfrm>
            <a:off x="0" y="0"/>
            <a:ext cx="9144000" cy="1508760"/>
          </a:xfrm>
        </p:spPr>
        <p:txBody>
          <a:bodyPr>
            <a:normAutofit/>
          </a:bodyPr>
          <a:lstStyle/>
          <a:p>
            <a:pPr algn="ctr"/>
            <a:r>
              <a:rPr lang="en-US" sz="4000" b="1" dirty="0">
                <a:latin typeface="Times New Roman" panose="02020603050405020304" pitchFamily="18" charset="0"/>
                <a:cs typeface="Times New Roman" panose="02020603050405020304" pitchFamily="18" charset="0"/>
              </a:rPr>
              <a:t>The Heartbeat of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Cypriot Wine Heritage</a:t>
            </a:r>
          </a:p>
        </p:txBody>
      </p:sp>
      <p:sp>
        <p:nvSpPr>
          <p:cNvPr id="3" name="Content Placeholder 2"/>
          <p:cNvSpPr>
            <a:spLocks noGrp="1"/>
          </p:cNvSpPr>
          <p:nvPr>
            <p:ph idx="1"/>
          </p:nvPr>
        </p:nvSpPr>
        <p:spPr>
          <a:xfrm>
            <a:off x="457200" y="1600200"/>
            <a:ext cx="8686800" cy="2532888"/>
          </a:xfrm>
        </p:spPr>
        <p:txBody>
          <a:bodyPr>
            <a:normAutofit/>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Cyprus, a Mediterranean island blessed with fertile soils and a rich vinous heritage, is home to some of the world’s oldest winemaking traditions. </a:t>
            </a:r>
          </a:p>
          <a:p>
            <a:r>
              <a:rPr lang="en-US" sz="2400" kern="100" dirty="0">
                <a:latin typeface="Times New Roman" panose="02020603050405020304" pitchFamily="18" charset="0"/>
                <a:ea typeface="Aptos" panose="020B0004020202020204" pitchFamily="34" charset="0"/>
                <a:cs typeface="Times New Roman" panose="02020603050405020304" pitchFamily="18" charset="0"/>
              </a:rPr>
              <a:t>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he island's wines offer a unique blend of history, terroir, and bold varietals</a:t>
            </a:r>
            <a:r>
              <a:rPr lang="en-US" sz="2400" dirty="0">
                <a:latin typeface="Times New Roman" panose="02020603050405020304" pitchFamily="18" charset="0"/>
                <a:cs typeface="Times New Roman" panose="02020603050405020304" pitchFamily="18" charset="0"/>
              </a:rPr>
              <a:t>, offering a glimpse into ancient rituals and modern revival. </a:t>
            </a:r>
          </a:p>
          <a:p>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E5B26D-523F-3DDB-0788-51ADE974AE4B}"/>
              </a:ext>
            </a:extLst>
          </p:cNvPr>
          <p:cNvSpPr txBox="1"/>
          <p:nvPr/>
        </p:nvSpPr>
        <p:spPr>
          <a:xfrm>
            <a:off x="457200" y="3936367"/>
            <a:ext cx="4322064" cy="2585323"/>
          </a:xfrm>
          <a:prstGeom prst="rect">
            <a:avLst/>
          </a:prstGeom>
          <a:noFill/>
        </p:spPr>
        <p:txBody>
          <a:bodyPr wrap="square">
            <a:spAutoFit/>
          </a:bodyPr>
          <a:lstStyle/>
          <a:p>
            <a:pPr marL="342900" indent="-342900">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Cyprus is notable for its indigenous grapes, distinctive wine regions, and commitment to preserving traditional winemaking techniques while embracing modern innovation. </a:t>
            </a:r>
          </a:p>
          <a:p>
            <a:endParaRPr lang="en-US" sz="1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143000" y="651273"/>
            <a:ext cx="6858000" cy="1336024"/>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300039" y="1987297"/>
            <a:ext cx="8612314" cy="4219430"/>
          </a:xfrm>
        </p:spPr>
        <p:txBody>
          <a:bodyPr>
            <a:normAutofit fontScale="85000" lnSpcReduction="10000"/>
          </a:bodyPr>
          <a:lstStyle/>
          <a:p>
            <a:r>
              <a:rPr lang="en-US" sz="3300"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sz="3300" dirty="0">
              <a:latin typeface="Times New Roman" panose="02020603050405020304" pitchFamily="18" charset="0"/>
              <a:cs typeface="Times New Roman" panose="02020603050405020304" pitchFamily="18" charset="0"/>
            </a:endParaRPr>
          </a:p>
          <a:p>
            <a:r>
              <a:rPr lang="en-US" sz="3300" dirty="0">
                <a:latin typeface="Times New Roman" panose="02020603050405020304" pitchFamily="18" charset="0"/>
                <a:cs typeface="Times New Roman" panose="02020603050405020304" pitchFamily="18" charset="0"/>
              </a:rPr>
              <a:t>I would like to acknowledge the many sources</a:t>
            </a:r>
            <a:br>
              <a:rPr lang="en-US" sz="3300" dirty="0">
                <a:latin typeface="Times New Roman" panose="02020603050405020304" pitchFamily="18" charset="0"/>
                <a:cs typeface="Times New Roman" panose="02020603050405020304" pitchFamily="18" charset="0"/>
              </a:rPr>
            </a:br>
            <a:r>
              <a:rPr lang="en-US" sz="3300" dirty="0">
                <a:latin typeface="Times New Roman" panose="02020603050405020304" pitchFamily="18" charset="0"/>
                <a:cs typeface="Times New Roman" panose="02020603050405020304" pitchFamily="18" charset="0"/>
              </a:rPr>
              <a:t>I have accessed.</a:t>
            </a:r>
          </a:p>
          <a:p>
            <a:r>
              <a:rPr lang="en-US" sz="3300" dirty="0">
                <a:latin typeface="Times New Roman" panose="02020603050405020304" pitchFamily="18" charset="0"/>
                <a:cs typeface="Times New Roman" panose="02020603050405020304" pitchFamily="18" charset="0"/>
              </a:rPr>
              <a:t>These include Wine Spectator, Wine Enthusiast</a:t>
            </a:r>
            <a:r>
              <a:rPr lang="en-US" sz="3300" b="1"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BKWine</a:t>
            </a:r>
            <a:r>
              <a:rPr lang="en-US" sz="3300" dirty="0">
                <a:latin typeface="Times New Roman" panose="02020603050405020304" pitchFamily="18" charset="0"/>
                <a:cs typeface="Times New Roman" panose="02020603050405020304" pitchFamily="18" charset="0"/>
              </a:rPr>
              <a:t> Magazine, Wine &amp; Spirits Magazine, American Vineyard Magazine, The Grapevine Magazine, </a:t>
            </a:r>
            <a:r>
              <a:rPr lang="en-US" sz="3300"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3300" dirty="0">
                <a:solidFill>
                  <a:srgbClr val="202124"/>
                </a:solidFill>
                <a:latin typeface="Times New Roman" panose="02020603050405020304" pitchFamily="18" charset="0"/>
                <a:cs typeface="Times New Roman" panose="02020603050405020304" pitchFamily="18" charset="0"/>
              </a:rPr>
              <a:t>ritannica.com, and the </a:t>
            </a:r>
            <a:br>
              <a:rPr lang="en-US" altLang="en-US" sz="3300" dirty="0">
                <a:solidFill>
                  <a:srgbClr val="202124"/>
                </a:solidFill>
                <a:latin typeface="Times New Roman" panose="02020603050405020304" pitchFamily="18" charset="0"/>
                <a:cs typeface="Times New Roman" panose="02020603050405020304" pitchFamily="18" charset="0"/>
              </a:rPr>
            </a:br>
            <a:r>
              <a:rPr lang="en-US" altLang="en-US" sz="3300"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sz="33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sz="3300"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76223" y="651272"/>
            <a:ext cx="223815"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1CBE-307B-EED3-A42F-52C3711F6817}"/>
              </a:ext>
            </a:extLst>
          </p:cNvPr>
          <p:cNvSpPr>
            <a:spLocks noGrp="1"/>
          </p:cNvSpPr>
          <p:nvPr>
            <p:ph type="title"/>
          </p:nvPr>
        </p:nvSpPr>
        <p:spPr>
          <a:xfrm>
            <a:off x="0" y="1"/>
            <a:ext cx="9144000" cy="1158240"/>
          </a:xfrm>
        </p:spPr>
        <p:txBody>
          <a:bodyPr>
            <a:normAutofit/>
          </a:bodyPr>
          <a:lstStyle/>
          <a:p>
            <a:pPr algn="ctr"/>
            <a:r>
              <a:rPr lang="en-US" sz="6000" b="1" dirty="0">
                <a:latin typeface="Times New Roman" panose="02020603050405020304" pitchFamily="18" charset="0"/>
                <a:cs typeface="Times New Roman" panose="02020603050405020304" pitchFamily="18" charset="0"/>
              </a:rPr>
              <a:t>References</a:t>
            </a:r>
            <a:endParaRPr lang="en-US" sz="6000" dirty="0"/>
          </a:p>
        </p:txBody>
      </p:sp>
      <p:sp>
        <p:nvSpPr>
          <p:cNvPr id="3" name="Content Placeholder 2">
            <a:extLst>
              <a:ext uri="{FF2B5EF4-FFF2-40B4-BE49-F238E27FC236}">
                <a16:creationId xmlns:a16="http://schemas.microsoft.com/office/drawing/2014/main" id="{B1BCD5AC-8677-269B-2021-37B71D81360E}"/>
              </a:ext>
            </a:extLst>
          </p:cNvPr>
          <p:cNvSpPr>
            <a:spLocks noGrp="1"/>
          </p:cNvSpPr>
          <p:nvPr>
            <p:ph idx="1"/>
          </p:nvPr>
        </p:nvSpPr>
        <p:spPr>
          <a:xfrm>
            <a:off x="628650" y="1158242"/>
            <a:ext cx="8125206" cy="5699758"/>
          </a:xfrm>
        </p:spPr>
        <p:txBody>
          <a:bodyPr>
            <a:normAutofit fontScale="85000" lnSpcReduction="10000"/>
          </a:bodyPr>
          <a:lstStyle/>
          <a:p>
            <a:pPr>
              <a:lnSpc>
                <a:spcPct val="115000"/>
              </a:lnSpc>
              <a:spcBef>
                <a:spcPts val="0"/>
              </a:spcBef>
            </a:pP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GuildSomm</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International. "Cyprus Wine Overview."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GuildSomm</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Accessed September 29, 2024.</a:t>
            </a:r>
          </a:p>
          <a:p>
            <a:pPr>
              <a:lnSpc>
                <a:spcPct val="115000"/>
              </a:lnSpc>
              <a:spcBef>
                <a:spcPts val="0"/>
              </a:spcBef>
            </a:pP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Vinerra</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"Cyprus Wine Regions, Grape Varieties, and Wines."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Vinerra</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Accessed September 29, 2024. </a:t>
            </a:r>
          </a:p>
          <a:p>
            <a:pPr>
              <a:lnSpc>
                <a:spcPct val="115000"/>
              </a:lnSpc>
              <a:spcBef>
                <a:spcPts val="0"/>
              </a:spcBef>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Wines of Cyprus. "Cyprus Wine History and Terroir." Wines of Cyprus. Accessed September 29, 2024. </a:t>
            </a:r>
          </a:p>
          <a:p>
            <a:pPr>
              <a:lnSpc>
                <a:spcPct val="115000"/>
              </a:lnSpc>
              <a:spcBef>
                <a:spcPts val="0"/>
              </a:spcBef>
            </a:pP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GuildSomm</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Detailed information on Cyprus’s wine history and the importance of indigenous varieties such as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Xynisteri</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Maratheftiko</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nSpc>
                <a:spcPct val="115000"/>
              </a:lnSpc>
              <a:spcBef>
                <a:spcPts val="0"/>
              </a:spcBef>
            </a:pP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Vinerra</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Insight into the different wine regions, terroir, and major grape varietals of Cyprus.</a:t>
            </a:r>
          </a:p>
          <a:p>
            <a:pPr>
              <a:lnSpc>
                <a:spcPct val="115000"/>
              </a:lnSpc>
              <a:spcBef>
                <a:spcPts val="0"/>
              </a:spcBef>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Wines of Cyprus: Background on the modern development of Cyprus’s wine industry, particularly the focus on quality over quantity and the resurgence of native grapes.</a:t>
            </a:r>
          </a:p>
          <a:p>
            <a:endParaRPr lang="en-US" dirty="0"/>
          </a:p>
        </p:txBody>
      </p:sp>
    </p:spTree>
    <p:extLst>
      <p:ext uri="{BB962C8B-B14F-4D97-AF65-F5344CB8AC3E}">
        <p14:creationId xmlns:p14="http://schemas.microsoft.com/office/powerpoint/2010/main" val="50174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marL="0" marR="0" algn="ctr">
              <a:lnSpc>
                <a:spcPct val="115000"/>
              </a:lnSpc>
              <a:spcBef>
                <a:spcPts val="0"/>
              </a:spcBef>
              <a:spcAft>
                <a:spcPts val="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Cyprus’s Historical Tapestry of Wine</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457200" y="1600200"/>
            <a:ext cx="8686800" cy="1417320"/>
          </a:xfrm>
        </p:spPr>
        <p:txBody>
          <a:bodyPr>
            <a:noAutofit/>
          </a:bodyPr>
          <a:lstStyle/>
          <a:p>
            <a:r>
              <a:rPr lang="en-US" sz="2800" dirty="0">
                <a:effectLst/>
                <a:latin typeface="Times New Roman" panose="02020603050405020304" pitchFamily="18" charset="0"/>
                <a:ea typeface="Aptos" panose="020B0004020202020204" pitchFamily="34" charset="0"/>
              </a:rPr>
              <a:t>Cyprus’s winemaking history stretches back over 6,000 years, making it one of the oldest wine-producing regions in the world. </a:t>
            </a:r>
          </a:p>
        </p:txBody>
      </p:sp>
      <p:sp>
        <p:nvSpPr>
          <p:cNvPr id="7" name="TextBox 6">
            <a:extLst>
              <a:ext uri="{FF2B5EF4-FFF2-40B4-BE49-F238E27FC236}">
                <a16:creationId xmlns:a16="http://schemas.microsoft.com/office/drawing/2014/main" id="{367E7ED6-FFB7-107E-CA42-C74F5D2D9C50}"/>
              </a:ext>
            </a:extLst>
          </p:cNvPr>
          <p:cNvSpPr txBox="1"/>
          <p:nvPr/>
        </p:nvSpPr>
        <p:spPr>
          <a:xfrm>
            <a:off x="4178947" y="2889504"/>
            <a:ext cx="4974335" cy="3970318"/>
          </a:xfrm>
          <a:prstGeom prst="rect">
            <a:avLst/>
          </a:prstGeom>
          <a:noFill/>
        </p:spPr>
        <p:txBody>
          <a:bodyPr wrap="square">
            <a:spAutoFit/>
          </a:bodyPr>
          <a:lstStyle/>
          <a:p>
            <a:pPr marL="457200" indent="-457200">
              <a:buFont typeface="Arial" panose="020B0604020202020204" pitchFamily="34" charset="0"/>
              <a:buChar char="•"/>
            </a:pPr>
            <a:r>
              <a:rPr lang="en-US" sz="2800" dirty="0">
                <a:effectLst/>
                <a:latin typeface="Times New Roman" panose="02020603050405020304" pitchFamily="18" charset="0"/>
                <a:ea typeface="Aptos" panose="020B0004020202020204" pitchFamily="34" charset="0"/>
              </a:rPr>
              <a:t>Archaeological evidence shows that wine production on the island began during the Chalcolithic period, with amphoras and grape seeds unearthed in ancient sites suggesting that viticulture was deeply embedded in early Cypriot society. </a:t>
            </a:r>
            <a:endParaRPr lang="en-US" sz="2800" dirty="0">
              <a:latin typeface="Times New Roman" panose="02020603050405020304" pitchFamily="18" charset="0"/>
              <a:cs typeface="Times New Roman" panose="02020603050405020304" pitchFamily="18" charset="0"/>
            </a:endParaRPr>
          </a:p>
        </p:txBody>
      </p:sp>
      <p:pic>
        <p:nvPicPr>
          <p:cNvPr id="9" name="Picture 8" descr="A group of clay pots&#10;&#10;Description automatically generated">
            <a:extLst>
              <a:ext uri="{FF2B5EF4-FFF2-40B4-BE49-F238E27FC236}">
                <a16:creationId xmlns:a16="http://schemas.microsoft.com/office/drawing/2014/main" id="{2D5C2AD8-2DF6-70A7-3210-EB8291290AA2}"/>
              </a:ext>
            </a:extLst>
          </p:cNvPr>
          <p:cNvPicPr>
            <a:picLocks noChangeAspect="1"/>
          </p:cNvPicPr>
          <p:nvPr/>
        </p:nvPicPr>
        <p:blipFill>
          <a:blip r:embed="rId2"/>
          <a:srcRect l="6993" r="20370"/>
          <a:stretch/>
        </p:blipFill>
        <p:spPr>
          <a:xfrm>
            <a:off x="0" y="3027003"/>
            <a:ext cx="4178947" cy="382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descr="A bottle of liquor and a glass of liquid&#10;&#10;Description automatically generated">
            <a:extLst>
              <a:ext uri="{FF2B5EF4-FFF2-40B4-BE49-F238E27FC236}">
                <a16:creationId xmlns:a16="http://schemas.microsoft.com/office/drawing/2014/main" id="{D67F7EFE-432D-F82B-2D5D-3EBF9C29C243}"/>
              </a:ext>
            </a:extLst>
          </p:cNvPr>
          <p:cNvPicPr>
            <a:picLocks noChangeAspect="1"/>
          </p:cNvPicPr>
          <p:nvPr/>
        </p:nvPicPr>
        <p:blipFill>
          <a:blip r:embed="rId2"/>
          <a:srcRect l="17767" r="5323"/>
          <a:stretch/>
        </p:blipFill>
        <p:spPr>
          <a:xfrm>
            <a:off x="5474208" y="2499360"/>
            <a:ext cx="3669792" cy="4358640"/>
          </a:xfrm>
          <a:prstGeom prst="rect">
            <a:avLst/>
          </a:prstGeom>
        </p:spPr>
      </p:pic>
      <p:sp>
        <p:nvSpPr>
          <p:cNvPr id="2" name="Title 1"/>
          <p:cNvSpPr>
            <a:spLocks noGrp="1"/>
          </p:cNvSpPr>
          <p:nvPr>
            <p:ph type="title"/>
          </p:nvPr>
        </p:nvSpPr>
        <p:spPr>
          <a:xfrm>
            <a:off x="0" y="0"/>
            <a:ext cx="9144000" cy="1600200"/>
          </a:xfrm>
        </p:spPr>
        <p:txBody>
          <a:bodyPr>
            <a:normAutofit/>
          </a:bodyPr>
          <a:lstStyle/>
          <a:p>
            <a:pPr marL="0" marR="0" algn="ctr">
              <a:lnSpc>
                <a:spcPct val="115000"/>
              </a:lnSpc>
              <a:spcBef>
                <a:spcPts val="0"/>
              </a:spcBef>
              <a:spcAft>
                <a:spcPts val="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Cyprus’s Historical Tapestry of Wine </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341376" y="1600200"/>
            <a:ext cx="8461248" cy="5257800"/>
          </a:xfrm>
        </p:spPr>
        <p:txBody>
          <a:bodyPr>
            <a:noAutofit/>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One of the most storied aspects of Cypriot wine history is the creation of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Commandaria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sweet wine produced since at least the 12th century.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During the Crusades, this wine gained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fame when the Knights of St. John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took control of the island.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Commandaria’s rich, sun-dried grapes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long aging process made it 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coveted commodity.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often referred to as one of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world’s oldest named wines still in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production today.</a:t>
            </a:r>
          </a:p>
        </p:txBody>
      </p:sp>
    </p:spTree>
    <p:extLst>
      <p:ext uri="{BB962C8B-B14F-4D97-AF65-F5344CB8AC3E}">
        <p14:creationId xmlns:p14="http://schemas.microsoft.com/office/powerpoint/2010/main" val="311252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descr="A flag and statue of a person on a pedestal&#10;&#10;Description automatically generated">
            <a:extLst>
              <a:ext uri="{FF2B5EF4-FFF2-40B4-BE49-F238E27FC236}">
                <a16:creationId xmlns:a16="http://schemas.microsoft.com/office/drawing/2014/main" id="{50B667B0-3120-B7C8-7EAE-C4DB2722ACD6}"/>
              </a:ext>
            </a:extLst>
          </p:cNvPr>
          <p:cNvPicPr>
            <a:picLocks noChangeAspect="1"/>
          </p:cNvPicPr>
          <p:nvPr/>
        </p:nvPicPr>
        <p:blipFill>
          <a:blip r:embed="rId3"/>
          <a:stretch>
            <a:fillRect/>
          </a:stretch>
        </p:blipFill>
        <p:spPr>
          <a:xfrm>
            <a:off x="0" y="4834128"/>
            <a:ext cx="4047744" cy="2023872"/>
          </a:xfrm>
          <a:prstGeom prst="rect">
            <a:avLst/>
          </a:prstGeom>
        </p:spPr>
      </p:pic>
      <p:sp>
        <p:nvSpPr>
          <p:cNvPr id="2" name="Title 1"/>
          <p:cNvSpPr>
            <a:spLocks noGrp="1"/>
          </p:cNvSpPr>
          <p:nvPr>
            <p:ph type="title"/>
          </p:nvPr>
        </p:nvSpPr>
        <p:spPr>
          <a:xfrm>
            <a:off x="0" y="0"/>
            <a:ext cx="9144000" cy="1146048"/>
          </a:xfrm>
        </p:spPr>
        <p:txBody>
          <a:bodyPr>
            <a:normAutofit fontScale="90000"/>
          </a:bodyPr>
          <a:lstStyle/>
          <a:p>
            <a:pPr marL="0" marR="0" algn="ctr">
              <a:lnSpc>
                <a:spcPct val="115000"/>
              </a:lnSpc>
              <a:spcBef>
                <a:spcPts val="0"/>
              </a:spcBef>
              <a:spcAft>
                <a:spcPts val="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Cyprus’s Historical Tapestry of Wine </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457200" y="1146048"/>
            <a:ext cx="8686800" cy="5711952"/>
          </a:xfrm>
        </p:spPr>
        <p:txBody>
          <a:bodyPr>
            <a:noAutofit/>
          </a:bodyPr>
          <a:lstStyle/>
          <a:p>
            <a:r>
              <a:rPr lang="en-US" sz="2800" dirty="0">
                <a:latin typeface="Times New Roman" panose="02020603050405020304" pitchFamily="18" charset="0"/>
                <a:cs typeface="Times New Roman" panose="02020603050405020304" pitchFamily="18" charset="0"/>
              </a:rPr>
              <a:t>Post-independence, Cyprus focused on mass production, but from the 1980s, local winemakers shifted towards quality over quantity.</a:t>
            </a:r>
          </a:p>
          <a:p>
            <a:r>
              <a:rPr lang="en-US" sz="2800" dirty="0">
                <a:latin typeface="Times New Roman" panose="02020603050405020304" pitchFamily="18" charset="0"/>
                <a:cs typeface="Times New Roman" panose="02020603050405020304" pitchFamily="18" charset="0"/>
              </a:rPr>
              <a:t>Revival of native grape varieties and modern winemaking techniques marked a renaissance in the late 1990s and early 2000s. </a:t>
            </a:r>
          </a:p>
          <a:p>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The island’s strategic location between Europe, Asia, and Africa meant that it was a hub for trade, allowing Cypriot wines to find their way to distant lands, including Greece, 					</a:t>
            </a:r>
            <a:r>
              <a:rPr lang="en-US" sz="2800" kern="100" dirty="0">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Egypt, and even as far as Rome.</a:t>
            </a:r>
          </a:p>
          <a:p>
            <a:pPr marL="0" marR="0" indent="0">
              <a:lnSpc>
                <a:spcPct val="115000"/>
              </a:lnSpc>
              <a:spcBef>
                <a:spcPts val="0"/>
              </a:spcBef>
              <a:spcAft>
                <a:spcPts val="0"/>
              </a:spcAft>
              <a:buNone/>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7600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 y="3100386"/>
            <a:ext cx="2828905" cy="3757604"/>
          </a:xfrm>
        </p:spPr>
        <p:txBody>
          <a:bodyPr anchor="ctr">
            <a:noAutofit/>
          </a:bodyPr>
          <a:lstStyle/>
          <a:p>
            <a:pPr algn="ctr"/>
            <a:r>
              <a:rPr lang="en-US" sz="4000" b="1" dirty="0">
                <a:latin typeface="Times New Roman" panose="02020603050405020304" pitchFamily="18" charset="0"/>
                <a:cs typeface="Times New Roman" panose="02020603050405020304" pitchFamily="18" charset="0"/>
              </a:rPr>
              <a:t>Unique Terroir of Cyprus</a:t>
            </a:r>
          </a:p>
        </p:txBody>
      </p:sp>
      <p:sp>
        <p:nvSpPr>
          <p:cNvPr id="3" name="Content Placeholder 2"/>
          <p:cNvSpPr>
            <a:spLocks noGrp="1"/>
          </p:cNvSpPr>
          <p:nvPr>
            <p:ph idx="1"/>
          </p:nvPr>
        </p:nvSpPr>
        <p:spPr>
          <a:xfrm>
            <a:off x="2560320" y="2962656"/>
            <a:ext cx="6583680" cy="3846577"/>
          </a:xfrm>
        </p:spPr>
        <p:txBody>
          <a:bodyPr anchor="t">
            <a:noAutofit/>
          </a:bodyPr>
          <a:lstStyle/>
          <a:p>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Cyprus’s terroir is distinct due to its combination of high-altitude vineyards, phylloxera-free soils, and a warm Mediterranean climate. </a:t>
            </a:r>
          </a:p>
          <a:p>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higher elevation and rocky terrain provide excellent drainage, which reduces the risk of overwatering and allows the vines to develop deep root systems. </a:t>
            </a:r>
          </a:p>
          <a:p>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Moreover, Cyprus benefits from long, sunny days, which are essential for ripening grapes fully while retaining their natural acidity due to the cooling influence of the mountains. </a:t>
            </a:r>
          </a:p>
        </p:txBody>
      </p:sp>
      <p:pic>
        <p:nvPicPr>
          <p:cNvPr id="5" name="Picture 4" descr="A field of green plants in a valley&#10;&#10;Description automatically generated">
            <a:extLst>
              <a:ext uri="{FF2B5EF4-FFF2-40B4-BE49-F238E27FC236}">
                <a16:creationId xmlns:a16="http://schemas.microsoft.com/office/drawing/2014/main" id="{CB048454-1A05-9C7F-7CA1-81598D682E29}"/>
              </a:ext>
            </a:extLst>
          </p:cNvPr>
          <p:cNvPicPr>
            <a:picLocks noChangeAspect="1"/>
          </p:cNvPicPr>
          <p:nvPr/>
        </p:nvPicPr>
        <p:blipFill>
          <a:blip r:embed="rId2"/>
          <a:srcRect t="1359" b="18681"/>
          <a:stretch/>
        </p:blipFill>
        <p:spPr>
          <a:xfrm>
            <a:off x="20" y="11"/>
            <a:ext cx="9143980" cy="310037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10400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11808"/>
          </a:xfrm>
        </p:spPr>
        <p:txBody>
          <a:bodyPr>
            <a:normAutofit/>
          </a:bodyPr>
          <a:lstStyle/>
          <a:p>
            <a:pPr algn="ctr"/>
            <a:r>
              <a:rPr sz="4400" b="1" dirty="0">
                <a:latin typeface="Times New Roman" panose="02020603050405020304" pitchFamily="18" charset="0"/>
                <a:cs typeface="Times New Roman" panose="02020603050405020304" pitchFamily="18" charset="0"/>
              </a:rPr>
              <a:t>Unique Terroir of Cyprus</a:t>
            </a:r>
          </a:p>
        </p:txBody>
      </p:sp>
      <p:sp>
        <p:nvSpPr>
          <p:cNvPr id="3" name="Content Placeholder 2"/>
          <p:cNvSpPr>
            <a:spLocks noGrp="1"/>
          </p:cNvSpPr>
          <p:nvPr>
            <p:ph idx="1"/>
          </p:nvPr>
        </p:nvSpPr>
        <p:spPr>
          <a:xfrm>
            <a:off x="170688" y="1600200"/>
            <a:ext cx="4751070" cy="2776728"/>
          </a:xfrm>
        </p:spPr>
        <p:txBody>
          <a:bodyPr>
            <a:noAutofit/>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Another unique aspect of Cypriot viticulture is that many vines are still grown on their own rootstock, as the island has remained free from the phylloxera pest that devastated much of Europe’s vineyards in the 19th century.</a:t>
            </a:r>
          </a:p>
          <a:p>
            <a:endParaRPr sz="2800" dirty="0">
              <a:latin typeface="Times New Roman" panose="02020603050405020304" pitchFamily="18" charset="0"/>
              <a:cs typeface="Times New Roman" panose="02020603050405020304" pitchFamily="18" charset="0"/>
            </a:endParaRPr>
          </a:p>
        </p:txBody>
      </p:sp>
      <p:pic>
        <p:nvPicPr>
          <p:cNvPr id="5" name="Picture 4" descr="A gravel path with rows of plants&#10;&#10;Description automatically generated with medium confidence">
            <a:extLst>
              <a:ext uri="{FF2B5EF4-FFF2-40B4-BE49-F238E27FC236}">
                <a16:creationId xmlns:a16="http://schemas.microsoft.com/office/drawing/2014/main" id="{EA0F70E8-657E-E90E-E2D7-0B925302CCAF}"/>
              </a:ext>
            </a:extLst>
          </p:cNvPr>
          <p:cNvPicPr>
            <a:picLocks noChangeAspect="1"/>
          </p:cNvPicPr>
          <p:nvPr/>
        </p:nvPicPr>
        <p:blipFill>
          <a:blip r:embed="rId3"/>
          <a:stretch>
            <a:fillRect/>
          </a:stretch>
        </p:blipFill>
        <p:spPr>
          <a:xfrm>
            <a:off x="4921758" y="1600200"/>
            <a:ext cx="4165092" cy="2776728"/>
          </a:xfrm>
          <a:prstGeom prst="rect">
            <a:avLst/>
          </a:prstGeom>
        </p:spPr>
      </p:pic>
      <p:sp>
        <p:nvSpPr>
          <p:cNvPr id="7" name="TextBox 6">
            <a:extLst>
              <a:ext uri="{FF2B5EF4-FFF2-40B4-BE49-F238E27FC236}">
                <a16:creationId xmlns:a16="http://schemas.microsoft.com/office/drawing/2014/main" id="{3DDE76DA-0CAC-F22C-09CC-85995A6B82C0}"/>
              </a:ext>
            </a:extLst>
          </p:cNvPr>
          <p:cNvSpPr txBox="1"/>
          <p:nvPr/>
        </p:nvSpPr>
        <p:spPr>
          <a:xfrm>
            <a:off x="609600" y="4352544"/>
            <a:ext cx="8534400" cy="2308324"/>
          </a:xfrm>
          <a:prstGeom prst="rect">
            <a:avLst/>
          </a:prstGeom>
          <a:noFill/>
        </p:spPr>
        <p:txBody>
          <a:bodyPr wrap="square">
            <a:spAutoFit/>
          </a:bodyPr>
          <a:lstStyle/>
          <a:p>
            <a:pPr marL="514350" indent="-342900">
              <a:buFontTx/>
              <a:buChar char="-"/>
            </a:pPr>
            <a:r>
              <a:rPr lang="en-US" sz="2400" dirty="0">
                <a:latin typeface="Times New Roman" panose="02020603050405020304" pitchFamily="18" charset="0"/>
                <a:cs typeface="Times New Roman" panose="02020603050405020304" pitchFamily="18" charset="0"/>
              </a:rPr>
              <a:t>Higher altitudes allow for cooler temperatures, preserving acidity in grapes. </a:t>
            </a:r>
          </a:p>
          <a:p>
            <a:pPr marL="514350" indent="-342900">
              <a:buFontTx/>
              <a:buChar char="-"/>
            </a:pPr>
            <a:r>
              <a:rPr lang="en-US" sz="2400" dirty="0">
                <a:latin typeface="Times New Roman" panose="02020603050405020304" pitchFamily="18" charset="0"/>
                <a:cs typeface="Times New Roman" panose="02020603050405020304" pitchFamily="18" charset="0"/>
              </a:rPr>
              <a:t>Phylloxera-free soils mean many vines are grown on their original rootstocks, unlike most of Europe.</a:t>
            </a:r>
          </a:p>
          <a:p>
            <a:pPr marL="514350" indent="-342900">
              <a:buFontTx/>
              <a:buChar char="-"/>
            </a:pPr>
            <a:r>
              <a:rPr lang="en-US" sz="2400" dirty="0">
                <a:latin typeface="Times New Roman" panose="02020603050405020304" pitchFamily="18" charset="0"/>
                <a:cs typeface="Times New Roman" panose="02020603050405020304" pitchFamily="18" charset="0"/>
              </a:rPr>
              <a:t>Long, sunny days, tempered by mountain cooling, provide ideal ripening conditions for both native and international varieties.</a:t>
            </a:r>
          </a:p>
        </p:txBody>
      </p:sp>
    </p:spTree>
    <p:extLst>
      <p:ext uri="{BB962C8B-B14F-4D97-AF65-F5344CB8AC3E}">
        <p14:creationId xmlns:p14="http://schemas.microsoft.com/office/powerpoint/2010/main" val="299589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1664"/>
          </a:xfrm>
        </p:spPr>
        <p:txBody>
          <a:bodyPr>
            <a:normAutofit/>
          </a:bodyPr>
          <a:lstStyle/>
          <a:p>
            <a:pPr algn="ctr"/>
            <a:r>
              <a:rPr sz="4000" b="1" dirty="0">
                <a:latin typeface="Times New Roman" panose="02020603050405020304" pitchFamily="18" charset="0"/>
                <a:cs typeface="Times New Roman" panose="02020603050405020304" pitchFamily="18" charset="0"/>
              </a:rPr>
              <a:t>Wine </a:t>
            </a:r>
            <a:r>
              <a:rPr lang="en-US" sz="4000" b="1" dirty="0">
                <a:latin typeface="Times New Roman" panose="02020603050405020304" pitchFamily="18" charset="0"/>
                <a:cs typeface="Times New Roman" panose="02020603050405020304" pitchFamily="18" charset="0"/>
              </a:rPr>
              <a:t>Regions </a:t>
            </a:r>
            <a:r>
              <a:rPr sz="4000" b="1" dirty="0">
                <a:latin typeface="Times New Roman" panose="02020603050405020304" pitchFamily="18" charset="0"/>
                <a:cs typeface="Times New Roman" panose="02020603050405020304" pitchFamily="18" charset="0"/>
              </a:rPr>
              <a:t>of Cyprus</a:t>
            </a:r>
          </a:p>
        </p:txBody>
      </p:sp>
      <p:sp>
        <p:nvSpPr>
          <p:cNvPr id="3" name="Content Placeholder 2"/>
          <p:cNvSpPr>
            <a:spLocks noGrp="1"/>
          </p:cNvSpPr>
          <p:nvPr>
            <p:ph idx="1"/>
          </p:nvPr>
        </p:nvSpPr>
        <p:spPr>
          <a:xfrm>
            <a:off x="457200" y="936998"/>
            <a:ext cx="8686800" cy="5921002"/>
          </a:xfrm>
        </p:spPr>
        <p:txBody>
          <a:bodyPr>
            <a:normAutofit fontScale="85000" lnSpcReduction="20000"/>
          </a:bodyPr>
          <a:lstStyle/>
          <a:p>
            <a:pPr>
              <a:lnSpc>
                <a:spcPct val="120000"/>
              </a:lnSpc>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The terroir of Cyprus is as varied as its landscape, with mountainous areas, coastal plains, and rolling vineyards offering diverse microclimates ideal for grape cultivation. </a:t>
            </a:r>
          </a:p>
          <a:p>
            <a:pPr>
              <a:lnSpc>
                <a:spcPct val="120000"/>
              </a:lnSpc>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The island has four main wine regions, and 3 minor regions, each offering unique characteristics, and seven PDO (Protected Designation of Origin) zones where specific types of wine are made under strict regulations</a:t>
            </a:r>
            <a:r>
              <a:rPr dirty="0">
                <a:latin typeface="Times New Roman" panose="02020603050405020304" pitchFamily="18" charset="0"/>
                <a:cs typeface="Times New Roman" panose="02020603050405020304" pitchFamily="18" charset="0"/>
              </a:rPr>
              <a:t>:</a:t>
            </a:r>
          </a:p>
          <a:p>
            <a:pPr marL="804863" indent="-463550">
              <a:buFont typeface="+mj-lt"/>
              <a:buAutoNum type="arabicPeriod"/>
            </a:pPr>
            <a:r>
              <a:rPr sz="2600" dirty="0" err="1">
                <a:latin typeface="Times New Roman" panose="02020603050405020304" pitchFamily="18" charset="0"/>
                <a:cs typeface="Times New Roman" panose="02020603050405020304" pitchFamily="18" charset="0"/>
              </a:rPr>
              <a:t>Krasochoria</a:t>
            </a:r>
            <a:r>
              <a:rPr sz="2600" dirty="0">
                <a:latin typeface="Times New Roman" panose="02020603050405020304" pitchFamily="18" charset="0"/>
                <a:cs typeface="Times New Roman" panose="02020603050405020304" pitchFamily="18" charset="0"/>
              </a:rPr>
              <a:t> </a:t>
            </a:r>
            <a:r>
              <a:rPr sz="2600" dirty="0" err="1">
                <a:latin typeface="Times New Roman" panose="02020603050405020304" pitchFamily="18" charset="0"/>
                <a:cs typeface="Times New Roman" panose="02020603050405020304" pitchFamily="18" charset="0"/>
              </a:rPr>
              <a:t>Lemesou</a:t>
            </a:r>
            <a:endParaRPr sz="2600" dirty="0">
              <a:latin typeface="Times New Roman" panose="02020603050405020304" pitchFamily="18" charset="0"/>
              <a:cs typeface="Times New Roman" panose="02020603050405020304" pitchFamily="18" charset="0"/>
            </a:endParaRPr>
          </a:p>
          <a:p>
            <a:pPr marL="804863" indent="-463550">
              <a:buFont typeface="+mj-lt"/>
              <a:buAutoNum type="arabicPeriod"/>
            </a:pPr>
            <a:r>
              <a:rPr sz="2600" dirty="0">
                <a:latin typeface="Times New Roman" panose="02020603050405020304" pitchFamily="18" charset="0"/>
                <a:cs typeface="Times New Roman" panose="02020603050405020304" pitchFamily="18" charset="0"/>
              </a:rPr>
              <a:t>Commandaria Region</a:t>
            </a:r>
          </a:p>
          <a:p>
            <a:pPr marL="804863" indent="-463550">
              <a:buFont typeface="+mj-lt"/>
              <a:buAutoNum type="arabicPeriod"/>
            </a:pPr>
            <a:r>
              <a:rPr sz="2600" dirty="0" err="1">
                <a:latin typeface="Times New Roman" panose="02020603050405020304" pitchFamily="18" charset="0"/>
                <a:cs typeface="Times New Roman" panose="02020603050405020304" pitchFamily="18" charset="0"/>
              </a:rPr>
              <a:t>Pitsilia</a:t>
            </a:r>
            <a:r>
              <a:rPr sz="2600" dirty="0">
                <a:latin typeface="Times New Roman" panose="02020603050405020304" pitchFamily="18" charset="0"/>
                <a:cs typeface="Times New Roman" panose="02020603050405020304" pitchFamily="18" charset="0"/>
              </a:rPr>
              <a:t> Region</a:t>
            </a:r>
          </a:p>
          <a:p>
            <a:pPr marL="804863" indent="-463550">
              <a:buFont typeface="+mj-lt"/>
              <a:buAutoNum type="arabicPeriod"/>
            </a:pPr>
            <a:r>
              <a:rPr sz="2600" dirty="0" err="1">
                <a:latin typeface="Times New Roman" panose="02020603050405020304" pitchFamily="18" charset="0"/>
                <a:cs typeface="Times New Roman" panose="02020603050405020304" pitchFamily="18" charset="0"/>
              </a:rPr>
              <a:t>Laona-Akamas</a:t>
            </a:r>
            <a:endParaRPr lang="en-US" sz="2600" dirty="0">
              <a:latin typeface="Times New Roman" panose="02020603050405020304" pitchFamily="18" charset="0"/>
              <a:cs typeface="Times New Roman" panose="02020603050405020304" pitchFamily="18" charset="0"/>
            </a:endParaRPr>
          </a:p>
          <a:p>
            <a:pPr marL="804863" indent="-463550">
              <a:buFont typeface="+mj-lt"/>
              <a:buAutoNum type="arabicPeriod"/>
            </a:pPr>
            <a:r>
              <a:rPr lang="en-US" sz="2600" dirty="0" err="1">
                <a:latin typeface="Times New Roman" panose="02020603050405020304" pitchFamily="18" charset="0"/>
                <a:cs typeface="Times New Roman" panose="02020603050405020304" pitchFamily="18" charset="0"/>
              </a:rPr>
              <a:t>Vouni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Panigias</a:t>
            </a:r>
            <a:endParaRPr lang="en-US" sz="2600" dirty="0">
              <a:latin typeface="Times New Roman" panose="02020603050405020304" pitchFamily="18" charset="0"/>
              <a:cs typeface="Times New Roman" panose="02020603050405020304" pitchFamily="18" charset="0"/>
            </a:endParaRPr>
          </a:p>
          <a:p>
            <a:pPr marL="804863" indent="-463550">
              <a:buFont typeface="+mj-lt"/>
              <a:buAutoNum type="arabicPeriod"/>
            </a:pPr>
            <a:r>
              <a:rPr lang="en-US" sz="2600" dirty="0" err="1">
                <a:latin typeface="Times New Roman" panose="02020603050405020304" pitchFamily="18" charset="0"/>
                <a:cs typeface="Times New Roman" panose="02020603050405020304" pitchFamily="18" charset="0"/>
              </a:rPr>
              <a:t>Diarizos</a:t>
            </a:r>
            <a:r>
              <a:rPr lang="en-US" sz="2600" dirty="0">
                <a:latin typeface="Times New Roman" panose="02020603050405020304" pitchFamily="18" charset="0"/>
                <a:cs typeface="Times New Roman" panose="02020603050405020304" pitchFamily="18" charset="0"/>
              </a:rPr>
              <a:t> Valley</a:t>
            </a:r>
          </a:p>
          <a:p>
            <a:pPr marL="804863" indent="-463550">
              <a:buFont typeface="+mj-lt"/>
              <a:buAutoNum type="arabicPeriod"/>
            </a:pPr>
            <a:r>
              <a:rPr lang="en-US" sz="2600" kern="100" dirty="0" err="1">
                <a:latin typeface="Times New Roman" panose="02020603050405020304" pitchFamily="18" charset="0"/>
                <a:cs typeface="Times New Roman" panose="02020603050405020304" pitchFamily="18" charset="0"/>
              </a:rPr>
              <a:t>Larnaka-Lefkosia</a:t>
            </a:r>
            <a:endParaRPr lang="en-US" sz="2600" dirty="0">
              <a:latin typeface="Times New Roman" panose="02020603050405020304" pitchFamily="18" charset="0"/>
              <a:cs typeface="Times New Roman" panose="02020603050405020304" pitchFamily="18" charset="0"/>
            </a:endParaRPr>
          </a:p>
        </p:txBody>
      </p:sp>
      <p:pic>
        <p:nvPicPr>
          <p:cNvPr id="9" name="Picture 8" descr="A map of cyprus with different colored regions&#10;&#10;Description automatically generated">
            <a:extLst>
              <a:ext uri="{FF2B5EF4-FFF2-40B4-BE49-F238E27FC236}">
                <a16:creationId xmlns:a16="http://schemas.microsoft.com/office/drawing/2014/main" id="{D7027889-F513-64C7-3592-A7B799EE3F83}"/>
              </a:ext>
            </a:extLst>
          </p:cNvPr>
          <p:cNvPicPr>
            <a:picLocks noChangeAspect="1"/>
          </p:cNvPicPr>
          <p:nvPr/>
        </p:nvPicPr>
        <p:blipFill>
          <a:blip r:embed="rId3"/>
          <a:srcRect l="5333" t="25858" r="25791"/>
          <a:stretch/>
        </p:blipFill>
        <p:spPr>
          <a:xfrm>
            <a:off x="3960987" y="4020856"/>
            <a:ext cx="5176917" cy="2843240"/>
          </a:xfrm>
          <a:prstGeom prst="rect">
            <a:avLst/>
          </a:prstGeom>
        </p:spPr>
      </p:pic>
      <p:sp>
        <p:nvSpPr>
          <p:cNvPr id="11" name="TextBox 10">
            <a:extLst>
              <a:ext uri="{FF2B5EF4-FFF2-40B4-BE49-F238E27FC236}">
                <a16:creationId xmlns:a16="http://schemas.microsoft.com/office/drawing/2014/main" id="{64E28391-93E1-F336-8DFC-9325B6A60447}"/>
              </a:ext>
            </a:extLst>
          </p:cNvPr>
          <p:cNvSpPr txBox="1"/>
          <p:nvPr/>
        </p:nvSpPr>
        <p:spPr>
          <a:xfrm>
            <a:off x="6805975" y="5257810"/>
            <a:ext cx="701457" cy="369332"/>
          </a:xfrm>
          <a:prstGeom prst="rect">
            <a:avLst/>
          </a:prstGeom>
          <a:noFill/>
        </p:spPr>
        <p:txBody>
          <a:bodyPr wrap="square">
            <a:spAutoFit/>
          </a:bodyPr>
          <a:lstStyle/>
          <a:p>
            <a:pPr marL="60325"/>
            <a:r>
              <a:rPr lang="en-US" dirty="0">
                <a:latin typeface="Times New Roman" panose="02020603050405020304" pitchFamily="18" charset="0"/>
                <a:cs typeface="Times New Roman" panose="02020603050405020304" pitchFamily="18" charset="0"/>
              </a:rPr>
              <a:t>3.</a:t>
            </a:r>
          </a:p>
        </p:txBody>
      </p:sp>
      <p:sp>
        <p:nvSpPr>
          <p:cNvPr id="13" name="TextBox 12">
            <a:extLst>
              <a:ext uri="{FF2B5EF4-FFF2-40B4-BE49-F238E27FC236}">
                <a16:creationId xmlns:a16="http://schemas.microsoft.com/office/drawing/2014/main" id="{40F0ABBF-CE67-F3D6-1339-22B111B64222}"/>
              </a:ext>
            </a:extLst>
          </p:cNvPr>
          <p:cNvSpPr txBox="1"/>
          <p:nvPr/>
        </p:nvSpPr>
        <p:spPr>
          <a:xfrm>
            <a:off x="4800600" y="5330427"/>
            <a:ext cx="760952" cy="369332"/>
          </a:xfrm>
          <a:prstGeom prst="rect">
            <a:avLst/>
          </a:prstGeom>
          <a:noFill/>
        </p:spPr>
        <p:txBody>
          <a:bodyPr wrap="square">
            <a:spAutoFit/>
          </a:bodyPr>
          <a:lstStyle/>
          <a:p>
            <a:pPr marL="341313"/>
            <a:r>
              <a:rPr lang="en-US" dirty="0">
                <a:latin typeface="Times New Roman" panose="02020603050405020304" pitchFamily="18" charset="0"/>
                <a:cs typeface="Times New Roman" panose="02020603050405020304" pitchFamily="18" charset="0"/>
              </a:rPr>
              <a:t>4.</a:t>
            </a:r>
          </a:p>
        </p:txBody>
      </p:sp>
      <p:sp>
        <p:nvSpPr>
          <p:cNvPr id="15" name="TextBox 14">
            <a:extLst>
              <a:ext uri="{FF2B5EF4-FFF2-40B4-BE49-F238E27FC236}">
                <a16:creationId xmlns:a16="http://schemas.microsoft.com/office/drawing/2014/main" id="{4BFE2DEC-031D-27AF-000F-9347144759FB}"/>
              </a:ext>
            </a:extLst>
          </p:cNvPr>
          <p:cNvSpPr txBox="1"/>
          <p:nvPr/>
        </p:nvSpPr>
        <p:spPr>
          <a:xfrm>
            <a:off x="6705187" y="5817214"/>
            <a:ext cx="45151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2. </a:t>
            </a:r>
            <a:endParaRPr lang="en-US" dirty="0"/>
          </a:p>
        </p:txBody>
      </p:sp>
      <p:sp>
        <p:nvSpPr>
          <p:cNvPr id="19" name="TextBox 18">
            <a:extLst>
              <a:ext uri="{FF2B5EF4-FFF2-40B4-BE49-F238E27FC236}">
                <a16:creationId xmlns:a16="http://schemas.microsoft.com/office/drawing/2014/main" id="{FB9CD331-1FB5-F359-DB17-C428FA5047A9}"/>
              </a:ext>
            </a:extLst>
          </p:cNvPr>
          <p:cNvSpPr txBox="1"/>
          <p:nvPr/>
        </p:nvSpPr>
        <p:spPr>
          <a:xfrm>
            <a:off x="6354871" y="5749974"/>
            <a:ext cx="70145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1.</a:t>
            </a:r>
            <a:endParaRPr lang="en-US" dirty="0"/>
          </a:p>
        </p:txBody>
      </p:sp>
      <p:sp>
        <p:nvSpPr>
          <p:cNvPr id="21" name="TextBox 20">
            <a:extLst>
              <a:ext uri="{FF2B5EF4-FFF2-40B4-BE49-F238E27FC236}">
                <a16:creationId xmlns:a16="http://schemas.microsoft.com/office/drawing/2014/main" id="{1CE4EB19-4654-5D48-D47E-0A165FC16B14}"/>
              </a:ext>
            </a:extLst>
          </p:cNvPr>
          <p:cNvSpPr txBox="1"/>
          <p:nvPr/>
        </p:nvSpPr>
        <p:spPr>
          <a:xfrm>
            <a:off x="5639469" y="5551670"/>
            <a:ext cx="478661"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5.</a:t>
            </a:r>
            <a:endParaRPr lang="en-US" dirty="0"/>
          </a:p>
        </p:txBody>
      </p:sp>
      <p:sp>
        <p:nvSpPr>
          <p:cNvPr id="22" name="TextBox 21">
            <a:extLst>
              <a:ext uri="{FF2B5EF4-FFF2-40B4-BE49-F238E27FC236}">
                <a16:creationId xmlns:a16="http://schemas.microsoft.com/office/drawing/2014/main" id="{27436FE7-0890-AA1E-2403-49D0815B40A9}"/>
              </a:ext>
            </a:extLst>
          </p:cNvPr>
          <p:cNvSpPr txBox="1"/>
          <p:nvPr/>
        </p:nvSpPr>
        <p:spPr>
          <a:xfrm>
            <a:off x="5902605" y="5826516"/>
            <a:ext cx="530268"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6.</a:t>
            </a:r>
            <a:endParaRPr lang="en-US" dirty="0"/>
          </a:p>
        </p:txBody>
      </p:sp>
      <p:sp>
        <p:nvSpPr>
          <p:cNvPr id="28" name="TextBox 27">
            <a:extLst>
              <a:ext uri="{FF2B5EF4-FFF2-40B4-BE49-F238E27FC236}">
                <a16:creationId xmlns:a16="http://schemas.microsoft.com/office/drawing/2014/main" id="{7602F188-C5F9-BB75-17CA-5C2055CE7F1A}"/>
              </a:ext>
            </a:extLst>
          </p:cNvPr>
          <p:cNvSpPr txBox="1"/>
          <p:nvPr/>
        </p:nvSpPr>
        <p:spPr>
          <a:xfrm>
            <a:off x="7202456" y="5503892"/>
            <a:ext cx="363255" cy="369332"/>
          </a:xfrm>
          <a:prstGeom prst="rect">
            <a:avLst/>
          </a:prstGeom>
          <a:noFill/>
        </p:spPr>
        <p:txBody>
          <a:bodyPr wrap="square">
            <a:spAutoFit/>
          </a:bodyPr>
          <a:lstStyle/>
          <a:p>
            <a:r>
              <a:rPr lang="en-US" sz="1800" kern="100" dirty="0">
                <a:latin typeface="Times New Roman" panose="02020603050405020304" pitchFamily="18" charset="0"/>
                <a:cs typeface="Times New Roman" panose="02020603050405020304" pitchFamily="18" charset="0"/>
              </a:rPr>
              <a:t>7.</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8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039-AE11-1542-E9F4-AE6544F26342}"/>
              </a:ext>
            </a:extLst>
          </p:cNvPr>
          <p:cNvSpPr>
            <a:spLocks noGrp="1"/>
          </p:cNvSpPr>
          <p:nvPr>
            <p:ph type="title"/>
          </p:nvPr>
        </p:nvSpPr>
        <p:spPr/>
        <p:txBody>
          <a:bodyPr/>
          <a:lstStyle/>
          <a:p>
            <a:endParaRPr lang="en-US"/>
          </a:p>
        </p:txBody>
      </p:sp>
      <p:pic>
        <p:nvPicPr>
          <p:cNvPr id="5" name="Content Placeholder 4" descr="A map of the wine route&#10;&#10;Description automatically generated">
            <a:extLst>
              <a:ext uri="{FF2B5EF4-FFF2-40B4-BE49-F238E27FC236}">
                <a16:creationId xmlns:a16="http://schemas.microsoft.com/office/drawing/2014/main" id="{39346E1A-715A-DA5C-C408-03BDA4CDF064}"/>
              </a:ext>
            </a:extLst>
          </p:cNvPr>
          <p:cNvPicPr>
            <a:picLocks noGrp="1" noChangeAspect="1"/>
          </p:cNvPicPr>
          <p:nvPr>
            <p:ph idx="1"/>
          </p:nvPr>
        </p:nvPicPr>
        <p:blipFill>
          <a:blip r:embed="rId2"/>
          <a:stretch>
            <a:fillRect/>
          </a:stretch>
        </p:blipFill>
        <p:spPr>
          <a:xfrm>
            <a:off x="20321" y="15240"/>
            <a:ext cx="9123679" cy="6842760"/>
          </a:xfrm>
        </p:spPr>
      </p:pic>
    </p:spTree>
    <p:extLst>
      <p:ext uri="{BB962C8B-B14F-4D97-AF65-F5344CB8AC3E}">
        <p14:creationId xmlns:p14="http://schemas.microsoft.com/office/powerpoint/2010/main" val="1094438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314</TotalTime>
  <Words>1593</Words>
  <Application>Microsoft Office PowerPoint</Application>
  <PresentationFormat>On-screen Show (4:3)</PresentationFormat>
  <Paragraphs>110</Paragraphs>
  <Slides>21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Display</vt:lpstr>
      <vt:lpstr>Arial</vt:lpstr>
      <vt:lpstr>Courier New</vt:lpstr>
      <vt:lpstr>Times New Roman</vt:lpstr>
      <vt:lpstr>Office Theme</vt:lpstr>
      <vt:lpstr>The Wines of Cyprus An Exploration of Cyprus's Rich Wine Heritage Presented by Marc Silver </vt:lpstr>
      <vt:lpstr>The Heartbeat of  Cypriot Wine Heritage</vt:lpstr>
      <vt:lpstr>Cyprus’s Historical Tapestry of Wine</vt:lpstr>
      <vt:lpstr>Cyprus’s Historical Tapestry of Wine Cont.</vt:lpstr>
      <vt:lpstr>Cyprus’s Historical Tapestry of Wine Cont.</vt:lpstr>
      <vt:lpstr>Unique Terroir of Cyprus</vt:lpstr>
      <vt:lpstr>Unique Terroir of Cyprus</vt:lpstr>
      <vt:lpstr>Wine Regions of Cyprus</vt:lpstr>
      <vt:lpstr>PowerPoint Presentation</vt:lpstr>
      <vt:lpstr>Krasochoria Lemesou  Limassol Wine Villages</vt:lpstr>
      <vt:lpstr>Krasochoria Lemesou  Limassol Wine Villages</vt:lpstr>
      <vt:lpstr>Krasochoria Lemesou  Limassol Wine Villages</vt:lpstr>
      <vt:lpstr>Commandaria Region</vt:lpstr>
      <vt:lpstr>Commandaria Region</vt:lpstr>
      <vt:lpstr>Pitsilia Region</vt:lpstr>
      <vt:lpstr>Pitsilia Region</vt:lpstr>
      <vt:lpstr>Laona-Akamas Region</vt:lpstr>
      <vt:lpstr>Conclusion A Revival in Every Glass</vt:lpstr>
      <vt:lpstr>Conclusion A Revival in Every Glass</vt:lpstr>
      <vt:lpstr>Acknowledgement</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Marc Silver</dc:creator>
  <cp:keywords/>
  <dc:description>generated using python-pptx</dc:description>
  <cp:lastModifiedBy>Marc Silver</cp:lastModifiedBy>
  <cp:revision>28</cp:revision>
  <dcterms:created xsi:type="dcterms:W3CDTF">2013-01-27T09:14:16Z</dcterms:created>
  <dcterms:modified xsi:type="dcterms:W3CDTF">2024-10-02T17:15:18Z</dcterms:modified>
  <cp:category/>
</cp:coreProperties>
</file>