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28"/>
  </p:notesMasterIdLst>
  <p:handoutMasterIdLst>
    <p:handoutMasterId r:id="rId29"/>
  </p:handoutMasterIdLst>
  <p:sldIdLst>
    <p:sldId id="256" r:id="rId4"/>
    <p:sldId id="273" r:id="rId5"/>
    <p:sldId id="257" r:id="rId6"/>
    <p:sldId id="274" r:id="rId7"/>
    <p:sldId id="291" r:id="rId8"/>
    <p:sldId id="292" r:id="rId9"/>
    <p:sldId id="263" r:id="rId10"/>
    <p:sldId id="259" r:id="rId11"/>
    <p:sldId id="260" r:id="rId12"/>
    <p:sldId id="287" r:id="rId13"/>
    <p:sldId id="283" r:id="rId14"/>
    <p:sldId id="261" r:id="rId15"/>
    <p:sldId id="299" r:id="rId16"/>
    <p:sldId id="288" r:id="rId17"/>
    <p:sldId id="277" r:id="rId18"/>
    <p:sldId id="295" r:id="rId19"/>
    <p:sldId id="279" r:id="rId20"/>
    <p:sldId id="298" r:id="rId21"/>
    <p:sldId id="296" r:id="rId22"/>
    <p:sldId id="300" r:id="rId23"/>
    <p:sldId id="289" r:id="rId24"/>
    <p:sldId id="275" r:id="rId25"/>
    <p:sldId id="271" r:id="rId26"/>
    <p:sldId id="272" r:id="rId27"/>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3756" autoAdjust="0"/>
  </p:normalViewPr>
  <p:slideViewPr>
    <p:cSldViewPr snapToGrid="0">
      <p:cViewPr varScale="1">
        <p:scale>
          <a:sx n="84" d="100"/>
          <a:sy n="84" d="100"/>
        </p:scale>
        <p:origin x="12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17</a:t>
            </a:fld>
            <a:endParaRPr lang="en-US"/>
          </a:p>
        </p:txBody>
      </p:sp>
    </p:spTree>
    <p:extLst>
      <p:ext uri="{BB962C8B-B14F-4D97-AF65-F5344CB8AC3E}">
        <p14:creationId xmlns:p14="http://schemas.microsoft.com/office/powerpoint/2010/main" val="2748000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19</a:t>
            </a:fld>
            <a:endParaRPr lang="en-US"/>
          </a:p>
        </p:txBody>
      </p:sp>
    </p:spTree>
    <p:extLst>
      <p:ext uri="{BB962C8B-B14F-4D97-AF65-F5344CB8AC3E}">
        <p14:creationId xmlns:p14="http://schemas.microsoft.com/office/powerpoint/2010/main" val="2750912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20</a:t>
            </a:fld>
            <a:endParaRPr lang="en-US"/>
          </a:p>
        </p:txBody>
      </p:sp>
    </p:spTree>
    <p:extLst>
      <p:ext uri="{BB962C8B-B14F-4D97-AF65-F5344CB8AC3E}">
        <p14:creationId xmlns:p14="http://schemas.microsoft.com/office/powerpoint/2010/main" val="451257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21</a:t>
            </a:fld>
            <a:endParaRPr lang="en-US"/>
          </a:p>
        </p:txBody>
      </p:sp>
    </p:spTree>
    <p:extLst>
      <p:ext uri="{BB962C8B-B14F-4D97-AF65-F5344CB8AC3E}">
        <p14:creationId xmlns:p14="http://schemas.microsoft.com/office/powerpoint/2010/main" val="1948544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22</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23</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24</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7</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11</a:t>
            </a:fld>
            <a:endParaRPr lang="en-US"/>
          </a:p>
        </p:txBody>
      </p:sp>
    </p:spTree>
    <p:extLst>
      <p:ext uri="{BB962C8B-B14F-4D97-AF65-F5344CB8AC3E}">
        <p14:creationId xmlns:p14="http://schemas.microsoft.com/office/powerpoint/2010/main" val="970914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13</a:t>
            </a:fld>
            <a:endParaRPr lang="en-US"/>
          </a:p>
        </p:txBody>
      </p:sp>
    </p:spTree>
    <p:extLst>
      <p:ext uri="{BB962C8B-B14F-4D97-AF65-F5344CB8AC3E}">
        <p14:creationId xmlns:p14="http://schemas.microsoft.com/office/powerpoint/2010/main" val="1450060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16</a:t>
            </a:fld>
            <a:endParaRPr lang="en-US"/>
          </a:p>
        </p:txBody>
      </p:sp>
    </p:spTree>
    <p:extLst>
      <p:ext uri="{BB962C8B-B14F-4D97-AF65-F5344CB8AC3E}">
        <p14:creationId xmlns:p14="http://schemas.microsoft.com/office/powerpoint/2010/main" val="3496843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endParaRPr lang="en-US" dirty="0"/>
          </a:p>
        </p:txBody>
      </p:sp>
      <p:sp>
        <p:nvSpPr>
          <p:cNvPr id="3" name="Subtitle 2"/>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7062717-6FBE-4AD8-A898-7DBE8F60CDB9}" type="slidenum">
              <a:rPr lang="en-US" smtClean="0"/>
              <a:t>‹#›</a:t>
            </a:fld>
            <a:endParaRPr lang="en-US"/>
          </a:p>
        </p:txBody>
      </p:sp>
    </p:spTree>
    <p:extLst>
      <p:ext uri="{BB962C8B-B14F-4D97-AF65-F5344CB8AC3E}">
        <p14:creationId xmlns:p14="http://schemas.microsoft.com/office/powerpoint/2010/main" val="951644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5DDFD98-5613-43AF-BDEB-D090CE96025E}" type="slidenum">
              <a:rPr lang="en-US" smtClean="0"/>
              <a:t>‹#›</a:t>
            </a:fld>
            <a:endParaRPr lang="en-US"/>
          </a:p>
        </p:txBody>
      </p:sp>
    </p:spTree>
    <p:extLst>
      <p:ext uri="{BB962C8B-B14F-4D97-AF65-F5344CB8AC3E}">
        <p14:creationId xmlns:p14="http://schemas.microsoft.com/office/powerpoint/2010/main" val="4024939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4961"/>
            </a:lvl1pPr>
          </a:lstStyle>
          <a:p>
            <a:r>
              <a:rPr lang="en-US"/>
              <a:t>Click to edit Master title style</a:t>
            </a:r>
            <a:endParaRPr lang="en-US" dirty="0"/>
          </a:p>
        </p:txBody>
      </p:sp>
      <p:sp>
        <p:nvSpPr>
          <p:cNvPr id="3" name="Text Placeholder 2"/>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D822C85-6C65-420A-AECF-1544911EE9A1}" type="slidenum">
              <a:rPr lang="en-US" smtClean="0"/>
              <a:t>‹#›</a:t>
            </a:fld>
            <a:endParaRPr lang="en-US"/>
          </a:p>
        </p:txBody>
      </p:sp>
    </p:spTree>
    <p:extLst>
      <p:ext uri="{BB962C8B-B14F-4D97-AF65-F5344CB8AC3E}">
        <p14:creationId xmlns:p14="http://schemas.microsoft.com/office/powerpoint/2010/main" val="3098168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CD6B4256-7E8B-473F-81E8-EC2909C12E24}" type="slidenum">
              <a:rPr lang="en-US" smtClean="0"/>
              <a:t>‹#›</a:t>
            </a:fld>
            <a:endParaRPr lang="en-US"/>
          </a:p>
        </p:txBody>
      </p:sp>
    </p:spTree>
    <p:extLst>
      <p:ext uri="{BB962C8B-B14F-4D97-AF65-F5344CB8AC3E}">
        <p14:creationId xmlns:p14="http://schemas.microsoft.com/office/powerpoint/2010/main" val="1720967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71EDFC11-B212-4665-AE2A-1A3734628D8A}" type="slidenum">
              <a:rPr lang="en-US" smtClean="0"/>
              <a:t>‹#›</a:t>
            </a:fld>
            <a:endParaRPr lang="en-US"/>
          </a:p>
        </p:txBody>
      </p:sp>
    </p:spTree>
    <p:extLst>
      <p:ext uri="{BB962C8B-B14F-4D97-AF65-F5344CB8AC3E}">
        <p14:creationId xmlns:p14="http://schemas.microsoft.com/office/powerpoint/2010/main" val="1612780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0FEE1A20-CFD5-4DBA-A319-B8598E603DD2}" type="slidenum">
              <a:rPr lang="en-US" smtClean="0"/>
              <a:t>‹#›</a:t>
            </a:fld>
            <a:endParaRPr lang="en-US"/>
          </a:p>
        </p:txBody>
      </p:sp>
    </p:spTree>
    <p:extLst>
      <p:ext uri="{BB962C8B-B14F-4D97-AF65-F5344CB8AC3E}">
        <p14:creationId xmlns:p14="http://schemas.microsoft.com/office/powerpoint/2010/main" val="471337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0E30D2E8-2F43-4083-AE03-A80CDE6A1D65}" type="slidenum">
              <a:rPr lang="en-US" smtClean="0"/>
              <a:t>‹#›</a:t>
            </a:fld>
            <a:endParaRPr lang="en-US"/>
          </a:p>
        </p:txBody>
      </p:sp>
    </p:spTree>
    <p:extLst>
      <p:ext uri="{BB962C8B-B14F-4D97-AF65-F5344CB8AC3E}">
        <p14:creationId xmlns:p14="http://schemas.microsoft.com/office/powerpoint/2010/main" val="115849037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Content Placeholder 2"/>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F79C15C-BDF9-42DC-BC38-BDFDFE602206}" type="slidenum">
              <a:rPr lang="en-US" smtClean="0"/>
              <a:t>‹#›</a:t>
            </a:fld>
            <a:endParaRPr lang="en-US"/>
          </a:p>
        </p:txBody>
      </p:sp>
    </p:spTree>
    <p:extLst>
      <p:ext uri="{BB962C8B-B14F-4D97-AF65-F5344CB8AC3E}">
        <p14:creationId xmlns:p14="http://schemas.microsoft.com/office/powerpoint/2010/main" val="3604191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DA183D31-3E62-486C-84CB-58A623057B76}" type="slidenum">
              <a:rPr lang="en-US" smtClean="0"/>
              <a:t>‹#›</a:t>
            </a:fld>
            <a:endParaRPr lang="en-US"/>
          </a:p>
        </p:txBody>
      </p:sp>
    </p:spTree>
    <p:extLst>
      <p:ext uri="{BB962C8B-B14F-4D97-AF65-F5344CB8AC3E}">
        <p14:creationId xmlns:p14="http://schemas.microsoft.com/office/powerpoint/2010/main" val="1412008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ED1B6FD-6637-4C09-9CA0-96B0B0F02A6B}" type="slidenum">
              <a:rPr lang="en-US" smtClean="0"/>
              <a:t>‹#›</a:t>
            </a:fld>
            <a:endParaRPr lang="en-US"/>
          </a:p>
        </p:txBody>
      </p:sp>
    </p:spTree>
    <p:extLst>
      <p:ext uri="{BB962C8B-B14F-4D97-AF65-F5344CB8AC3E}">
        <p14:creationId xmlns:p14="http://schemas.microsoft.com/office/powerpoint/2010/main" val="771889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F5B6811-FACD-468A-B5C0-4065F4888032}" type="slidenum">
              <a:rPr lang="en-US" smtClean="0"/>
              <a:t>‹#›</a:t>
            </a:fld>
            <a:endParaRPr lang="en-US"/>
          </a:p>
        </p:txBody>
      </p:sp>
    </p:spTree>
    <p:extLst>
      <p:ext uri="{BB962C8B-B14F-4D97-AF65-F5344CB8AC3E}">
        <p14:creationId xmlns:p14="http://schemas.microsoft.com/office/powerpoint/2010/main" val="276960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698C6A78-AFA9-4A12-B1DE-91960D3284F0}" type="slidenum">
              <a:rPr lang="en-US" smtClean="0"/>
              <a:t>‹#›</a:t>
            </a:fld>
            <a:endParaRPr lang="en-US"/>
          </a:p>
        </p:txBody>
      </p:sp>
    </p:spTree>
    <p:extLst>
      <p:ext uri="{BB962C8B-B14F-4D97-AF65-F5344CB8AC3E}">
        <p14:creationId xmlns:p14="http://schemas.microsoft.com/office/powerpoint/2010/main" val="195288818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gomanzanillo.com/city_guide/birds.htm" TargetMode="External"/><Relationship Id="rId1" Type="http://schemas.openxmlformats.org/officeDocument/2006/relationships/slideLayout" Target="../slideLayouts/slideLayout29.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hyperlink" Target="https://gomanzanillo.com/city_guide/butcher.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hyperlink" Target="https://www.tripadvisor.com/Restaurant_Review-g147278-d24819520-Reviews-Bodega_Siete_Gotas-Willemstad_Curacao.html#MAPVIEW"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hyperlink" Target="https://en.wikipedia.org/wiki/UNESCO_World_Heritage_Si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528242" y="528517"/>
            <a:ext cx="2695022" cy="3117293"/>
          </a:xfrm>
        </p:spPr>
        <p:txBody>
          <a:bodyPr vert="horz" lIns="91440" tIns="45720" rIns="91440" bIns="45720" rtlCol="0" anchor="b">
            <a:normAutofit/>
          </a:bodyPr>
          <a:lstStyle/>
          <a:p>
            <a:pPr lvl="0" algn="ctr" defTabSz="914400"/>
            <a:r>
              <a:rPr lang="en-US" sz="4400" b="1"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Curaçao</a:t>
            </a:r>
            <a:br>
              <a:rPr lang="en-US" sz="3800" b="1"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br>
            <a:r>
              <a:rPr lang="en-US" sz="2800" b="1"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Presented by</a:t>
            </a:r>
            <a:br>
              <a:rPr lang="en-US" sz="2800" b="1"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br>
            <a:r>
              <a:rPr lang="en-US" sz="2800" b="1"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Fellow Cruiser</a:t>
            </a:r>
            <a:br>
              <a:rPr lang="en-US" sz="3800" b="1"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br>
            <a:r>
              <a:rPr lang="en-US" sz="3800" b="1"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Marc Silver</a:t>
            </a:r>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76" y="3645810"/>
            <a:ext cx="2691388" cy="15122"/>
          </a:xfrm>
          <a:custGeom>
            <a:avLst/>
            <a:gdLst>
              <a:gd name="connsiteX0" fmla="*/ 0 w 2691388"/>
              <a:gd name="connsiteY0" fmla="*/ 0 h 15122"/>
              <a:gd name="connsiteX1" fmla="*/ 645933 w 2691388"/>
              <a:gd name="connsiteY1" fmla="*/ 0 h 15122"/>
              <a:gd name="connsiteX2" fmla="*/ 1318780 w 2691388"/>
              <a:gd name="connsiteY2" fmla="*/ 0 h 15122"/>
              <a:gd name="connsiteX3" fmla="*/ 1991627 w 2691388"/>
              <a:gd name="connsiteY3" fmla="*/ 0 h 15122"/>
              <a:gd name="connsiteX4" fmla="*/ 2691388 w 2691388"/>
              <a:gd name="connsiteY4" fmla="*/ 0 h 15122"/>
              <a:gd name="connsiteX5" fmla="*/ 2691388 w 2691388"/>
              <a:gd name="connsiteY5" fmla="*/ 15122 h 15122"/>
              <a:gd name="connsiteX6" fmla="*/ 2018541 w 2691388"/>
              <a:gd name="connsiteY6" fmla="*/ 15122 h 15122"/>
              <a:gd name="connsiteX7" fmla="*/ 1399522 w 2691388"/>
              <a:gd name="connsiteY7" fmla="*/ 15122 h 15122"/>
              <a:gd name="connsiteX8" fmla="*/ 780503 w 2691388"/>
              <a:gd name="connsiteY8" fmla="*/ 15122 h 15122"/>
              <a:gd name="connsiteX9" fmla="*/ 0 w 2691388"/>
              <a:gd name="connsiteY9" fmla="*/ 15122 h 15122"/>
              <a:gd name="connsiteX10" fmla="*/ 0 w 2691388"/>
              <a:gd name="connsiteY10" fmla="*/ 0 h 15122"/>
              <a:gd name="connsiteX0" fmla="*/ 0 w 2691388"/>
              <a:gd name="connsiteY0" fmla="*/ 0 h 15122"/>
              <a:gd name="connsiteX1" fmla="*/ 645933 w 2691388"/>
              <a:gd name="connsiteY1" fmla="*/ 0 h 15122"/>
              <a:gd name="connsiteX2" fmla="*/ 1238038 w 2691388"/>
              <a:gd name="connsiteY2" fmla="*/ 0 h 15122"/>
              <a:gd name="connsiteX3" fmla="*/ 1964713 w 2691388"/>
              <a:gd name="connsiteY3" fmla="*/ 0 h 15122"/>
              <a:gd name="connsiteX4" fmla="*/ 2691388 w 2691388"/>
              <a:gd name="connsiteY4" fmla="*/ 0 h 15122"/>
              <a:gd name="connsiteX5" fmla="*/ 2691388 w 2691388"/>
              <a:gd name="connsiteY5" fmla="*/ 15122 h 15122"/>
              <a:gd name="connsiteX6" fmla="*/ 2072369 w 2691388"/>
              <a:gd name="connsiteY6" fmla="*/ 15122 h 15122"/>
              <a:gd name="connsiteX7" fmla="*/ 1453350 w 2691388"/>
              <a:gd name="connsiteY7" fmla="*/ 15122 h 15122"/>
              <a:gd name="connsiteX8" fmla="*/ 726675 w 2691388"/>
              <a:gd name="connsiteY8" fmla="*/ 15122 h 15122"/>
              <a:gd name="connsiteX9" fmla="*/ 0 w 2691388"/>
              <a:gd name="connsiteY9" fmla="*/ 15122 h 15122"/>
              <a:gd name="connsiteX10" fmla="*/ 0 w 2691388"/>
              <a:gd name="connsiteY10"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15122" fill="none" extrusionOk="0">
                <a:moveTo>
                  <a:pt x="0" y="0"/>
                </a:moveTo>
                <a:cubicBezTo>
                  <a:pt x="269939" y="-5183"/>
                  <a:pt x="485612" y="5782"/>
                  <a:pt x="645933" y="0"/>
                </a:cubicBezTo>
                <a:cubicBezTo>
                  <a:pt x="827972" y="898"/>
                  <a:pt x="1043114" y="-25589"/>
                  <a:pt x="1318780" y="0"/>
                </a:cubicBezTo>
                <a:cubicBezTo>
                  <a:pt x="1583861" y="-19779"/>
                  <a:pt x="1702548" y="11161"/>
                  <a:pt x="1991627" y="0"/>
                </a:cubicBezTo>
                <a:cubicBezTo>
                  <a:pt x="2237895" y="-19727"/>
                  <a:pt x="2440952" y="-51359"/>
                  <a:pt x="2691388" y="0"/>
                </a:cubicBezTo>
                <a:cubicBezTo>
                  <a:pt x="2691035" y="4316"/>
                  <a:pt x="2690372" y="8874"/>
                  <a:pt x="2691388" y="15122"/>
                </a:cubicBezTo>
                <a:cubicBezTo>
                  <a:pt x="2365735" y="36770"/>
                  <a:pt x="2281504" y="40853"/>
                  <a:pt x="2018541" y="15122"/>
                </a:cubicBezTo>
                <a:cubicBezTo>
                  <a:pt x="1757315" y="-880"/>
                  <a:pt x="1567461" y="4960"/>
                  <a:pt x="1399522" y="15122"/>
                </a:cubicBezTo>
                <a:cubicBezTo>
                  <a:pt x="1238077" y="29896"/>
                  <a:pt x="968803" y="23776"/>
                  <a:pt x="780503" y="15122"/>
                </a:cubicBezTo>
                <a:cubicBezTo>
                  <a:pt x="606384" y="58741"/>
                  <a:pt x="236906" y="62469"/>
                  <a:pt x="0" y="15122"/>
                </a:cubicBezTo>
                <a:cubicBezTo>
                  <a:pt x="184" y="8945"/>
                  <a:pt x="-906" y="3547"/>
                  <a:pt x="0" y="0"/>
                </a:cubicBezTo>
                <a:close/>
              </a:path>
              <a:path w="2691388" h="15122" stroke="0" extrusionOk="0">
                <a:moveTo>
                  <a:pt x="0" y="0"/>
                </a:moveTo>
                <a:cubicBezTo>
                  <a:pt x="324546" y="-19697"/>
                  <a:pt x="397834" y="-1686"/>
                  <a:pt x="645933" y="0"/>
                </a:cubicBezTo>
                <a:cubicBezTo>
                  <a:pt x="882832" y="31101"/>
                  <a:pt x="1031103" y="-35014"/>
                  <a:pt x="1238038" y="0"/>
                </a:cubicBezTo>
                <a:cubicBezTo>
                  <a:pt x="1449120" y="21710"/>
                  <a:pt x="1712555" y="-63026"/>
                  <a:pt x="1964713" y="0"/>
                </a:cubicBezTo>
                <a:cubicBezTo>
                  <a:pt x="2263975" y="59558"/>
                  <a:pt x="2417338" y="-19719"/>
                  <a:pt x="2691388" y="0"/>
                </a:cubicBezTo>
                <a:cubicBezTo>
                  <a:pt x="2691672" y="3630"/>
                  <a:pt x="2691216" y="7292"/>
                  <a:pt x="2691388" y="15122"/>
                </a:cubicBezTo>
                <a:cubicBezTo>
                  <a:pt x="2553182" y="6378"/>
                  <a:pt x="2336315" y="-48524"/>
                  <a:pt x="2072369" y="15122"/>
                </a:cubicBezTo>
                <a:cubicBezTo>
                  <a:pt x="1822067" y="29209"/>
                  <a:pt x="1644290" y="11706"/>
                  <a:pt x="1453350" y="15122"/>
                </a:cubicBezTo>
                <a:cubicBezTo>
                  <a:pt x="1232102" y="27790"/>
                  <a:pt x="955739" y="-4214"/>
                  <a:pt x="726675" y="15122"/>
                </a:cubicBezTo>
                <a:cubicBezTo>
                  <a:pt x="531915" y="35568"/>
                  <a:pt x="167811" y="41268"/>
                  <a:pt x="0" y="15122"/>
                </a:cubicBezTo>
                <a:cubicBezTo>
                  <a:pt x="331" y="8543"/>
                  <a:pt x="43" y="7220"/>
                  <a:pt x="0" y="0"/>
                </a:cubicBezTo>
                <a:close/>
              </a:path>
              <a:path w="2691388" h="15122" fill="none" stroke="0" extrusionOk="0">
                <a:moveTo>
                  <a:pt x="0" y="0"/>
                </a:moveTo>
                <a:cubicBezTo>
                  <a:pt x="252483" y="-20335"/>
                  <a:pt x="466856" y="-6754"/>
                  <a:pt x="645933" y="0"/>
                </a:cubicBezTo>
                <a:cubicBezTo>
                  <a:pt x="844521" y="14683"/>
                  <a:pt x="1011695" y="23890"/>
                  <a:pt x="1318780" y="0"/>
                </a:cubicBezTo>
                <a:cubicBezTo>
                  <a:pt x="1591908" y="-10609"/>
                  <a:pt x="1709433" y="28622"/>
                  <a:pt x="1991627" y="0"/>
                </a:cubicBezTo>
                <a:cubicBezTo>
                  <a:pt x="2232885" y="-38601"/>
                  <a:pt x="2464556" y="-10835"/>
                  <a:pt x="2691388" y="0"/>
                </a:cubicBezTo>
                <a:cubicBezTo>
                  <a:pt x="2691311" y="4711"/>
                  <a:pt x="2690968" y="8090"/>
                  <a:pt x="2691388" y="15122"/>
                </a:cubicBezTo>
                <a:cubicBezTo>
                  <a:pt x="2350990" y="24396"/>
                  <a:pt x="2265335" y="52571"/>
                  <a:pt x="2018541" y="15122"/>
                </a:cubicBezTo>
                <a:cubicBezTo>
                  <a:pt x="1756349" y="-21553"/>
                  <a:pt x="1537213" y="35043"/>
                  <a:pt x="1399522" y="15122"/>
                </a:cubicBezTo>
                <a:cubicBezTo>
                  <a:pt x="1253347" y="20168"/>
                  <a:pt x="1013564" y="31043"/>
                  <a:pt x="780503" y="15122"/>
                </a:cubicBezTo>
                <a:cubicBezTo>
                  <a:pt x="530115" y="-1016"/>
                  <a:pt x="317926" y="48663"/>
                  <a:pt x="0" y="15122"/>
                </a:cubicBezTo>
                <a:cubicBezTo>
                  <a:pt x="457" y="10389"/>
                  <a:pt x="-463" y="3827"/>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691388"/>
                      <a:gd name="connsiteY0" fmla="*/ 0 h 15122"/>
                      <a:gd name="connsiteX1" fmla="*/ 645933 w 2691388"/>
                      <a:gd name="connsiteY1" fmla="*/ 0 h 15122"/>
                      <a:gd name="connsiteX2" fmla="*/ 1318780 w 2691388"/>
                      <a:gd name="connsiteY2" fmla="*/ 0 h 15122"/>
                      <a:gd name="connsiteX3" fmla="*/ 1991627 w 2691388"/>
                      <a:gd name="connsiteY3" fmla="*/ 0 h 15122"/>
                      <a:gd name="connsiteX4" fmla="*/ 2691388 w 2691388"/>
                      <a:gd name="connsiteY4" fmla="*/ 0 h 15122"/>
                      <a:gd name="connsiteX5" fmla="*/ 2691388 w 2691388"/>
                      <a:gd name="connsiteY5" fmla="*/ 15122 h 15122"/>
                      <a:gd name="connsiteX6" fmla="*/ 2018541 w 2691388"/>
                      <a:gd name="connsiteY6" fmla="*/ 15122 h 15122"/>
                      <a:gd name="connsiteX7" fmla="*/ 1399522 w 2691388"/>
                      <a:gd name="connsiteY7" fmla="*/ 15122 h 15122"/>
                      <a:gd name="connsiteX8" fmla="*/ 780503 w 2691388"/>
                      <a:gd name="connsiteY8" fmla="*/ 15122 h 15122"/>
                      <a:gd name="connsiteX9" fmla="*/ 0 w 2691388"/>
                      <a:gd name="connsiteY9" fmla="*/ 15122 h 15122"/>
                      <a:gd name="connsiteX10" fmla="*/ 0 w 2691388"/>
                      <a:gd name="connsiteY10"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15122" fill="none" extrusionOk="0">
                        <a:moveTo>
                          <a:pt x="0" y="0"/>
                        </a:moveTo>
                        <a:cubicBezTo>
                          <a:pt x="265191" y="-12497"/>
                          <a:pt x="473379" y="-9202"/>
                          <a:pt x="645933" y="0"/>
                        </a:cubicBezTo>
                        <a:cubicBezTo>
                          <a:pt x="818487" y="9202"/>
                          <a:pt x="1032737" y="23221"/>
                          <a:pt x="1318780" y="0"/>
                        </a:cubicBezTo>
                        <a:cubicBezTo>
                          <a:pt x="1604823" y="-23221"/>
                          <a:pt x="1711477" y="17322"/>
                          <a:pt x="1991627" y="0"/>
                        </a:cubicBezTo>
                        <a:cubicBezTo>
                          <a:pt x="2271777" y="-17322"/>
                          <a:pt x="2459691" y="-13160"/>
                          <a:pt x="2691388" y="0"/>
                        </a:cubicBezTo>
                        <a:cubicBezTo>
                          <a:pt x="2691008" y="4675"/>
                          <a:pt x="2690673" y="8698"/>
                          <a:pt x="2691388" y="15122"/>
                        </a:cubicBezTo>
                        <a:cubicBezTo>
                          <a:pt x="2370946" y="27452"/>
                          <a:pt x="2279423" y="39307"/>
                          <a:pt x="2018541" y="15122"/>
                        </a:cubicBezTo>
                        <a:cubicBezTo>
                          <a:pt x="1757659" y="-9063"/>
                          <a:pt x="1552456" y="13860"/>
                          <a:pt x="1399522" y="15122"/>
                        </a:cubicBezTo>
                        <a:cubicBezTo>
                          <a:pt x="1246588" y="16384"/>
                          <a:pt x="980702" y="23142"/>
                          <a:pt x="780503" y="15122"/>
                        </a:cubicBezTo>
                        <a:cubicBezTo>
                          <a:pt x="580304" y="7102"/>
                          <a:pt x="296427" y="31081"/>
                          <a:pt x="0" y="15122"/>
                        </a:cubicBezTo>
                        <a:cubicBezTo>
                          <a:pt x="40" y="9769"/>
                          <a:pt x="-488" y="3571"/>
                          <a:pt x="0" y="0"/>
                        </a:cubicBezTo>
                        <a:close/>
                      </a:path>
                      <a:path w="2691388" h="15122" stroke="0" extrusionOk="0">
                        <a:moveTo>
                          <a:pt x="0" y="0"/>
                        </a:moveTo>
                        <a:cubicBezTo>
                          <a:pt x="316397" y="-26713"/>
                          <a:pt x="404683" y="-22367"/>
                          <a:pt x="645933" y="0"/>
                        </a:cubicBezTo>
                        <a:cubicBezTo>
                          <a:pt x="887183" y="22367"/>
                          <a:pt x="1045511" y="-15896"/>
                          <a:pt x="1238038" y="0"/>
                        </a:cubicBezTo>
                        <a:cubicBezTo>
                          <a:pt x="1430565" y="15896"/>
                          <a:pt x="1714202" y="-28845"/>
                          <a:pt x="1964713" y="0"/>
                        </a:cubicBezTo>
                        <a:cubicBezTo>
                          <a:pt x="2215224" y="28845"/>
                          <a:pt x="2458004" y="-28643"/>
                          <a:pt x="2691388" y="0"/>
                        </a:cubicBezTo>
                        <a:cubicBezTo>
                          <a:pt x="2691847" y="3085"/>
                          <a:pt x="2691468" y="8086"/>
                          <a:pt x="2691388" y="15122"/>
                        </a:cubicBezTo>
                        <a:cubicBezTo>
                          <a:pt x="2546774" y="11191"/>
                          <a:pt x="2310465" y="-3644"/>
                          <a:pt x="2072369" y="15122"/>
                        </a:cubicBezTo>
                        <a:cubicBezTo>
                          <a:pt x="1834273" y="33888"/>
                          <a:pt x="1625969" y="29722"/>
                          <a:pt x="1453350" y="15122"/>
                        </a:cubicBezTo>
                        <a:cubicBezTo>
                          <a:pt x="1280731" y="522"/>
                          <a:pt x="953016" y="-11591"/>
                          <a:pt x="726675" y="15122"/>
                        </a:cubicBezTo>
                        <a:cubicBezTo>
                          <a:pt x="500335" y="41835"/>
                          <a:pt x="172513" y="23674"/>
                          <a:pt x="0" y="15122"/>
                        </a:cubicBezTo>
                        <a:cubicBezTo>
                          <a:pt x="268" y="8525"/>
                          <a:pt x="87" y="7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yellow flag with a white star&#10;&#10;Description automatically generated">
            <a:extLst>
              <a:ext uri="{FF2B5EF4-FFF2-40B4-BE49-F238E27FC236}">
                <a16:creationId xmlns:a16="http://schemas.microsoft.com/office/drawing/2014/main" id="{EBB75C4C-A5EF-FD05-55E6-A40A13187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759" y="1131540"/>
            <a:ext cx="5111205" cy="34074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60" y="0"/>
            <a:ext cx="10078104" cy="567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map of the island&#10;&#10;Description automatically generated">
            <a:extLst>
              <a:ext uri="{FF2B5EF4-FFF2-40B4-BE49-F238E27FC236}">
                <a16:creationId xmlns:a16="http://schemas.microsoft.com/office/drawing/2014/main" id="{6D0CAF9B-C04A-27A9-A0DC-42FEC2BB1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69840" cy="5682959"/>
          </a:xfrm>
          <a:prstGeom prst="rect">
            <a:avLst/>
          </a:prstGeom>
        </p:spPr>
      </p:pic>
    </p:spTree>
    <p:extLst>
      <p:ext uri="{BB962C8B-B14F-4D97-AF65-F5344CB8AC3E}">
        <p14:creationId xmlns:p14="http://schemas.microsoft.com/office/powerpoint/2010/main" val="173585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084799A-7328-0DED-E911-3B72A3C8C7D4}"/>
              </a:ext>
            </a:extLst>
          </p:cNvPr>
          <p:cNvSpPr txBox="1"/>
          <p:nvPr/>
        </p:nvSpPr>
        <p:spPr>
          <a:xfrm>
            <a:off x="528242" y="528517"/>
            <a:ext cx="2660458" cy="295476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kern="1200" dirty="0">
                <a:solidFill>
                  <a:schemeClr val="tx1"/>
                </a:solidFill>
                <a:latin typeface="+mj-lt"/>
                <a:ea typeface="+mj-ea"/>
                <a:cs typeface="+mj-cs"/>
              </a:rPr>
              <a:t>Map of Curaçao</a:t>
            </a:r>
            <a:endParaRPr lang="en-US" sz="5400" kern="1200" dirty="0">
              <a:solidFill>
                <a:schemeClr val="tx1"/>
              </a:solidFill>
              <a:latin typeface="+mj-lt"/>
              <a:ea typeface="+mj-ea"/>
              <a:cs typeface="+mj-cs"/>
            </a:endParaRP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76" y="3645810"/>
            <a:ext cx="2691388" cy="15122"/>
          </a:xfrm>
          <a:custGeom>
            <a:avLst/>
            <a:gdLst>
              <a:gd name="connsiteX0" fmla="*/ 0 w 2691388"/>
              <a:gd name="connsiteY0" fmla="*/ 0 h 15122"/>
              <a:gd name="connsiteX1" fmla="*/ 645933 w 2691388"/>
              <a:gd name="connsiteY1" fmla="*/ 0 h 15122"/>
              <a:gd name="connsiteX2" fmla="*/ 1318780 w 2691388"/>
              <a:gd name="connsiteY2" fmla="*/ 0 h 15122"/>
              <a:gd name="connsiteX3" fmla="*/ 1991627 w 2691388"/>
              <a:gd name="connsiteY3" fmla="*/ 0 h 15122"/>
              <a:gd name="connsiteX4" fmla="*/ 2691388 w 2691388"/>
              <a:gd name="connsiteY4" fmla="*/ 0 h 15122"/>
              <a:gd name="connsiteX5" fmla="*/ 2691388 w 2691388"/>
              <a:gd name="connsiteY5" fmla="*/ 15122 h 15122"/>
              <a:gd name="connsiteX6" fmla="*/ 2018541 w 2691388"/>
              <a:gd name="connsiteY6" fmla="*/ 15122 h 15122"/>
              <a:gd name="connsiteX7" fmla="*/ 1399522 w 2691388"/>
              <a:gd name="connsiteY7" fmla="*/ 15122 h 15122"/>
              <a:gd name="connsiteX8" fmla="*/ 780503 w 2691388"/>
              <a:gd name="connsiteY8" fmla="*/ 15122 h 15122"/>
              <a:gd name="connsiteX9" fmla="*/ 0 w 2691388"/>
              <a:gd name="connsiteY9" fmla="*/ 15122 h 15122"/>
              <a:gd name="connsiteX10" fmla="*/ 0 w 2691388"/>
              <a:gd name="connsiteY10" fmla="*/ 0 h 15122"/>
              <a:gd name="connsiteX0" fmla="*/ 0 w 2691388"/>
              <a:gd name="connsiteY0" fmla="*/ 0 h 15122"/>
              <a:gd name="connsiteX1" fmla="*/ 645933 w 2691388"/>
              <a:gd name="connsiteY1" fmla="*/ 0 h 15122"/>
              <a:gd name="connsiteX2" fmla="*/ 1238038 w 2691388"/>
              <a:gd name="connsiteY2" fmla="*/ 0 h 15122"/>
              <a:gd name="connsiteX3" fmla="*/ 1964713 w 2691388"/>
              <a:gd name="connsiteY3" fmla="*/ 0 h 15122"/>
              <a:gd name="connsiteX4" fmla="*/ 2691388 w 2691388"/>
              <a:gd name="connsiteY4" fmla="*/ 0 h 15122"/>
              <a:gd name="connsiteX5" fmla="*/ 2691388 w 2691388"/>
              <a:gd name="connsiteY5" fmla="*/ 15122 h 15122"/>
              <a:gd name="connsiteX6" fmla="*/ 2072369 w 2691388"/>
              <a:gd name="connsiteY6" fmla="*/ 15122 h 15122"/>
              <a:gd name="connsiteX7" fmla="*/ 1453350 w 2691388"/>
              <a:gd name="connsiteY7" fmla="*/ 15122 h 15122"/>
              <a:gd name="connsiteX8" fmla="*/ 726675 w 2691388"/>
              <a:gd name="connsiteY8" fmla="*/ 15122 h 15122"/>
              <a:gd name="connsiteX9" fmla="*/ 0 w 2691388"/>
              <a:gd name="connsiteY9" fmla="*/ 15122 h 15122"/>
              <a:gd name="connsiteX10" fmla="*/ 0 w 2691388"/>
              <a:gd name="connsiteY10"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15122" fill="none" extrusionOk="0">
                <a:moveTo>
                  <a:pt x="0" y="0"/>
                </a:moveTo>
                <a:cubicBezTo>
                  <a:pt x="269939" y="-5183"/>
                  <a:pt x="485612" y="5782"/>
                  <a:pt x="645933" y="0"/>
                </a:cubicBezTo>
                <a:cubicBezTo>
                  <a:pt x="827972" y="898"/>
                  <a:pt x="1043114" y="-25589"/>
                  <a:pt x="1318780" y="0"/>
                </a:cubicBezTo>
                <a:cubicBezTo>
                  <a:pt x="1583861" y="-19779"/>
                  <a:pt x="1702548" y="11161"/>
                  <a:pt x="1991627" y="0"/>
                </a:cubicBezTo>
                <a:cubicBezTo>
                  <a:pt x="2237895" y="-19727"/>
                  <a:pt x="2440952" y="-51359"/>
                  <a:pt x="2691388" y="0"/>
                </a:cubicBezTo>
                <a:cubicBezTo>
                  <a:pt x="2691035" y="4316"/>
                  <a:pt x="2690372" y="8874"/>
                  <a:pt x="2691388" y="15122"/>
                </a:cubicBezTo>
                <a:cubicBezTo>
                  <a:pt x="2365735" y="36770"/>
                  <a:pt x="2281504" y="40853"/>
                  <a:pt x="2018541" y="15122"/>
                </a:cubicBezTo>
                <a:cubicBezTo>
                  <a:pt x="1757315" y="-880"/>
                  <a:pt x="1567461" y="4960"/>
                  <a:pt x="1399522" y="15122"/>
                </a:cubicBezTo>
                <a:cubicBezTo>
                  <a:pt x="1238077" y="29896"/>
                  <a:pt x="968803" y="23776"/>
                  <a:pt x="780503" y="15122"/>
                </a:cubicBezTo>
                <a:cubicBezTo>
                  <a:pt x="606384" y="58741"/>
                  <a:pt x="236906" y="62469"/>
                  <a:pt x="0" y="15122"/>
                </a:cubicBezTo>
                <a:cubicBezTo>
                  <a:pt x="184" y="8945"/>
                  <a:pt x="-906" y="3547"/>
                  <a:pt x="0" y="0"/>
                </a:cubicBezTo>
                <a:close/>
              </a:path>
              <a:path w="2691388" h="15122" stroke="0" extrusionOk="0">
                <a:moveTo>
                  <a:pt x="0" y="0"/>
                </a:moveTo>
                <a:cubicBezTo>
                  <a:pt x="324546" y="-19697"/>
                  <a:pt x="397834" y="-1686"/>
                  <a:pt x="645933" y="0"/>
                </a:cubicBezTo>
                <a:cubicBezTo>
                  <a:pt x="882832" y="31101"/>
                  <a:pt x="1031103" y="-35014"/>
                  <a:pt x="1238038" y="0"/>
                </a:cubicBezTo>
                <a:cubicBezTo>
                  <a:pt x="1449120" y="21710"/>
                  <a:pt x="1712555" y="-63026"/>
                  <a:pt x="1964713" y="0"/>
                </a:cubicBezTo>
                <a:cubicBezTo>
                  <a:pt x="2263975" y="59558"/>
                  <a:pt x="2417338" y="-19719"/>
                  <a:pt x="2691388" y="0"/>
                </a:cubicBezTo>
                <a:cubicBezTo>
                  <a:pt x="2691672" y="3630"/>
                  <a:pt x="2691216" y="7292"/>
                  <a:pt x="2691388" y="15122"/>
                </a:cubicBezTo>
                <a:cubicBezTo>
                  <a:pt x="2553182" y="6378"/>
                  <a:pt x="2336315" y="-48524"/>
                  <a:pt x="2072369" y="15122"/>
                </a:cubicBezTo>
                <a:cubicBezTo>
                  <a:pt x="1822067" y="29209"/>
                  <a:pt x="1644290" y="11706"/>
                  <a:pt x="1453350" y="15122"/>
                </a:cubicBezTo>
                <a:cubicBezTo>
                  <a:pt x="1232102" y="27790"/>
                  <a:pt x="955739" y="-4214"/>
                  <a:pt x="726675" y="15122"/>
                </a:cubicBezTo>
                <a:cubicBezTo>
                  <a:pt x="531915" y="35568"/>
                  <a:pt x="167811" y="41268"/>
                  <a:pt x="0" y="15122"/>
                </a:cubicBezTo>
                <a:cubicBezTo>
                  <a:pt x="331" y="8543"/>
                  <a:pt x="43" y="7220"/>
                  <a:pt x="0" y="0"/>
                </a:cubicBezTo>
                <a:close/>
              </a:path>
              <a:path w="2691388" h="15122" fill="none" stroke="0" extrusionOk="0">
                <a:moveTo>
                  <a:pt x="0" y="0"/>
                </a:moveTo>
                <a:cubicBezTo>
                  <a:pt x="252483" y="-20335"/>
                  <a:pt x="466856" y="-6754"/>
                  <a:pt x="645933" y="0"/>
                </a:cubicBezTo>
                <a:cubicBezTo>
                  <a:pt x="844521" y="14683"/>
                  <a:pt x="1011695" y="23890"/>
                  <a:pt x="1318780" y="0"/>
                </a:cubicBezTo>
                <a:cubicBezTo>
                  <a:pt x="1591908" y="-10609"/>
                  <a:pt x="1709433" y="28622"/>
                  <a:pt x="1991627" y="0"/>
                </a:cubicBezTo>
                <a:cubicBezTo>
                  <a:pt x="2232885" y="-38601"/>
                  <a:pt x="2464556" y="-10835"/>
                  <a:pt x="2691388" y="0"/>
                </a:cubicBezTo>
                <a:cubicBezTo>
                  <a:pt x="2691311" y="4711"/>
                  <a:pt x="2690968" y="8090"/>
                  <a:pt x="2691388" y="15122"/>
                </a:cubicBezTo>
                <a:cubicBezTo>
                  <a:pt x="2350990" y="24396"/>
                  <a:pt x="2265335" y="52571"/>
                  <a:pt x="2018541" y="15122"/>
                </a:cubicBezTo>
                <a:cubicBezTo>
                  <a:pt x="1756349" y="-21553"/>
                  <a:pt x="1537213" y="35043"/>
                  <a:pt x="1399522" y="15122"/>
                </a:cubicBezTo>
                <a:cubicBezTo>
                  <a:pt x="1253347" y="20168"/>
                  <a:pt x="1013564" y="31043"/>
                  <a:pt x="780503" y="15122"/>
                </a:cubicBezTo>
                <a:cubicBezTo>
                  <a:pt x="530115" y="-1016"/>
                  <a:pt x="317926" y="48663"/>
                  <a:pt x="0" y="15122"/>
                </a:cubicBezTo>
                <a:cubicBezTo>
                  <a:pt x="457" y="10389"/>
                  <a:pt x="-463" y="3827"/>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691388"/>
                      <a:gd name="connsiteY0" fmla="*/ 0 h 15122"/>
                      <a:gd name="connsiteX1" fmla="*/ 645933 w 2691388"/>
                      <a:gd name="connsiteY1" fmla="*/ 0 h 15122"/>
                      <a:gd name="connsiteX2" fmla="*/ 1318780 w 2691388"/>
                      <a:gd name="connsiteY2" fmla="*/ 0 h 15122"/>
                      <a:gd name="connsiteX3" fmla="*/ 1991627 w 2691388"/>
                      <a:gd name="connsiteY3" fmla="*/ 0 h 15122"/>
                      <a:gd name="connsiteX4" fmla="*/ 2691388 w 2691388"/>
                      <a:gd name="connsiteY4" fmla="*/ 0 h 15122"/>
                      <a:gd name="connsiteX5" fmla="*/ 2691388 w 2691388"/>
                      <a:gd name="connsiteY5" fmla="*/ 15122 h 15122"/>
                      <a:gd name="connsiteX6" fmla="*/ 2018541 w 2691388"/>
                      <a:gd name="connsiteY6" fmla="*/ 15122 h 15122"/>
                      <a:gd name="connsiteX7" fmla="*/ 1399522 w 2691388"/>
                      <a:gd name="connsiteY7" fmla="*/ 15122 h 15122"/>
                      <a:gd name="connsiteX8" fmla="*/ 780503 w 2691388"/>
                      <a:gd name="connsiteY8" fmla="*/ 15122 h 15122"/>
                      <a:gd name="connsiteX9" fmla="*/ 0 w 2691388"/>
                      <a:gd name="connsiteY9" fmla="*/ 15122 h 15122"/>
                      <a:gd name="connsiteX10" fmla="*/ 0 w 2691388"/>
                      <a:gd name="connsiteY10"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15122" fill="none" extrusionOk="0">
                        <a:moveTo>
                          <a:pt x="0" y="0"/>
                        </a:moveTo>
                        <a:cubicBezTo>
                          <a:pt x="265191" y="-12497"/>
                          <a:pt x="473379" y="-9202"/>
                          <a:pt x="645933" y="0"/>
                        </a:cubicBezTo>
                        <a:cubicBezTo>
                          <a:pt x="818487" y="9202"/>
                          <a:pt x="1032737" y="23221"/>
                          <a:pt x="1318780" y="0"/>
                        </a:cubicBezTo>
                        <a:cubicBezTo>
                          <a:pt x="1604823" y="-23221"/>
                          <a:pt x="1711477" y="17322"/>
                          <a:pt x="1991627" y="0"/>
                        </a:cubicBezTo>
                        <a:cubicBezTo>
                          <a:pt x="2271777" y="-17322"/>
                          <a:pt x="2459691" y="-13160"/>
                          <a:pt x="2691388" y="0"/>
                        </a:cubicBezTo>
                        <a:cubicBezTo>
                          <a:pt x="2691008" y="4675"/>
                          <a:pt x="2690673" y="8698"/>
                          <a:pt x="2691388" y="15122"/>
                        </a:cubicBezTo>
                        <a:cubicBezTo>
                          <a:pt x="2370946" y="27452"/>
                          <a:pt x="2279423" y="39307"/>
                          <a:pt x="2018541" y="15122"/>
                        </a:cubicBezTo>
                        <a:cubicBezTo>
                          <a:pt x="1757659" y="-9063"/>
                          <a:pt x="1552456" y="13860"/>
                          <a:pt x="1399522" y="15122"/>
                        </a:cubicBezTo>
                        <a:cubicBezTo>
                          <a:pt x="1246588" y="16384"/>
                          <a:pt x="980702" y="23142"/>
                          <a:pt x="780503" y="15122"/>
                        </a:cubicBezTo>
                        <a:cubicBezTo>
                          <a:pt x="580304" y="7102"/>
                          <a:pt x="296427" y="31081"/>
                          <a:pt x="0" y="15122"/>
                        </a:cubicBezTo>
                        <a:cubicBezTo>
                          <a:pt x="40" y="9769"/>
                          <a:pt x="-488" y="3571"/>
                          <a:pt x="0" y="0"/>
                        </a:cubicBezTo>
                        <a:close/>
                      </a:path>
                      <a:path w="2691388" h="15122" stroke="0" extrusionOk="0">
                        <a:moveTo>
                          <a:pt x="0" y="0"/>
                        </a:moveTo>
                        <a:cubicBezTo>
                          <a:pt x="316397" y="-26713"/>
                          <a:pt x="404683" y="-22367"/>
                          <a:pt x="645933" y="0"/>
                        </a:cubicBezTo>
                        <a:cubicBezTo>
                          <a:pt x="887183" y="22367"/>
                          <a:pt x="1045511" y="-15896"/>
                          <a:pt x="1238038" y="0"/>
                        </a:cubicBezTo>
                        <a:cubicBezTo>
                          <a:pt x="1430565" y="15896"/>
                          <a:pt x="1714202" y="-28845"/>
                          <a:pt x="1964713" y="0"/>
                        </a:cubicBezTo>
                        <a:cubicBezTo>
                          <a:pt x="2215224" y="28845"/>
                          <a:pt x="2458004" y="-28643"/>
                          <a:pt x="2691388" y="0"/>
                        </a:cubicBezTo>
                        <a:cubicBezTo>
                          <a:pt x="2691847" y="3085"/>
                          <a:pt x="2691468" y="8086"/>
                          <a:pt x="2691388" y="15122"/>
                        </a:cubicBezTo>
                        <a:cubicBezTo>
                          <a:pt x="2546774" y="11191"/>
                          <a:pt x="2310465" y="-3644"/>
                          <a:pt x="2072369" y="15122"/>
                        </a:cubicBezTo>
                        <a:cubicBezTo>
                          <a:pt x="1834273" y="33888"/>
                          <a:pt x="1625969" y="29722"/>
                          <a:pt x="1453350" y="15122"/>
                        </a:cubicBezTo>
                        <a:cubicBezTo>
                          <a:pt x="1280731" y="522"/>
                          <a:pt x="953016" y="-11591"/>
                          <a:pt x="726675" y="15122"/>
                        </a:cubicBezTo>
                        <a:cubicBezTo>
                          <a:pt x="500335" y="41835"/>
                          <a:pt x="172513" y="23674"/>
                          <a:pt x="0" y="15122"/>
                        </a:cubicBezTo>
                        <a:cubicBezTo>
                          <a:pt x="268" y="8525"/>
                          <a:pt x="87" y="7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map of a city&#10;&#10;Description automatically generated">
            <a:extLst>
              <a:ext uri="{FF2B5EF4-FFF2-40B4-BE49-F238E27FC236}">
                <a16:creationId xmlns:a16="http://schemas.microsoft.com/office/drawing/2014/main" id="{D4B6D79C-6A23-77EF-2C47-5D5A5C3AA4EB}"/>
              </a:ext>
            </a:extLst>
          </p:cNvPr>
          <p:cNvPicPr>
            <a:picLocks noChangeAspect="1"/>
          </p:cNvPicPr>
          <p:nvPr/>
        </p:nvPicPr>
        <p:blipFill rotWithShape="1">
          <a:blip r:embed="rId3">
            <a:extLst>
              <a:ext uri="{28A0092B-C50C-407E-A947-70E740481C1C}">
                <a14:useLocalDpi xmlns:a14="http://schemas.microsoft.com/office/drawing/2010/main" val="0"/>
              </a:ext>
            </a:extLst>
          </a:blip>
          <a:srcRect l="5847" t="4505" r="4761" b="7502"/>
          <a:stretch/>
        </p:blipFill>
        <p:spPr>
          <a:xfrm>
            <a:off x="425833" y="-43029"/>
            <a:ext cx="9122915" cy="5713579"/>
          </a:xfrm>
          <a:prstGeom prst="rect">
            <a:avLst/>
          </a:prstGeom>
        </p:spPr>
      </p:pic>
    </p:spTree>
    <p:extLst>
      <p:ext uri="{BB962C8B-B14F-4D97-AF65-F5344CB8AC3E}">
        <p14:creationId xmlns:p14="http://schemas.microsoft.com/office/powerpoint/2010/main" val="3567593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66E7A9FB-6E43-417A-BC0C-ECC01730E3CF}" type="slidenum">
              <a:rPr lang="en-US" sz="1200">
                <a:solidFill>
                  <a:schemeClr val="tx1">
                    <a:lumMod val="50000"/>
                    <a:lumOff val="50000"/>
                  </a:schemeClr>
                </a:solidFill>
                <a:latin typeface="Calibri" panose="020F0502020204030204"/>
                <a:ea typeface="+mn-ea"/>
                <a:cs typeface="+mn-cs"/>
              </a:rPr>
              <a:pPr hangingPunct="1">
                <a:spcAft>
                  <a:spcPts val="600"/>
                </a:spcAft>
                <a:defRPr/>
              </a:pPr>
              <a:t>12</a:t>
            </a:fld>
            <a:endParaRPr lang="en-US" sz="1200">
              <a:solidFill>
                <a:schemeClr val="tx1">
                  <a:lumMod val="50000"/>
                  <a:lumOff val="50000"/>
                </a:schemeClr>
              </a:solidFill>
              <a:latin typeface="Calibri" panose="020F0502020204030204"/>
              <a:ea typeface="+mn-ea"/>
              <a:cs typeface="+mn-cs"/>
            </a:endParaRPr>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139442"/>
            <a:ext cx="10080624" cy="743058"/>
          </a:xfrm>
        </p:spPr>
        <p:txBody>
          <a:bodyPr vert="horz" lIns="91440" tIns="45720" rIns="91440" bIns="45720" rtlCol="0" anchor="t">
            <a:normAutofit/>
          </a:bodyPr>
          <a:lstStyle/>
          <a:p>
            <a:pPr algn="ctr" rtl="0">
              <a:lnSpc>
                <a:spcPct val="90000"/>
              </a:lnSpc>
              <a:spcBef>
                <a:spcPct val="0"/>
              </a:spcBef>
            </a:pPr>
            <a:r>
              <a:rPr lang="en-US" sz="4000" b="1" dirty="0">
                <a:solidFill>
                  <a:schemeClr val="bg1"/>
                </a:solidFill>
                <a:latin typeface="Times New Roman" panose="02020603050405020304" pitchFamily="18" charset="0"/>
                <a:cs typeface="Times New Roman" panose="02020603050405020304" pitchFamily="18" charset="0"/>
              </a:rPr>
              <a:t>Curaçao Bus</a:t>
            </a:r>
          </a:p>
        </p:txBody>
      </p:sp>
      <p:sp>
        <p:nvSpPr>
          <p:cNvPr id="4" name="TextBox 3">
            <a:extLst>
              <a:ext uri="{FF2B5EF4-FFF2-40B4-BE49-F238E27FC236}">
                <a16:creationId xmlns:a16="http://schemas.microsoft.com/office/drawing/2014/main" id="{179BE478-957B-3B55-7745-19C3D4C4CB58}"/>
              </a:ext>
            </a:extLst>
          </p:cNvPr>
          <p:cNvSpPr txBox="1"/>
          <p:nvPr/>
        </p:nvSpPr>
        <p:spPr>
          <a:xfrm>
            <a:off x="76201" y="683881"/>
            <a:ext cx="4396910" cy="4873783"/>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Public transportation in Curaçao is limited. The large "Konvooi" buses will get you around Willemstad, with stations located in Punda and Otrobanda. However, buses only run about once an hour on weekdays, and even more rarely on weekends. </a:t>
            </a:r>
          </a:p>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Buses will also shuttle you westward, but service along these routes is infrequent (every two hours or so).</a:t>
            </a:r>
          </a:p>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One-way fares vary but generally cost 2 guilders (or about $1.15). You can also ride the smaller "buses" that run more frequently but have no set schedule.</a:t>
            </a:r>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5" name="Picture 4" descr="A map of a city&#10;&#10;Description automatically generated">
            <a:extLst>
              <a:ext uri="{FF2B5EF4-FFF2-40B4-BE49-F238E27FC236}">
                <a16:creationId xmlns:a16="http://schemas.microsoft.com/office/drawing/2014/main" id="{FBC3954E-3826-CC97-5AFA-8C2C656CF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110" y="834500"/>
            <a:ext cx="5607515" cy="415216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946A48-1C9C-8FBC-876B-8BF4EA91AF34}"/>
              </a:ext>
            </a:extLst>
          </p:cNvPr>
          <p:cNvSpPr txBox="1"/>
          <p:nvPr/>
        </p:nvSpPr>
        <p:spPr>
          <a:xfrm>
            <a:off x="-1" y="67746"/>
            <a:ext cx="10080625" cy="707886"/>
          </a:xfrm>
          <a:prstGeom prst="rect">
            <a:avLst/>
          </a:prstGeom>
          <a:noFill/>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Taxis in Curaçao</a:t>
            </a:r>
          </a:p>
        </p:txBody>
      </p:sp>
      <p:sp>
        <p:nvSpPr>
          <p:cNvPr id="5" name="TextBox 4">
            <a:extLst>
              <a:ext uri="{FF2B5EF4-FFF2-40B4-BE49-F238E27FC236}">
                <a16:creationId xmlns:a16="http://schemas.microsoft.com/office/drawing/2014/main" id="{FEBEA731-6298-6828-42D9-30A03D5E8971}"/>
              </a:ext>
            </a:extLst>
          </p:cNvPr>
          <p:cNvSpPr txBox="1"/>
          <p:nvPr/>
        </p:nvSpPr>
        <p:spPr>
          <a:xfrm>
            <a:off x="66674" y="790575"/>
            <a:ext cx="9913067" cy="1631216"/>
          </a:xfrm>
          <a:prstGeom prst="rect">
            <a:avLst/>
          </a:prstGeom>
          <a:noFill/>
        </p:spPr>
        <p:txBody>
          <a:bodyPr wrap="square">
            <a:spAutoFit/>
          </a:bodyPr>
          <a:lstStyle/>
          <a:p>
            <a:pPr marL="285750" indent="-28575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Taxis are good for short jaunts around Willemstad, but longer journeys and island tours will put a considerable dent in your wallet. Curaçao's taxis are unmetered, but drivers may have rate sheets available for different destinations. A cab ride to the northwestern side of the island will cost you about $80 to $100. </a:t>
            </a:r>
          </a:p>
          <a:p>
            <a:pPr marL="285750" indent="-28575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Also, taxi drivers expect a 10-percent tip. It's best to agree on a fare before you enter the cab.</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94CFE2E-8822-5CC9-2664-3A209B7880B7}"/>
              </a:ext>
            </a:extLst>
          </p:cNvPr>
          <p:cNvSpPr txBox="1"/>
          <p:nvPr/>
        </p:nvSpPr>
        <p:spPr>
          <a:xfrm>
            <a:off x="4576466" y="2903191"/>
            <a:ext cx="5259992" cy="1938992"/>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Some taxis offer private island tours, so that’s also a way of getting around Curaçao!</a:t>
            </a:r>
          </a:p>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Please note that the taxi fee covers a ride for a maximum of five passengers, so if you have a larger group, you’ll need to arrange it accordingly.</a:t>
            </a:r>
            <a:endParaRPr lang="en-US" sz="2000" dirty="0">
              <a:latin typeface="Times New Roman" panose="02020603050405020304" pitchFamily="18" charset="0"/>
              <a:cs typeface="Times New Roman" panose="02020603050405020304" pitchFamily="18" charset="0"/>
            </a:endParaRPr>
          </a:p>
        </p:txBody>
      </p:sp>
      <p:pic>
        <p:nvPicPr>
          <p:cNvPr id="6" name="Picture 5" descr="A car parked in front of a sign&#10;&#10;Description automatically generated">
            <a:extLst>
              <a:ext uri="{FF2B5EF4-FFF2-40B4-BE49-F238E27FC236}">
                <a16:creationId xmlns:a16="http://schemas.microsoft.com/office/drawing/2014/main" id="{B1AD2666-B263-78A2-36B6-AB93EB26A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94" y="2496725"/>
            <a:ext cx="4514850" cy="2714625"/>
          </a:xfrm>
          <a:prstGeom prst="rect">
            <a:avLst/>
          </a:prstGeom>
        </p:spPr>
      </p:pic>
    </p:spTree>
    <p:extLst>
      <p:ext uri="{BB962C8B-B14F-4D97-AF65-F5344CB8AC3E}">
        <p14:creationId xmlns:p14="http://schemas.microsoft.com/office/powerpoint/2010/main" val="767469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5A1FC5-9AE7-87D3-99E9-98EF4E91F95C}"/>
              </a:ext>
            </a:extLst>
          </p:cNvPr>
          <p:cNvSpPr txBox="1"/>
          <p:nvPr/>
        </p:nvSpPr>
        <p:spPr>
          <a:xfrm>
            <a:off x="0" y="142299"/>
            <a:ext cx="10080625" cy="759598"/>
          </a:xfrm>
          <a:prstGeom prst="rect">
            <a:avLst/>
          </a:prstGeom>
        </p:spPr>
        <p:txBody>
          <a:bodyPr vert="horz" lIns="91440" tIns="45720" rIns="91440" bIns="45720" rtlCol="0" anchor="ctr">
            <a:normAutofit/>
          </a:bodyPr>
          <a:lstStyle/>
          <a:p>
            <a:pPr algn="ctr"/>
            <a:r>
              <a:rPr lang="en-US" sz="4000" b="1" dirty="0" err="1">
                <a:solidFill>
                  <a:schemeClr val="bg1"/>
                </a:solidFill>
                <a:latin typeface="Times New Roman" panose="02020603050405020304" pitchFamily="18" charset="0"/>
                <a:cs typeface="Times New Roman" panose="02020603050405020304" pitchFamily="18" charset="0"/>
              </a:rPr>
              <a:t>Daaibooi</a:t>
            </a:r>
            <a:r>
              <a:rPr lang="en-US" sz="4000" b="1" dirty="0">
                <a:solidFill>
                  <a:schemeClr val="bg1"/>
                </a:solidFill>
                <a:latin typeface="Times New Roman" panose="02020603050405020304" pitchFamily="18" charset="0"/>
                <a:cs typeface="Times New Roman" panose="02020603050405020304" pitchFamily="18" charset="0"/>
              </a:rPr>
              <a:t> Beach</a:t>
            </a:r>
          </a:p>
        </p:txBody>
      </p:sp>
      <p:sp>
        <p:nvSpPr>
          <p:cNvPr id="7" name="TextBox 6">
            <a:extLst>
              <a:ext uri="{FF2B5EF4-FFF2-40B4-BE49-F238E27FC236}">
                <a16:creationId xmlns:a16="http://schemas.microsoft.com/office/drawing/2014/main" id="{D473FF91-749B-C1B8-CE89-4502C6CB07D2}"/>
              </a:ext>
            </a:extLst>
          </p:cNvPr>
          <p:cNvSpPr txBox="1"/>
          <p:nvPr/>
        </p:nvSpPr>
        <p:spPr>
          <a:xfrm>
            <a:off x="95250" y="1082873"/>
            <a:ext cx="3780491" cy="4133912"/>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A small bay close to town, this beach has good snorkeling along its rocky ledge and a small fishermen's cove. Pergolas provide adequate shade and there is also a snack bar that is open both during the week and on the weekend. To the west of the beach, a small trail leads into the countryside.</a:t>
            </a:r>
          </a:p>
        </p:txBody>
      </p:sp>
      <p:pic>
        <p:nvPicPr>
          <p:cNvPr id="5124" name="Picture 4" descr="feeding pigeons at the Jardin">
            <a:hlinkClick r:id="rId2"/>
            <a:extLst>
              <a:ext uri="{FF2B5EF4-FFF2-40B4-BE49-F238E27FC236}">
                <a16:creationId xmlns:a16="http://schemas.microsoft.com/office/drawing/2014/main" id="{E247514D-DD38-0E35-9E5E-16AF5F9AD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oup of palm trees on a beach&#10;&#10;Description automatically generated">
            <a:extLst>
              <a:ext uri="{FF2B5EF4-FFF2-40B4-BE49-F238E27FC236}">
                <a16:creationId xmlns:a16="http://schemas.microsoft.com/office/drawing/2014/main" id="{32F4450E-8685-786E-A577-F0DCC72A52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5741" y="1082873"/>
            <a:ext cx="6204884" cy="4316441"/>
          </a:xfrm>
          <a:prstGeom prst="rect">
            <a:avLst/>
          </a:prstGeom>
        </p:spPr>
      </p:pic>
    </p:spTree>
    <p:extLst>
      <p:ext uri="{BB962C8B-B14F-4D97-AF65-F5344CB8AC3E}">
        <p14:creationId xmlns:p14="http://schemas.microsoft.com/office/powerpoint/2010/main" val="2540252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0" y="0"/>
            <a:ext cx="10078103" cy="1015663"/>
          </a:xfrm>
          <a:prstGeom prst="rect">
            <a:avLst/>
          </a:prstGeom>
        </p:spPr>
        <p:txBody>
          <a:bodyPr vert="horz" lIns="91440" tIns="45720" rIns="91440" bIns="45720" rtlCol="0" anchor="ctr">
            <a:norm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Kokomo Beach</a:t>
            </a:r>
          </a:p>
        </p:txBody>
      </p:sp>
      <p:pic>
        <p:nvPicPr>
          <p:cNvPr id="6146" name="Picture 2" descr="Conures and budgies for sale">
            <a:hlinkClick r:id="rId2"/>
            <a:extLst>
              <a:ext uri="{FF2B5EF4-FFF2-40B4-BE49-F238E27FC236}">
                <a16:creationId xmlns:a16="http://schemas.microsoft.com/office/drawing/2014/main" id="{464A3259-09BF-54A2-D1B4-3E347A9CD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0788" y="-457200"/>
            <a:ext cx="8286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resh meat every day">
            <a:hlinkClick r:id="rId4"/>
            <a:extLst>
              <a:ext uri="{FF2B5EF4-FFF2-40B4-BE49-F238E27FC236}">
                <a16:creationId xmlns:a16="http://schemas.microsoft.com/office/drawing/2014/main" id="{AF2289DA-CAE5-8864-F28C-2CE35634B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25938" y="-457200"/>
            <a:ext cx="942975" cy="657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E81CF0-5AB3-B55C-53A7-9A6C67F2B34B}"/>
              </a:ext>
            </a:extLst>
          </p:cNvPr>
          <p:cNvSpPr txBox="1"/>
          <p:nvPr/>
        </p:nvSpPr>
        <p:spPr>
          <a:xfrm>
            <a:off x="97971" y="849086"/>
            <a:ext cx="9980133" cy="1569660"/>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Kokomo is the ideal beach to enjoy a quiet day with the whole family, have a great lunch, try one of our delicious cocktails or just fall in love with the crystal-clear water!! We have lounges to relax, read a book, or just hang out with an ice-cold beer! Kokomo has no entrance fee.</a:t>
            </a:r>
          </a:p>
        </p:txBody>
      </p:sp>
      <p:pic>
        <p:nvPicPr>
          <p:cNvPr id="4" name="Picture 3" descr="A beach with a building and a body of water&#10;&#10;Description automatically generated">
            <a:extLst>
              <a:ext uri="{FF2B5EF4-FFF2-40B4-BE49-F238E27FC236}">
                <a16:creationId xmlns:a16="http://schemas.microsoft.com/office/drawing/2014/main" id="{52045B0E-CB8F-6D30-0171-A6761E56C1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416629"/>
            <a:ext cx="5784572" cy="3253822"/>
          </a:xfrm>
          <a:prstGeom prst="rect">
            <a:avLst/>
          </a:prstGeom>
        </p:spPr>
      </p:pic>
      <p:sp>
        <p:nvSpPr>
          <p:cNvPr id="8" name="TextBox 7">
            <a:extLst>
              <a:ext uri="{FF2B5EF4-FFF2-40B4-BE49-F238E27FC236}">
                <a16:creationId xmlns:a16="http://schemas.microsoft.com/office/drawing/2014/main" id="{1171B132-A354-0CC2-9053-082CDEE862AA}"/>
              </a:ext>
            </a:extLst>
          </p:cNvPr>
          <p:cNvSpPr txBox="1"/>
          <p:nvPr/>
        </p:nvSpPr>
        <p:spPr>
          <a:xfrm>
            <a:off x="5882544" y="2416628"/>
            <a:ext cx="4100110" cy="1938992"/>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Kokomo also has a professional dive center that can show you the amazing underwater world of Kokomo Beach.</a:t>
            </a:r>
            <a:endParaRPr lang="en-US" sz="2400" dirty="0"/>
          </a:p>
        </p:txBody>
      </p:sp>
    </p:spTree>
    <p:extLst>
      <p:ext uri="{BB962C8B-B14F-4D97-AF65-F5344CB8AC3E}">
        <p14:creationId xmlns:p14="http://schemas.microsoft.com/office/powerpoint/2010/main" val="618778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B9DBEB-BA3D-BF1E-8D97-868DC4A464C7}"/>
              </a:ext>
            </a:extLst>
          </p:cNvPr>
          <p:cNvSpPr txBox="1"/>
          <p:nvPr/>
        </p:nvSpPr>
        <p:spPr>
          <a:xfrm>
            <a:off x="473350" y="197237"/>
            <a:ext cx="9110365" cy="736214"/>
          </a:xfrm>
          <a:prstGeom prst="rect">
            <a:avLst/>
          </a:prstGeom>
        </p:spPr>
        <p:txBody>
          <a:bodyPr vert="horz" lIns="91440" tIns="45720" rIns="91440" bIns="45720" rtlCol="0" anchor="b">
            <a:normAutofit lnSpcReduction="10000"/>
          </a:bodyPr>
          <a:lstStyle/>
          <a:p>
            <a:pPr algn="ctr"/>
            <a:r>
              <a:rPr lang="en-US" sz="4400" b="1" dirty="0">
                <a:solidFill>
                  <a:schemeClr val="bg1"/>
                </a:solidFill>
                <a:latin typeface="Times New Roman" panose="02020603050405020304" pitchFamily="18" charset="0"/>
                <a:cs typeface="Times New Roman" panose="02020603050405020304" pitchFamily="18" charset="0"/>
              </a:rPr>
              <a:t>Playa Porto Mari</a:t>
            </a:r>
          </a:p>
        </p:txBody>
      </p:sp>
      <p:sp>
        <p:nvSpPr>
          <p:cNvPr id="5" name="TextBox 4">
            <a:extLst>
              <a:ext uri="{FF2B5EF4-FFF2-40B4-BE49-F238E27FC236}">
                <a16:creationId xmlns:a16="http://schemas.microsoft.com/office/drawing/2014/main" id="{0FAC9CDE-69EB-DD91-5B40-F1B488C72CA6}"/>
              </a:ext>
            </a:extLst>
          </p:cNvPr>
          <p:cNvSpPr txBox="1"/>
          <p:nvPr/>
        </p:nvSpPr>
        <p:spPr>
          <a:xfrm>
            <a:off x="226448" y="933451"/>
            <a:ext cx="5535505" cy="3479061"/>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Playa Porto Mari is a beautiful sandy bay to be found on the private estate of Plantages "Porto Mari" on the west coast. Its white coral sand beach, with clear and calm water, is a true paradise for water lovers. The unique "double" reef is easily accessible from the shore, providing a fascinating snorkel and dive site. There's a dive operator at the beach. For landlubbers, two nature trails have their starting point at the beach parking lot. All activities at Playa Porto Mari are managed in an environmentally responsible manner. For example, water is recycled and used for toilets and irrigation</a:t>
            </a:r>
          </a:p>
        </p:txBody>
      </p:sp>
      <p:pic>
        <p:nvPicPr>
          <p:cNvPr id="6" name="Picture 5" descr="A beach with blue water and trees&#10;&#10;Description automatically generated">
            <a:extLst>
              <a:ext uri="{FF2B5EF4-FFF2-40B4-BE49-F238E27FC236}">
                <a16:creationId xmlns:a16="http://schemas.microsoft.com/office/drawing/2014/main" id="{4907E89E-F8FF-12BC-80B5-DAF474C14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953" y="1052623"/>
            <a:ext cx="4318672" cy="3242930"/>
          </a:xfrm>
          <a:prstGeom prst="rect">
            <a:avLst/>
          </a:prstGeom>
        </p:spPr>
      </p:pic>
      <p:sp>
        <p:nvSpPr>
          <p:cNvPr id="8" name="TextBox 7">
            <a:extLst>
              <a:ext uri="{FF2B5EF4-FFF2-40B4-BE49-F238E27FC236}">
                <a16:creationId xmlns:a16="http://schemas.microsoft.com/office/drawing/2014/main" id="{B387F17F-4D4E-1516-0CB4-27B9D8F1EE23}"/>
              </a:ext>
            </a:extLst>
          </p:cNvPr>
          <p:cNvSpPr txBox="1"/>
          <p:nvPr/>
        </p:nvSpPr>
        <p:spPr>
          <a:xfrm>
            <a:off x="226447" y="4253049"/>
            <a:ext cx="9854177" cy="1323439"/>
          </a:xfrm>
          <a:prstGeom prst="rect">
            <a:avLst/>
          </a:prstGeom>
          <a:noFill/>
        </p:spPr>
        <p:txBody>
          <a:bodyPr wrap="square">
            <a:spAutoFit/>
          </a:bodyPr>
          <a:lstStyle/>
          <a:p>
            <a:r>
              <a:rPr lang="en-US" sz="2000" dirty="0">
                <a:solidFill>
                  <a:schemeClr val="bg1"/>
                </a:solidFill>
                <a:latin typeface="Times New Roman" panose="02020603050405020304" pitchFamily="18" charset="0"/>
                <a:cs typeface="Times New Roman" panose="02020603050405020304" pitchFamily="18" charset="0"/>
              </a:rPr>
              <a:t>purposes, the boardwalks are made from discarded pallets or "</a:t>
            </a:r>
            <a:r>
              <a:rPr lang="en-US" sz="2000" dirty="0" err="1">
                <a:solidFill>
                  <a:schemeClr val="bg1"/>
                </a:solidFill>
                <a:latin typeface="Times New Roman" panose="02020603050405020304" pitchFamily="18" charset="0"/>
                <a:cs typeface="Times New Roman" panose="02020603050405020304" pitchFamily="18" charset="0"/>
              </a:rPr>
              <a:t>Trex</a:t>
            </a:r>
            <a:r>
              <a:rPr lang="en-US" sz="2000" dirty="0">
                <a:solidFill>
                  <a:schemeClr val="bg1"/>
                </a:solidFill>
                <a:latin typeface="Times New Roman" panose="02020603050405020304" pitchFamily="18" charset="0"/>
                <a:cs typeface="Times New Roman" panose="02020603050405020304" pitchFamily="18" charset="0"/>
              </a:rPr>
              <a:t>", a recycled product, and their publications are printed on 100% wood-free recycled paper. Playa Porto Mari is open every day and the beachside bar and restaurant offer visitors a variety of delicious tropical drinks and meals.</a:t>
            </a:r>
            <a:endParaRPr lang="en-US" sz="2000" dirty="0"/>
          </a:p>
        </p:txBody>
      </p:sp>
    </p:spTree>
    <p:extLst>
      <p:ext uri="{BB962C8B-B14F-4D97-AF65-F5344CB8AC3E}">
        <p14:creationId xmlns:p14="http://schemas.microsoft.com/office/powerpoint/2010/main" val="3550478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0" y="38100"/>
            <a:ext cx="10080625" cy="1000587"/>
          </a:xfrm>
          <a:prstGeom prst="rect">
            <a:avLst/>
          </a:prstGeom>
        </p:spPr>
        <p:txBody>
          <a:bodyPr vert="horz" lIns="91440" tIns="45720" rIns="91440" bIns="45720" rtlCol="0" anchor="ctr">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Jewish Cultural Historical Museum</a:t>
            </a:r>
          </a:p>
        </p:txBody>
      </p:sp>
      <p:sp>
        <p:nvSpPr>
          <p:cNvPr id="4" name="TextBox 3">
            <a:extLst>
              <a:ext uri="{FF2B5EF4-FFF2-40B4-BE49-F238E27FC236}">
                <a16:creationId xmlns:a16="http://schemas.microsoft.com/office/drawing/2014/main" id="{A68A3385-D6D1-C141-EEE2-9A97D5BB7D25}"/>
              </a:ext>
            </a:extLst>
          </p:cNvPr>
          <p:cNvSpPr txBox="1"/>
          <p:nvPr/>
        </p:nvSpPr>
        <p:spPr>
          <a:xfrm>
            <a:off x="96837" y="1013820"/>
            <a:ext cx="6824958" cy="3919693"/>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Explore almost 400 years of Jewish history on Curaҫao at the Jewish Cultural Historical Museum, located adjacent to the majestic Mikvé Israel-Emanuel synagogue. The Timeline at the museum’s entry gate gives you a glimpse of Curaҫao Jewish history within world history, and the museum’s permanent exhibits delve deeper, illustrated by ancient objects, many of which are still in use at the synagogue. Visit to the synagogue is included in the entry fee.</a:t>
            </a:r>
          </a:p>
        </p:txBody>
      </p:sp>
      <p:sp>
        <p:nvSpPr>
          <p:cNvPr id="7" name="TextBox 6">
            <a:extLst>
              <a:ext uri="{FF2B5EF4-FFF2-40B4-BE49-F238E27FC236}">
                <a16:creationId xmlns:a16="http://schemas.microsoft.com/office/drawing/2014/main" id="{5EA040B8-0F88-3A78-5768-BBABE77F2042}"/>
              </a:ext>
            </a:extLst>
          </p:cNvPr>
          <p:cNvSpPr txBox="1"/>
          <p:nvPr/>
        </p:nvSpPr>
        <p:spPr>
          <a:xfrm>
            <a:off x="0" y="5071732"/>
            <a:ext cx="10080625" cy="461665"/>
          </a:xfrm>
          <a:prstGeom prst="rect">
            <a:avLst/>
          </a:prstGeom>
          <a:noFill/>
        </p:spPr>
        <p:txBody>
          <a:bodyPr wrap="square">
            <a:spAutoFit/>
          </a:bodyPr>
          <a:lstStyle/>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Tickets are purchased at the synagogue entrance. The entrance fee is US $10</a:t>
            </a:r>
          </a:p>
        </p:txBody>
      </p:sp>
      <p:pic>
        <p:nvPicPr>
          <p:cNvPr id="3" name="Picture 2" descr="A yellow and white building&#10;&#10;Description automatically generated">
            <a:extLst>
              <a:ext uri="{FF2B5EF4-FFF2-40B4-BE49-F238E27FC236}">
                <a16:creationId xmlns:a16="http://schemas.microsoft.com/office/drawing/2014/main" id="{4C462C88-CD85-D95D-764E-05A30A8E9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4953" y="932355"/>
            <a:ext cx="3177254" cy="4107478"/>
          </a:xfrm>
          <a:prstGeom prst="rect">
            <a:avLst/>
          </a:prstGeom>
        </p:spPr>
      </p:pic>
    </p:spTree>
    <p:extLst>
      <p:ext uri="{BB962C8B-B14F-4D97-AF65-F5344CB8AC3E}">
        <p14:creationId xmlns:p14="http://schemas.microsoft.com/office/powerpoint/2010/main" val="2423687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4F7C02-2251-1DDE-11E3-331D02C2B899}"/>
              </a:ext>
            </a:extLst>
          </p:cNvPr>
          <p:cNvSpPr txBox="1"/>
          <p:nvPr/>
        </p:nvSpPr>
        <p:spPr>
          <a:xfrm>
            <a:off x="693043" y="301904"/>
            <a:ext cx="8670032" cy="665659"/>
          </a:xfrm>
          <a:prstGeom prst="rect">
            <a:avLst/>
          </a:prstGeom>
        </p:spPr>
        <p:txBody>
          <a:bodyPr vert="horz" lIns="91440" tIns="45720" rIns="91440" bIns="45720" rtlCol="0" anchor="ctr">
            <a:norm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Curaçao Museum</a:t>
            </a:r>
          </a:p>
        </p:txBody>
      </p:sp>
      <p:sp>
        <p:nvSpPr>
          <p:cNvPr id="5" name="TextBox 4">
            <a:extLst>
              <a:ext uri="{FF2B5EF4-FFF2-40B4-BE49-F238E27FC236}">
                <a16:creationId xmlns:a16="http://schemas.microsoft.com/office/drawing/2014/main" id="{C55709AD-76DD-2984-0CF1-6EE065068A18}"/>
              </a:ext>
            </a:extLst>
          </p:cNvPr>
          <p:cNvSpPr txBox="1"/>
          <p:nvPr/>
        </p:nvSpPr>
        <p:spPr>
          <a:xfrm>
            <a:off x="170741" y="1217312"/>
            <a:ext cx="9750007" cy="450122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Located in the Western part of Otrobanda, the Curacao Museum is housed in a colonial-style building and conveys an air of authenticity at the very first glance. In this spacious museum the geological history of Curacao is displayed, as well as pre-Colombian Indian artifacts; maps and charts of America and the Caribbean region; professions the afro-Curaçaoan practiced after the abolition of slavery, their beliefs and mode of living, a traditional plantation kitchen; antique mahogany furniture (18th and 19th century) and paintings by local and international artist.</a:t>
            </a:r>
            <a:br>
              <a:rPr lang="en-US" sz="2000" dirty="0">
                <a:solidFill>
                  <a:schemeClr val="bg1"/>
                </a:solidFill>
                <a:latin typeface="Times New Roman" panose="02020603050405020304" pitchFamily="18" charset="0"/>
                <a:cs typeface="Times New Roman" panose="02020603050405020304" pitchFamily="18" charset="0"/>
              </a:rPr>
            </a:br>
            <a:endParaRPr lang="en-US" sz="2000" dirty="0">
              <a:solidFill>
                <a:schemeClr val="bg1"/>
              </a:solidFill>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Unique in the Caribbean region is the carillon with 47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bells. The Snipgallery houses the cockpit of the "Snip", the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first KLM plane to cross the Atlantic Ocean in 1934. The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large shaded grounds are a pleasant place to stroll. </a:t>
            </a:r>
          </a:p>
          <a:p>
            <a:pPr indent="-228600">
              <a:lnSpc>
                <a:spcPct val="90000"/>
              </a:lnSpc>
              <a:spcAft>
                <a:spcPts val="600"/>
              </a:spcAft>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Ticket: Adults: $11.54</a:t>
            </a:r>
          </a:p>
        </p:txBody>
      </p:sp>
      <p:pic>
        <p:nvPicPr>
          <p:cNvPr id="6" name="Picture 5" descr="A building with stairs leading to the entrance&#10;&#10;Description automatically generated">
            <a:extLst>
              <a:ext uri="{FF2B5EF4-FFF2-40B4-BE49-F238E27FC236}">
                <a16:creationId xmlns:a16="http://schemas.microsoft.com/office/drawing/2014/main" id="{AA78A838-0885-3C22-0631-A900DBFD0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6964" y="3116224"/>
            <a:ext cx="3564455" cy="2376303"/>
          </a:xfrm>
          <a:prstGeom prst="rect">
            <a:avLst/>
          </a:prstGeom>
        </p:spPr>
      </p:pic>
    </p:spTree>
    <p:extLst>
      <p:ext uri="{BB962C8B-B14F-4D97-AF65-F5344CB8AC3E}">
        <p14:creationId xmlns:p14="http://schemas.microsoft.com/office/powerpoint/2010/main" val="1190054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EA64AB-CC10-B648-B2CF-59E826891929}"/>
              </a:ext>
            </a:extLst>
          </p:cNvPr>
          <p:cNvSpPr txBox="1"/>
          <p:nvPr/>
        </p:nvSpPr>
        <p:spPr>
          <a:xfrm>
            <a:off x="0" y="39850"/>
            <a:ext cx="10078103" cy="1231621"/>
          </a:xfrm>
          <a:prstGeom prst="rect">
            <a:avLst/>
          </a:prstGeom>
        </p:spPr>
        <p:txBody>
          <a:bodyPr vert="horz" lIns="91440" tIns="45720" rIns="91440" bIns="45720" rtlCol="0" anchor="ctr">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Maritime Museum Curacao</a:t>
            </a:r>
          </a:p>
        </p:txBody>
      </p:sp>
      <p:sp>
        <p:nvSpPr>
          <p:cNvPr id="5" name="TextBox 4">
            <a:extLst>
              <a:ext uri="{FF2B5EF4-FFF2-40B4-BE49-F238E27FC236}">
                <a16:creationId xmlns:a16="http://schemas.microsoft.com/office/drawing/2014/main" id="{E9956D78-1167-2E6D-2E36-F4C455303024}"/>
              </a:ext>
            </a:extLst>
          </p:cNvPr>
          <p:cNvSpPr txBox="1"/>
          <p:nvPr/>
        </p:nvSpPr>
        <p:spPr>
          <a:xfrm>
            <a:off x="3817088" y="1091059"/>
            <a:ext cx="6184815" cy="4360033"/>
          </a:xfrm>
          <a:prstGeom prst="rect">
            <a:avLst/>
          </a:prstGeom>
        </p:spPr>
        <p:txBody>
          <a:bodyPr vert="horz" lIns="91440" tIns="45720" rIns="91440" bIns="45720" rtlCol="0">
            <a:noAutofit/>
          </a:bodyPr>
          <a:lstStyle/>
          <a:p>
            <a:r>
              <a:rPr lang="en-US" sz="2000" dirty="0">
                <a:solidFill>
                  <a:schemeClr val="bg1"/>
                </a:solidFill>
                <a:latin typeface="Times New Roman" panose="02020603050405020304" pitchFamily="18" charset="0"/>
                <a:cs typeface="Times New Roman" panose="02020603050405020304" pitchFamily="18" charset="0"/>
              </a:rPr>
              <a:t>Situated in the heart of the world-renowned Scharloo neighborhood of Willemstad, a UNESCO World Heritage site, the Curaçao Maritime Museum is just steps away from the floating Queen Emma bridge and cruise terminals.</a:t>
            </a:r>
          </a:p>
          <a:p>
            <a:r>
              <a:rPr lang="en-US" sz="2000" dirty="0">
                <a:solidFill>
                  <a:schemeClr val="bg1"/>
                </a:solidFill>
                <a:latin typeface="Times New Roman" panose="02020603050405020304" pitchFamily="18" charset="0"/>
                <a:cs typeface="Times New Roman" panose="02020603050405020304" pitchFamily="18" charset="0"/>
              </a:rPr>
              <a:t>The Curaçao Maritime Museum takes you on a journey of discovery of more than 500 years of Curaçao's maritime and national history.</a:t>
            </a:r>
          </a:p>
          <a:p>
            <a:r>
              <a:rPr lang="en-US" sz="2000" dirty="0">
                <a:solidFill>
                  <a:schemeClr val="bg1"/>
                </a:solidFill>
                <a:latin typeface="Times New Roman" panose="02020603050405020304" pitchFamily="18" charset="0"/>
                <a:cs typeface="Times New Roman" panose="02020603050405020304" pitchFamily="18" charset="0"/>
              </a:rPr>
              <a:t>Discover Curaçao's maritime heritage at our museum, featuring nautical charts, ship models, navigation equipment, and engaging displays. </a:t>
            </a:r>
          </a:p>
          <a:p>
            <a:r>
              <a:rPr lang="en-US" sz="2000" dirty="0">
                <a:solidFill>
                  <a:schemeClr val="bg1"/>
                </a:solidFill>
                <a:latin typeface="Times New Roman" panose="02020603050405020304" pitchFamily="18" charset="0"/>
                <a:cs typeface="Times New Roman" panose="02020603050405020304" pitchFamily="18" charset="0"/>
              </a:rPr>
              <a:t>Immerse yourself in Curaçao's rich maritime history and experience the legacy that has shaped the island's identity.</a:t>
            </a:r>
          </a:p>
          <a:p>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E81DEC4-DABF-712A-AFB8-9B1E9F6ABC39}"/>
              </a:ext>
            </a:extLst>
          </p:cNvPr>
          <p:cNvSpPr txBox="1"/>
          <p:nvPr/>
        </p:nvSpPr>
        <p:spPr>
          <a:xfrm>
            <a:off x="191386" y="4569141"/>
            <a:ext cx="3732028" cy="923330"/>
          </a:xfrm>
          <a:prstGeom prst="rect">
            <a:avLst/>
          </a:prstGeom>
          <a:noFill/>
        </p:spPr>
        <p:txBody>
          <a:bodyPr wrap="square">
            <a:spAutoFit/>
          </a:bodyPr>
          <a:lstStyle/>
          <a:p>
            <a:r>
              <a:rPr lang="en-US" dirty="0">
                <a:solidFill>
                  <a:schemeClr val="bg1"/>
                </a:solidFill>
                <a:effectLst/>
                <a:latin typeface="Times New Roman" panose="02020603050405020304" pitchFamily="18" charset="0"/>
                <a:cs typeface="Times New Roman" panose="02020603050405020304" pitchFamily="18" charset="0"/>
              </a:rPr>
              <a:t>Adult : US$ 10.00</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effectLst/>
                <a:latin typeface="Times New Roman" panose="02020603050405020304" pitchFamily="18" charset="0"/>
                <a:cs typeface="Times New Roman" panose="02020603050405020304" pitchFamily="18" charset="0"/>
              </a:rPr>
              <a:t>Child 6-17 US$ 7.00</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effectLst/>
                <a:latin typeface="Times New Roman" panose="02020603050405020304" pitchFamily="18" charset="0"/>
                <a:cs typeface="Times New Roman" panose="02020603050405020304" pitchFamily="18" charset="0"/>
              </a:rPr>
              <a:t>Child less than 6 years old: Free</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8" name="Picture 7" descr="A boat in a building&#10;&#10;Description automatically generated">
            <a:extLst>
              <a:ext uri="{FF2B5EF4-FFF2-40B4-BE49-F238E27FC236}">
                <a16:creationId xmlns:a16="http://schemas.microsoft.com/office/drawing/2014/main" id="{85B20A06-06A7-7D23-DBDE-F8D41B7A609F}"/>
              </a:ext>
            </a:extLst>
          </p:cNvPr>
          <p:cNvPicPr>
            <a:picLocks noChangeAspect="1"/>
          </p:cNvPicPr>
          <p:nvPr/>
        </p:nvPicPr>
        <p:blipFill rotWithShape="1">
          <a:blip r:embed="rId3">
            <a:extLst>
              <a:ext uri="{28A0092B-C50C-407E-A947-70E740481C1C}">
                <a14:useLocalDpi xmlns:a14="http://schemas.microsoft.com/office/drawing/2010/main" val="0"/>
              </a:ext>
            </a:extLst>
          </a:blip>
          <a:srcRect r="28584"/>
          <a:stretch/>
        </p:blipFill>
        <p:spPr>
          <a:xfrm>
            <a:off x="191386" y="1197389"/>
            <a:ext cx="3549502" cy="3306801"/>
          </a:xfrm>
          <a:prstGeom prst="rect">
            <a:avLst/>
          </a:prstGeom>
        </p:spPr>
      </p:pic>
    </p:spTree>
    <p:extLst>
      <p:ext uri="{BB962C8B-B14F-4D97-AF65-F5344CB8AC3E}">
        <p14:creationId xmlns:p14="http://schemas.microsoft.com/office/powerpoint/2010/main" val="986786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864173"/>
          </a:xfrm>
        </p:spPr>
        <p:txBody>
          <a:bodyPr>
            <a:normAutofit/>
          </a:bodyPr>
          <a:lstStyle/>
          <a:p>
            <a:r>
              <a:rPr lang="en-US" sz="44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24472" y="1187502"/>
            <a:ext cx="9631679" cy="5670949"/>
          </a:xfrm>
        </p:spPr>
        <p:txBody>
          <a:bodyPr/>
          <a:lstStyle/>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My Port Philosophy</a:t>
            </a:r>
            <a:endParaRPr lang="en-US" altLang="en-US" sz="20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VAT Refunds</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About </a:t>
            </a:r>
            <a:r>
              <a:rPr lang="en-US" sz="2000" b="1" dirty="0">
                <a:latin typeface="Times New Roman" panose="02020603050405020304" pitchFamily="18" charset="0"/>
                <a:cs typeface="Times New Roman" panose="02020603050405020304" pitchFamily="18" charset="0"/>
              </a:rPr>
              <a:t>Curaçao, </a:t>
            </a:r>
          </a:p>
          <a:p>
            <a:pPr algn="l">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History of Curaçao, </a:t>
            </a:r>
          </a:p>
          <a:p>
            <a:pPr algn="l">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Transportation</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Points of Interest</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EA64AB-CC10-B648-B2CF-59E826891929}"/>
              </a:ext>
            </a:extLst>
          </p:cNvPr>
          <p:cNvSpPr txBox="1"/>
          <p:nvPr/>
        </p:nvSpPr>
        <p:spPr>
          <a:xfrm>
            <a:off x="0" y="-66480"/>
            <a:ext cx="10078103" cy="1231621"/>
          </a:xfrm>
          <a:prstGeom prst="rect">
            <a:avLst/>
          </a:prstGeom>
        </p:spPr>
        <p:txBody>
          <a:bodyPr vert="horz" lIns="91440" tIns="45720" rIns="91440" bIns="45720" rtlCol="0" anchor="ctr">
            <a:norm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Landhuis Daniel Plantation </a:t>
            </a:r>
          </a:p>
        </p:txBody>
      </p:sp>
      <p:sp>
        <p:nvSpPr>
          <p:cNvPr id="5" name="TextBox 4">
            <a:extLst>
              <a:ext uri="{FF2B5EF4-FFF2-40B4-BE49-F238E27FC236}">
                <a16:creationId xmlns:a16="http://schemas.microsoft.com/office/drawing/2014/main" id="{E9956D78-1167-2E6D-2E36-F4C455303024}"/>
              </a:ext>
            </a:extLst>
          </p:cNvPr>
          <p:cNvSpPr txBox="1"/>
          <p:nvPr/>
        </p:nvSpPr>
        <p:spPr>
          <a:xfrm>
            <a:off x="78722" y="889038"/>
            <a:ext cx="9923181" cy="4884439"/>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Plantation Daniel was established around 1650. Tradition has it that it was built by a castaway who washed ashore on St. Daniel’s Day. According to others, the plantation was named after Daniel Ellis -an Englishman employed by the Dutch West Indian Company- who built the plantation house in the first half of the 1700s, It is one of the oldest, still existing plantation houses of Curacao.</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4" name="Picture 3" descr="A building with pots and plants&#10;&#10;Description automatically generated">
            <a:extLst>
              <a:ext uri="{FF2B5EF4-FFF2-40B4-BE49-F238E27FC236}">
                <a16:creationId xmlns:a16="http://schemas.microsoft.com/office/drawing/2014/main" id="{10702D1A-B9A4-BB6D-C9BB-6626F726C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5248" y="2219009"/>
            <a:ext cx="4961591" cy="3451541"/>
          </a:xfrm>
          <a:prstGeom prst="rect">
            <a:avLst/>
          </a:prstGeom>
        </p:spPr>
      </p:pic>
      <p:sp>
        <p:nvSpPr>
          <p:cNvPr id="11" name="TextBox 10">
            <a:extLst>
              <a:ext uri="{FF2B5EF4-FFF2-40B4-BE49-F238E27FC236}">
                <a16:creationId xmlns:a16="http://schemas.microsoft.com/office/drawing/2014/main" id="{1A9604BF-6613-D315-2F29-C1E0B59FB206}"/>
              </a:ext>
            </a:extLst>
          </p:cNvPr>
          <p:cNvSpPr txBox="1"/>
          <p:nvPr/>
        </p:nvSpPr>
        <p:spPr>
          <a:xfrm>
            <a:off x="78722" y="2177095"/>
            <a:ext cx="4820212" cy="3139321"/>
          </a:xfrm>
          <a:prstGeom prst="rect">
            <a:avLst/>
          </a:prstGeom>
          <a:noFill/>
        </p:spPr>
        <p:txBody>
          <a:bodyPr wrap="square">
            <a:spAutoFit/>
          </a:bodyPr>
          <a:lstStyle/>
          <a:p>
            <a:pPr marL="342900" indent="-342900">
              <a:buFont typeface="Arial" panose="020B0604020202020204" pitchFamily="34" charset="0"/>
              <a:buChar char="•"/>
            </a:pPr>
            <a:endParaRPr lang="en-US" sz="18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Agriculture and cattle breeding was never very successful at Daniel and in the 1800s the plantation was put up for auction several times. In the 1900s the plantation was abandoned and in the 1950s the plantation house had become a ruin. In 1997 Country House was transformed into a beautiful guesthouse/hotel and restaurant.</a:t>
            </a:r>
            <a:endParaRPr 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298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4B5399-37CF-D56E-F032-8417F3AE9328}"/>
              </a:ext>
            </a:extLst>
          </p:cNvPr>
          <p:cNvSpPr txBox="1"/>
          <p:nvPr/>
        </p:nvSpPr>
        <p:spPr>
          <a:xfrm>
            <a:off x="0" y="216179"/>
            <a:ext cx="10060330" cy="1231621"/>
          </a:xfrm>
          <a:prstGeom prst="rect">
            <a:avLst/>
          </a:prstGeom>
        </p:spPr>
        <p:txBody>
          <a:bodyPr vert="horz" lIns="91440" tIns="45720" rIns="91440" bIns="45720" rtlCol="0" anchor="ctr">
            <a:no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Curaloe (The Aloe Vera Plantation Curaçao)</a:t>
            </a:r>
          </a:p>
        </p:txBody>
      </p:sp>
      <p:sp>
        <p:nvSpPr>
          <p:cNvPr id="5" name="TextBox 4">
            <a:extLst>
              <a:ext uri="{FF2B5EF4-FFF2-40B4-BE49-F238E27FC236}">
                <a16:creationId xmlns:a16="http://schemas.microsoft.com/office/drawing/2014/main" id="{ECE57028-9625-E02D-35E2-71A9BAD4C6D9}"/>
              </a:ext>
            </a:extLst>
          </p:cNvPr>
          <p:cNvSpPr txBox="1"/>
          <p:nvPr/>
        </p:nvSpPr>
        <p:spPr>
          <a:xfrm>
            <a:off x="-1" y="1244010"/>
            <a:ext cx="4455043" cy="4426540"/>
          </a:xfrm>
          <a:prstGeom prst="rect">
            <a:avLst/>
          </a:prstGeom>
        </p:spPr>
        <p:txBody>
          <a:bodyPr vert="horz" lIns="91440" tIns="45720" rIns="91440" bIns="45720" rtlCol="0">
            <a:normAutofit/>
          </a:bodyPr>
          <a:lstStyle/>
          <a:p>
            <a:pPr marL="285750" indent="-228600">
              <a:lnSpc>
                <a:spcPct val="9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Feel free to visit the plantation; no reservations are necessary and there is no admission fee. Shop attendants will offer you information about the plantation and products, and you can watch a video of the production process. You are free to browse around the plantation premises, test products and enjoy a nice cup of coffee under our “palapa” while taking in the serene environment.</a:t>
            </a:r>
            <a:endParaRPr lang="en-US" sz="2200"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2620C6E-F6B4-6E12-42CD-8D4C0AE5280F}"/>
              </a:ext>
            </a:extLst>
          </p:cNvPr>
          <p:cNvSpPr txBox="1"/>
          <p:nvPr/>
        </p:nvSpPr>
        <p:spPr>
          <a:xfrm>
            <a:off x="4325190" y="5085039"/>
            <a:ext cx="5521479" cy="461665"/>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Admission Free</a:t>
            </a:r>
          </a:p>
        </p:txBody>
      </p:sp>
      <p:pic>
        <p:nvPicPr>
          <p:cNvPr id="4" name="Picture 3" descr="A rainbow over a field of plants&#10;&#10;Description automatically generated">
            <a:extLst>
              <a:ext uri="{FF2B5EF4-FFF2-40B4-BE49-F238E27FC236}">
                <a16:creationId xmlns:a16="http://schemas.microsoft.com/office/drawing/2014/main" id="{DCB61631-F160-B3EF-5A33-83320911C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5190" y="1244010"/>
            <a:ext cx="5521479" cy="3841029"/>
          </a:xfrm>
          <a:prstGeom prst="rect">
            <a:avLst/>
          </a:prstGeom>
        </p:spPr>
      </p:pic>
    </p:spTree>
    <p:extLst>
      <p:ext uri="{BB962C8B-B14F-4D97-AF65-F5344CB8AC3E}">
        <p14:creationId xmlns:p14="http://schemas.microsoft.com/office/powerpoint/2010/main" val="935331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07886"/>
          </a:xfrm>
          <a:prstGeom prst="rect">
            <a:avLst/>
          </a:prstGeom>
          <a:noFill/>
        </p:spPr>
        <p:txBody>
          <a:bodyPr wrap="square">
            <a:spAutoFit/>
          </a:bodyPr>
          <a:lstStyle/>
          <a:p>
            <a:pPr algn="ctr"/>
            <a:r>
              <a:rPr lang="en-US" sz="4000" b="1" dirty="0">
                <a:solidFill>
                  <a:schemeClr val="bg1"/>
                </a:solidFill>
              </a:rPr>
              <a:t>Curaçao </a:t>
            </a:r>
            <a:r>
              <a:rPr lang="en-US" altLang="en-US" sz="4000" b="1" dirty="0">
                <a:solidFill>
                  <a:schemeClr val="bg1"/>
                </a:solidFill>
              </a:rPr>
              <a:t>Restaurants</a:t>
            </a:r>
            <a:endParaRPr lang="en-US" sz="4000" dirty="0">
              <a:solidFill>
                <a:schemeClr val="bg1"/>
              </a:solidFill>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0" y="742950"/>
            <a:ext cx="10080625" cy="4247317"/>
          </a:xfrm>
          <a:prstGeom prst="rect">
            <a:avLst/>
          </a:prstGeom>
          <a:noFill/>
        </p:spPr>
        <p:txBody>
          <a:bodyPr wrap="square">
            <a:spAutoFit/>
          </a:bodyPr>
          <a:lstStyle/>
          <a:p>
            <a:pPr>
              <a:buClrTx/>
              <a:buFontTx/>
              <a:buNone/>
            </a:pPr>
            <a:r>
              <a:rPr lang="en-US" sz="1800" b="1" dirty="0">
                <a:solidFill>
                  <a:schemeClr val="bg1"/>
                </a:solidFill>
                <a:latin typeface="Times New Roman" panose="02020603050405020304" pitchFamily="18" charset="0"/>
                <a:cs typeface="Times New Roman" panose="02020603050405020304" pitchFamily="18" charset="0"/>
              </a:rPr>
              <a:t>Curaçao </a:t>
            </a:r>
            <a:r>
              <a:rPr lang="en-US" altLang="en-US" dirty="0">
                <a:solidFill>
                  <a:schemeClr val="bg1"/>
                </a:solidFill>
                <a:latin typeface="Times New Roman" panose="02020603050405020304" pitchFamily="18" charset="0"/>
                <a:cs typeface="Times New Roman" panose="02020603050405020304" pitchFamily="18" charset="0"/>
              </a:rPr>
              <a:t>has many excellent restaurants. Many of us on the ship are </a:t>
            </a:r>
            <a:br>
              <a:rPr lang="en-US" altLang="en-US" dirty="0">
                <a:solidFill>
                  <a:schemeClr val="bg1"/>
                </a:solidFill>
                <a:latin typeface="Times New Roman" panose="02020603050405020304" pitchFamily="18" charset="0"/>
                <a:cs typeface="Times New Roman" panose="02020603050405020304" pitchFamily="18" charset="0"/>
              </a:rPr>
            </a:br>
            <a:r>
              <a:rPr lang="en-US" altLang="en-US" dirty="0">
                <a:solidFill>
                  <a:schemeClr val="bg1"/>
                </a:solidFill>
                <a:latin typeface="Times New Roman" panose="02020603050405020304" pitchFamily="18" charset="0"/>
                <a:cs typeface="Times New Roman" panose="02020603050405020304" pitchFamily="18" charset="0"/>
              </a:rPr>
              <a:t>foodies, so naturally, we’re always on the hunt to eat at the most </a:t>
            </a:r>
            <a:br>
              <a:rPr lang="en-US" altLang="en-US" dirty="0">
                <a:solidFill>
                  <a:schemeClr val="bg1"/>
                </a:solidFill>
                <a:latin typeface="Times New Roman" panose="02020603050405020304" pitchFamily="18" charset="0"/>
                <a:cs typeface="Times New Roman" panose="02020603050405020304" pitchFamily="18" charset="0"/>
              </a:rPr>
            </a:br>
            <a:r>
              <a:rPr lang="en-US" altLang="en-US" dirty="0">
                <a:solidFill>
                  <a:schemeClr val="bg1"/>
                </a:solidFill>
                <a:latin typeface="Times New Roman" panose="02020603050405020304" pitchFamily="18" charset="0"/>
                <a:cs typeface="Times New Roman" panose="02020603050405020304" pitchFamily="18" charset="0"/>
              </a:rPr>
              <a:t>exclusive spots anytime we travel.</a:t>
            </a:r>
          </a:p>
          <a:p>
            <a:pPr>
              <a:buClrTx/>
              <a:buFontTx/>
              <a:buNone/>
            </a:pPr>
            <a:r>
              <a:rPr lang="en-US" altLang="en-US" dirty="0">
                <a:solidFill>
                  <a:schemeClr val="bg1"/>
                </a:solidFill>
                <a:latin typeface="Times New Roman" panose="02020603050405020304" pitchFamily="18" charset="0"/>
                <a:cs typeface="Times New Roman" panose="02020603050405020304" pitchFamily="18" charset="0"/>
              </a:rPr>
              <a:t>Here are a few of the best restaurants to consider in downtown </a:t>
            </a:r>
            <a:r>
              <a:rPr lang="en-US" dirty="0">
                <a:solidFill>
                  <a:schemeClr val="bg1"/>
                </a:solidFill>
                <a:latin typeface="Times New Roman" panose="02020603050405020304" pitchFamily="18" charset="0"/>
                <a:cs typeface="Times New Roman" panose="02020603050405020304" pitchFamily="18" charset="0"/>
              </a:rPr>
              <a:t>Curaçao</a:t>
            </a:r>
            <a:r>
              <a:rPr lang="en-US" altLang="en-US" dirty="0">
                <a:solidFill>
                  <a:schemeClr val="bg1"/>
                </a:solidFill>
                <a:latin typeface="Times New Roman" panose="02020603050405020304" pitchFamily="18" charset="0"/>
                <a:cs typeface="Times New Roman" panose="02020603050405020304" pitchFamily="18" charset="0"/>
              </a:rPr>
              <a:t>. </a:t>
            </a:r>
          </a:p>
          <a:p>
            <a:r>
              <a:rPr lang="en-US" b="1" dirty="0">
                <a:solidFill>
                  <a:schemeClr val="bg1"/>
                </a:solidFill>
                <a:latin typeface="Times New Roman" panose="02020603050405020304" pitchFamily="18" charset="0"/>
                <a:cs typeface="Times New Roman" panose="02020603050405020304" pitchFamily="18" charset="0"/>
              </a:rPr>
              <a:t>Bodega Siete Gotas </a:t>
            </a:r>
            <a:r>
              <a:rPr lang="en-US" dirty="0">
                <a:solidFill>
                  <a:schemeClr val="bg1"/>
                </a:solidFill>
                <a:latin typeface="Times New Roman" panose="02020603050405020304" pitchFamily="18" charset="0"/>
                <a:cs typeface="Times New Roman" panose="02020603050405020304" pitchFamily="18" charset="0"/>
              </a:rPr>
              <a:t>$$$$ Steakhouse, Caribbean, Seafood</a:t>
            </a:r>
          </a:p>
          <a:p>
            <a:r>
              <a:rPr lang="en-US" dirty="0">
                <a:solidFill>
                  <a:schemeClr val="bg1"/>
                </a:solidFill>
                <a:latin typeface="Times New Roman" panose="02020603050405020304" pitchFamily="18" charset="0"/>
                <a:cs typeface="Times New Roman" panose="02020603050405020304" pitchFamily="18" charset="0"/>
              </a:rPr>
              <a:t>Ferdinandstraat # 28, Willemstad</a:t>
            </a:r>
            <a:r>
              <a:rPr lang="en-US" dirty="0">
                <a:solidFill>
                  <a:schemeClr val="bg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endParaRPr lang="en-US" b="1" dirty="0">
              <a:solidFill>
                <a:schemeClr val="bg1"/>
              </a:solidFill>
              <a:latin typeface="Times New Roman" panose="02020603050405020304" pitchFamily="18" charset="0"/>
              <a:cs typeface="Times New Roman" panose="02020603050405020304" pitchFamily="18" charset="0"/>
            </a:endParaRPr>
          </a:p>
          <a:p>
            <a:r>
              <a:rPr lang="en-US" b="1" dirty="0">
                <a:solidFill>
                  <a:schemeClr val="bg1"/>
                </a:solidFill>
                <a:latin typeface="Times New Roman" panose="02020603050405020304" pitchFamily="18" charset="0"/>
                <a:cs typeface="Times New Roman" panose="02020603050405020304" pitchFamily="18" charset="0"/>
              </a:rPr>
              <a:t>Baoase Culinary Beach Restaurant  </a:t>
            </a:r>
            <a:r>
              <a:rPr lang="en-US" dirty="0">
                <a:solidFill>
                  <a:schemeClr val="bg1"/>
                </a:solidFill>
                <a:latin typeface="Times New Roman" panose="02020603050405020304" pitchFamily="18" charset="0"/>
                <a:cs typeface="Times New Roman" panose="02020603050405020304" pitchFamily="18" charset="0"/>
              </a:rPr>
              <a:t>$$$$ Caribbean, Seafood, European</a:t>
            </a:r>
          </a:p>
          <a:p>
            <a:r>
              <a:rPr lang="en-US" dirty="0">
                <a:solidFill>
                  <a:schemeClr val="bg1"/>
                </a:solidFill>
                <a:latin typeface="Times New Roman" panose="02020603050405020304" pitchFamily="18" charset="0"/>
                <a:cs typeface="Times New Roman" panose="02020603050405020304" pitchFamily="18" charset="0"/>
              </a:rPr>
              <a:t>Winterswijkstraat 2, Willemstad</a:t>
            </a:r>
            <a:endParaRPr lang="en-US" b="1" dirty="0">
              <a:solidFill>
                <a:schemeClr val="bg1"/>
              </a:solidFill>
              <a:latin typeface="Times New Roman" panose="02020603050405020304" pitchFamily="18" charset="0"/>
              <a:cs typeface="Times New Roman" panose="02020603050405020304" pitchFamily="18" charset="0"/>
            </a:endParaRPr>
          </a:p>
          <a:p>
            <a:r>
              <a:rPr lang="en-US" b="1" dirty="0">
                <a:solidFill>
                  <a:schemeClr val="bg1"/>
                </a:solidFill>
                <a:latin typeface="Times New Roman" panose="02020603050405020304" pitchFamily="18" charset="0"/>
                <a:cs typeface="Times New Roman" panose="02020603050405020304" pitchFamily="18" charset="0"/>
              </a:rPr>
              <a:t>De buurvrouw </a:t>
            </a:r>
            <a:r>
              <a:rPr lang="en-US" dirty="0">
                <a:solidFill>
                  <a:schemeClr val="bg1"/>
                </a:solidFill>
                <a:latin typeface="Times New Roman" panose="02020603050405020304" pitchFamily="18" charset="0"/>
                <a:cs typeface="Times New Roman" panose="02020603050405020304" pitchFamily="18" charset="0"/>
              </a:rPr>
              <a:t>$$ - $$$ Dutch, Seafood, International</a:t>
            </a:r>
          </a:p>
          <a:p>
            <a:r>
              <a:rPr lang="en-US" dirty="0">
                <a:solidFill>
                  <a:schemeClr val="bg1"/>
                </a:solidFill>
                <a:latin typeface="Times New Roman" panose="02020603050405020304" pitchFamily="18" charset="0"/>
                <a:cs typeface="Times New Roman" panose="02020603050405020304" pitchFamily="18" charset="0"/>
              </a:rPr>
              <a:t>Martha Koosje 8, Willemstad </a:t>
            </a:r>
          </a:p>
          <a:p>
            <a:r>
              <a:rPr lang="en-US" b="1" dirty="0">
                <a:solidFill>
                  <a:schemeClr val="bg1"/>
                </a:solidFill>
                <a:latin typeface="Times New Roman" panose="02020603050405020304" pitchFamily="18" charset="0"/>
                <a:cs typeface="Times New Roman" panose="02020603050405020304" pitchFamily="18" charset="0"/>
              </a:rPr>
              <a:t>Gouverneur de Rouville </a:t>
            </a:r>
            <a:r>
              <a:rPr lang="en-US" dirty="0">
                <a:solidFill>
                  <a:schemeClr val="bg1"/>
                </a:solidFill>
                <a:latin typeface="Times New Roman" panose="02020603050405020304" pitchFamily="18" charset="0"/>
                <a:cs typeface="Times New Roman" panose="02020603050405020304" pitchFamily="18" charset="0"/>
              </a:rPr>
              <a:t>$$ - $$$ Caribbean, Seafood, International</a:t>
            </a:r>
          </a:p>
          <a:p>
            <a:r>
              <a:rPr lang="en-US" dirty="0">
                <a:solidFill>
                  <a:schemeClr val="bg1"/>
                </a:solidFill>
                <a:latin typeface="Times New Roman" panose="02020603050405020304" pitchFamily="18" charset="0"/>
                <a:cs typeface="Times New Roman" panose="02020603050405020304" pitchFamily="18" charset="0"/>
              </a:rPr>
              <a:t>De Rouvilleweg 9-F Otrobanda Waterfront, Willemstad</a:t>
            </a:r>
            <a:endParaRPr lang="en-US" b="1" dirty="0">
              <a:solidFill>
                <a:schemeClr val="bg1"/>
              </a:solidFill>
              <a:latin typeface="Times New Roman" panose="02020603050405020304" pitchFamily="18" charset="0"/>
              <a:cs typeface="Times New Roman" panose="02020603050405020304" pitchFamily="18" charset="0"/>
            </a:endParaRPr>
          </a:p>
          <a:p>
            <a:r>
              <a:rPr lang="en-US" b="1" dirty="0">
                <a:solidFill>
                  <a:schemeClr val="bg1"/>
                </a:solidFill>
                <a:latin typeface="Times New Roman" panose="02020603050405020304" pitchFamily="18" charset="0"/>
                <a:cs typeface="Times New Roman" panose="02020603050405020304" pitchFamily="18" charset="0"/>
              </a:rPr>
              <a:t>Ceviche 91 Curaçao </a:t>
            </a:r>
            <a:r>
              <a:rPr lang="en-US" dirty="0">
                <a:solidFill>
                  <a:schemeClr val="bg1"/>
                </a:solidFill>
                <a:latin typeface="Times New Roman" panose="02020603050405020304" pitchFamily="18" charset="0"/>
                <a:cs typeface="Times New Roman" panose="02020603050405020304" pitchFamily="18" charset="0"/>
              </a:rPr>
              <a:t>$$ - $$$ Caribbean, Peruvian, Seafood</a:t>
            </a:r>
          </a:p>
          <a:p>
            <a:r>
              <a:rPr lang="en-US" dirty="0">
                <a:solidFill>
                  <a:schemeClr val="bg1"/>
                </a:solidFill>
                <a:latin typeface="Times New Roman" panose="02020603050405020304" pitchFamily="18" charset="0"/>
                <a:cs typeface="Times New Roman" panose="02020603050405020304" pitchFamily="18" charset="0"/>
              </a:rPr>
              <a:t>Riffort Village Renaissance 701 4th Floor, Willemstad </a:t>
            </a:r>
          </a:p>
          <a:p>
            <a:pPr algn="ctr"/>
            <a:r>
              <a:rPr lang="en-US" altLang="en-US" dirty="0">
                <a:solidFill>
                  <a:schemeClr val="bg1"/>
                </a:solidFill>
                <a:latin typeface="Times New Roman" panose="02020603050405020304" pitchFamily="18" charset="0"/>
                <a:cs typeface="Times New Roman" panose="02020603050405020304" pitchFamily="18" charset="0"/>
              </a:rPr>
              <a:t>For those of you who just like good food, you can’t go wrong just about anywhere you go in Curaçao.</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F11DE6CE-39A8-D474-1F62-7E2CDE6A7176}"/>
              </a:ext>
            </a:extLst>
          </p:cNvPr>
          <p:cNvSpPr txBox="1"/>
          <p:nvPr/>
        </p:nvSpPr>
        <p:spPr>
          <a:xfrm>
            <a:off x="2265503" y="5107226"/>
            <a:ext cx="5069148" cy="461665"/>
          </a:xfrm>
          <a:prstGeom prst="rect">
            <a:avLst/>
          </a:prstGeom>
          <a:noFill/>
        </p:spPr>
        <p:txBody>
          <a:bodyPr wrap="square">
            <a:spAutoFit/>
          </a:bodyPr>
          <a:lstStyle/>
          <a:p>
            <a:pPr algn="ctr">
              <a:buClrTx/>
              <a:buFontTx/>
              <a:buNone/>
            </a:pPr>
            <a:r>
              <a:rPr lang="en-US" altLang="en-US" sz="2400" b="1" dirty="0">
                <a:solidFill>
                  <a:schemeClr val="bg1"/>
                </a:solidFill>
              </a:rPr>
              <a:t>GOOD EATING</a:t>
            </a:r>
            <a:endParaRPr lang="en-US" sz="2400" dirty="0">
              <a:solidFill>
                <a:schemeClr val="bg1"/>
              </a:solidFill>
            </a:endParaRPr>
          </a:p>
        </p:txBody>
      </p:sp>
      <p:pic>
        <p:nvPicPr>
          <p:cNvPr id="6" name="Picture 5" descr="A plate of seafood on ice&#10;&#10;Description automatically generated">
            <a:extLst>
              <a:ext uri="{FF2B5EF4-FFF2-40B4-BE49-F238E27FC236}">
                <a16:creationId xmlns:a16="http://schemas.microsoft.com/office/drawing/2014/main" id="{22A598C1-8270-6DE1-B856-5B2726929E54}"/>
              </a:ext>
            </a:extLst>
          </p:cNvPr>
          <p:cNvPicPr>
            <a:picLocks noChangeAspect="1"/>
          </p:cNvPicPr>
          <p:nvPr/>
        </p:nvPicPr>
        <p:blipFill rotWithShape="1">
          <a:blip r:embed="rId4">
            <a:extLst>
              <a:ext uri="{28A0092B-C50C-407E-A947-70E740481C1C}">
                <a14:useLocalDpi xmlns:a14="http://schemas.microsoft.com/office/drawing/2010/main" val="0"/>
              </a:ext>
            </a:extLst>
          </a:blip>
          <a:srcRect l="9923" t="5735"/>
          <a:stretch/>
        </p:blipFill>
        <p:spPr>
          <a:xfrm>
            <a:off x="6989440" y="1082334"/>
            <a:ext cx="3091185" cy="2823728"/>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16">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23</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179388"/>
            <a:ext cx="9359900" cy="900112"/>
          </a:xfrm>
        </p:spPr>
        <p:txBody>
          <a:bodyPr vert="horz">
            <a:normAutofit/>
          </a:bodyPr>
          <a:lstStyle/>
          <a:p>
            <a:pPr lvl="0" algn="ctr" rtl="0"/>
            <a:r>
              <a:rPr lang="en-US" sz="4000"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821094" y="1079500"/>
            <a:ext cx="8538806" cy="3600450"/>
          </a:xfrm>
        </p:spPr>
        <p:txBody>
          <a:bodyPr vert="horz">
            <a:normAutofit/>
          </a:bodyPr>
          <a:lstStyle/>
          <a:p>
            <a:pPr lvl="0" rtl="0"/>
            <a:r>
              <a:rPr lang="en-US" sz="3000" b="1" dirty="0">
                <a:solidFill>
                  <a:schemeClr val="bg1"/>
                </a:solidFill>
                <a:latin typeface="Times New Roman" panose="02020603050405020304" pitchFamily="18" charset="0"/>
                <a:cs typeface="Times New Roman" panose="02020603050405020304" pitchFamily="18" charset="0"/>
              </a:rPr>
              <a:t>Curaçao </a:t>
            </a:r>
            <a:r>
              <a:rPr lang="en-US" sz="3000" dirty="0">
                <a:solidFill>
                  <a:schemeClr val="bg1"/>
                </a:solidFill>
                <a:latin typeface="Times New Roman" panose="02020603050405020304" pitchFamily="18" charset="0"/>
                <a:cs typeface="Times New Roman" panose="02020603050405020304" pitchFamily="18" charset="0"/>
              </a:rPr>
              <a:t>is a beautiful Island with a rich history and numerous attractions. Whether you're looking for stunning beaches, historic sites, or unique attractions, Curaçao has something for everyone.</a:t>
            </a:r>
          </a:p>
          <a:p>
            <a:pPr lvl="0" rtl="0">
              <a:lnSpc>
                <a:spcPct val="115000"/>
              </a:lnSpc>
              <a:spcBef>
                <a:spcPts val="0"/>
              </a:spcBef>
              <a:spcAft>
                <a:spcPts val="1236"/>
              </a:spcAft>
            </a:pPr>
            <a:r>
              <a:rPr lang="en-US" sz="3000" dirty="0">
                <a:solidFill>
                  <a:schemeClr val="bg1"/>
                </a:solidFill>
                <a:latin typeface="Times New Roman" panose="02020603050405020304" pitchFamily="18" charset="0"/>
                <a:cs typeface="Times New Roman" panose="02020603050405020304" pitchFamily="18" charset="0"/>
              </a:rPr>
              <a:t>I hope this presentation will help when we visit Curaçao!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17">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b="1" dirty="0">
                <a:latin typeface="Times New Roman" panose="02020603050405020304" pitchFamily="18" charset="0"/>
                <a:cs typeface="Times New Roman" panose="02020603050405020304" pitchFamily="18" charset="0"/>
              </a:rPr>
              <a:t>Have a great visit in Curaçao!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41044"/>
            <a:ext cx="10080625" cy="701731"/>
          </a:xfrm>
        </p:spPr>
        <p:txBody>
          <a:bodyPr vert="horz" wrap="square">
            <a:spAutoFit/>
          </a:bodyPr>
          <a:lstStyle/>
          <a:p>
            <a:pPr lvl="0" algn="ctr" rtl="0"/>
            <a:r>
              <a:rPr lang="en-US" sz="44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a:t>
            </a:r>
            <a:r>
              <a:rPr lang="en-US" altLang="en-US" sz="2400">
                <a:solidFill>
                  <a:srgbClr val="000000"/>
                </a:solidFill>
                <a:latin typeface="Times New Roman" panose="02020603050405020304" pitchFamily="18" charset="0"/>
              </a:rPr>
              <a:t>over 100 </a:t>
            </a:r>
            <a:r>
              <a:rPr lang="en-US" altLang="en-US" sz="2400" dirty="0">
                <a:solidFill>
                  <a:srgbClr val="000000"/>
                </a:solidFill>
                <a:latin typeface="Times New Roman" panose="02020603050405020304" pitchFamily="18" charset="0"/>
              </a:rPr>
              <a:t>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for,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latin typeface="Times New Roman" panose="02020603050405020304" pitchFamily="18" charset="0"/>
                <a:cs typeface="Times New Roman" panose="02020603050405020304" pitchFamily="18" charset="0"/>
              </a:rPr>
            </a:br>
            <a:endParaRPr lang="en-US" altLang="en-US" sz="1800" dirty="0">
              <a:latin typeface="Times New Roman" panose="02020603050405020304" pitchFamily="18" charset="0"/>
              <a:cs typeface="Times New Roman" panose="02020603050405020304" pitchFamily="18" charset="0"/>
            </a:endParaRP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sailing through the ocean&#10;&#10;Description automatically generated">
            <a:extLst>
              <a:ext uri="{FF2B5EF4-FFF2-40B4-BE49-F238E27FC236}">
                <a16:creationId xmlns:a16="http://schemas.microsoft.com/office/drawing/2014/main" id="{338C1CA4-4944-24CD-E2C9-F58273E35347}"/>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924582" y="1047023"/>
            <a:ext cx="3156041" cy="2131712"/>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0080623"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46554" cy="1890182"/>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B12638CE-05AE-B24A-7D4D-432C11F76F78}"/>
              </a:ext>
            </a:extLst>
          </p:cNvPr>
          <p:cNvSpPr/>
          <p:nvPr/>
        </p:nvSpPr>
        <p:spPr>
          <a:xfrm>
            <a:off x="1" y="289560"/>
            <a:ext cx="10080622" cy="7047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baseline="0" dirty="0">
                <a:ln>
                  <a:noFill/>
                </a:ln>
                <a:latin typeface="Times New Roman" panose="02020603050405020304" pitchFamily="18" charset="0"/>
                <a:ea typeface="+mj-ea"/>
                <a:cs typeface="Times New Roman" panose="02020603050405020304" pitchFamily="18" charset="0"/>
              </a:rPr>
              <a:t>Money</a:t>
            </a:r>
          </a:p>
        </p:txBody>
      </p:sp>
      <p:sp>
        <p:nvSpPr>
          <p:cNvPr id="4" name="TextBox 3">
            <a:extLst>
              <a:ext uri="{FF2B5EF4-FFF2-40B4-BE49-F238E27FC236}">
                <a16:creationId xmlns:a16="http://schemas.microsoft.com/office/drawing/2014/main" id="{353948D8-F589-6800-3D05-9AD5BF3C3CA2}"/>
              </a:ext>
            </a:extLst>
          </p:cNvPr>
          <p:cNvSpPr txBox="1"/>
          <p:nvPr/>
        </p:nvSpPr>
        <p:spPr>
          <a:xfrm>
            <a:off x="0" y="994299"/>
            <a:ext cx="10080623" cy="4261459"/>
          </a:xfrm>
          <a:prstGeom prst="rect">
            <a:avLst/>
          </a:prstGeom>
        </p:spPr>
        <p:txBody>
          <a:bodyPr vert="horz" lIns="91440" tIns="45720" rIns="91440" bIns="45720" rtlCol="0" anchor="t">
            <a:norm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currency used in Curaçao is the Antillean Guilder (ANG), also called the Florin. The Antillean Guilder's exchange rate is fixed to the US Dollar at a price of 1 USD = 1.80 ANG.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 can use US Dollars everywhere in Curaçao. In stores and restaurants, the exchange rate used is usually 1 USD = 1.75 ANG for ease of calculation.</a:t>
            </a:r>
          </a:p>
        </p:txBody>
      </p:sp>
      <p:pic>
        <p:nvPicPr>
          <p:cNvPr id="3" name="Picture 2" descr="Coins and paper money on a table&#10;&#10;Description automatically generated">
            <a:extLst>
              <a:ext uri="{FF2B5EF4-FFF2-40B4-BE49-F238E27FC236}">
                <a16:creationId xmlns:a16="http://schemas.microsoft.com/office/drawing/2014/main" id="{BE53B5FE-6934-68CF-279C-C97CFDCE2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023" y="3125028"/>
            <a:ext cx="6766577" cy="2545522"/>
          </a:xfrm>
          <a:prstGeom prst="rect">
            <a:avLst/>
          </a:prstGeom>
        </p:spPr>
      </p:pic>
    </p:spTree>
    <p:extLst>
      <p:ext uri="{BB962C8B-B14F-4D97-AF65-F5344CB8AC3E}">
        <p14:creationId xmlns:p14="http://schemas.microsoft.com/office/powerpoint/2010/main" val="42527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8156A-E580-9D0F-809F-746EE0A7624B}"/>
              </a:ext>
            </a:extLst>
          </p:cNvPr>
          <p:cNvSpPr txBox="1"/>
          <p:nvPr/>
        </p:nvSpPr>
        <p:spPr>
          <a:xfrm>
            <a:off x="133349" y="1247774"/>
            <a:ext cx="9801225" cy="4093428"/>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Curacao's main VAT rate is </a:t>
            </a:r>
            <a:r>
              <a:rPr lang="en-US" sz="2000" b="1" dirty="0">
                <a:latin typeface="Times New Roman" panose="02020603050405020304" pitchFamily="18" charset="0"/>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with other rates including 9% and 7% that can apply to certain transactions. The Turnover tax (TOT) is administered by the </a:t>
            </a:r>
            <a:r>
              <a:rPr lang="en-US" sz="2000" b="1" dirty="0">
                <a:latin typeface="Times New Roman" panose="02020603050405020304" pitchFamily="18" charset="0"/>
                <a:cs typeface="Times New Roman" panose="02020603050405020304" pitchFamily="18" charset="0"/>
              </a:rPr>
              <a:t>Inspectie der Belastingen</a:t>
            </a:r>
            <a:r>
              <a:rPr lang="en-US" sz="2000" dirty="0">
                <a:latin typeface="Times New Roman" panose="02020603050405020304" pitchFamily="18" charset="0"/>
                <a:cs typeface="Times New Roman" panose="02020603050405020304" pitchFamily="18" charset="0"/>
              </a:rPr>
              <a:t> in Willemstad and applies to most purchases of goods within Curacao. A VAT refund may be available to visitors who qualify for VAT-free purchases in Curaçao.</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Your total gross purchase amounts will be summed and rounded to the nearest Antillean Guilder. From this total, the total amount of VAT refund will be calculated, based on the 6% standard VAT rate in Curacao. For example: $100 spent (incl. 6% VAT) = $94.00 base price + $6.00 VAT paid.</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Your Tax-Free Forms must be </a:t>
            </a:r>
            <a:r>
              <a:rPr lang="en-US" sz="2000" b="1" dirty="0">
                <a:latin typeface="Times New Roman" panose="02020603050405020304" pitchFamily="18" charset="0"/>
                <a:cs typeface="Times New Roman" panose="02020603050405020304" pitchFamily="18" charset="0"/>
              </a:rPr>
              <a:t>export-validated</a:t>
            </a:r>
            <a:r>
              <a:rPr lang="en-US" sz="2000" dirty="0">
                <a:latin typeface="Times New Roman" panose="02020603050405020304" pitchFamily="18" charset="0"/>
                <a:cs typeface="Times New Roman" panose="02020603050405020304" pitchFamily="18" charset="0"/>
              </a:rPr>
              <a:t> in order to be accepted for a tax refund. Validation confirms that the products have been exported from Curacao, and will often be done in the airport as you leave the country.</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short… Is it really worth jumping through all the hoops?</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
        <p:nvSpPr>
          <p:cNvPr id="4" name="Freeform: Shape 3">
            <a:extLst>
              <a:ext uri="{FF2B5EF4-FFF2-40B4-BE49-F238E27FC236}">
                <a16:creationId xmlns:a16="http://schemas.microsoft.com/office/drawing/2014/main" id="{1A780C33-0E98-22A9-40A8-50AA77A945AD}"/>
              </a:ext>
            </a:extLst>
          </p:cNvPr>
          <p:cNvSpPr/>
          <p:nvPr/>
        </p:nvSpPr>
        <p:spPr>
          <a:xfrm>
            <a:off x="0" y="157980"/>
            <a:ext cx="10080625"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3900" b="1" i="0" u="none" strike="noStrike" baseline="0" dirty="0">
                <a:ln>
                  <a:noFill/>
                </a:ln>
                <a:latin typeface="Times New Roman" panose="02020603050405020304" pitchFamily="18" charset="0"/>
                <a:ea typeface="+mj-ea"/>
                <a:cs typeface="Times New Roman" panose="02020603050405020304" pitchFamily="18" charset="0"/>
              </a:rPr>
              <a:t>VAT Refunds</a:t>
            </a:r>
          </a:p>
        </p:txBody>
      </p:sp>
    </p:spTree>
    <p:extLst>
      <p:ext uri="{BB962C8B-B14F-4D97-AF65-F5344CB8AC3E}">
        <p14:creationId xmlns:p14="http://schemas.microsoft.com/office/powerpoint/2010/main" val="2892008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0" y="248359"/>
            <a:ext cx="10080625" cy="1096963"/>
          </a:xfrm>
        </p:spPr>
        <p:txBody>
          <a:bodyPr vert="horz" lIns="91440" tIns="45720" rIns="91440" bIns="45720" rtlCol="0" anchor="ctr">
            <a:normAutofit/>
          </a:bodyPr>
          <a:lstStyle/>
          <a:p>
            <a:pPr algn="ctr" rtl="0">
              <a:lnSpc>
                <a:spcPct val="90000"/>
              </a:lnSpc>
              <a:spcBef>
                <a:spcPct val="0"/>
              </a:spcBef>
            </a:pPr>
            <a:r>
              <a:rPr lang="en-US" sz="4400" b="1" dirty="0">
                <a:solidFill>
                  <a:schemeClr val="bg1"/>
                </a:solidFill>
                <a:latin typeface="Times New Roman" panose="02020603050405020304" pitchFamily="18" charset="0"/>
                <a:cs typeface="Times New Roman" panose="02020603050405020304" pitchFamily="18" charset="0"/>
              </a:rPr>
              <a:t>Curaçao</a:t>
            </a:r>
            <a:endParaRPr lang="en-US" sz="4400" b="1" dirty="0">
              <a:solidFill>
                <a:schemeClr val="bg1"/>
              </a:solidFill>
              <a:latin typeface="+mj-lt"/>
              <a:ea typeface="+mj-ea"/>
              <a:cs typeface="+mj-cs"/>
            </a:endParaRPr>
          </a:p>
        </p:txBody>
      </p:sp>
      <p:sp>
        <p:nvSpPr>
          <p:cNvPr id="8" name="TextBox 7">
            <a:extLst>
              <a:ext uri="{FF2B5EF4-FFF2-40B4-BE49-F238E27FC236}">
                <a16:creationId xmlns:a16="http://schemas.microsoft.com/office/drawing/2014/main" id="{4D52A48A-248A-3969-AFF5-038B8F8CCF1A}"/>
              </a:ext>
            </a:extLst>
          </p:cNvPr>
          <p:cNvSpPr txBox="1"/>
          <p:nvPr/>
        </p:nvSpPr>
        <p:spPr>
          <a:xfrm>
            <a:off x="0" y="1233997"/>
            <a:ext cx="5911702" cy="4310190"/>
          </a:xfrm>
          <a:prstGeom prst="rect">
            <a:avLst/>
          </a:prstGeom>
        </p:spPr>
        <p:txBody>
          <a:bodyPr vert="horz" lIns="91440" tIns="45720" rIns="91440" bIns="45720" rtlCol="0">
            <a:no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dirty="0">
                <a:solidFill>
                  <a:schemeClr val="bg1"/>
                </a:solidFill>
                <a:latin typeface="Times New Roman" panose="02020603050405020304" pitchFamily="18" charset="0"/>
                <a:cs typeface="Times New Roman" panose="02020603050405020304" pitchFamily="18" charset="0"/>
              </a:rPr>
              <a:t>Curaçao, officially the Country of Curaçao, is a Lesser Antilles island in the southern Caribbean Sea and the Dutch Caribbean region, about 65 km north of the Venezuela coast. It is a constituent country of the Kingdom of the Netherlands. Together with Aruba and Bonaire, it forms the ABC</a:t>
            </a:r>
            <a:r>
              <a:rPr lang="nl-NL" sz="2000" dirty="0">
                <a:solidFill>
                  <a:schemeClr val="bg1"/>
                </a:solidFill>
                <a:latin typeface="Times New Roman" panose="02020603050405020304" pitchFamily="18" charset="0"/>
                <a:cs typeface="Times New Roman" panose="02020603050405020304" pitchFamily="18" charset="0"/>
              </a:rPr>
              <a: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dirty="0">
                <a:solidFill>
                  <a:schemeClr val="bg1"/>
                </a:solidFill>
                <a:latin typeface="Times New Roman" panose="02020603050405020304" pitchFamily="18" charset="0"/>
                <a:cs typeface="Times New Roman" panose="02020603050405020304" pitchFamily="18" charset="0"/>
              </a:rPr>
              <a:t>Curaçao was formerly part of the Curaçao and Dependencies colony from 1815 to 1954 and later the Netherlands Antilles from 1954 to 2010, as the Island Territory of Curaçao and is now formally called the Country of Curaçao.</a:t>
            </a:r>
            <a:r>
              <a:rPr lang="en-US" sz="2000" baseline="30000"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It includes the main island of Curaçao and the much smaller, uninhabited island of Klein Curaçao its capital is Willemstad.</a:t>
            </a:r>
            <a:endParaRPr kumimoji="0" lang="nl-NL"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78B2921-3FC8-5727-49DC-3C815DF466E5}"/>
              </a:ext>
            </a:extLst>
          </p:cNvPr>
          <p:cNvSpPr txBox="1"/>
          <p:nvPr/>
        </p:nvSpPr>
        <p:spPr>
          <a:xfrm>
            <a:off x="5197957" y="900436"/>
            <a:ext cx="4709523" cy="404521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400" b="1" dirty="0"/>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pic>
        <p:nvPicPr>
          <p:cNvPr id="5" name="Picture 4" descr="A crown and a coat of arms&#10;&#10;Description automatically generated">
            <a:extLst>
              <a:ext uri="{FF2B5EF4-FFF2-40B4-BE49-F238E27FC236}">
                <a16:creationId xmlns:a16="http://schemas.microsoft.com/office/drawing/2014/main" id="{6B3EE83C-CB01-47A1-91EE-7053C9760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238" y="-1"/>
            <a:ext cx="3706242" cy="56705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8</a:t>
            </a:fld>
            <a:endParaRPr lang="en-US" sz="1200">
              <a:solidFill>
                <a:prstClr val="black">
                  <a:tint val="75000"/>
                </a:prstClr>
              </a:solidFill>
              <a:latin typeface="Calibri" panose="020F0502020204030204"/>
              <a:ea typeface="+mn-ea"/>
              <a:cs typeface="+mn-cs"/>
            </a:endParaRPr>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96850"/>
            <a:ext cx="10080625" cy="974725"/>
          </a:xfrm>
        </p:spPr>
        <p:txBody>
          <a:bodyPr vert="horz" lIns="91440" tIns="45720" rIns="91440" bIns="45720" rtlCol="0" anchor="b">
            <a:normAutofit/>
          </a:bodyPr>
          <a:lstStyle/>
          <a:p>
            <a:pPr lvl="0" algn="ctr" rtl="0" hangingPunct="1">
              <a:lnSpc>
                <a:spcPct val="90000"/>
              </a:lnSpc>
              <a:spcBef>
                <a:spcPct val="0"/>
              </a:spcBef>
            </a:pPr>
            <a:r>
              <a:rPr lang="en-US" sz="4400" b="1" dirty="0">
                <a:solidFill>
                  <a:schemeClr val="bg1"/>
                </a:solidFill>
                <a:latin typeface="Times New Roman" panose="02020603050405020304" pitchFamily="18" charset="0"/>
                <a:cs typeface="Times New Roman" panose="02020603050405020304" pitchFamily="18" charset="0"/>
              </a:rPr>
              <a:t>Historical Curaçao</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A8FAD20-82C8-CEE1-0428-2B5990E27E61}"/>
              </a:ext>
            </a:extLst>
          </p:cNvPr>
          <p:cNvSpPr txBox="1"/>
          <p:nvPr/>
        </p:nvSpPr>
        <p:spPr>
          <a:xfrm>
            <a:off x="195309" y="1372635"/>
            <a:ext cx="9691641" cy="3785652"/>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The first known inhabitants of the island of Curaçao were the Caiquetio Indians of the Arawak tribe from Venezuela. During the Pre-Ceramic period, 2500 BC - 1000 AD, this seminomadic tribe fished, hunted, and gathered food, depending mostly on the sea for survival. They created tools out of roughly flaked stones and shells and lived in small family groups in the coastal areas known today as Malmok and Palm Beach.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In 1634, during the Eighty Years' War of Independence between the Republic of the Netherlands and Spain, the Dutch West India Company under Admiral Johann van Walbeeck invaded the island; the Spanish surrendered in San Juan in August. Approximately 30 Spaniards and many indigenous people were then deported to Santa Ana de Coro in Venezuela. About 30 Taíno families were allowed to live on the island while Dutch colonists started settling there. </a:t>
            </a:r>
          </a:p>
          <a:p>
            <a:pPr marL="342900" indent="-342900">
              <a:buFont typeface="Arial" panose="020B0604020202020204" pitchFamily="34" charset="0"/>
              <a:buChar char="•"/>
            </a:pPr>
            <a:endParaRPr lang="en-US" sz="20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2A6BFD85-4870-4D28-95E8-EB6D313F6BEA}" type="slidenum">
              <a:rPr lang="en-US" sz="1200" smtClean="0">
                <a:latin typeface="Calibri" panose="020F0502020204030204"/>
                <a:ea typeface="+mn-ea"/>
                <a:cs typeface="+mn-cs"/>
              </a:rPr>
              <a:pPr hangingPunct="1">
                <a:spcAft>
                  <a:spcPts val="600"/>
                </a:spcAft>
                <a:defRPr/>
              </a:pPr>
              <a:t>9</a:t>
            </a:fld>
            <a:endParaRPr lang="en-US" sz="1200">
              <a:latin typeface="Calibri" panose="020F0502020204030204"/>
              <a:ea typeface="+mn-ea"/>
              <a:cs typeface="+mn-cs"/>
            </a:endParaRPr>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242888"/>
            <a:ext cx="10080625" cy="941387"/>
          </a:xfrm>
        </p:spPr>
        <p:txBody>
          <a:bodyPr vert="horz" lIns="91440" tIns="45720" rIns="91440" bIns="45720" rtlCol="0" anchor="t">
            <a:normAutofit/>
          </a:bodyPr>
          <a:lstStyle/>
          <a:p>
            <a:pPr lvl="0" algn="ctr" rtl="0">
              <a:lnSpc>
                <a:spcPct val="90000"/>
              </a:lnSpc>
              <a:spcBef>
                <a:spcPct val="0"/>
              </a:spcBef>
            </a:pPr>
            <a:r>
              <a:rPr lang="en-US" sz="4000" b="1" dirty="0">
                <a:solidFill>
                  <a:schemeClr val="bg1"/>
                </a:solidFill>
                <a:latin typeface="Times New Roman" panose="02020603050405020304" pitchFamily="18" charset="0"/>
                <a:cs typeface="Times New Roman" panose="02020603050405020304" pitchFamily="18" charset="0"/>
              </a:rPr>
              <a:t>History of Curaçao</a:t>
            </a:r>
          </a:p>
        </p:txBody>
      </p:sp>
      <p:sp>
        <p:nvSpPr>
          <p:cNvPr id="4" name="TextBox 3">
            <a:extLst>
              <a:ext uri="{FF2B5EF4-FFF2-40B4-BE49-F238E27FC236}">
                <a16:creationId xmlns:a16="http://schemas.microsoft.com/office/drawing/2014/main" id="{96B57F1B-FCCA-3098-D959-D1762E3BC167}"/>
              </a:ext>
            </a:extLst>
          </p:cNvPr>
          <p:cNvSpPr txBox="1"/>
          <p:nvPr/>
        </p:nvSpPr>
        <p:spPr>
          <a:xfrm>
            <a:off x="203999" y="825911"/>
            <a:ext cx="6755474" cy="2554545"/>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The Dutch West India Company founded the capital of Willemstad on the banks of an inlet called the Schottegat; the natural harbor proved an ideal place for trade. Commerce and shipping—and piracy—became Curaçao's most important economic activities. Later, salt mining became a major industry, the mineral being a lucrative export at the time. From 1662, the Dutch West India Company made Curaçao a center of the Atlantic slave trade, often bringing</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7" name="Picture 6" descr="A city street with many buildings&#10;&#10;Description automatically generated">
            <a:extLst>
              <a:ext uri="{FF2B5EF4-FFF2-40B4-BE49-F238E27FC236}">
                <a16:creationId xmlns:a16="http://schemas.microsoft.com/office/drawing/2014/main" id="{8559541A-4096-FDB6-0C56-22CFF320F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9473" y="825911"/>
            <a:ext cx="3121152" cy="2289048"/>
          </a:xfrm>
          <a:prstGeom prst="rect">
            <a:avLst/>
          </a:prstGeom>
        </p:spPr>
      </p:pic>
      <p:sp>
        <p:nvSpPr>
          <p:cNvPr id="10" name="TextBox 9">
            <a:extLst>
              <a:ext uri="{FF2B5EF4-FFF2-40B4-BE49-F238E27FC236}">
                <a16:creationId xmlns:a16="http://schemas.microsoft.com/office/drawing/2014/main" id="{16009B05-24CA-BC40-A8C2-8CB09E2B07A1}"/>
              </a:ext>
            </a:extLst>
          </p:cNvPr>
          <p:cNvSpPr txBox="1"/>
          <p:nvPr/>
        </p:nvSpPr>
        <p:spPr>
          <a:xfrm>
            <a:off x="203999" y="3296093"/>
            <a:ext cx="9876625" cy="1938992"/>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pPr>
            <a:r>
              <a:rPr lang="en-US" altLang="en-US" sz="2000" dirty="0">
                <a:solidFill>
                  <a:schemeClr val="bg1"/>
                </a:solidFill>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slaves from West Africa to the island, before selling them elsewhere in the Caribbean.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Sephardic Jews fleeing persecution in Spain and Portugal sought haven in Dutch Brazil and the Dutch Republic. Many settled in Curaçao, where they made significant contributions to its civil society, cultural development, and economic prosperity.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Many Dutch colonists grew affluent from the slave trade, building impressive colonial buildings in the capital of Willemstad; the city is now a </a:t>
            </a:r>
            <a:r>
              <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hlinkClick r:id="rId4" tooltip="UNESCO World Heritage Site">
                  <a:extLst>
                    <a:ext uri="{A12FA001-AC4F-418D-AE19-62706E023703}">
                      <ahyp:hlinkClr xmlns:ahyp="http://schemas.microsoft.com/office/drawing/2018/hyperlinkcolor" val="tx"/>
                    </a:ext>
                  </a:extLst>
                </a:hlinkClick>
              </a:rPr>
              <a:t>UNESCO World Heritage Site</a:t>
            </a:r>
            <a:r>
              <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p>
        </p:txBody>
      </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Cabo San Lucas, Mexico </Template>
  <TotalTime>816</TotalTime>
  <Words>2434</Words>
  <Application>Microsoft Office PowerPoint</Application>
  <PresentationFormat>Custom</PresentationFormat>
  <Paragraphs>133</Paragraphs>
  <Slides>24</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Calibri</vt:lpstr>
      <vt:lpstr>Calibri Light</vt:lpstr>
      <vt:lpstr>Liberation Sans</vt:lpstr>
      <vt:lpstr>Times New Roman</vt:lpstr>
      <vt:lpstr>Wingdings</vt:lpstr>
      <vt:lpstr>Default</vt:lpstr>
      <vt:lpstr>Office Theme</vt:lpstr>
      <vt:lpstr>1_Office Theme</vt:lpstr>
      <vt:lpstr>Curaçao Presented by Fellow Cruiser Marc Silver</vt:lpstr>
      <vt:lpstr>What I Will Cover</vt:lpstr>
      <vt:lpstr>My Port Philosophy</vt:lpstr>
      <vt:lpstr>PowerPoint Presentation</vt:lpstr>
      <vt:lpstr>PowerPoint Presentation</vt:lpstr>
      <vt:lpstr>PowerPoint Presentation</vt:lpstr>
      <vt:lpstr>Curaçao</vt:lpstr>
      <vt:lpstr>Historical Curaçao</vt:lpstr>
      <vt:lpstr>History of Curaçao</vt:lpstr>
      <vt:lpstr>PowerPoint Presentation</vt:lpstr>
      <vt:lpstr>PowerPoint Presentation</vt:lpstr>
      <vt:lpstr>Curaçao Bus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Cabo San Lucas, Mexico Presented by Marc Silver</dc:title>
  <dc:creator>Marc Silver</dc:creator>
  <cp:lastModifiedBy>Marc Silver</cp:lastModifiedBy>
  <cp:revision>77</cp:revision>
  <dcterms:created xsi:type="dcterms:W3CDTF">2023-09-16T03:30:57Z</dcterms:created>
  <dcterms:modified xsi:type="dcterms:W3CDTF">2024-08-22T00:44:51Z</dcterms:modified>
</cp:coreProperties>
</file>