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5"/>
  </p:notesMasterIdLst>
  <p:sldIdLst>
    <p:sldId id="256" r:id="rId2"/>
    <p:sldId id="257" r:id="rId3"/>
    <p:sldId id="271" r:id="rId4"/>
    <p:sldId id="258" r:id="rId5"/>
    <p:sldId id="272" r:id="rId6"/>
    <p:sldId id="273" r:id="rId7"/>
    <p:sldId id="292" r:id="rId8"/>
    <p:sldId id="275" r:id="rId9"/>
    <p:sldId id="293" r:id="rId10"/>
    <p:sldId id="276" r:id="rId11"/>
    <p:sldId id="294" r:id="rId12"/>
    <p:sldId id="259" r:id="rId13"/>
    <p:sldId id="265" r:id="rId14"/>
    <p:sldId id="300" r:id="rId15"/>
    <p:sldId id="291" r:id="rId16"/>
    <p:sldId id="274" r:id="rId17"/>
    <p:sldId id="261" r:id="rId18"/>
    <p:sldId id="277" r:id="rId19"/>
    <p:sldId id="262" r:id="rId20"/>
    <p:sldId id="278" r:id="rId21"/>
    <p:sldId id="280" r:id="rId22"/>
    <p:sldId id="295" r:id="rId23"/>
    <p:sldId id="281" r:id="rId24"/>
    <p:sldId id="263" r:id="rId25"/>
    <p:sldId id="279" r:id="rId26"/>
    <p:sldId id="282" r:id="rId27"/>
    <p:sldId id="283" r:id="rId28"/>
    <p:sldId id="302" r:id="rId29"/>
    <p:sldId id="296" r:id="rId30"/>
    <p:sldId id="284" r:id="rId31"/>
    <p:sldId id="286" r:id="rId32"/>
    <p:sldId id="285" r:id="rId33"/>
    <p:sldId id="264" r:id="rId34"/>
    <p:sldId id="287" r:id="rId35"/>
    <p:sldId id="288" r:id="rId36"/>
    <p:sldId id="297" r:id="rId37"/>
    <p:sldId id="289" r:id="rId38"/>
    <p:sldId id="298" r:id="rId39"/>
    <p:sldId id="290" r:id="rId40"/>
    <p:sldId id="299" r:id="rId41"/>
    <p:sldId id="269" r:id="rId42"/>
    <p:sldId id="301" r:id="rId43"/>
    <p:sldId id="27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22" autoAdjust="0"/>
    <p:restoredTop sz="94660"/>
  </p:normalViewPr>
  <p:slideViewPr>
    <p:cSldViewPr snapToGrid="0" snapToObjects="1">
      <p:cViewPr varScale="1">
        <p:scale>
          <a:sx n="79" d="100"/>
          <a:sy n="79" d="100"/>
        </p:scale>
        <p:origin x="660" y="60"/>
      </p:cViewPr>
      <p:guideLst>
        <p:guide orient="horz" pos="2160"/>
        <p:guide pos="29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21D3B-C68B-4753-B393-BB3D61643232}" type="datetimeFigureOut">
              <a:rPr lang="en-US" smtClean="0"/>
              <a:t>9/27/2024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A1ED7-58FE-4EB2-B549-9ABD3936A486}" type="slidenum">
              <a:rPr lang="en-US" smtClean="0"/>
              <a:t>‹#›</a:t>
            </a:fld>
            <a:endParaRPr lang="en-US"/>
          </a:p>
        </p:txBody>
      </p:sp>
    </p:spTree>
    <p:extLst>
      <p:ext uri="{BB962C8B-B14F-4D97-AF65-F5344CB8AC3E}">
        <p14:creationId xmlns:p14="http://schemas.microsoft.com/office/powerpoint/2010/main" val="422210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A1ED7-58FE-4EB2-B549-9ABD3936A486}" type="slidenum">
              <a:rPr lang="en-US" smtClean="0"/>
              <a:t>2</a:t>
            </a:fld>
            <a:endParaRPr lang="en-US"/>
          </a:p>
        </p:txBody>
      </p:sp>
    </p:spTree>
    <p:extLst>
      <p:ext uri="{BB962C8B-B14F-4D97-AF65-F5344CB8AC3E}">
        <p14:creationId xmlns:p14="http://schemas.microsoft.com/office/powerpoint/2010/main" val="2817040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A1ED7-58FE-4EB2-B549-9ABD3936A486}" type="slidenum">
              <a:rPr lang="en-US" smtClean="0"/>
              <a:t>12</a:t>
            </a:fld>
            <a:endParaRPr lang="en-US"/>
          </a:p>
        </p:txBody>
      </p:sp>
    </p:spTree>
    <p:extLst>
      <p:ext uri="{BB962C8B-B14F-4D97-AF65-F5344CB8AC3E}">
        <p14:creationId xmlns:p14="http://schemas.microsoft.com/office/powerpoint/2010/main" val="26770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A1ED7-58FE-4EB2-B549-9ABD3936A486}" type="slidenum">
              <a:rPr lang="en-US" smtClean="0"/>
              <a:t>14</a:t>
            </a:fld>
            <a:endParaRPr lang="en-US"/>
          </a:p>
        </p:txBody>
      </p:sp>
    </p:spTree>
    <p:extLst>
      <p:ext uri="{BB962C8B-B14F-4D97-AF65-F5344CB8AC3E}">
        <p14:creationId xmlns:p14="http://schemas.microsoft.com/office/powerpoint/2010/main" val="1729347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A1ED7-58FE-4EB2-B549-9ABD3936A486}" type="slidenum">
              <a:rPr lang="en-US" smtClean="0"/>
              <a:t>17</a:t>
            </a:fld>
            <a:endParaRPr lang="en-US"/>
          </a:p>
        </p:txBody>
      </p:sp>
    </p:spTree>
    <p:extLst>
      <p:ext uri="{BB962C8B-B14F-4D97-AF65-F5344CB8AC3E}">
        <p14:creationId xmlns:p14="http://schemas.microsoft.com/office/powerpoint/2010/main" val="235278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A1ED7-58FE-4EB2-B549-9ABD3936A486}" type="slidenum">
              <a:rPr lang="en-US" smtClean="0"/>
              <a:t>19</a:t>
            </a:fld>
            <a:endParaRPr lang="en-US"/>
          </a:p>
        </p:txBody>
      </p:sp>
    </p:spTree>
    <p:extLst>
      <p:ext uri="{BB962C8B-B14F-4D97-AF65-F5344CB8AC3E}">
        <p14:creationId xmlns:p14="http://schemas.microsoft.com/office/powerpoint/2010/main" val="694982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A1ED7-58FE-4EB2-B549-9ABD3936A486}" type="slidenum">
              <a:rPr lang="en-US" smtClean="0"/>
              <a:t>22</a:t>
            </a:fld>
            <a:endParaRPr lang="en-US"/>
          </a:p>
        </p:txBody>
      </p:sp>
    </p:spTree>
    <p:extLst>
      <p:ext uri="{BB962C8B-B14F-4D97-AF65-F5344CB8AC3E}">
        <p14:creationId xmlns:p14="http://schemas.microsoft.com/office/powerpoint/2010/main" val="131015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8ECE-EEB3-81C6-4363-949A8FD83ED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6B323D3-26E8-62DB-60E5-1AFE4D8C8E5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F5A6B5C-E1B2-2106-7327-1DF58DD19C7F}"/>
              </a:ext>
            </a:extLst>
          </p:cNvPr>
          <p:cNvSpPr>
            <a:spLocks noGrp="1"/>
          </p:cNvSpPr>
          <p:nvPr>
            <p:ph type="dt" sz="half" idx="10"/>
          </p:nvPr>
        </p:nvSpPr>
        <p:spPr/>
        <p:txBody>
          <a:bodyPr/>
          <a:lstStyle/>
          <a:p>
            <a:fld id="{5BCAD085-E8A6-8845-BD4E-CB4CCA059FC4}" type="datetimeFigureOut">
              <a:rPr lang="en-US" smtClean="0"/>
              <a:t>9/27/2024</a:t>
            </a:fld>
            <a:endParaRPr lang="en-US"/>
          </a:p>
        </p:txBody>
      </p:sp>
      <p:sp>
        <p:nvSpPr>
          <p:cNvPr id="5" name="Footer Placeholder 4">
            <a:extLst>
              <a:ext uri="{FF2B5EF4-FFF2-40B4-BE49-F238E27FC236}">
                <a16:creationId xmlns:a16="http://schemas.microsoft.com/office/drawing/2014/main" id="{DA0AA44F-BB59-EA91-4973-C5A83DF18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B373-ABFC-ED11-0733-4A764DAF0ECE}"/>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7176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F93A-6B4B-9310-DE0C-B3E40CD818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D8DA37-530D-D2B7-CCBB-62C85E8527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EC00E-8310-8C20-9325-D8FBF22F11CE}"/>
              </a:ext>
            </a:extLst>
          </p:cNvPr>
          <p:cNvSpPr>
            <a:spLocks noGrp="1"/>
          </p:cNvSpPr>
          <p:nvPr>
            <p:ph type="dt" sz="half" idx="10"/>
          </p:nvPr>
        </p:nvSpPr>
        <p:spPr/>
        <p:txBody>
          <a:bodyPr/>
          <a:lstStyle/>
          <a:p>
            <a:fld id="{5BCAD085-E8A6-8845-BD4E-CB4CCA059FC4}" type="datetimeFigureOut">
              <a:rPr lang="en-US" smtClean="0"/>
              <a:t>9/27/2024</a:t>
            </a:fld>
            <a:endParaRPr lang="en-US"/>
          </a:p>
        </p:txBody>
      </p:sp>
      <p:sp>
        <p:nvSpPr>
          <p:cNvPr id="5" name="Footer Placeholder 4">
            <a:extLst>
              <a:ext uri="{FF2B5EF4-FFF2-40B4-BE49-F238E27FC236}">
                <a16:creationId xmlns:a16="http://schemas.microsoft.com/office/drawing/2014/main" id="{83995962-2C91-BFD4-250D-510445A7F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B17FA-28E2-CEAA-E6B0-5599ADA045B8}"/>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05540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4A6073-9FD2-D23B-8A75-95FCE836A7C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24CADF-1183-4BD9-8ECF-D8BCFA19E2B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9B4E5-414E-DB88-F590-447EDFEC1D95}"/>
              </a:ext>
            </a:extLst>
          </p:cNvPr>
          <p:cNvSpPr>
            <a:spLocks noGrp="1"/>
          </p:cNvSpPr>
          <p:nvPr>
            <p:ph type="dt" sz="half" idx="10"/>
          </p:nvPr>
        </p:nvSpPr>
        <p:spPr/>
        <p:txBody>
          <a:bodyPr/>
          <a:lstStyle/>
          <a:p>
            <a:fld id="{5BCAD085-E8A6-8845-BD4E-CB4CCA059FC4}" type="datetimeFigureOut">
              <a:rPr lang="en-US" smtClean="0"/>
              <a:t>9/27/2024</a:t>
            </a:fld>
            <a:endParaRPr lang="en-US"/>
          </a:p>
        </p:txBody>
      </p:sp>
      <p:sp>
        <p:nvSpPr>
          <p:cNvPr id="5" name="Footer Placeholder 4">
            <a:extLst>
              <a:ext uri="{FF2B5EF4-FFF2-40B4-BE49-F238E27FC236}">
                <a16:creationId xmlns:a16="http://schemas.microsoft.com/office/drawing/2014/main" id="{66DB66A9-1898-32F0-EB03-361FEF57D0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B8184-BB01-89E2-4E72-32CEFB199447}"/>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5336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DFD9-7926-9A50-2DEF-0B08D90EC4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13F550-1B00-DA74-F47B-F6CFBFC43F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CE1A4-D919-8F66-FB2D-DF2F9FF95F9A}"/>
              </a:ext>
            </a:extLst>
          </p:cNvPr>
          <p:cNvSpPr>
            <a:spLocks noGrp="1"/>
          </p:cNvSpPr>
          <p:nvPr>
            <p:ph type="dt" sz="half" idx="10"/>
          </p:nvPr>
        </p:nvSpPr>
        <p:spPr/>
        <p:txBody>
          <a:bodyPr/>
          <a:lstStyle/>
          <a:p>
            <a:fld id="{5BCAD085-E8A6-8845-BD4E-CB4CCA059FC4}" type="datetimeFigureOut">
              <a:rPr lang="en-US" smtClean="0"/>
              <a:t>9/27/2024</a:t>
            </a:fld>
            <a:endParaRPr lang="en-US"/>
          </a:p>
        </p:txBody>
      </p:sp>
      <p:sp>
        <p:nvSpPr>
          <p:cNvPr id="5" name="Footer Placeholder 4">
            <a:extLst>
              <a:ext uri="{FF2B5EF4-FFF2-40B4-BE49-F238E27FC236}">
                <a16:creationId xmlns:a16="http://schemas.microsoft.com/office/drawing/2014/main" id="{04CFF613-1285-E222-9302-9EDAEE0ED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2386B-2664-389C-1754-0109665CC1D6}"/>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5861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8DFEA-91A5-CE20-DF3B-6A5C4167285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1A83166-D3D7-B71E-2819-0DB48B8E676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A6B0BF-7BFA-FEFE-453C-ECBE3375426E}"/>
              </a:ext>
            </a:extLst>
          </p:cNvPr>
          <p:cNvSpPr>
            <a:spLocks noGrp="1"/>
          </p:cNvSpPr>
          <p:nvPr>
            <p:ph type="dt" sz="half" idx="10"/>
          </p:nvPr>
        </p:nvSpPr>
        <p:spPr/>
        <p:txBody>
          <a:bodyPr/>
          <a:lstStyle/>
          <a:p>
            <a:fld id="{5BCAD085-E8A6-8845-BD4E-CB4CCA059FC4}" type="datetimeFigureOut">
              <a:rPr lang="en-US" smtClean="0"/>
              <a:t>9/27/2024</a:t>
            </a:fld>
            <a:endParaRPr lang="en-US"/>
          </a:p>
        </p:txBody>
      </p:sp>
      <p:sp>
        <p:nvSpPr>
          <p:cNvPr id="5" name="Footer Placeholder 4">
            <a:extLst>
              <a:ext uri="{FF2B5EF4-FFF2-40B4-BE49-F238E27FC236}">
                <a16:creationId xmlns:a16="http://schemas.microsoft.com/office/drawing/2014/main" id="{E60AD690-AD0D-BA7F-5748-7A6630FE7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C9CCE-CE18-85A7-1154-84369C19098D}"/>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3669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40F7F-94AF-18AD-0067-545FB10338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E21CB2-32B8-A4D4-F2D8-2D8A23ECA53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46E071-BC46-6686-6177-ED52DD9B483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E0BC32-FFBD-7EC7-6799-70D162F4F73F}"/>
              </a:ext>
            </a:extLst>
          </p:cNvPr>
          <p:cNvSpPr>
            <a:spLocks noGrp="1"/>
          </p:cNvSpPr>
          <p:nvPr>
            <p:ph type="dt" sz="half" idx="10"/>
          </p:nvPr>
        </p:nvSpPr>
        <p:spPr/>
        <p:txBody>
          <a:bodyPr/>
          <a:lstStyle/>
          <a:p>
            <a:fld id="{5BCAD085-E8A6-8845-BD4E-CB4CCA059FC4}" type="datetimeFigureOut">
              <a:rPr lang="en-US" smtClean="0"/>
              <a:t>9/27/2024</a:t>
            </a:fld>
            <a:endParaRPr lang="en-US"/>
          </a:p>
        </p:txBody>
      </p:sp>
      <p:sp>
        <p:nvSpPr>
          <p:cNvPr id="6" name="Footer Placeholder 5">
            <a:extLst>
              <a:ext uri="{FF2B5EF4-FFF2-40B4-BE49-F238E27FC236}">
                <a16:creationId xmlns:a16="http://schemas.microsoft.com/office/drawing/2014/main" id="{AFAB0A98-B77A-9903-320C-589A160734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03CF2-1A4D-DB17-A2F2-2096F25DD31F}"/>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1687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7E89-3AD9-05D9-2AB3-A06ACFE7D22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0ECF0F-2B18-1184-4516-C1D49330790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D6C1C16-4480-D9DA-117E-CC5A716D1B7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B171AE-BA39-0992-7023-DF2506E8711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4469822-EAE7-8E80-2B1D-F0E24B17A47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001E8E-0480-4487-8DE5-CCEF7D466F9A}"/>
              </a:ext>
            </a:extLst>
          </p:cNvPr>
          <p:cNvSpPr>
            <a:spLocks noGrp="1"/>
          </p:cNvSpPr>
          <p:nvPr>
            <p:ph type="dt" sz="half" idx="10"/>
          </p:nvPr>
        </p:nvSpPr>
        <p:spPr/>
        <p:txBody>
          <a:bodyPr/>
          <a:lstStyle/>
          <a:p>
            <a:fld id="{5BCAD085-E8A6-8845-BD4E-CB4CCA059FC4}" type="datetimeFigureOut">
              <a:rPr lang="en-US" smtClean="0"/>
              <a:t>9/27/2024</a:t>
            </a:fld>
            <a:endParaRPr lang="en-US"/>
          </a:p>
        </p:txBody>
      </p:sp>
      <p:sp>
        <p:nvSpPr>
          <p:cNvPr id="8" name="Footer Placeholder 7">
            <a:extLst>
              <a:ext uri="{FF2B5EF4-FFF2-40B4-BE49-F238E27FC236}">
                <a16:creationId xmlns:a16="http://schemas.microsoft.com/office/drawing/2014/main" id="{867A9E5B-3F69-2DEA-2B07-DCA41E8AA4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24E51E-3BAA-091E-F011-3667E6B9094A}"/>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7685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3B25D-0F7B-091D-1222-FD12D2CF5C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74B701-0620-9941-A01C-16DC0EE7F41D}"/>
              </a:ext>
            </a:extLst>
          </p:cNvPr>
          <p:cNvSpPr>
            <a:spLocks noGrp="1"/>
          </p:cNvSpPr>
          <p:nvPr>
            <p:ph type="dt" sz="half" idx="10"/>
          </p:nvPr>
        </p:nvSpPr>
        <p:spPr/>
        <p:txBody>
          <a:bodyPr/>
          <a:lstStyle/>
          <a:p>
            <a:fld id="{5BCAD085-E8A6-8845-BD4E-CB4CCA059FC4}" type="datetimeFigureOut">
              <a:rPr lang="en-US" smtClean="0"/>
              <a:t>9/27/2024</a:t>
            </a:fld>
            <a:endParaRPr lang="en-US"/>
          </a:p>
        </p:txBody>
      </p:sp>
      <p:sp>
        <p:nvSpPr>
          <p:cNvPr id="4" name="Footer Placeholder 3">
            <a:extLst>
              <a:ext uri="{FF2B5EF4-FFF2-40B4-BE49-F238E27FC236}">
                <a16:creationId xmlns:a16="http://schemas.microsoft.com/office/drawing/2014/main" id="{CC3EE503-2C6E-7021-F224-21DEAC74D6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1BA84A-0138-02A3-8567-BE8C3B1E7AEB}"/>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60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D36C5B-B24A-1C2E-80FA-185688E060B3}"/>
              </a:ext>
            </a:extLst>
          </p:cNvPr>
          <p:cNvSpPr>
            <a:spLocks noGrp="1"/>
          </p:cNvSpPr>
          <p:nvPr>
            <p:ph type="dt" sz="half" idx="10"/>
          </p:nvPr>
        </p:nvSpPr>
        <p:spPr/>
        <p:txBody>
          <a:bodyPr/>
          <a:lstStyle/>
          <a:p>
            <a:fld id="{5BCAD085-E8A6-8845-BD4E-CB4CCA059FC4}" type="datetimeFigureOut">
              <a:rPr lang="en-US" smtClean="0"/>
              <a:t>9/27/2024</a:t>
            </a:fld>
            <a:endParaRPr lang="en-US"/>
          </a:p>
        </p:txBody>
      </p:sp>
      <p:sp>
        <p:nvSpPr>
          <p:cNvPr id="3" name="Footer Placeholder 2">
            <a:extLst>
              <a:ext uri="{FF2B5EF4-FFF2-40B4-BE49-F238E27FC236}">
                <a16:creationId xmlns:a16="http://schemas.microsoft.com/office/drawing/2014/main" id="{79AE0161-138B-5900-92C0-04C6A55DB1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26FEB8-6941-ECDA-BEC8-CA020FBB9542}"/>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0077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2E-7FE6-988A-CB51-1126B32B627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5903A3A-9E52-681F-65ED-B0D153DC6AB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7E1B04-5934-F56B-3AB6-5B4343B4434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D9901D-1518-EE4D-6DE6-4C1AB47025A9}"/>
              </a:ext>
            </a:extLst>
          </p:cNvPr>
          <p:cNvSpPr>
            <a:spLocks noGrp="1"/>
          </p:cNvSpPr>
          <p:nvPr>
            <p:ph type="dt" sz="half" idx="10"/>
          </p:nvPr>
        </p:nvSpPr>
        <p:spPr/>
        <p:txBody>
          <a:bodyPr/>
          <a:lstStyle/>
          <a:p>
            <a:fld id="{5BCAD085-E8A6-8845-BD4E-CB4CCA059FC4}" type="datetimeFigureOut">
              <a:rPr lang="en-US" smtClean="0"/>
              <a:t>9/27/2024</a:t>
            </a:fld>
            <a:endParaRPr lang="en-US"/>
          </a:p>
        </p:txBody>
      </p:sp>
      <p:sp>
        <p:nvSpPr>
          <p:cNvPr id="6" name="Footer Placeholder 5">
            <a:extLst>
              <a:ext uri="{FF2B5EF4-FFF2-40B4-BE49-F238E27FC236}">
                <a16:creationId xmlns:a16="http://schemas.microsoft.com/office/drawing/2014/main" id="{93609D9C-79B9-33BD-DC12-E9D82678D1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31390-36B0-F3BE-574E-C22211057E39}"/>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6902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4EEC2-C2C4-F9FF-73B2-C6EFF42224D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6B9D145-A701-3CC8-101B-7FA0D803B29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B4AC6F8-FC1A-5654-EC1F-8E7C9FC124C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9B61F97-897F-4ED0-14A2-5F0504A9B5C0}"/>
              </a:ext>
            </a:extLst>
          </p:cNvPr>
          <p:cNvSpPr>
            <a:spLocks noGrp="1"/>
          </p:cNvSpPr>
          <p:nvPr>
            <p:ph type="dt" sz="half" idx="10"/>
          </p:nvPr>
        </p:nvSpPr>
        <p:spPr/>
        <p:txBody>
          <a:bodyPr/>
          <a:lstStyle/>
          <a:p>
            <a:fld id="{5BCAD085-E8A6-8845-BD4E-CB4CCA059FC4}" type="datetimeFigureOut">
              <a:rPr lang="en-US" smtClean="0"/>
              <a:t>9/27/2024</a:t>
            </a:fld>
            <a:endParaRPr lang="en-US"/>
          </a:p>
        </p:txBody>
      </p:sp>
      <p:sp>
        <p:nvSpPr>
          <p:cNvPr id="6" name="Footer Placeholder 5">
            <a:extLst>
              <a:ext uri="{FF2B5EF4-FFF2-40B4-BE49-F238E27FC236}">
                <a16:creationId xmlns:a16="http://schemas.microsoft.com/office/drawing/2014/main" id="{4F761335-2424-BBB0-A1E7-3BF2ECAACE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0A9E90-DF9B-9A83-10D8-084D56086DED}"/>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26123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9C791D-61BC-37BB-9337-3950D0084A7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F9F6F6-7052-0626-37C8-F63DF0413F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C07F3-E558-3FF1-49E2-300EE83C10B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5BCAD085-E8A6-8845-BD4E-CB4CCA059FC4}" type="datetimeFigureOut">
              <a:rPr lang="en-US" smtClean="0"/>
              <a:t>9/27/2024</a:t>
            </a:fld>
            <a:endParaRPr lang="en-US"/>
          </a:p>
        </p:txBody>
      </p:sp>
      <p:sp>
        <p:nvSpPr>
          <p:cNvPr id="5" name="Footer Placeholder 4">
            <a:extLst>
              <a:ext uri="{FF2B5EF4-FFF2-40B4-BE49-F238E27FC236}">
                <a16:creationId xmlns:a16="http://schemas.microsoft.com/office/drawing/2014/main" id="{281A40CD-D4F3-949C-B960-D78729DFF40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4C072F6-F39C-F002-509B-D649DE0B650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0435523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group of barrels in a cellar&#10;&#10;Description automatically generated">
            <a:extLst>
              <a:ext uri="{FF2B5EF4-FFF2-40B4-BE49-F238E27FC236}">
                <a16:creationId xmlns:a16="http://schemas.microsoft.com/office/drawing/2014/main" id="{94AABA53-1916-B839-D2C7-D20CF7672734}"/>
              </a:ext>
            </a:extLst>
          </p:cNvPr>
          <p:cNvPicPr>
            <a:picLocks noChangeAspect="1"/>
          </p:cNvPicPr>
          <p:nvPr/>
        </p:nvPicPr>
        <p:blipFill>
          <a:blip r:embed="rId2"/>
          <a:srcRect l="4853" r="6540"/>
          <a:stretch/>
        </p:blipFill>
        <p:spPr>
          <a:xfrm>
            <a:off x="0" y="0"/>
            <a:ext cx="9144000" cy="6858000"/>
          </a:xfrm>
          <a:prstGeom prst="rect">
            <a:avLst/>
          </a:prstGeom>
        </p:spPr>
      </p:pic>
      <p:sp>
        <p:nvSpPr>
          <p:cNvPr id="2" name="Title 1"/>
          <p:cNvSpPr>
            <a:spLocks noGrp="1"/>
          </p:cNvSpPr>
          <p:nvPr>
            <p:ph type="ctrTitle"/>
          </p:nvPr>
        </p:nvSpPr>
        <p:spPr>
          <a:xfrm>
            <a:off x="0" y="768097"/>
            <a:ext cx="9144000" cy="3706368"/>
          </a:xfrm>
        </p:spPr>
        <p:txBody>
          <a:bodyPr>
            <a:normAutofit/>
          </a:bodyPr>
          <a:lstStyle/>
          <a:p>
            <a:r>
              <a:rPr sz="6000" dirty="0">
                <a:solidFill>
                  <a:schemeClr val="bg1"/>
                </a:solidFill>
                <a:latin typeface="Times New Roman" panose="02020603050405020304" pitchFamily="18" charset="0"/>
                <a:cs typeface="Times New Roman" panose="02020603050405020304" pitchFamily="18" charset="0"/>
              </a:rPr>
              <a:t>The World of Croatian Wine</a:t>
            </a:r>
            <a:br>
              <a:rPr lang="en-US" sz="67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Presented by</a:t>
            </a:r>
            <a:br>
              <a:rPr lang="en-US" sz="6700"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Marc Silver</a:t>
            </a:r>
            <a:br>
              <a:rPr lang="en-US" dirty="0">
                <a:solidFill>
                  <a:schemeClr val="tx1"/>
                </a:solidFill>
                <a:latin typeface="Times New Roman" panose="02020603050405020304" pitchFamily="18" charset="0"/>
                <a:cs typeface="Times New Roman" panose="02020603050405020304" pitchFamily="18" charset="0"/>
              </a:rPr>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6608" y="0"/>
            <a:ext cx="7327392" cy="1600200"/>
          </a:xfrm>
        </p:spPr>
        <p:txBody>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2011680" y="1825625"/>
            <a:ext cx="6503670" cy="4351338"/>
          </a:xfrm>
        </p:spPr>
        <p:txBody>
          <a:bodyPr>
            <a:noAutofit/>
          </a:bodyPr>
          <a:lstStyle/>
          <a:p>
            <a:pPr marR="0" lvl="0">
              <a:lnSpc>
                <a:spcPct val="115000"/>
              </a:lnSpc>
              <a:spcBef>
                <a:spcPts val="0"/>
              </a:spcBef>
              <a:spcAft>
                <a:spcPts val="800"/>
              </a:spcAft>
              <a:buSzPct val="100000"/>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Babić</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(Red): Hailing from 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Primošten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area, Babić is a deep, ruby red wine with flavors of dark berries, pepper, and herbs. </a:t>
            </a:r>
          </a:p>
          <a:p>
            <a:pPr marR="0" lvl="0">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is medium-bodied with pronounced acidity, pairing well with grilled meats, mature cheeses, and hearty stews.</a:t>
            </a:r>
          </a:p>
        </p:txBody>
      </p:sp>
      <p:pic>
        <p:nvPicPr>
          <p:cNvPr id="7" name="Picture 6" descr="A bottle of wine with a white label&#10;&#10;Description automatically generated">
            <a:extLst>
              <a:ext uri="{FF2B5EF4-FFF2-40B4-BE49-F238E27FC236}">
                <a16:creationId xmlns:a16="http://schemas.microsoft.com/office/drawing/2014/main" id="{82F63A7B-A59A-20C3-7B93-D495DCA7CF5D}"/>
              </a:ext>
            </a:extLst>
          </p:cNvPr>
          <p:cNvPicPr>
            <a:picLocks noChangeAspect="1"/>
          </p:cNvPicPr>
          <p:nvPr/>
        </p:nvPicPr>
        <p:blipFill>
          <a:blip r:embed="rId2"/>
          <a:srcRect l="34877" r="39199"/>
          <a:stretch/>
        </p:blipFill>
        <p:spPr>
          <a:xfrm>
            <a:off x="0" y="85344"/>
            <a:ext cx="1816608" cy="6772657"/>
          </a:xfrm>
          <a:prstGeom prst="rect">
            <a:avLst/>
          </a:prstGeom>
        </p:spPr>
      </p:pic>
    </p:spTree>
    <p:extLst>
      <p:ext uri="{BB962C8B-B14F-4D97-AF65-F5344CB8AC3E}">
        <p14:creationId xmlns:p14="http://schemas.microsoft.com/office/powerpoint/2010/main" val="204117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79008" cy="1600200"/>
          </a:xfrm>
        </p:spPr>
        <p:txBody>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628650" y="1825625"/>
            <a:ext cx="5150358" cy="4351338"/>
          </a:xfrm>
        </p:spPr>
        <p:txBody>
          <a:bodyPr>
            <a:noAutofit/>
          </a:bodyPr>
          <a:lstStyle/>
          <a:p>
            <a:pPr>
              <a:lnSpc>
                <a:spcPct val="115000"/>
              </a:lnSpc>
              <a:spcBef>
                <a:spcPts val="0"/>
              </a:spcBef>
              <a:spcAft>
                <a:spcPts val="800"/>
              </a:spcAft>
              <a:buSzPct val="100000"/>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Grk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(White): Grown on the island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Korčula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Grk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a rare and intriguing white wine with saline minerality, notes of green apple, and bitter almond. </a:t>
            </a:r>
          </a:p>
          <a:p>
            <a:pPr>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Its natural acidity and unique complexity make it a perfect match for fresh seafood and Mediterranean cuisine.</a:t>
            </a:r>
          </a:p>
        </p:txBody>
      </p:sp>
      <p:pic>
        <p:nvPicPr>
          <p:cNvPr id="7" name="Picture 6" descr="A bottle of wine with a silver label&#10;&#10;Description automatically generated">
            <a:extLst>
              <a:ext uri="{FF2B5EF4-FFF2-40B4-BE49-F238E27FC236}">
                <a16:creationId xmlns:a16="http://schemas.microsoft.com/office/drawing/2014/main" id="{7260C7DC-3A66-5AB7-3FB1-D5064A1486ED}"/>
              </a:ext>
            </a:extLst>
          </p:cNvPr>
          <p:cNvPicPr>
            <a:picLocks noChangeAspect="1"/>
          </p:cNvPicPr>
          <p:nvPr/>
        </p:nvPicPr>
        <p:blipFill>
          <a:blip r:embed="rId2"/>
          <a:srcRect l="31734" r="2844"/>
          <a:stretch/>
        </p:blipFill>
        <p:spPr>
          <a:xfrm>
            <a:off x="5779008" y="0"/>
            <a:ext cx="3364992" cy="6858000"/>
          </a:xfrm>
          <a:prstGeom prst="rect">
            <a:avLst/>
          </a:prstGeom>
        </p:spPr>
      </p:pic>
    </p:spTree>
    <p:extLst>
      <p:ext uri="{BB962C8B-B14F-4D97-AF65-F5344CB8AC3E}">
        <p14:creationId xmlns:p14="http://schemas.microsoft.com/office/powerpoint/2010/main" val="174256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pPr algn="ctr"/>
            <a:r>
              <a:rPr lang="en-US" sz="4000" b="1" dirty="0">
                <a:latin typeface="Times New Roman" panose="02020603050405020304" pitchFamily="18" charset="0"/>
                <a:cs typeface="Times New Roman" panose="02020603050405020304" pitchFamily="18" charset="0"/>
              </a:rPr>
              <a:t>The Unique Terroir of Croatia</a:t>
            </a:r>
          </a:p>
        </p:txBody>
      </p:sp>
      <p:pic>
        <p:nvPicPr>
          <p:cNvPr id="9" name="Picture 8" descr="A rows of trees in a vineyard&#10;&#10;Description automatically generated">
            <a:extLst>
              <a:ext uri="{FF2B5EF4-FFF2-40B4-BE49-F238E27FC236}">
                <a16:creationId xmlns:a16="http://schemas.microsoft.com/office/drawing/2014/main" id="{D0FC799C-BE03-7791-6B91-3F9776020771}"/>
              </a:ext>
            </a:extLst>
          </p:cNvPr>
          <p:cNvPicPr>
            <a:picLocks noChangeAspect="1"/>
          </p:cNvPicPr>
          <p:nvPr/>
        </p:nvPicPr>
        <p:blipFill>
          <a:blip r:embed="rId3"/>
          <a:srcRect t="34266" b="11628"/>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3167986" y="3752850"/>
            <a:ext cx="5614060" cy="2452687"/>
          </a:xfrm>
        </p:spPr>
        <p:txBody>
          <a:bodyPr anchor="ctr">
            <a:noAutofit/>
          </a:bodyPr>
          <a:lstStyle/>
          <a:p>
            <a:r>
              <a:rPr lang="en-US" sz="2400" dirty="0">
                <a:latin typeface="Times New Roman" panose="02020603050405020304" pitchFamily="18" charset="0"/>
                <a:cs typeface="Times New Roman" panose="02020603050405020304" pitchFamily="18" charset="0"/>
              </a:rPr>
              <a:t>Mediterranean and Continental climates</a:t>
            </a:r>
          </a:p>
          <a:p>
            <a:r>
              <a:rPr lang="en-US" sz="2400" dirty="0">
                <a:latin typeface="Times New Roman" panose="02020603050405020304" pitchFamily="18" charset="0"/>
                <a:cs typeface="Times New Roman" panose="02020603050405020304" pitchFamily="18" charset="0"/>
              </a:rPr>
              <a:t>Diverse topography: coastal vineyards, islands, and mountains</a:t>
            </a:r>
          </a:p>
          <a:p>
            <a:r>
              <a:rPr lang="en-US" sz="2400" dirty="0">
                <a:latin typeface="Times New Roman" panose="02020603050405020304" pitchFamily="18" charset="0"/>
                <a:cs typeface="Times New Roman" panose="02020603050405020304" pitchFamily="18" charset="0"/>
              </a:rPr>
              <a:t>Rich soils: limestone, red soil, karst</a:t>
            </a:r>
          </a:p>
          <a:p>
            <a:r>
              <a:rPr lang="en-US" sz="2400" dirty="0">
                <a:latin typeface="Times New Roman" panose="02020603050405020304" pitchFamily="18" charset="0"/>
                <a:cs typeface="Times New Roman" panose="02020603050405020304" pitchFamily="18" charset="0"/>
              </a:rPr>
              <a:t>Proximity to the Adriatic Sea </a:t>
            </a:r>
          </a:p>
          <a:p>
            <a:r>
              <a:rPr lang="en-US" sz="2400" dirty="0">
                <a:latin typeface="Times New Roman" panose="02020603050405020304" pitchFamily="18" charset="0"/>
                <a:cs typeface="Times New Roman" panose="02020603050405020304" pitchFamily="18" charset="0"/>
              </a:rPr>
              <a:t>Distinct microclimates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Unique Terroir of Croatia</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402336" y="1499616"/>
            <a:ext cx="8510016" cy="4677347"/>
          </a:xfrm>
        </p:spPr>
        <p:txBody>
          <a:bodyPr>
            <a:noAutofit/>
          </a:bodyPr>
          <a:lstStyle/>
          <a:p>
            <a:pPr>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What truly sets Croatia apart as a wine-growing country is its remarkably diverse terroir, shaped by its varied geography and climate. </a:t>
            </a:r>
          </a:p>
          <a:p>
            <a:pPr>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country’s wine regions range from coastal Mediterranean environments, where the sun shines nearly year-round, to inland areas with cooler, continental climates. </a:t>
            </a:r>
          </a:p>
          <a:p>
            <a:pPr>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diversity allows for a wide array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of grape varieties to thrive, from the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heat-loving Plavac Mali in Dalmatia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 the fresh, aromatic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Graševina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Slavonia.</a:t>
            </a:r>
          </a:p>
        </p:txBody>
      </p:sp>
      <p:pic>
        <p:nvPicPr>
          <p:cNvPr id="5" name="Picture 4" descr="A couple of hands holding wine glasses with a view of a city and water in the background&#10;&#10;Description automatically generated">
            <a:extLst>
              <a:ext uri="{FF2B5EF4-FFF2-40B4-BE49-F238E27FC236}">
                <a16:creationId xmlns:a16="http://schemas.microsoft.com/office/drawing/2014/main" id="{7B2DA1D4-707E-C7DB-FBA5-BBF4B7F61746}"/>
              </a:ext>
            </a:extLst>
          </p:cNvPr>
          <p:cNvPicPr>
            <a:picLocks noChangeAspect="1"/>
          </p:cNvPicPr>
          <p:nvPr/>
        </p:nvPicPr>
        <p:blipFill>
          <a:blip r:embed="rId2"/>
          <a:srcRect l="4369" r="19441" b="4414"/>
          <a:stretch/>
        </p:blipFill>
        <p:spPr>
          <a:xfrm>
            <a:off x="5514266" y="3822192"/>
            <a:ext cx="3629733" cy="3035808"/>
          </a:xfrm>
          <a:prstGeom prst="rect">
            <a:avLst/>
          </a:prstGeom>
        </p:spPr>
      </p:pic>
    </p:spTree>
    <p:extLst>
      <p:ext uri="{BB962C8B-B14F-4D97-AF65-F5344CB8AC3E}">
        <p14:creationId xmlns:p14="http://schemas.microsoft.com/office/powerpoint/2010/main" val="246109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Unique Terroir of Croatia</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353568" y="1600200"/>
            <a:ext cx="8497824" cy="4576763"/>
          </a:xfrm>
        </p:spPr>
        <p:txBody>
          <a:bodyPr>
            <a:noAutofit/>
          </a:bodyPr>
          <a:lstStyle/>
          <a:p>
            <a:pPr>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One of Croatia’s defining features is its limestone and karst landscapes, particularly in regions like Istria and Dalmatia. </a:t>
            </a:r>
          </a:p>
          <a:p>
            <a:pPr>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These soils are rich in minerals, which contribute to the distinctive minerality found in many of the country’s wines. </a:t>
            </a:r>
          </a:p>
          <a:p>
            <a:pPr>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influence of the Adriatic Sea also plays a significant role, 						    especially in the coastal regions, 						    where the salty sea breezes impart a 						    subtle brininess to wines like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Grk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Pošip</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p>
        </p:txBody>
      </p:sp>
      <p:pic>
        <p:nvPicPr>
          <p:cNvPr id="5" name="Picture 4" descr="A rocky mountain with trees and mountains in the background&#10;&#10;Description automatically generated">
            <a:extLst>
              <a:ext uri="{FF2B5EF4-FFF2-40B4-BE49-F238E27FC236}">
                <a16:creationId xmlns:a16="http://schemas.microsoft.com/office/drawing/2014/main" id="{6055A04E-CE3E-4A07-C3A0-B5004B148C9B}"/>
              </a:ext>
            </a:extLst>
          </p:cNvPr>
          <p:cNvPicPr>
            <a:picLocks noChangeAspect="1"/>
          </p:cNvPicPr>
          <p:nvPr/>
        </p:nvPicPr>
        <p:blipFill>
          <a:blip r:embed="rId3"/>
          <a:stretch>
            <a:fillRect/>
          </a:stretch>
        </p:blipFill>
        <p:spPr>
          <a:xfrm>
            <a:off x="0" y="4191000"/>
            <a:ext cx="3998501" cy="2667000"/>
          </a:xfrm>
          <a:prstGeom prst="rect">
            <a:avLst/>
          </a:prstGeom>
        </p:spPr>
      </p:pic>
    </p:spTree>
    <p:extLst>
      <p:ext uri="{BB962C8B-B14F-4D97-AF65-F5344CB8AC3E}">
        <p14:creationId xmlns:p14="http://schemas.microsoft.com/office/powerpoint/2010/main" val="28428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 y="3752849"/>
            <a:ext cx="2706604" cy="2452687"/>
          </a:xfrm>
        </p:spPr>
        <p:txBody>
          <a:bodyPr anchor="ctr">
            <a:normAutofit/>
          </a:bodyPr>
          <a:lstStyle/>
          <a:p>
            <a:pPr marL="0" marR="0" algn="ctr">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The Unique Terroir of Croatia</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group of barrels in a cellar&#10;&#10;Description automatically generated">
            <a:extLst>
              <a:ext uri="{FF2B5EF4-FFF2-40B4-BE49-F238E27FC236}">
                <a16:creationId xmlns:a16="http://schemas.microsoft.com/office/drawing/2014/main" id="{97B5204A-5885-D545-7E2C-79A9055AA7D3}"/>
              </a:ext>
            </a:extLst>
          </p:cNvPr>
          <p:cNvPicPr>
            <a:picLocks noChangeAspect="1"/>
          </p:cNvPicPr>
          <p:nvPr/>
        </p:nvPicPr>
        <p:blipFill>
          <a:blip r:embed="rId2"/>
          <a:srcRect t="22658" b="1654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2706625" y="3752850"/>
            <a:ext cx="6437354" cy="3105140"/>
          </a:xfrm>
        </p:spPr>
        <p:txBody>
          <a:bodyPr anchor="ctr">
            <a:normAutofit/>
          </a:bodyPr>
          <a:lstStyle/>
          <a:p>
            <a:pPr>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Croatia’s combination of old-world tradition and new-world innovation is another key aspect of its terroir. </a:t>
            </a:r>
          </a:p>
          <a:p>
            <a:pPr>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Winemakers here have embraced modern techniques while maintaining a deep respect for their native grape varieties and ancient methods, such as amphora-aged wines and minimal intervention practices.</a:t>
            </a:r>
          </a:p>
          <a:p>
            <a:pPr marL="0" indent="0">
              <a:spcBef>
                <a:spcPts val="0"/>
              </a:spcBef>
              <a:spcAft>
                <a:spcPts val="800"/>
              </a:spcAft>
              <a:buNone/>
            </a:pP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6394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C3EBD-C5E2-E108-E7D6-860FEFA69579}"/>
              </a:ext>
            </a:extLst>
          </p:cNvPr>
          <p:cNvSpPr>
            <a:spLocks noGrp="1"/>
          </p:cNvSpPr>
          <p:nvPr>
            <p:ph type="title"/>
          </p:nvPr>
        </p:nvSpPr>
        <p:spPr>
          <a:xfrm>
            <a:off x="0" y="1"/>
            <a:ext cx="9144000" cy="1572768"/>
          </a:xfrm>
        </p:spPr>
        <p:txBody>
          <a:bodyPr>
            <a:normAutofit/>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Croatia’s Wine Regions</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B3222DA-4EB5-A066-2B2A-47FFA430C677}"/>
              </a:ext>
            </a:extLst>
          </p:cNvPr>
          <p:cNvSpPr>
            <a:spLocks noGrp="1"/>
          </p:cNvSpPr>
          <p:nvPr>
            <p:ph idx="1"/>
          </p:nvPr>
        </p:nvSpPr>
        <p:spPr>
          <a:xfrm>
            <a:off x="268224" y="1572769"/>
            <a:ext cx="8595360" cy="5285230"/>
          </a:xfrm>
        </p:spPr>
        <p:txBody>
          <a:bodyPr>
            <a:normAutofit/>
          </a:bodyPr>
          <a:lstStyle/>
          <a:p>
            <a:pPr>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Croatia boasts four main wine regions, each with its own unique terroir, climate, and grape varieties. </a:t>
            </a:r>
          </a:p>
          <a:p>
            <a:pPr>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These are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Dalmatia</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Istria and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Kvarner</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Slavonia and the Danube</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Central Croatia</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These regions can be divided into two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overarching climatic zones: the Mediterranean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coastal regions of Dalmatia, Istria, and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Kvarner</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and the continental climates of Slavonia and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Central Croatia. </a:t>
            </a:r>
          </a:p>
          <a:p>
            <a:pPr>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Let’s take a deep dive into each of these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regions, their terroirs, prominent varietals, and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what makes them special.</a:t>
            </a:r>
          </a:p>
          <a:p>
            <a:endParaRPr lang="en-US" dirty="0"/>
          </a:p>
        </p:txBody>
      </p:sp>
      <p:pic>
        <p:nvPicPr>
          <p:cNvPr id="5" name="Picture 4" descr="A map of croatia with different colored regions&#10;&#10;Description automatically generated">
            <a:extLst>
              <a:ext uri="{FF2B5EF4-FFF2-40B4-BE49-F238E27FC236}">
                <a16:creationId xmlns:a16="http://schemas.microsoft.com/office/drawing/2014/main" id="{68E28A77-7BE0-CEB7-394F-7F4DA93FBD7C}"/>
              </a:ext>
            </a:extLst>
          </p:cNvPr>
          <p:cNvPicPr>
            <a:picLocks noChangeAspect="1"/>
          </p:cNvPicPr>
          <p:nvPr/>
        </p:nvPicPr>
        <p:blipFill>
          <a:blip r:embed="rId2"/>
          <a:srcRect l="24699" t="8710" r="16063" b="7227"/>
          <a:stretch/>
        </p:blipFill>
        <p:spPr>
          <a:xfrm>
            <a:off x="6019112" y="2633472"/>
            <a:ext cx="3124887" cy="4224528"/>
          </a:xfrm>
          <a:prstGeom prst="rect">
            <a:avLst/>
          </a:prstGeom>
        </p:spPr>
      </p:pic>
    </p:spTree>
    <p:extLst>
      <p:ext uri="{BB962C8B-B14F-4D97-AF65-F5344CB8AC3E}">
        <p14:creationId xmlns:p14="http://schemas.microsoft.com/office/powerpoint/2010/main" val="19184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map of the country&#10;&#10;Description automatically generated">
            <a:extLst>
              <a:ext uri="{FF2B5EF4-FFF2-40B4-BE49-F238E27FC236}">
                <a16:creationId xmlns:a16="http://schemas.microsoft.com/office/drawing/2014/main" id="{18904ECC-12A6-3383-444E-5D000CB2C3E5}"/>
              </a:ext>
            </a:extLst>
          </p:cNvPr>
          <p:cNvPicPr>
            <a:picLocks noChangeAspect="1"/>
          </p:cNvPicPr>
          <p:nvPr/>
        </p:nvPicPr>
        <p:blipFill>
          <a:blip r:embed="rId3"/>
          <a:srcRect t="46241" r="28875"/>
          <a:stretch/>
        </p:blipFill>
        <p:spPr>
          <a:xfrm>
            <a:off x="4519118" y="5071872"/>
            <a:ext cx="4624882" cy="1786128"/>
          </a:xfrm>
          <a:prstGeom prst="rect">
            <a:avLst/>
          </a:prstGeom>
        </p:spPr>
      </p:pic>
      <p:sp>
        <p:nvSpPr>
          <p:cNvPr id="2" name="Title 1"/>
          <p:cNvSpPr>
            <a:spLocks noGrp="1"/>
          </p:cNvSpPr>
          <p:nvPr>
            <p:ph type="title"/>
          </p:nvPr>
        </p:nvSpPr>
        <p:spPr>
          <a:xfrm>
            <a:off x="0" y="0"/>
            <a:ext cx="9144000" cy="1600200"/>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Dalmatia</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Jewel of Croatia’s Wine Scene</a:t>
            </a:r>
            <a:endParaRP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0416" y="1600200"/>
            <a:ext cx="8692896" cy="4576763"/>
          </a:xfrm>
        </p:spPr>
        <p:txBody>
          <a:bodyPr>
            <a:noAutofit/>
          </a:bodyPr>
          <a:lstStyle/>
          <a:p>
            <a:pPr>
              <a:lnSpc>
                <a:spcPct val="115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Location &amp; Terroir:</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Dalmatia stretches along the Adriatic coast from the island of Pag in the north to Dubrovnik in the south. </a:t>
            </a:r>
          </a:p>
          <a:p>
            <a:pPr>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Its dramatic landscapes are characterized by steep vineyards that rise from the azure sea to rocky hillsides. </a:t>
            </a:r>
          </a:p>
          <a:p>
            <a:pPr>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region's proximity to the Mediterranean provides warm, sunny days, while the cool breezes from the sea and the mountains temper the heat. </a:t>
            </a:r>
          </a:p>
          <a:p>
            <a:pPr>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region's diverse soils, ranging from karst limestone to red clay, give rise to a wide variety of unique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Dalmatia</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Jewel of Croatia’s Wine Scene</a:t>
            </a:r>
            <a:endParaRP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nSpc>
                <a:spcPct val="115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Climate:</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Mediterranean climate of Dalmatia is marked by hot, dry summers and mild winters, ideal for producing rich, full-bodied red wines. </a:t>
            </a:r>
          </a:p>
          <a:p>
            <a:pPr>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dry conditions also reduce the risk of disease in the vineyards, allowing for organic and natural winemaking techniques to flourish.</a:t>
            </a:r>
          </a:p>
        </p:txBody>
      </p:sp>
      <p:pic>
        <p:nvPicPr>
          <p:cNvPr id="5" name="Picture 4" descr="A graph of a weather forecast&#10;&#10;Description automatically generated with medium confidence">
            <a:extLst>
              <a:ext uri="{FF2B5EF4-FFF2-40B4-BE49-F238E27FC236}">
                <a16:creationId xmlns:a16="http://schemas.microsoft.com/office/drawing/2014/main" id="{9984BA4C-413F-6981-1809-5B4D1BAD806F}"/>
              </a:ext>
            </a:extLst>
          </p:cNvPr>
          <p:cNvPicPr>
            <a:picLocks noChangeAspect="1"/>
          </p:cNvPicPr>
          <p:nvPr/>
        </p:nvPicPr>
        <p:blipFill>
          <a:blip r:embed="rId2"/>
          <a:srcRect b="10589"/>
          <a:stretch/>
        </p:blipFill>
        <p:spPr>
          <a:xfrm>
            <a:off x="1969008" y="4681728"/>
            <a:ext cx="5205984" cy="2176272"/>
          </a:xfrm>
          <a:prstGeom prst="rect">
            <a:avLst/>
          </a:prstGeom>
        </p:spPr>
      </p:pic>
    </p:spTree>
    <p:extLst>
      <p:ext uri="{BB962C8B-B14F-4D97-AF65-F5344CB8AC3E}">
        <p14:creationId xmlns:p14="http://schemas.microsoft.com/office/powerpoint/2010/main" val="218529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Istria and </a:t>
            </a:r>
            <a:r>
              <a:rPr lang="en-US" sz="4400" b="1" kern="100" dirty="0" err="1">
                <a:effectLst/>
                <a:latin typeface="Times New Roman" panose="02020603050405020304" pitchFamily="18" charset="0"/>
                <a:ea typeface="Aptos" panose="020B0004020202020204" pitchFamily="34" charset="0"/>
                <a:cs typeface="Times New Roman" panose="02020603050405020304" pitchFamily="18" charset="0"/>
              </a:rPr>
              <a:t>Kvarner</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Heart of Croatian White Wines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457200" y="1417638"/>
            <a:ext cx="8516112" cy="5440362"/>
          </a:xfrm>
        </p:spPr>
        <p:txBody>
          <a:bodyPr>
            <a:normAutofit/>
          </a:bodyPr>
          <a:lstStyle/>
          <a:p>
            <a:pPr marL="0" marR="0" indent="0">
              <a:lnSpc>
                <a:spcPct val="115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Location &amp; Terroir</a:t>
            </a:r>
          </a:p>
          <a:p>
            <a:pPr marL="0" marR="0">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Istria, often referred to as the "Tuscany of Croatia," is a peninsula located in the northwest of the country, bordered by Slovenia to the north and Italy across the Adriatic Sea. </a:t>
            </a:r>
          </a:p>
          <a:p>
            <a:pPr marL="0" marR="0">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 features rolling hills and lush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greenery, with vineyards nestled among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olive groves and forests. </a:t>
            </a:r>
          </a:p>
          <a:p>
            <a:pPr marL="0" marR="0">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soils of Istria are primarily composed of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terra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rossa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(red clay), rich in iron, as well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as marl and limestone, which contribute to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minerality of its wines.</a:t>
            </a:r>
          </a:p>
          <a:p>
            <a:endParaRPr dirty="0">
              <a:latin typeface="Times New Roman" panose="02020603050405020304" pitchFamily="18" charset="0"/>
              <a:cs typeface="Times New Roman" panose="02020603050405020304" pitchFamily="18" charset="0"/>
            </a:endParaRPr>
          </a:p>
        </p:txBody>
      </p:sp>
      <p:pic>
        <p:nvPicPr>
          <p:cNvPr id="15" name="Picture 14" descr="A map of the region&#10;&#10;Description automatically generated">
            <a:extLst>
              <a:ext uri="{FF2B5EF4-FFF2-40B4-BE49-F238E27FC236}">
                <a16:creationId xmlns:a16="http://schemas.microsoft.com/office/drawing/2014/main" id="{3635557D-D9C9-FBCD-E85B-A62C4A52543C}"/>
              </a:ext>
            </a:extLst>
          </p:cNvPr>
          <p:cNvPicPr>
            <a:picLocks noChangeAspect="1"/>
          </p:cNvPicPr>
          <p:nvPr/>
        </p:nvPicPr>
        <p:blipFill>
          <a:blip r:embed="rId3"/>
          <a:srcRect l="5957" t="20671" r="61347" b="33535"/>
          <a:stretch/>
        </p:blipFill>
        <p:spPr>
          <a:xfrm>
            <a:off x="5864428" y="2835276"/>
            <a:ext cx="3279572" cy="40227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house by a lake&#10;&#10;Description automatically generated">
            <a:extLst>
              <a:ext uri="{FF2B5EF4-FFF2-40B4-BE49-F238E27FC236}">
                <a16:creationId xmlns:a16="http://schemas.microsoft.com/office/drawing/2014/main" id="{68055B4F-D6E9-C5AC-1E4F-C687DFAFDC88}"/>
              </a:ext>
            </a:extLst>
          </p:cNvPr>
          <p:cNvPicPr>
            <a:picLocks noChangeAspect="1"/>
          </p:cNvPicPr>
          <p:nvPr/>
        </p:nvPicPr>
        <p:blipFill>
          <a:blip r:embed="rId3"/>
          <a:srcRect l="30521"/>
          <a:stretch/>
        </p:blipFill>
        <p:spPr>
          <a:xfrm>
            <a:off x="0" y="0"/>
            <a:ext cx="9144000" cy="6858000"/>
          </a:xfrm>
          <a:prstGeom prst="rect">
            <a:avLst/>
          </a:prstGeom>
        </p:spPr>
      </p:pic>
      <p:sp>
        <p:nvSpPr>
          <p:cNvPr id="2" name="Title 1"/>
          <p:cNvSpPr>
            <a:spLocks noGrp="1"/>
          </p:cNvSpPr>
          <p:nvPr>
            <p:ph type="title"/>
          </p:nvPr>
        </p:nvSpPr>
        <p:spPr>
          <a:xfrm>
            <a:off x="0" y="585216"/>
            <a:ext cx="9144000" cy="1600200"/>
          </a:xfrm>
        </p:spPr>
        <p:txBody>
          <a:bodyPr>
            <a:norm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Discussion Points</a:t>
            </a:r>
            <a:endParaRPr sz="44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26592" y="2185416"/>
            <a:ext cx="8217408" cy="4525963"/>
          </a:xfrm>
        </p:spPr>
        <p:txBody>
          <a:bodyPr>
            <a:normAutofit/>
          </a:bodyPr>
          <a:lstStyle/>
          <a:p>
            <a:r>
              <a:rPr sz="3000" b="1" dirty="0">
                <a:solidFill>
                  <a:schemeClr val="bg1"/>
                </a:solidFill>
                <a:latin typeface="Times New Roman" panose="02020603050405020304" pitchFamily="18" charset="0"/>
                <a:cs typeface="Times New Roman" panose="02020603050405020304" pitchFamily="18" charset="0"/>
              </a:rPr>
              <a:t>Overview of Croatia's wine history</a:t>
            </a:r>
          </a:p>
          <a:p>
            <a:r>
              <a:rPr lang="en-US" sz="3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Prominent Varietals </a:t>
            </a:r>
          </a:p>
          <a:p>
            <a:r>
              <a:rPr sz="3000" b="1" dirty="0">
                <a:solidFill>
                  <a:schemeClr val="bg1"/>
                </a:solidFill>
                <a:latin typeface="Times New Roman" panose="02020603050405020304" pitchFamily="18" charset="0"/>
                <a:cs typeface="Times New Roman" panose="02020603050405020304" pitchFamily="18" charset="0"/>
              </a:rPr>
              <a:t>Discussion of terroir, climate, and varietals</a:t>
            </a:r>
            <a:endParaRPr lang="en-US" sz="3000" b="1" dirty="0">
              <a:solidFill>
                <a:schemeClr val="bg1"/>
              </a:solidFill>
              <a:latin typeface="Times New Roman" panose="02020603050405020304" pitchFamily="18" charset="0"/>
              <a:cs typeface="Times New Roman" panose="02020603050405020304" pitchFamily="18" charset="0"/>
            </a:endParaRPr>
          </a:p>
          <a:p>
            <a:r>
              <a:rPr lang="en-US" sz="3000" b="1" dirty="0">
                <a:solidFill>
                  <a:schemeClr val="bg1"/>
                </a:solidFill>
                <a:latin typeface="Times New Roman" panose="02020603050405020304" pitchFamily="18" charset="0"/>
                <a:cs typeface="Times New Roman" panose="02020603050405020304" pitchFamily="18" charset="0"/>
              </a:rPr>
              <a:t>Croatia's Wine Regions</a:t>
            </a:r>
          </a:p>
          <a:p>
            <a:r>
              <a:rPr lang="en-US" sz="3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The Unique Terroir of Croatia</a:t>
            </a:r>
          </a:p>
          <a:p>
            <a:r>
              <a:rPr lang="en-US" sz="3000" b="1" kern="100" dirty="0">
                <a:solidFill>
                  <a:schemeClr val="bg1"/>
                </a:solidFill>
                <a:latin typeface="Times New Roman" panose="02020603050405020304" pitchFamily="18" charset="0"/>
                <a:cs typeface="Times New Roman" panose="02020603050405020304" pitchFamily="18" charset="0"/>
              </a:rPr>
              <a:t>Conclusion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field of trees and bushes&#10;&#10;Description automatically generated">
            <a:extLst>
              <a:ext uri="{FF2B5EF4-FFF2-40B4-BE49-F238E27FC236}">
                <a16:creationId xmlns:a16="http://schemas.microsoft.com/office/drawing/2014/main" id="{2CFDD8A6-3E70-6316-8379-2DCB01D3EA1D}"/>
              </a:ext>
            </a:extLst>
          </p:cNvPr>
          <p:cNvPicPr>
            <a:picLocks noChangeAspect="1"/>
          </p:cNvPicPr>
          <p:nvPr/>
        </p:nvPicPr>
        <p:blipFill>
          <a:blip r:embed="rId2"/>
          <a:srcRect t="24875" b="19625"/>
          <a:stretch/>
        </p:blipFill>
        <p:spPr>
          <a:xfrm>
            <a:off x="-12192" y="4535423"/>
            <a:ext cx="9144000" cy="2309019"/>
          </a:xfrm>
          <a:prstGeom prst="rect">
            <a:avLst/>
          </a:prstGeom>
        </p:spPr>
      </p:pic>
      <p:sp>
        <p:nvSpPr>
          <p:cNvPr id="2" name="Title 1"/>
          <p:cNvSpPr>
            <a:spLocks noGrp="1"/>
          </p:cNvSpPr>
          <p:nvPr>
            <p:ph type="title"/>
          </p:nvPr>
        </p:nvSpPr>
        <p:spPr>
          <a:xfrm>
            <a:off x="0" y="0"/>
            <a:ext cx="9144000" cy="1417638"/>
          </a:xfrm>
        </p:spPr>
        <p:txBody>
          <a:bodyPr>
            <a:normAutofit/>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Istria and </a:t>
            </a:r>
            <a:r>
              <a:rPr lang="en-US" sz="4400" b="1" kern="100" dirty="0" err="1">
                <a:effectLst/>
                <a:latin typeface="Times New Roman" panose="02020603050405020304" pitchFamily="18" charset="0"/>
                <a:ea typeface="Aptos" panose="020B0004020202020204" pitchFamily="34" charset="0"/>
                <a:cs typeface="Times New Roman" panose="02020603050405020304" pitchFamily="18" charset="0"/>
              </a:rPr>
              <a:t>Kvarner</a:t>
            </a:r>
            <a:endParaRPr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17638"/>
            <a:ext cx="8229600" cy="5440362"/>
          </a:xfrm>
        </p:spPr>
        <p:txBody>
          <a:bodyPr>
            <a:normAutofit/>
          </a:bodyPr>
          <a:lstStyle/>
          <a:p>
            <a:pPr>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Climate:</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Istria enjoys a warm Mediterranean climate, but its proximity to the Alps also brings cooler evenings and more rainfall compared to Dalmatia, allowing for fresher, more delicate wines. </a:t>
            </a:r>
          </a:p>
          <a:p>
            <a:pPr>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Kvarner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region, with its islands and coastal areas, shares a similar climate but experiences slightly cooler temperatures due to its exposure to northern winds.</a:t>
            </a:r>
          </a:p>
          <a:p>
            <a:pPr marL="0" marR="0">
              <a:lnSpc>
                <a:spcPct val="115000"/>
              </a:lnSpc>
              <a:spcBef>
                <a:spcPts val="0"/>
              </a:spcBef>
              <a:spcAft>
                <a:spcPts val="800"/>
              </a:spcAf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418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44512" cy="1417638"/>
          </a:xfrm>
        </p:spPr>
        <p:txBody>
          <a:bodyPr>
            <a:normAutofit/>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Istria and </a:t>
            </a:r>
            <a:r>
              <a:rPr lang="en-US" sz="4400" b="1" kern="100" dirty="0" err="1">
                <a:effectLst/>
                <a:latin typeface="Times New Roman" panose="02020603050405020304" pitchFamily="18" charset="0"/>
                <a:ea typeface="Aptos" panose="020B0004020202020204" pitchFamily="34" charset="0"/>
                <a:cs typeface="Times New Roman" panose="02020603050405020304" pitchFamily="18" charset="0"/>
              </a:rPr>
              <a:t>Kvarner</a:t>
            </a:r>
            <a:endParaRPr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17638"/>
            <a:ext cx="6687312" cy="5440362"/>
          </a:xfrm>
        </p:spPr>
        <p:txBody>
          <a:bodyPr>
            <a:normAutofit/>
          </a:bodyPr>
          <a:lstStyle/>
          <a:p>
            <a:pPr marL="0" marR="0" indent="0">
              <a:lnSpc>
                <a:spcPct val="115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 &amp; Tasting Notes: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0" lvl="0">
              <a:lnSpc>
                <a:spcPct val="115000"/>
              </a:lnSpc>
              <a:spcBef>
                <a:spcPts val="0"/>
              </a:spcBef>
              <a:spcAft>
                <a:spcPts val="800"/>
              </a:spcAft>
              <a:buSzPct val="100000"/>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Malvazija</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Istarska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(White): The star grape of Istria,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Malvazija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Istarska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produces wines with floral aromas, flavors of ripe apples, peaches, and almonds, and a distinct minerality. </a:t>
            </a:r>
          </a:p>
          <a:p>
            <a:pPr marR="0" lvl="0">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is a versatile wine, often produced in both fresh, zesty styles and more complex, barrel-aged versions. </a:t>
            </a:r>
          </a:p>
          <a:p>
            <a:pPr marR="0" lvl="0">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Its bright acidity and minerality make it an excellent pairing for seafood risotto, white fish, and fresh goat cheeses.</a:t>
            </a:r>
          </a:p>
        </p:txBody>
      </p:sp>
      <p:pic>
        <p:nvPicPr>
          <p:cNvPr id="7" name="Picture 6" descr="A bottle of liquid with a black label&#10;&#10;Description automatically generated">
            <a:extLst>
              <a:ext uri="{FF2B5EF4-FFF2-40B4-BE49-F238E27FC236}">
                <a16:creationId xmlns:a16="http://schemas.microsoft.com/office/drawing/2014/main" id="{3242F0C2-AA33-B766-BBF0-5F3FB95684E6}"/>
              </a:ext>
            </a:extLst>
          </p:cNvPr>
          <p:cNvPicPr>
            <a:picLocks noChangeAspect="1"/>
          </p:cNvPicPr>
          <p:nvPr/>
        </p:nvPicPr>
        <p:blipFill>
          <a:blip r:embed="rId2"/>
          <a:stretch>
            <a:fillRect/>
          </a:stretch>
        </p:blipFill>
        <p:spPr>
          <a:xfrm>
            <a:off x="7144512" y="0"/>
            <a:ext cx="1999488" cy="6858001"/>
          </a:xfrm>
          <a:prstGeom prst="rect">
            <a:avLst/>
          </a:prstGeom>
        </p:spPr>
      </p:pic>
    </p:spTree>
    <p:extLst>
      <p:ext uri="{BB962C8B-B14F-4D97-AF65-F5344CB8AC3E}">
        <p14:creationId xmlns:p14="http://schemas.microsoft.com/office/powerpoint/2010/main" val="209969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Istria and </a:t>
            </a:r>
            <a:r>
              <a:rPr lang="en-US" sz="4400" b="1" kern="100" dirty="0" err="1">
                <a:effectLst/>
                <a:latin typeface="Times New Roman" panose="02020603050405020304" pitchFamily="18" charset="0"/>
                <a:ea typeface="Aptos" panose="020B0004020202020204" pitchFamily="34" charset="0"/>
                <a:cs typeface="Times New Roman" panose="02020603050405020304" pitchFamily="18" charset="0"/>
              </a:rPr>
              <a:t>Kvarner</a:t>
            </a:r>
            <a:endParaRPr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93951" y="1417638"/>
            <a:ext cx="6730850" cy="5440362"/>
          </a:xfrm>
        </p:spPr>
        <p:txBody>
          <a:bodyPr>
            <a:normAutofit/>
          </a:bodyPr>
          <a:lstStyle/>
          <a:p>
            <a:pPr marL="0" marR="0" indent="0">
              <a:lnSpc>
                <a:spcPct val="115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 &amp; Tasting Notes: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0" lvl="0">
              <a:lnSpc>
                <a:spcPct val="115000"/>
              </a:lnSpc>
              <a:spcBef>
                <a:spcPts val="0"/>
              </a:spcBef>
              <a:spcAft>
                <a:spcPts val="800"/>
              </a:spcAft>
              <a:buSzPct val="100000"/>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Teran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(Red): A robust and earthy red wine with high acidity and flavors of blackberries, plums, and spices. Teran is known for its rustic charm and pairs wonderfully with Istrian truffles, prosciutto, and hearty game dishes.</a:t>
            </a:r>
          </a:p>
          <a:p>
            <a:pPr marR="0" lvl="0">
              <a:lnSpc>
                <a:spcPct val="115000"/>
              </a:lnSpc>
              <a:spcBef>
                <a:spcPts val="0"/>
              </a:spcBef>
              <a:spcAft>
                <a:spcPts val="800"/>
              </a:spcAft>
              <a:buSzPct val="100000"/>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Žlahtina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(White): Native to 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Kvarner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region, particularly the island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Krk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Žlahtina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a light, crisp white wine with citrus and floral notes. Its refreshing acidity makes it a great match for seafood, grilled vegetables, and light salads.</a:t>
            </a:r>
          </a:p>
        </p:txBody>
      </p:sp>
      <p:pic>
        <p:nvPicPr>
          <p:cNvPr id="5" name="Picture 4" descr="A bottle of wine with a label&#10;&#10;Description automatically generated">
            <a:extLst>
              <a:ext uri="{FF2B5EF4-FFF2-40B4-BE49-F238E27FC236}">
                <a16:creationId xmlns:a16="http://schemas.microsoft.com/office/drawing/2014/main" id="{9D21183A-C8A5-85F2-5D2A-6362E4860920}"/>
              </a:ext>
            </a:extLst>
          </p:cNvPr>
          <p:cNvPicPr>
            <a:picLocks noChangeAspect="1"/>
          </p:cNvPicPr>
          <p:nvPr/>
        </p:nvPicPr>
        <p:blipFill>
          <a:blip r:embed="rId3"/>
          <a:srcRect l="37200" t="10489" r="37674" b="3644"/>
          <a:stretch/>
        </p:blipFill>
        <p:spPr>
          <a:xfrm>
            <a:off x="0" y="1417638"/>
            <a:ext cx="1193951" cy="5440362"/>
          </a:xfrm>
          <a:prstGeom prst="rect">
            <a:avLst/>
          </a:prstGeom>
        </p:spPr>
      </p:pic>
      <p:pic>
        <p:nvPicPr>
          <p:cNvPr id="7" name="Picture 6" descr="A bottle of wine with a white label&#10;&#10;Description automatically generated">
            <a:extLst>
              <a:ext uri="{FF2B5EF4-FFF2-40B4-BE49-F238E27FC236}">
                <a16:creationId xmlns:a16="http://schemas.microsoft.com/office/drawing/2014/main" id="{14D6FA44-87C0-3580-FF07-F71528680649}"/>
              </a:ext>
            </a:extLst>
          </p:cNvPr>
          <p:cNvPicPr>
            <a:picLocks noChangeAspect="1"/>
          </p:cNvPicPr>
          <p:nvPr/>
        </p:nvPicPr>
        <p:blipFill>
          <a:blip r:embed="rId4"/>
          <a:srcRect t="3345" b="2016"/>
          <a:stretch/>
        </p:blipFill>
        <p:spPr>
          <a:xfrm>
            <a:off x="7667245" y="1417638"/>
            <a:ext cx="1581669" cy="5543994"/>
          </a:xfrm>
          <a:prstGeom prst="rect">
            <a:avLst/>
          </a:prstGeom>
        </p:spPr>
      </p:pic>
    </p:spTree>
    <p:extLst>
      <p:ext uri="{BB962C8B-B14F-4D97-AF65-F5344CB8AC3E}">
        <p14:creationId xmlns:p14="http://schemas.microsoft.com/office/powerpoint/2010/main" val="14684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 of </a:t>
            </a:r>
            <a:r>
              <a:rPr sz="4400" b="1" dirty="0">
                <a:latin typeface="Times New Roman" panose="02020603050405020304" pitchFamily="18" charset="0"/>
                <a:cs typeface="Times New Roman" panose="02020603050405020304" pitchFamily="18" charset="0"/>
              </a:rPr>
              <a:t>Istria</a:t>
            </a:r>
          </a:p>
        </p:txBody>
      </p:sp>
      <p:sp>
        <p:nvSpPr>
          <p:cNvPr id="3" name="Content Placeholder 2"/>
          <p:cNvSpPr>
            <a:spLocks noGrp="1"/>
          </p:cNvSpPr>
          <p:nvPr>
            <p:ph idx="1"/>
          </p:nvPr>
        </p:nvSpPr>
        <p:spPr>
          <a:xfrm>
            <a:off x="457200" y="1417638"/>
            <a:ext cx="8479536" cy="5440362"/>
          </a:xfrm>
        </p:spPr>
        <p:txBody>
          <a:bodyPr>
            <a:normAutofit/>
          </a:bodyPr>
          <a:lstStyle/>
          <a:p>
            <a:pPr marR="0" lvl="0">
              <a:lnSpc>
                <a:spcPct val="115000"/>
              </a:lnSpc>
              <a:spcBef>
                <a:spcPts val="0"/>
              </a:spcBef>
              <a:spcAft>
                <a:spcPts val="800"/>
              </a:spcAft>
              <a:buSzPct val="100000"/>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Kozlović</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Winery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One of the most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prestigious wineries in Istria,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Kozlović</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known for its high-quality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Malvazija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Istarska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Teran. </a:t>
            </a:r>
          </a:p>
          <a:p>
            <a:pPr marR="0" lvl="0">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winery combines traditional methods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with modern technology, resulting in wines that reflect the region’s terroir while maintaining elegance and finesse.</a:t>
            </a:r>
          </a:p>
          <a:p>
            <a:pPr marR="0" lvl="0">
              <a:lnSpc>
                <a:spcPct val="115000"/>
              </a:lnSpc>
              <a:spcBef>
                <a:spcPts val="0"/>
              </a:spcBef>
              <a:spcAft>
                <a:spcPts val="800"/>
              </a:spcAft>
              <a:buSzPct val="100000"/>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Coronica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Situated near the town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Umag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Coronica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famous for its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Malvazija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Istarska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which showcases the iron-rich terra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rossa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soil of the region. </a:t>
            </a:r>
          </a:p>
          <a:p>
            <a:pPr marR="0" lvl="0">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Their wines are known for their purity, minerality, and precision.</a:t>
            </a:r>
          </a:p>
        </p:txBody>
      </p:sp>
      <p:pic>
        <p:nvPicPr>
          <p:cNvPr id="5" name="Picture 4" descr="A building with a green hill&#10;&#10;Description automatically generated">
            <a:extLst>
              <a:ext uri="{FF2B5EF4-FFF2-40B4-BE49-F238E27FC236}">
                <a16:creationId xmlns:a16="http://schemas.microsoft.com/office/drawing/2014/main" id="{FE8B42B1-F274-017D-D9E2-BF2261B7A872}"/>
              </a:ext>
            </a:extLst>
          </p:cNvPr>
          <p:cNvPicPr>
            <a:picLocks noChangeAspect="1"/>
          </p:cNvPicPr>
          <p:nvPr/>
        </p:nvPicPr>
        <p:blipFill>
          <a:blip r:embed="rId2"/>
          <a:stretch>
            <a:fillRect/>
          </a:stretch>
        </p:blipFill>
        <p:spPr>
          <a:xfrm>
            <a:off x="5852160" y="1565530"/>
            <a:ext cx="3438144" cy="2159396"/>
          </a:xfrm>
          <a:prstGeom prst="rect">
            <a:avLst/>
          </a:prstGeom>
        </p:spPr>
      </p:pic>
    </p:spTree>
    <p:extLst>
      <p:ext uri="{BB962C8B-B14F-4D97-AF65-F5344CB8AC3E}">
        <p14:creationId xmlns:p14="http://schemas.microsoft.com/office/powerpoint/2010/main" val="358165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8928"/>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Slavonia and the Danube:</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Kingdom of </a:t>
            </a:r>
            <a:r>
              <a:rPr lang="en-US" sz="4400" b="1" kern="100" dirty="0" err="1">
                <a:effectLst/>
                <a:latin typeface="Times New Roman" panose="02020603050405020304" pitchFamily="18" charset="0"/>
                <a:ea typeface="Aptos" panose="020B0004020202020204" pitchFamily="34" charset="0"/>
                <a:cs typeface="Times New Roman" panose="02020603050405020304" pitchFamily="18" charset="0"/>
              </a:rPr>
              <a:t>Graševina</a:t>
            </a:r>
            <a:endParaRP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42816" y="1554481"/>
            <a:ext cx="4657344" cy="3992880"/>
          </a:xfrm>
        </p:spPr>
        <p:txBody>
          <a:bodyPr>
            <a:noAutofit/>
          </a:bodyPr>
          <a:lstStyle/>
          <a:p>
            <a:pPr>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Location &amp; Terroir:</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Slavonia is located in the northeastern part of Croatia, far from the coastal regions. </a:t>
            </a:r>
          </a:p>
          <a:p>
            <a:pPr>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is a flat, fertile region with vast vineyards stretching across plains and rolling hills. The soils here are mostly alluvial, with loam and sand, perfect for growing white varietals.</a:t>
            </a:r>
          </a:p>
        </p:txBody>
      </p:sp>
      <p:pic>
        <p:nvPicPr>
          <p:cNvPr id="5" name="Picture 4" descr="A map of the region of croatia&#10;&#10;Description automatically generated">
            <a:extLst>
              <a:ext uri="{FF2B5EF4-FFF2-40B4-BE49-F238E27FC236}">
                <a16:creationId xmlns:a16="http://schemas.microsoft.com/office/drawing/2014/main" id="{5201625B-62F9-82B1-2531-DA48ED3C6E11}"/>
              </a:ext>
            </a:extLst>
          </p:cNvPr>
          <p:cNvPicPr>
            <a:picLocks noChangeAspect="1"/>
          </p:cNvPicPr>
          <p:nvPr/>
        </p:nvPicPr>
        <p:blipFill>
          <a:blip r:embed="rId2"/>
          <a:srcRect l="53973" t="3555" r="4400" b="46965"/>
          <a:stretch/>
        </p:blipFill>
        <p:spPr>
          <a:xfrm>
            <a:off x="0" y="1688592"/>
            <a:ext cx="4205455" cy="37490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8928"/>
          </a:xfrm>
        </p:spPr>
        <p:txBody>
          <a:bodyPr>
            <a:normAutofit/>
          </a:bodyPr>
          <a:lstStyle/>
          <a:p>
            <a:pPr algn="ctr"/>
            <a:r>
              <a:rPr sz="4400" b="1" dirty="0">
                <a:latin typeface="Times New Roman" panose="02020603050405020304" pitchFamily="18" charset="0"/>
                <a:cs typeface="Times New Roman" panose="02020603050405020304" pitchFamily="18" charset="0"/>
              </a:rPr>
              <a:t>Slavonia &amp; Danube</a:t>
            </a:r>
          </a:p>
        </p:txBody>
      </p:sp>
      <p:sp>
        <p:nvSpPr>
          <p:cNvPr id="3" name="Content Placeholder 2"/>
          <p:cNvSpPr>
            <a:spLocks noGrp="1"/>
          </p:cNvSpPr>
          <p:nvPr>
            <p:ph idx="1"/>
          </p:nvPr>
        </p:nvSpPr>
        <p:spPr>
          <a:xfrm>
            <a:off x="475488" y="1207008"/>
            <a:ext cx="8375904" cy="4969955"/>
          </a:xfrm>
        </p:spPr>
        <p:txBody>
          <a:bodyPr>
            <a:normAutofit/>
          </a:bodyPr>
          <a:lstStyle/>
          <a:p>
            <a:pPr>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Climate:</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continental climate of Slavonia is characterized by cold winters and hot summers, with significant temperature fluctuations between day and night. </a:t>
            </a:r>
          </a:p>
          <a:p>
            <a:pPr>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helps the grapes retain acidity, making for crisp, refreshing wines.</a:t>
            </a:r>
          </a:p>
        </p:txBody>
      </p:sp>
      <p:pic>
        <p:nvPicPr>
          <p:cNvPr id="8" name="Picture 7" descr="A field with trees and hills in the background&#10;&#10;Description automatically generated">
            <a:extLst>
              <a:ext uri="{FF2B5EF4-FFF2-40B4-BE49-F238E27FC236}">
                <a16:creationId xmlns:a16="http://schemas.microsoft.com/office/drawing/2014/main" id="{AD5DF1D7-8A9C-499F-1397-3DBEC7FC0173}"/>
              </a:ext>
            </a:extLst>
          </p:cNvPr>
          <p:cNvPicPr>
            <a:picLocks noChangeAspect="1"/>
          </p:cNvPicPr>
          <p:nvPr/>
        </p:nvPicPr>
        <p:blipFill>
          <a:blip r:embed="rId2"/>
          <a:stretch>
            <a:fillRect/>
          </a:stretch>
        </p:blipFill>
        <p:spPr>
          <a:xfrm>
            <a:off x="0" y="3950208"/>
            <a:ext cx="9144000" cy="2860168"/>
          </a:xfrm>
          <a:prstGeom prst="rect">
            <a:avLst/>
          </a:prstGeom>
        </p:spPr>
      </p:pic>
    </p:spTree>
    <p:extLst>
      <p:ext uri="{BB962C8B-B14F-4D97-AF65-F5344CB8AC3E}">
        <p14:creationId xmlns:p14="http://schemas.microsoft.com/office/powerpoint/2010/main" val="57049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sz="4400" b="1" dirty="0">
                <a:latin typeface="Times New Roman" panose="02020603050405020304" pitchFamily="18" charset="0"/>
                <a:cs typeface="Times New Roman" panose="02020603050405020304" pitchFamily="18" charset="0"/>
              </a:rPr>
              <a:t>Slavonia &amp; Danube</a:t>
            </a:r>
            <a:r>
              <a:rPr lang="en-US" sz="4400" b="1" dirty="0">
                <a:latin typeface="Times New Roman" panose="02020603050405020304" pitchFamily="18" charset="0"/>
                <a:cs typeface="Times New Roman" panose="02020603050405020304" pitchFamily="18" charset="0"/>
              </a:rPr>
              <a:t> </a:t>
            </a:r>
            <a:br>
              <a:rPr lang="en-US" sz="4400" b="1" dirty="0">
                <a:latin typeface="Times New Roman" panose="02020603050405020304" pitchFamily="18"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 </a:t>
            </a:r>
            <a:endParaRPr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26385" y="1600200"/>
            <a:ext cx="6083888" cy="5257800"/>
          </a:xfrm>
        </p:spPr>
        <p:txBody>
          <a:bodyPr>
            <a:normAutofit fontScale="92500"/>
          </a:bodyPr>
          <a:lstStyle/>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Graševina</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(White):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Graševina</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also known as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Welschriesling</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in other parts of Central Europe, is the most widely planted grape variety in Croatia. It produces wines with</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Traminac</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(White): Known internationally as Gewürztraminer,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Traminac</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thrives in Slavonia’s continental climate. </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This aromatic white wine bursts with notes of rose petals, lychee, and tropical fruits, often with a touch of spice and honey on the finish. </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It has a lush, oily texture but is balanced by a vibrant acidity.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Traminac</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pairs beautifully with Asian dishes, spicy foods, or rich desserts like crème Brulé.</a:t>
            </a:r>
          </a:p>
        </p:txBody>
      </p:sp>
      <p:pic>
        <p:nvPicPr>
          <p:cNvPr id="5" name="Picture 4" descr="A bottle of wine on a black background&#10;&#10;Description automatically generated">
            <a:extLst>
              <a:ext uri="{FF2B5EF4-FFF2-40B4-BE49-F238E27FC236}">
                <a16:creationId xmlns:a16="http://schemas.microsoft.com/office/drawing/2014/main" id="{BD2D0B4C-246A-37FF-56C7-6D3516921192}"/>
              </a:ext>
            </a:extLst>
          </p:cNvPr>
          <p:cNvPicPr>
            <a:picLocks noChangeAspect="1"/>
          </p:cNvPicPr>
          <p:nvPr/>
        </p:nvPicPr>
        <p:blipFill>
          <a:blip r:embed="rId2"/>
          <a:srcRect l="35037" t="7437" r="37317"/>
          <a:stretch/>
        </p:blipFill>
        <p:spPr>
          <a:xfrm>
            <a:off x="12192" y="1600200"/>
            <a:ext cx="1414193" cy="5814727"/>
          </a:xfrm>
          <a:prstGeom prst="rect">
            <a:avLst/>
          </a:prstGeom>
        </p:spPr>
      </p:pic>
      <p:pic>
        <p:nvPicPr>
          <p:cNvPr id="7" name="Picture 6" descr="A bottle of wine with a white label&#10;&#10;Description automatically generated">
            <a:extLst>
              <a:ext uri="{FF2B5EF4-FFF2-40B4-BE49-F238E27FC236}">
                <a16:creationId xmlns:a16="http://schemas.microsoft.com/office/drawing/2014/main" id="{CA557C28-B630-0725-19F7-F3E30D630404}"/>
              </a:ext>
            </a:extLst>
          </p:cNvPr>
          <p:cNvPicPr>
            <a:picLocks noChangeAspect="1"/>
          </p:cNvPicPr>
          <p:nvPr/>
        </p:nvPicPr>
        <p:blipFill>
          <a:blip r:embed="rId3"/>
          <a:srcRect l="31191"/>
          <a:stretch/>
        </p:blipFill>
        <p:spPr>
          <a:xfrm>
            <a:off x="7266432" y="907451"/>
            <a:ext cx="3308223" cy="6036274"/>
          </a:xfrm>
          <a:prstGeom prst="rect">
            <a:avLst/>
          </a:prstGeom>
        </p:spPr>
      </p:pic>
    </p:spTree>
    <p:extLst>
      <p:ext uri="{BB962C8B-B14F-4D97-AF65-F5344CB8AC3E}">
        <p14:creationId xmlns:p14="http://schemas.microsoft.com/office/powerpoint/2010/main" val="364253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lang="en-US" sz="4400" b="1" dirty="0">
                <a:latin typeface="Times New Roman" panose="02020603050405020304" pitchFamily="18" charset="0"/>
                <a:cs typeface="Times New Roman" panose="02020603050405020304" pitchFamily="18" charset="0"/>
              </a:rPr>
              <a:t>Slavonia &amp; Danube </a:t>
            </a:r>
            <a:br>
              <a:rPr lang="en-US" sz="4400" b="1" dirty="0">
                <a:latin typeface="Times New Roman" panose="02020603050405020304" pitchFamily="18"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 </a:t>
            </a:r>
            <a:endParaRPr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33728" y="1600200"/>
            <a:ext cx="7053071" cy="5257800"/>
          </a:xfrm>
        </p:spPr>
        <p:txBody>
          <a:bodyPr>
            <a:noAutofit/>
          </a:bodyPr>
          <a:lstStyle/>
          <a:p>
            <a:pPr marR="0" lvl="0">
              <a:lnSpc>
                <a:spcPct val="115000"/>
              </a:lnSpc>
              <a:spcBef>
                <a:spcPts val="0"/>
              </a:spcBef>
              <a:spcAft>
                <a:spcPts val="800"/>
              </a:spcAft>
              <a:buSzPct val="100000"/>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Frankovka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(Red): Known as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Blaufränkisch</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in Austria and Hungary,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Frankovka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a dark-skinned red grape that produces medium-bodied wines with flavors of blackberries, sour cherries, and a touch of pepper. </a:t>
            </a:r>
          </a:p>
          <a:p>
            <a:pPr marR="0" lvl="0">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Its bright acidity and moderate tannins make it versatile for food pairing, especially with barbecued meats, sausages, and goulash.</a:t>
            </a:r>
          </a:p>
        </p:txBody>
      </p:sp>
      <p:pic>
        <p:nvPicPr>
          <p:cNvPr id="7" name="Picture 6" descr="A bottle of wine with a label&#10;&#10;Description automatically generated">
            <a:extLst>
              <a:ext uri="{FF2B5EF4-FFF2-40B4-BE49-F238E27FC236}">
                <a16:creationId xmlns:a16="http://schemas.microsoft.com/office/drawing/2014/main" id="{AFC40A02-F7E8-7C5E-123F-F51DC6D6964A}"/>
              </a:ext>
            </a:extLst>
          </p:cNvPr>
          <p:cNvPicPr>
            <a:picLocks noChangeAspect="1"/>
          </p:cNvPicPr>
          <p:nvPr/>
        </p:nvPicPr>
        <p:blipFill>
          <a:blip r:embed="rId2"/>
          <a:stretch>
            <a:fillRect/>
          </a:stretch>
        </p:blipFill>
        <p:spPr>
          <a:xfrm>
            <a:off x="109728" y="1600200"/>
            <a:ext cx="1410843" cy="5257800"/>
          </a:xfrm>
          <a:prstGeom prst="rect">
            <a:avLst/>
          </a:prstGeom>
        </p:spPr>
      </p:pic>
    </p:spTree>
    <p:extLst>
      <p:ext uri="{BB962C8B-B14F-4D97-AF65-F5344CB8AC3E}">
        <p14:creationId xmlns:p14="http://schemas.microsoft.com/office/powerpoint/2010/main" val="3772452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39840" cy="1600200"/>
          </a:xfrm>
        </p:spPr>
        <p:txBody>
          <a:bodyPr>
            <a:normAutofit/>
          </a:bodyPr>
          <a:lstStyle/>
          <a:p>
            <a:pPr algn="ctr"/>
            <a:r>
              <a:rPr lang="en-US" sz="4400" b="1" dirty="0">
                <a:latin typeface="Times New Roman" panose="02020603050405020304" pitchFamily="18" charset="0"/>
                <a:cs typeface="Times New Roman" panose="02020603050405020304" pitchFamily="18" charset="0"/>
              </a:rPr>
              <a:t>Slavonia &amp; Danube </a:t>
            </a:r>
            <a:br>
              <a:rPr lang="en-US" sz="4400" b="1" dirty="0">
                <a:latin typeface="Times New Roman" panose="02020603050405020304" pitchFamily="18"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 </a:t>
            </a:r>
            <a:endParaRPr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1105" y="1600200"/>
            <a:ext cx="5888735" cy="5257800"/>
          </a:xfrm>
        </p:spPr>
        <p:txBody>
          <a:bodyPr>
            <a:noAutofit/>
          </a:bodyPr>
          <a:lstStyle/>
          <a:p>
            <a:pPr marR="0" lvl="0">
              <a:lnSpc>
                <a:spcPct val="115000"/>
              </a:lnSpc>
              <a:spcBef>
                <a:spcPts val="0"/>
              </a:spcBef>
              <a:spcAft>
                <a:spcPts val="800"/>
              </a:spcAft>
              <a:buSzPct val="100000"/>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Silvanac</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Zeleni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(White): Known as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Silvaner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in Germany and Austria,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Silvanac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Zeleni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a fresh and delicate white wine with citrus and green apple flavors, underscored by herbaceous and mineral notes. </a:t>
            </a:r>
          </a:p>
          <a:p>
            <a:pPr marR="0" lvl="0">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It’s a lighter, more subtle wine that pairs well with fresh salads, soft cheeses, and delicate fish dishes like grilled trout.</a:t>
            </a:r>
          </a:p>
        </p:txBody>
      </p:sp>
      <p:pic>
        <p:nvPicPr>
          <p:cNvPr id="5" name="Picture 4" descr="A bottle of wine with a label&#10;&#10;Description automatically generated">
            <a:extLst>
              <a:ext uri="{FF2B5EF4-FFF2-40B4-BE49-F238E27FC236}">
                <a16:creationId xmlns:a16="http://schemas.microsoft.com/office/drawing/2014/main" id="{162E13FD-F1E3-4DCA-5BD8-F3F5C12211B0}"/>
              </a:ext>
            </a:extLst>
          </p:cNvPr>
          <p:cNvPicPr>
            <a:picLocks noChangeAspect="1"/>
          </p:cNvPicPr>
          <p:nvPr/>
        </p:nvPicPr>
        <p:blipFill>
          <a:blip r:embed="rId2"/>
          <a:srcRect l="25645" t="7822" r="39867" b="8267"/>
          <a:stretch/>
        </p:blipFill>
        <p:spPr>
          <a:xfrm>
            <a:off x="6339840" y="35508"/>
            <a:ext cx="2804160" cy="6822492"/>
          </a:xfrm>
          <a:prstGeom prst="rect">
            <a:avLst/>
          </a:prstGeom>
        </p:spPr>
      </p:pic>
    </p:spTree>
    <p:extLst>
      <p:ext uri="{BB962C8B-B14F-4D97-AF65-F5344CB8AC3E}">
        <p14:creationId xmlns:p14="http://schemas.microsoft.com/office/powerpoint/2010/main" val="1431245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2774" y="0"/>
            <a:ext cx="7581226" cy="1600200"/>
          </a:xfrm>
        </p:spPr>
        <p:txBody>
          <a:bodyPr>
            <a:normAutofit/>
          </a:bodyPr>
          <a:lstStyle/>
          <a:p>
            <a:pPr algn="ctr"/>
            <a:r>
              <a:rPr lang="en-US" sz="4400" b="1" dirty="0">
                <a:latin typeface="Times New Roman" panose="02020603050405020304" pitchFamily="18" charset="0"/>
                <a:cs typeface="Times New Roman" panose="02020603050405020304" pitchFamily="18" charset="0"/>
              </a:rPr>
              <a:t>Slavonia &amp; Danube </a:t>
            </a:r>
            <a:br>
              <a:rPr lang="en-US" sz="4400" b="1" dirty="0">
                <a:latin typeface="Times New Roman" panose="02020603050405020304" pitchFamily="18"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 </a:t>
            </a:r>
            <a:endParaRPr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19072" y="1825624"/>
            <a:ext cx="7217664" cy="5032375"/>
          </a:xfrm>
        </p:spPr>
        <p:txBody>
          <a:bodyPr>
            <a:noAutofit/>
          </a:bodyPr>
          <a:lstStyle/>
          <a:p>
            <a:pPr marR="0" lvl="0">
              <a:lnSpc>
                <a:spcPct val="115000"/>
              </a:lnSpc>
              <a:spcBef>
                <a:spcPts val="0"/>
              </a:spcBef>
              <a:spcAft>
                <a:spcPts val="800"/>
              </a:spcAft>
              <a:buSzPct val="100000"/>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Cabernet Sauvignon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(Red): While Cabernet Sauvignon is not native to Croatia, it has been successfully cultivated in the Slavonian region. </a:t>
            </a:r>
          </a:p>
          <a:p>
            <a:pPr marR="0" lvl="0">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Wines from this grape here tend to have a slightly lighter body compared to their counterparts in warmer regions, but they still exhibit classic notes of blackcurrant, cedar, and pepper. </a:t>
            </a:r>
          </a:p>
          <a:p>
            <a:pPr marR="0" lvl="0">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Slavonian Cabernet Sauvignon pairs well with grilled meats, aged cheeses, and robust stews.</a:t>
            </a:r>
          </a:p>
        </p:txBody>
      </p:sp>
      <p:pic>
        <p:nvPicPr>
          <p:cNvPr id="7" name="Picture 6" descr="A bottle of wine with a white label&#10;&#10;Description automatically generated">
            <a:extLst>
              <a:ext uri="{FF2B5EF4-FFF2-40B4-BE49-F238E27FC236}">
                <a16:creationId xmlns:a16="http://schemas.microsoft.com/office/drawing/2014/main" id="{138160EF-B020-8E92-2E94-A3AD0E22544B}"/>
              </a:ext>
            </a:extLst>
          </p:cNvPr>
          <p:cNvPicPr>
            <a:picLocks noChangeAspect="1"/>
          </p:cNvPicPr>
          <p:nvPr/>
        </p:nvPicPr>
        <p:blipFill>
          <a:blip r:embed="rId2"/>
          <a:srcRect l="39120" t="1733" r="38907" b="1839"/>
          <a:stretch/>
        </p:blipFill>
        <p:spPr>
          <a:xfrm>
            <a:off x="0" y="0"/>
            <a:ext cx="1562774" cy="6857999"/>
          </a:xfrm>
          <a:prstGeom prst="rect">
            <a:avLst/>
          </a:prstGeom>
        </p:spPr>
      </p:pic>
    </p:spTree>
    <p:extLst>
      <p:ext uri="{BB962C8B-B14F-4D97-AF65-F5344CB8AC3E}">
        <p14:creationId xmlns:p14="http://schemas.microsoft.com/office/powerpoint/2010/main" val="325900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65B5-AC56-0AB6-308B-10E4F8A7254B}"/>
              </a:ext>
            </a:extLst>
          </p:cNvPr>
          <p:cNvSpPr>
            <a:spLocks noGrp="1"/>
          </p:cNvSpPr>
          <p:nvPr>
            <p:ph type="title"/>
          </p:nvPr>
        </p:nvSpPr>
        <p:spPr>
          <a:xfrm>
            <a:off x="0" y="0"/>
            <a:ext cx="9144000" cy="1328928"/>
          </a:xfrm>
        </p:spPr>
        <p:txBody>
          <a:bodyPr>
            <a:normAutofit/>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Rich History of Croatia Wines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9A8BAB6-B41F-4940-B188-ED3D280D7FF0}"/>
              </a:ext>
            </a:extLst>
          </p:cNvPr>
          <p:cNvSpPr>
            <a:spLocks noGrp="1"/>
          </p:cNvSpPr>
          <p:nvPr>
            <p:ph idx="1"/>
          </p:nvPr>
        </p:nvSpPr>
        <p:spPr>
          <a:xfrm>
            <a:off x="377952" y="1328928"/>
            <a:ext cx="8631936" cy="5529072"/>
          </a:xfrm>
        </p:spPr>
        <p:txBody>
          <a:bodyPr>
            <a:normAutofit fontScale="92500" lnSpcReduction="20000"/>
          </a:bodyPr>
          <a:lstStyle/>
          <a:p>
            <a:pPr marL="0" indent="0">
              <a:lnSpc>
                <a:spcPct val="115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Introduction</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Croatia, with its picturesque coastline and rolling hills, is not only a hidden gem for travelers but also an emerging star in the world of wine. </a:t>
            </a:r>
          </a:p>
          <a:p>
            <a:pPr>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From crisp whites to bold reds, Croatia's diverse terroir and long-standing viticultural tradition have given rise to a remarkable array of wine styles. </a:t>
            </a:r>
          </a:p>
          <a:p>
            <a:pPr>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Croatia has a history dating back thousands of years, and their wines are finally beginning to receive the international recognition they deserve. </a:t>
            </a:r>
          </a:p>
          <a:p>
            <a:pPr>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 will guide you through Croatia’s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fascinating wine history, explore its</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key wine regions, and showcase its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notable varietals. Whether you're 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casual drinker or a seasoned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oenophile, Croatia’s wine scene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offers something unique for every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palate.</a:t>
            </a:r>
          </a:p>
          <a:p>
            <a:endParaRPr lang="en-US" dirty="0"/>
          </a:p>
        </p:txBody>
      </p:sp>
      <p:pic>
        <p:nvPicPr>
          <p:cNvPr id="5" name="Picture 4" descr="A couple of hands holding wine glasses with a view of a city and water in the background&#10;&#10;Description automatically generated">
            <a:extLst>
              <a:ext uri="{FF2B5EF4-FFF2-40B4-BE49-F238E27FC236}">
                <a16:creationId xmlns:a16="http://schemas.microsoft.com/office/drawing/2014/main" id="{D25DEA01-B45A-2B85-7856-EB9687CD3A03}"/>
              </a:ext>
            </a:extLst>
          </p:cNvPr>
          <p:cNvPicPr>
            <a:picLocks noChangeAspect="1"/>
          </p:cNvPicPr>
          <p:nvPr/>
        </p:nvPicPr>
        <p:blipFill>
          <a:blip r:embed="rId2"/>
          <a:srcRect l="16696"/>
          <a:stretch/>
        </p:blipFill>
        <p:spPr>
          <a:xfrm>
            <a:off x="4718304" y="3974592"/>
            <a:ext cx="4450080" cy="2891968"/>
          </a:xfrm>
          <a:prstGeom prst="rect">
            <a:avLst/>
          </a:prstGeom>
        </p:spPr>
      </p:pic>
    </p:spTree>
    <p:extLst>
      <p:ext uri="{BB962C8B-B14F-4D97-AF65-F5344CB8AC3E}">
        <p14:creationId xmlns:p14="http://schemas.microsoft.com/office/powerpoint/2010/main" val="256699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0968-A276-1EA9-54C1-896877776EFC}"/>
              </a:ext>
            </a:extLst>
          </p:cNvPr>
          <p:cNvSpPr>
            <a:spLocks noGrp="1"/>
          </p:cNvSpPr>
          <p:nvPr>
            <p:ph type="title"/>
          </p:nvPr>
        </p:nvSpPr>
        <p:spPr>
          <a:xfrm>
            <a:off x="20" y="3752849"/>
            <a:ext cx="2828905" cy="2452687"/>
          </a:xfrm>
        </p:spPr>
        <p:txBody>
          <a:bodyPr anchor="ctr">
            <a:normAutofit/>
          </a:bodyPr>
          <a:lstStyle/>
          <a:p>
            <a:pPr algn="ctr"/>
            <a:r>
              <a:rPr lang="en-US" sz="31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 </a:t>
            </a:r>
            <a:br>
              <a:rPr lang="en-US" sz="31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3100" b="1" kern="100" dirty="0">
                <a:effectLst/>
                <a:latin typeface="Times New Roman" panose="02020603050405020304" pitchFamily="18" charset="0"/>
                <a:ea typeface="Aptos" panose="020B0004020202020204" pitchFamily="34" charset="0"/>
                <a:cs typeface="Times New Roman" panose="02020603050405020304" pitchFamily="18" charset="0"/>
              </a:rPr>
              <a:t>Slavonia and the Danube</a:t>
            </a:r>
            <a:endParaRPr lang="en-US" sz="3100" dirty="0">
              <a:latin typeface="Times New Roman" panose="02020603050405020304" pitchFamily="18" charset="0"/>
              <a:cs typeface="Times New Roman" panose="02020603050405020304" pitchFamily="18" charset="0"/>
            </a:endParaRPr>
          </a:p>
        </p:txBody>
      </p:sp>
      <p:pic>
        <p:nvPicPr>
          <p:cNvPr id="5" name="Picture 4" descr="Rows of barrels in a dark room&#10;&#10;Description automatically generated">
            <a:extLst>
              <a:ext uri="{FF2B5EF4-FFF2-40B4-BE49-F238E27FC236}">
                <a16:creationId xmlns:a16="http://schemas.microsoft.com/office/drawing/2014/main" id="{D8F76D18-4B3B-05AE-303B-89B0DC3FCBA8}"/>
              </a:ext>
            </a:extLst>
          </p:cNvPr>
          <p:cNvPicPr>
            <a:picLocks noChangeAspect="1"/>
          </p:cNvPicPr>
          <p:nvPr/>
        </p:nvPicPr>
        <p:blipFill>
          <a:blip r:embed="rId2"/>
          <a:srcRect t="3953"/>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8300768D-8A39-FD0B-008D-C57D5846690A}"/>
              </a:ext>
            </a:extLst>
          </p:cNvPr>
          <p:cNvSpPr>
            <a:spLocks noGrp="1"/>
          </p:cNvSpPr>
          <p:nvPr>
            <p:ph idx="1"/>
          </p:nvPr>
        </p:nvSpPr>
        <p:spPr>
          <a:xfrm>
            <a:off x="2731008" y="3752850"/>
            <a:ext cx="6412972" cy="3105150"/>
          </a:xfrm>
        </p:spPr>
        <p:txBody>
          <a:bodyPr anchor="ctr">
            <a:noAutofit/>
          </a:bodyPr>
          <a:lstStyle/>
          <a:p>
            <a:pPr marR="0" lvl="0">
              <a:spcBef>
                <a:spcPts val="0"/>
              </a:spcBef>
              <a:spcAft>
                <a:spcPts val="800"/>
              </a:spcAft>
              <a:buSzPct val="100000"/>
              <a:tabLst>
                <a:tab pos="457200" algn="l"/>
              </a:tabLst>
            </a:pP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Kutjevo</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 Winery</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One of the oldest and most renowned wineries in Croatia, </a:t>
            </a:r>
          </a:p>
          <a:p>
            <a:pPr marR="0" lvl="0">
              <a:spcBef>
                <a:spcPts val="0"/>
              </a:spcBef>
              <a:spcAft>
                <a:spcPts val="800"/>
              </a:spcAft>
              <a:buSzPct val="100000"/>
              <a:tabLst>
                <a:tab pos="457200" algn="l"/>
              </a:tabLst>
            </a:pP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Kutjevo</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is synonymous with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Graševina</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Their wines are celebrated for their freshness, minerality, and balance, offering both approachable, everyday wines and more complex, barrel-aged versions. </a:t>
            </a:r>
          </a:p>
          <a:p>
            <a:pPr marR="0" lvl="0">
              <a:spcBef>
                <a:spcPts val="0"/>
              </a:spcBef>
              <a:spcAft>
                <a:spcPts val="800"/>
              </a:spcAft>
              <a:buSzPct val="100000"/>
              <a:tabLst>
                <a:tab pos="457200" algn="l"/>
              </a:tabLst>
            </a:pP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Kutjevo</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also produces excellent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Traminac</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which is often slightly off-dry with a hint of sweetness.</a:t>
            </a:r>
          </a:p>
        </p:txBody>
      </p:sp>
    </p:spTree>
    <p:extLst>
      <p:ext uri="{BB962C8B-B14F-4D97-AF65-F5344CB8AC3E}">
        <p14:creationId xmlns:p14="http://schemas.microsoft.com/office/powerpoint/2010/main" val="297886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0968-A276-1EA9-54C1-896877776EFC}"/>
              </a:ext>
            </a:extLst>
          </p:cNvPr>
          <p:cNvSpPr>
            <a:spLocks noGrp="1"/>
          </p:cNvSpPr>
          <p:nvPr>
            <p:ph type="title"/>
          </p:nvPr>
        </p:nvSpPr>
        <p:spPr>
          <a:xfrm>
            <a:off x="0" y="0"/>
            <a:ext cx="9144000" cy="1600200"/>
          </a:xfrm>
        </p:spPr>
        <p:txBody>
          <a:bodyPr>
            <a:noAutofit/>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 </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Slavonia and the Danube</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300768D-8A39-FD0B-008D-C57D5846690A}"/>
              </a:ext>
            </a:extLst>
          </p:cNvPr>
          <p:cNvSpPr>
            <a:spLocks noGrp="1"/>
          </p:cNvSpPr>
          <p:nvPr>
            <p:ph idx="1"/>
          </p:nvPr>
        </p:nvSpPr>
        <p:spPr>
          <a:xfrm>
            <a:off x="628650" y="1606169"/>
            <a:ext cx="8344662" cy="4351338"/>
          </a:xfrm>
        </p:spPr>
        <p:txBody>
          <a:bodyPr>
            <a:normAutofit/>
          </a:bodyPr>
          <a:lstStyle/>
          <a:p>
            <a:pPr marR="0" lvl="0">
              <a:lnSpc>
                <a:spcPct val="115000"/>
              </a:lnSpc>
              <a:spcBef>
                <a:spcPts val="0"/>
              </a:spcBef>
              <a:spcAft>
                <a:spcPts val="800"/>
              </a:spcAft>
              <a:buSzPct val="100000"/>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Belje</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Winery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Located in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Baranja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near the confluence of the Danube and Drava rivers,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Belje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Winery is known for its extensive vineyards and high-quality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Graševina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R="0" lvl="0">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Their wines are characterized by crisp acidity and rich fruit flavors, and they also produce fine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Frankovka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Cabernet Sauvignon.</a:t>
            </a:r>
          </a:p>
          <a:p>
            <a:endParaRPr lang="en-US" dirty="0"/>
          </a:p>
        </p:txBody>
      </p:sp>
      <p:pic>
        <p:nvPicPr>
          <p:cNvPr id="5" name="Picture 4" descr="A large building with a vineyard&#10;&#10;Description automatically generated with medium confidence">
            <a:extLst>
              <a:ext uri="{FF2B5EF4-FFF2-40B4-BE49-F238E27FC236}">
                <a16:creationId xmlns:a16="http://schemas.microsoft.com/office/drawing/2014/main" id="{96A139CC-CB97-F1FF-3E77-399E0CAACA12}"/>
              </a:ext>
            </a:extLst>
          </p:cNvPr>
          <p:cNvPicPr>
            <a:picLocks noChangeAspect="1"/>
          </p:cNvPicPr>
          <p:nvPr/>
        </p:nvPicPr>
        <p:blipFill>
          <a:blip r:embed="rId2"/>
          <a:srcRect t="8634" b="37504"/>
          <a:stretch/>
        </p:blipFill>
        <p:spPr>
          <a:xfrm>
            <a:off x="1" y="4292822"/>
            <a:ext cx="9144000" cy="2565178"/>
          </a:xfrm>
          <a:prstGeom prst="rect">
            <a:avLst/>
          </a:prstGeom>
        </p:spPr>
      </p:pic>
    </p:spTree>
    <p:extLst>
      <p:ext uri="{BB962C8B-B14F-4D97-AF65-F5344CB8AC3E}">
        <p14:creationId xmlns:p14="http://schemas.microsoft.com/office/powerpoint/2010/main" val="357619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0968-A276-1EA9-54C1-896877776EFC}"/>
              </a:ext>
            </a:extLst>
          </p:cNvPr>
          <p:cNvSpPr>
            <a:spLocks noGrp="1"/>
          </p:cNvSpPr>
          <p:nvPr>
            <p:ph type="title"/>
          </p:nvPr>
        </p:nvSpPr>
        <p:spPr>
          <a:xfrm>
            <a:off x="0" y="0"/>
            <a:ext cx="9144000" cy="1600200"/>
          </a:xfrm>
        </p:spPr>
        <p:txBody>
          <a:bodyPr>
            <a:noAutofit/>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 </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Slavonia and the Danube</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300768D-8A39-FD0B-008D-C57D5846690A}"/>
              </a:ext>
            </a:extLst>
          </p:cNvPr>
          <p:cNvSpPr>
            <a:spLocks noGrp="1"/>
          </p:cNvSpPr>
          <p:nvPr>
            <p:ph idx="1"/>
          </p:nvPr>
        </p:nvSpPr>
        <p:spPr>
          <a:xfrm>
            <a:off x="390144" y="1825625"/>
            <a:ext cx="8510016" cy="4351338"/>
          </a:xfrm>
        </p:spPr>
        <p:txBody>
          <a:bodyPr>
            <a:normAutofit/>
          </a:bodyPr>
          <a:lstStyle/>
          <a:p>
            <a:pPr marR="0" lvl="0">
              <a:lnSpc>
                <a:spcPct val="115000"/>
              </a:lnSpc>
              <a:spcBef>
                <a:spcPts val="0"/>
              </a:spcBef>
              <a:spcAft>
                <a:spcPts val="800"/>
              </a:spcAft>
              <a:buSzPct val="100000"/>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Iločki</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Podrumi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Situated in the town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Ilok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Iločki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Podrumi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one of Croatia’s most historic wineries, with a tradition that dates back to Roman times. </a:t>
            </a:r>
          </a:p>
          <a:p>
            <a:pPr marR="0" lvl="0">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Their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Graševina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particularly famous, having been served at Queen Elizabeth II's coronation. </a:t>
            </a:r>
          </a:p>
          <a:p>
            <a:pPr marR="0" lvl="0">
              <a:lnSpc>
                <a:spcPct val="115000"/>
              </a:lnSpc>
              <a:spcBef>
                <a:spcPts val="0"/>
              </a:spcBef>
              <a:spcAft>
                <a:spcPts val="800"/>
              </a:spcAft>
              <a:buSzPct val="100000"/>
              <a:tabLst>
                <a:tab pos="457200" algn="l"/>
              </a:tabLst>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Iločki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Podrumi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also excels in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producing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Traminac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which is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aromatic, elegant, and perfect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for special occasions.</a:t>
            </a:r>
          </a:p>
          <a:p>
            <a:endParaRPr lang="en-US" dirty="0"/>
          </a:p>
        </p:txBody>
      </p:sp>
      <p:pic>
        <p:nvPicPr>
          <p:cNvPr id="5" name="Picture 4" descr="A room with wine bottles and shelves&#10;&#10;Description automatically generated">
            <a:extLst>
              <a:ext uri="{FF2B5EF4-FFF2-40B4-BE49-F238E27FC236}">
                <a16:creationId xmlns:a16="http://schemas.microsoft.com/office/drawing/2014/main" id="{FE56068E-A357-2BD5-B196-8465D864BA5F}"/>
              </a:ext>
            </a:extLst>
          </p:cNvPr>
          <p:cNvPicPr>
            <a:picLocks noChangeAspect="1"/>
          </p:cNvPicPr>
          <p:nvPr/>
        </p:nvPicPr>
        <p:blipFill>
          <a:blip r:embed="rId2"/>
          <a:srcRect l="4154"/>
          <a:stretch/>
        </p:blipFill>
        <p:spPr>
          <a:xfrm>
            <a:off x="4610100" y="3706368"/>
            <a:ext cx="4533900" cy="3151632"/>
          </a:xfrm>
          <a:prstGeom prst="rect">
            <a:avLst/>
          </a:prstGeom>
        </p:spPr>
      </p:pic>
    </p:spTree>
    <p:extLst>
      <p:ext uri="{BB962C8B-B14F-4D97-AF65-F5344CB8AC3E}">
        <p14:creationId xmlns:p14="http://schemas.microsoft.com/office/powerpoint/2010/main" val="156208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lang="en-US" sz="4400" b="1" dirty="0">
                <a:effectLst/>
                <a:latin typeface="Times New Roman" panose="02020603050405020304" pitchFamily="18" charset="0"/>
                <a:ea typeface="Aptos" panose="020B0004020202020204" pitchFamily="34" charset="0"/>
                <a:cs typeface="Times New Roman" panose="02020603050405020304" pitchFamily="18" charset="0"/>
              </a:rPr>
              <a:t>Central Croatia</a:t>
            </a:r>
            <a:br>
              <a:rPr lang="en-US" sz="4400" b="1"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dirty="0">
                <a:effectLst/>
                <a:latin typeface="Times New Roman" panose="02020603050405020304" pitchFamily="18" charset="0"/>
                <a:ea typeface="Aptos" panose="020B0004020202020204" pitchFamily="34" charset="0"/>
                <a:cs typeface="Times New Roman" panose="02020603050405020304" pitchFamily="18" charset="0"/>
              </a:rPr>
              <a:t>The Land of Versatility</a:t>
            </a:r>
            <a:endParaRPr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2191512"/>
          </a:xfrm>
        </p:spPr>
        <p:txBody>
          <a:bodyPr>
            <a:normAutofit/>
          </a:bodyPr>
          <a:lstStyle/>
          <a:p>
            <a:r>
              <a:rPr lang="en-US" sz="2600" b="1" kern="100" dirty="0">
                <a:effectLst/>
                <a:latin typeface="Times New Roman" panose="02020603050405020304" pitchFamily="18" charset="0"/>
                <a:ea typeface="Aptos" panose="020B0004020202020204" pitchFamily="34" charset="0"/>
                <a:cs typeface="Times New Roman" panose="02020603050405020304" pitchFamily="18" charset="0"/>
              </a:rPr>
              <a:t>Location &amp; Terroir:</a:t>
            </a:r>
            <a:b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Central Croatia, also known as the Croatian Uplands, is the least internationally recognized wine region in the country, but it is gaining prominence due to its unique location and diverse terroir. </a:t>
            </a:r>
          </a:p>
        </p:txBody>
      </p:sp>
      <p:pic>
        <p:nvPicPr>
          <p:cNvPr id="5" name="Picture 4" descr="A group of houses on a hill&#10;&#10;Description automatically generated">
            <a:extLst>
              <a:ext uri="{FF2B5EF4-FFF2-40B4-BE49-F238E27FC236}">
                <a16:creationId xmlns:a16="http://schemas.microsoft.com/office/drawing/2014/main" id="{66AEA554-DFCD-AB3D-3C68-F179FA990F29}"/>
              </a:ext>
            </a:extLst>
          </p:cNvPr>
          <p:cNvPicPr>
            <a:picLocks noChangeAspect="1"/>
          </p:cNvPicPr>
          <p:nvPr/>
        </p:nvPicPr>
        <p:blipFill>
          <a:blip r:embed="rId2"/>
          <a:stretch>
            <a:fillRect/>
          </a:stretch>
        </p:blipFill>
        <p:spPr>
          <a:xfrm>
            <a:off x="0" y="3584448"/>
            <a:ext cx="4907874" cy="3273552"/>
          </a:xfrm>
          <a:prstGeom prst="rect">
            <a:avLst/>
          </a:prstGeom>
        </p:spPr>
      </p:pic>
      <p:sp>
        <p:nvSpPr>
          <p:cNvPr id="7" name="TextBox 6">
            <a:extLst>
              <a:ext uri="{FF2B5EF4-FFF2-40B4-BE49-F238E27FC236}">
                <a16:creationId xmlns:a16="http://schemas.microsoft.com/office/drawing/2014/main" id="{4CEAED6E-ACD0-03E1-4CBC-522458E74E49}"/>
              </a:ext>
            </a:extLst>
          </p:cNvPr>
          <p:cNvSpPr txBox="1"/>
          <p:nvPr/>
        </p:nvSpPr>
        <p:spPr>
          <a:xfrm>
            <a:off x="5102352" y="3611880"/>
            <a:ext cx="4041648" cy="2492990"/>
          </a:xfrm>
          <a:prstGeom prst="rect">
            <a:avLst/>
          </a:prstGeom>
          <a:noFill/>
        </p:spPr>
        <p:txBody>
          <a:bodyPr wrap="square">
            <a:spAutoFit/>
          </a:bodyPr>
          <a:lstStyle/>
          <a:p>
            <a:pPr marL="342900" indent="-342900">
              <a:buFont typeface="Arial" panose="020B0604020202020204" pitchFamily="34" charset="0"/>
              <a:buChar char="•"/>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This area lies between the Adriatic coast and Slavonia, featuring hilly terrain with varying soil types, including clay, loam, and limestone.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map of croatia with different colored areas&#10;&#10;Description automatically generated">
            <a:extLst>
              <a:ext uri="{FF2B5EF4-FFF2-40B4-BE49-F238E27FC236}">
                <a16:creationId xmlns:a16="http://schemas.microsoft.com/office/drawing/2014/main" id="{AC0AF429-94C0-2F78-07CE-5A8BEC8DCB82}"/>
              </a:ext>
            </a:extLst>
          </p:cNvPr>
          <p:cNvPicPr>
            <a:picLocks noChangeAspect="1"/>
          </p:cNvPicPr>
          <p:nvPr/>
        </p:nvPicPr>
        <p:blipFill>
          <a:blip r:embed="rId2"/>
          <a:srcRect t="6755" b="8144"/>
          <a:stretch/>
        </p:blipFill>
        <p:spPr>
          <a:xfrm>
            <a:off x="0" y="2987040"/>
            <a:ext cx="9144000" cy="3870960"/>
          </a:xfrm>
          <a:prstGeom prst="rect">
            <a:avLst/>
          </a:prstGeom>
        </p:spPr>
      </p:pic>
      <p:sp>
        <p:nvSpPr>
          <p:cNvPr id="2" name="Title 1"/>
          <p:cNvSpPr>
            <a:spLocks noGrp="1"/>
          </p:cNvSpPr>
          <p:nvPr>
            <p:ph type="title"/>
          </p:nvPr>
        </p:nvSpPr>
        <p:spPr>
          <a:xfrm>
            <a:off x="0" y="0"/>
            <a:ext cx="9144000" cy="1600200"/>
          </a:xfrm>
        </p:spPr>
        <p:txBody>
          <a:bodyPr>
            <a:normAutofit/>
          </a:bodyPr>
          <a:lstStyle/>
          <a:p>
            <a:pPr algn="ctr"/>
            <a:r>
              <a:rPr lang="en-US" sz="4400" b="1" dirty="0">
                <a:effectLst/>
                <a:latin typeface="Times New Roman" panose="02020603050405020304" pitchFamily="18" charset="0"/>
                <a:ea typeface="Aptos" panose="020B0004020202020204" pitchFamily="34" charset="0"/>
                <a:cs typeface="Times New Roman" panose="02020603050405020304" pitchFamily="18" charset="0"/>
              </a:rPr>
              <a:t>Central Croatia</a:t>
            </a:r>
            <a:br>
              <a:rPr lang="en-US" sz="4400" b="1"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dirty="0">
                <a:effectLst/>
                <a:latin typeface="Times New Roman" panose="02020603050405020304" pitchFamily="18" charset="0"/>
                <a:ea typeface="Aptos" panose="020B0004020202020204" pitchFamily="34" charset="0"/>
                <a:cs typeface="Times New Roman" panose="02020603050405020304" pitchFamily="18" charset="0"/>
              </a:rPr>
              <a:t>The Land of Versatility</a:t>
            </a:r>
            <a:endParaRPr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491728" cy="4983480"/>
          </a:xfrm>
        </p:spPr>
        <p:txBody>
          <a:bodyPr>
            <a:normAutofit/>
          </a:bodyPr>
          <a:lstStyle/>
          <a:p>
            <a:pPr>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Climate: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continental climate of Central Croatia is similar to that of Slavonia, with cold winters and hot summers, but it tends to be more moderate due to the proximity to the Dinaric Alps. </a:t>
            </a:r>
          </a:p>
          <a:p>
            <a:pPr>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region sees significant diurnal temperature variation, which allows for slow grape ripening and the development of complex flavors.</a:t>
            </a:r>
          </a:p>
        </p:txBody>
      </p:sp>
    </p:spTree>
    <p:extLst>
      <p:ext uri="{BB962C8B-B14F-4D97-AF65-F5344CB8AC3E}">
        <p14:creationId xmlns:p14="http://schemas.microsoft.com/office/powerpoint/2010/main" val="69858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lang="en-US" sz="4400" b="1">
                <a:effectLst/>
                <a:latin typeface="Times New Roman" panose="02020603050405020304" pitchFamily="18" charset="0"/>
                <a:ea typeface="Aptos" panose="020B0004020202020204" pitchFamily="34" charset="0"/>
                <a:cs typeface="Times New Roman" panose="02020603050405020304" pitchFamily="18" charset="0"/>
              </a:rPr>
              <a:t>Central Croatia</a:t>
            </a:r>
            <a:br>
              <a:rPr lang="en-US" sz="4400" b="1">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a:effectLst/>
                <a:latin typeface="Times New Roman" panose="02020603050405020304" pitchFamily="18" charset="0"/>
                <a:ea typeface="Aptos" panose="020B0004020202020204" pitchFamily="34" charset="0"/>
                <a:cs typeface="Times New Roman" panose="02020603050405020304" pitchFamily="18" charset="0"/>
              </a:rPr>
              <a:t>Prominent Varietals</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36108"/>
            <a:ext cx="5151120" cy="4947572"/>
          </a:xfrm>
        </p:spPr>
        <p:txBody>
          <a:bodyPr>
            <a:normAutofit/>
          </a:bodyPr>
          <a:lstStyle/>
          <a:p>
            <a:pPr marR="0" lvl="0">
              <a:lnSpc>
                <a:spcPct val="115000"/>
              </a:lnSpc>
              <a:spcBef>
                <a:spcPts val="0"/>
              </a:spcBef>
              <a:spcAft>
                <a:spcPts val="800"/>
              </a:spcAft>
              <a:buSzPct val="100000"/>
              <a:tabLst>
                <a:tab pos="457200" algn="l"/>
              </a:tabLst>
            </a:pP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Portugizac</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(Red):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Portugizac</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is a light, early-ripening red wine with juicy red fruit flavors like strawberries, raspberries, and cherries. </a:t>
            </a:r>
          </a:p>
          <a:p>
            <a:pPr marR="0" lvl="0">
              <a:lnSpc>
                <a:spcPct val="115000"/>
              </a:lnSpc>
              <a:spcBef>
                <a:spcPts val="0"/>
              </a:spcBef>
              <a:spcAft>
                <a:spcPts val="800"/>
              </a:spcAft>
              <a:buSzPct val="100000"/>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It is often consumed young, similar to Beaujolais Nouveau, and has soft tannins and bright acidity. </a:t>
            </a:r>
          </a:p>
          <a:p>
            <a:pPr marR="0" lvl="0">
              <a:lnSpc>
                <a:spcPct val="115000"/>
              </a:lnSpc>
              <a:spcBef>
                <a:spcPts val="0"/>
              </a:spcBef>
              <a:spcAft>
                <a:spcPts val="800"/>
              </a:spcAft>
              <a:buSzPct val="100000"/>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Its freshness makes it a great choice for casual drinking, and it pairs well with charcuterie, roasted chicken, and light pasta dishes.</a:t>
            </a:r>
          </a:p>
        </p:txBody>
      </p:sp>
      <p:pic>
        <p:nvPicPr>
          <p:cNvPr id="5" name="Picture 4" descr="A group of wine bottles on a table&#10;&#10;Description automatically generated">
            <a:extLst>
              <a:ext uri="{FF2B5EF4-FFF2-40B4-BE49-F238E27FC236}">
                <a16:creationId xmlns:a16="http://schemas.microsoft.com/office/drawing/2014/main" id="{FCB80DC5-E548-D3A7-D373-8DC8F7AA2929}"/>
              </a:ext>
            </a:extLst>
          </p:cNvPr>
          <p:cNvPicPr>
            <a:picLocks noChangeAspect="1"/>
          </p:cNvPicPr>
          <p:nvPr/>
        </p:nvPicPr>
        <p:blipFill>
          <a:blip r:embed="rId2"/>
          <a:srcRect l="37578" r="18780"/>
          <a:stretch/>
        </p:blipFill>
        <p:spPr>
          <a:xfrm>
            <a:off x="5718048" y="1636108"/>
            <a:ext cx="3425952" cy="5221892"/>
          </a:xfrm>
          <a:prstGeom prst="rect">
            <a:avLst/>
          </a:prstGeom>
        </p:spPr>
      </p:pic>
    </p:spTree>
    <p:extLst>
      <p:ext uri="{BB962C8B-B14F-4D97-AF65-F5344CB8AC3E}">
        <p14:creationId xmlns:p14="http://schemas.microsoft.com/office/powerpoint/2010/main" val="191217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144" y="0"/>
            <a:ext cx="7229856" cy="1600200"/>
          </a:xfrm>
        </p:spPr>
        <p:txBody>
          <a:bodyPr>
            <a:normAutofit/>
          </a:bodyPr>
          <a:lstStyle/>
          <a:p>
            <a:pPr algn="ctr"/>
            <a:r>
              <a:rPr lang="en-US" sz="4400" b="1" dirty="0">
                <a:effectLst/>
                <a:latin typeface="Times New Roman" panose="02020603050405020304" pitchFamily="18" charset="0"/>
                <a:ea typeface="Aptos" panose="020B0004020202020204" pitchFamily="34" charset="0"/>
                <a:cs typeface="Times New Roman" panose="02020603050405020304" pitchFamily="18" charset="0"/>
              </a:rPr>
              <a:t>Central Croatia</a:t>
            </a:r>
            <a:br>
              <a:rPr lang="en-US" sz="4400" b="1"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a:t>
            </a:r>
            <a:endParaRPr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14144" y="1600200"/>
            <a:ext cx="6772656" cy="4983480"/>
          </a:xfrm>
        </p:spPr>
        <p:txBody>
          <a:bodyPr>
            <a:normAutofit/>
          </a:bodyPr>
          <a:lstStyle/>
          <a:p>
            <a:pPr marR="0" lvl="0">
              <a:lnSpc>
                <a:spcPct val="115000"/>
              </a:lnSpc>
              <a:spcBef>
                <a:spcPts val="0"/>
              </a:spcBef>
              <a:spcAft>
                <a:spcPts val="800"/>
              </a:spcAft>
              <a:buSzPct val="100000"/>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Škrlet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(White): Indigenous to the Croatian Uplands,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Škrlet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a fresh, light white wine with citrus and floral aromas. </a:t>
            </a:r>
          </a:p>
          <a:p>
            <a:pPr marR="0" lvl="0">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is delicate and refreshing, with lively acidity and hints of green apple and pear on the palate. </a:t>
            </a:r>
          </a:p>
          <a:p>
            <a:pPr marR="0" lvl="0">
              <a:lnSpc>
                <a:spcPct val="115000"/>
              </a:lnSpc>
              <a:spcBef>
                <a:spcPts val="0"/>
              </a:spcBef>
              <a:spcAft>
                <a:spcPts val="800"/>
              </a:spcAft>
              <a:buSzPct val="100000"/>
              <a:tabLst>
                <a:tab pos="457200" algn="l"/>
              </a:tabLst>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Škrlet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pairs well with light seafood dishes, sushi, and fresh salads.</a:t>
            </a:r>
          </a:p>
        </p:txBody>
      </p:sp>
      <p:pic>
        <p:nvPicPr>
          <p:cNvPr id="5" name="Picture 4" descr="A bottle of wine with a label&#10;&#10;Description automatically generated">
            <a:extLst>
              <a:ext uri="{FF2B5EF4-FFF2-40B4-BE49-F238E27FC236}">
                <a16:creationId xmlns:a16="http://schemas.microsoft.com/office/drawing/2014/main" id="{735C856B-8726-EA33-8681-803670A75428}"/>
              </a:ext>
            </a:extLst>
          </p:cNvPr>
          <p:cNvPicPr>
            <a:picLocks noChangeAspect="1"/>
          </p:cNvPicPr>
          <p:nvPr/>
        </p:nvPicPr>
        <p:blipFill>
          <a:blip r:embed="rId2"/>
          <a:srcRect l="37197" t="14045" r="38301" b="1867"/>
          <a:stretch/>
        </p:blipFill>
        <p:spPr>
          <a:xfrm>
            <a:off x="158496" y="52118"/>
            <a:ext cx="1597152" cy="6805882"/>
          </a:xfrm>
          <a:prstGeom prst="rect">
            <a:avLst/>
          </a:prstGeom>
        </p:spPr>
      </p:pic>
    </p:spTree>
    <p:extLst>
      <p:ext uri="{BB962C8B-B14F-4D97-AF65-F5344CB8AC3E}">
        <p14:creationId xmlns:p14="http://schemas.microsoft.com/office/powerpoint/2010/main" val="188656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lang="en-US" sz="4400" b="1" dirty="0">
                <a:effectLst/>
                <a:latin typeface="Times New Roman" panose="02020603050405020304" pitchFamily="18" charset="0"/>
                <a:ea typeface="Aptos" panose="020B0004020202020204" pitchFamily="34" charset="0"/>
                <a:cs typeface="Times New Roman" panose="02020603050405020304" pitchFamily="18" charset="0"/>
              </a:rPr>
              <a:t>Central Croatia</a:t>
            </a:r>
            <a:br>
              <a:rPr lang="en-US" sz="4400" b="1"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a:t>
            </a:r>
            <a:endParaRPr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6979920" cy="4983480"/>
          </a:xfrm>
        </p:spPr>
        <p:txBody>
          <a:bodyPr>
            <a:normAutofit/>
          </a:bodyPr>
          <a:lstStyle/>
          <a:p>
            <a:pPr>
              <a:lnSpc>
                <a:spcPct val="115000"/>
              </a:lnSpc>
              <a:spcBef>
                <a:spcPts val="0"/>
              </a:spcBef>
              <a:spcAft>
                <a:spcPts val="800"/>
              </a:spcAft>
              <a:buSzPct val="100000"/>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Sauvignon Blanc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(White): In the cooler areas of Central Croatia, Sauvignon Blanc thrives and produces crisp, aromatic wines with notes of elderflower, gooseberry, and citrus. </a:t>
            </a:r>
          </a:p>
          <a:p>
            <a:pPr>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has vibrant acidity, making it an excellent match for asparagus dishes, grilled vegetables, and goat cheese.</a:t>
            </a:r>
          </a:p>
        </p:txBody>
      </p:sp>
      <p:pic>
        <p:nvPicPr>
          <p:cNvPr id="5" name="Picture 4" descr="A bottle of white wine&#10;&#10;Description automatically generated">
            <a:extLst>
              <a:ext uri="{FF2B5EF4-FFF2-40B4-BE49-F238E27FC236}">
                <a16:creationId xmlns:a16="http://schemas.microsoft.com/office/drawing/2014/main" id="{7358FBCC-51A7-41C5-490A-7B49FA3CB0DF}"/>
              </a:ext>
            </a:extLst>
          </p:cNvPr>
          <p:cNvPicPr>
            <a:picLocks noChangeAspect="1"/>
          </p:cNvPicPr>
          <p:nvPr/>
        </p:nvPicPr>
        <p:blipFill>
          <a:blip r:embed="rId2"/>
          <a:stretch>
            <a:fillRect/>
          </a:stretch>
        </p:blipFill>
        <p:spPr>
          <a:xfrm>
            <a:off x="6008751" y="0"/>
            <a:ext cx="4514850" cy="7004304"/>
          </a:xfrm>
          <a:prstGeom prst="rect">
            <a:avLst/>
          </a:prstGeom>
        </p:spPr>
      </p:pic>
    </p:spTree>
    <p:extLst>
      <p:ext uri="{BB962C8B-B14F-4D97-AF65-F5344CB8AC3E}">
        <p14:creationId xmlns:p14="http://schemas.microsoft.com/office/powerpoint/2010/main" val="2240765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lang="en-US" sz="4400" b="1" dirty="0">
                <a:effectLst/>
                <a:latin typeface="Times New Roman" panose="02020603050405020304" pitchFamily="18" charset="0"/>
                <a:ea typeface="Aptos" panose="020B0004020202020204" pitchFamily="34" charset="0"/>
                <a:cs typeface="Times New Roman" panose="02020603050405020304" pitchFamily="18" charset="0"/>
              </a:rPr>
              <a:t>Central Croatia</a:t>
            </a:r>
            <a:br>
              <a:rPr lang="en-US" sz="4400" b="1"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a:t>
            </a:r>
            <a:endParaRPr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43454" y="1600200"/>
            <a:ext cx="7132322" cy="4983480"/>
          </a:xfrm>
        </p:spPr>
        <p:txBody>
          <a:bodyPr>
            <a:normAutofit/>
          </a:bodyPr>
          <a:lstStyle/>
          <a:p>
            <a:pPr marR="0" lvl="0">
              <a:lnSpc>
                <a:spcPct val="115000"/>
              </a:lnSpc>
              <a:spcBef>
                <a:spcPts val="0"/>
              </a:spcBef>
              <a:spcAft>
                <a:spcPts val="800"/>
              </a:spcAft>
              <a:buSzPct val="100000"/>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Pinot Noir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(Red): The cooler climate of the Croatian Uplands is also suitable for growing Pinot Noir, a finicky grape that requires specific conditions to shine. </a:t>
            </a:r>
          </a:p>
          <a:p>
            <a:pPr marR="0" lvl="0">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Croatian Pinot Noirs are elegant, with flavors of red cherry, raspberry, and earth, often displaying a silky texture. </a:t>
            </a:r>
          </a:p>
          <a:p>
            <a:pPr marR="0" lvl="0">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pairs beautifully with roasted duck, salmon, and mushroom dishes.</a:t>
            </a:r>
          </a:p>
        </p:txBody>
      </p:sp>
      <p:pic>
        <p:nvPicPr>
          <p:cNvPr id="5" name="Picture 4" descr="A bottle of wine with a white label&#10;&#10;Description automatically generated">
            <a:extLst>
              <a:ext uri="{FF2B5EF4-FFF2-40B4-BE49-F238E27FC236}">
                <a16:creationId xmlns:a16="http://schemas.microsoft.com/office/drawing/2014/main" id="{2CA4737B-8CC0-798C-E9AB-ECD388448C7B}"/>
              </a:ext>
            </a:extLst>
          </p:cNvPr>
          <p:cNvPicPr>
            <a:picLocks noChangeAspect="1"/>
          </p:cNvPicPr>
          <p:nvPr/>
        </p:nvPicPr>
        <p:blipFill>
          <a:blip r:embed="rId2"/>
          <a:srcRect l="31049" t="13911" r="31049" b="13423"/>
          <a:stretch/>
        </p:blipFill>
        <p:spPr>
          <a:xfrm>
            <a:off x="97535" y="1583817"/>
            <a:ext cx="1548385" cy="5274183"/>
          </a:xfrm>
          <a:prstGeom prst="rect">
            <a:avLst/>
          </a:prstGeom>
        </p:spPr>
      </p:pic>
    </p:spTree>
    <p:extLst>
      <p:ext uri="{BB962C8B-B14F-4D97-AF65-F5344CB8AC3E}">
        <p14:creationId xmlns:p14="http://schemas.microsoft.com/office/powerpoint/2010/main" val="375255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lang="en-US" sz="4400" b="1" dirty="0">
                <a:effectLst/>
                <a:latin typeface="Times New Roman" panose="02020603050405020304" pitchFamily="18" charset="0"/>
                <a:ea typeface="Aptos" panose="020B0004020202020204" pitchFamily="34" charset="0"/>
                <a:cs typeface="Times New Roman" panose="02020603050405020304" pitchFamily="18" charset="0"/>
              </a:rPr>
              <a:t>Central Croatia</a:t>
            </a:r>
            <a:br>
              <a:rPr lang="en-US" sz="4400" b="1"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6424406" cy="4983480"/>
          </a:xfrm>
        </p:spPr>
        <p:txBody>
          <a:bodyPr>
            <a:noAutofit/>
          </a:bodyPr>
          <a:lstStyle/>
          <a:p>
            <a:pPr marR="0" lvl="0">
              <a:lnSpc>
                <a:spcPct val="115000"/>
              </a:lnSpc>
              <a:spcBef>
                <a:spcPts val="0"/>
              </a:spcBef>
              <a:spcAft>
                <a:spcPts val="800"/>
              </a:spcAft>
              <a:buSzPct val="100000"/>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Bolfan</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Vinski</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Vrh</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Located in 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Zagorje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region,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Bolfan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Vinski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Vrh</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known for its commitment to organic and biodynamic winemaking. </a:t>
            </a:r>
          </a:p>
          <a:p>
            <a:pPr marR="0" lvl="0">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Their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Škrlet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Pinot Noir are particularly noteworthy, offering clean, pure expressions of the local terroir. </a:t>
            </a:r>
          </a:p>
          <a:p>
            <a:pPr marR="0" lvl="0">
              <a:lnSpc>
                <a:spcPct val="115000"/>
              </a:lnSpc>
              <a:spcBef>
                <a:spcPts val="0"/>
              </a:spcBef>
              <a:spcAft>
                <a:spcPts val="800"/>
              </a:spcAft>
              <a:buSzPct val="100000"/>
              <a:tabLst>
                <a:tab pos="457200" algn="l"/>
              </a:tabLst>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Bolfan’s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wines are marked by freshness, minerality, and elegance.</a:t>
            </a:r>
          </a:p>
        </p:txBody>
      </p:sp>
      <p:pic>
        <p:nvPicPr>
          <p:cNvPr id="5" name="Picture 4" descr="A wine bottle and map&#10;&#10;Description automatically generated">
            <a:extLst>
              <a:ext uri="{FF2B5EF4-FFF2-40B4-BE49-F238E27FC236}">
                <a16:creationId xmlns:a16="http://schemas.microsoft.com/office/drawing/2014/main" id="{3A746A31-EB0A-6F53-9A1F-9DE523358622}"/>
              </a:ext>
            </a:extLst>
          </p:cNvPr>
          <p:cNvPicPr>
            <a:picLocks noChangeAspect="1"/>
          </p:cNvPicPr>
          <p:nvPr/>
        </p:nvPicPr>
        <p:blipFill>
          <a:blip r:embed="rId2"/>
          <a:srcRect l="70133" t="7411"/>
          <a:stretch/>
        </p:blipFill>
        <p:spPr>
          <a:xfrm>
            <a:off x="6881606" y="1600200"/>
            <a:ext cx="2262393" cy="5253334"/>
          </a:xfrm>
          <a:prstGeom prst="rect">
            <a:avLst/>
          </a:prstGeom>
        </p:spPr>
      </p:pic>
    </p:spTree>
    <p:extLst>
      <p:ext uri="{BB962C8B-B14F-4D97-AF65-F5344CB8AC3E}">
        <p14:creationId xmlns:p14="http://schemas.microsoft.com/office/powerpoint/2010/main" val="24538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7008"/>
          </a:xfrm>
        </p:spPr>
        <p:txBody>
          <a:bodyPr>
            <a:normAutofit/>
          </a:bodyPr>
          <a:lstStyle/>
          <a:p>
            <a:pPr algn="ctr"/>
            <a:r>
              <a:rPr sz="4400" b="1" dirty="0">
                <a:latin typeface="Times New Roman" panose="02020603050405020304" pitchFamily="18" charset="0"/>
                <a:cs typeface="Times New Roman" panose="02020603050405020304" pitchFamily="18" charset="0"/>
              </a:rPr>
              <a:t>Croatia's Wine History</a:t>
            </a:r>
          </a:p>
        </p:txBody>
      </p:sp>
      <p:sp>
        <p:nvSpPr>
          <p:cNvPr id="3" name="Content Placeholder 2"/>
          <p:cNvSpPr>
            <a:spLocks noGrp="1"/>
          </p:cNvSpPr>
          <p:nvPr>
            <p:ph idx="1"/>
          </p:nvPr>
        </p:nvSpPr>
        <p:spPr>
          <a:xfrm>
            <a:off x="457200" y="1672245"/>
            <a:ext cx="4114800" cy="5281660"/>
          </a:xfrm>
        </p:spPr>
        <p:txBody>
          <a:bodyPr>
            <a:noAutofit/>
          </a:bodyPr>
          <a:lstStyle/>
          <a:p>
            <a:pPr>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Croatia's wine history stretches back at least 2,500 years to the time of the Illyrians and Ancient Greeks, who first brought the vine to its fertile soil. </a:t>
            </a:r>
          </a:p>
        </p:txBody>
      </p:sp>
      <p:pic>
        <p:nvPicPr>
          <p:cNvPr id="5" name="Picture 4" descr="A close up of wine bottles&#10;&#10;Description automatically generated">
            <a:extLst>
              <a:ext uri="{FF2B5EF4-FFF2-40B4-BE49-F238E27FC236}">
                <a16:creationId xmlns:a16="http://schemas.microsoft.com/office/drawing/2014/main" id="{AB8318A1-F5F6-6373-DEB5-BFB851004469}"/>
              </a:ext>
            </a:extLst>
          </p:cNvPr>
          <p:cNvPicPr>
            <a:picLocks noChangeAspect="1"/>
          </p:cNvPicPr>
          <p:nvPr/>
        </p:nvPicPr>
        <p:blipFill>
          <a:blip r:embed="rId2"/>
          <a:srcRect l="6400" r="5866"/>
          <a:stretch/>
        </p:blipFill>
        <p:spPr>
          <a:xfrm>
            <a:off x="219457" y="4096512"/>
            <a:ext cx="4352544" cy="2761488"/>
          </a:xfrm>
          <a:prstGeom prst="rect">
            <a:avLst/>
          </a:prstGeom>
        </p:spPr>
      </p:pic>
      <p:sp>
        <p:nvSpPr>
          <p:cNvPr id="7" name="TextBox 6">
            <a:extLst>
              <a:ext uri="{FF2B5EF4-FFF2-40B4-BE49-F238E27FC236}">
                <a16:creationId xmlns:a16="http://schemas.microsoft.com/office/drawing/2014/main" id="{F8DA892F-4E15-848D-498C-77D54FF5FD94}"/>
              </a:ext>
            </a:extLst>
          </p:cNvPr>
          <p:cNvSpPr txBox="1"/>
          <p:nvPr/>
        </p:nvSpPr>
        <p:spPr>
          <a:xfrm>
            <a:off x="4572000" y="1710452"/>
            <a:ext cx="4352544" cy="4057136"/>
          </a:xfrm>
          <a:prstGeom prst="rect">
            <a:avLst/>
          </a:prstGeom>
          <a:noFill/>
        </p:spPr>
        <p:txBody>
          <a:bodyPr wrap="square">
            <a:spAutoFit/>
          </a:bodyPr>
          <a:lstStyle/>
          <a:p>
            <a:pPr marL="342900" indent="-342900">
              <a:lnSpc>
                <a:spcPct val="115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Situated along the Adriatic Sea, Croatia was influenced early on by its proximity to Italy and Greece, two ancient leaders in the world of wine. </a:t>
            </a:r>
          </a:p>
          <a:p>
            <a:pPr marL="342900" indent="-342900">
              <a:lnSpc>
                <a:spcPct val="115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Greek settlers on the island of Hvar in the 4th century BCE established the first organized vineyards, a legacy that still remains on the island today. </a:t>
            </a:r>
          </a:p>
        </p:txBody>
      </p:sp>
      <p:sp>
        <p:nvSpPr>
          <p:cNvPr id="9" name="TextBox 8">
            <a:extLst>
              <a:ext uri="{FF2B5EF4-FFF2-40B4-BE49-F238E27FC236}">
                <a16:creationId xmlns:a16="http://schemas.microsoft.com/office/drawing/2014/main" id="{A86BB0B5-8845-2C22-6D4C-3BB89D364845}"/>
              </a:ext>
            </a:extLst>
          </p:cNvPr>
          <p:cNvSpPr txBox="1"/>
          <p:nvPr/>
        </p:nvSpPr>
        <p:spPr>
          <a:xfrm>
            <a:off x="219456" y="1109671"/>
            <a:ext cx="8705088" cy="461665"/>
          </a:xfrm>
          <a:prstGeom prst="rect">
            <a:avLst/>
          </a:prstGeom>
          <a:noFill/>
        </p:spPr>
        <p:txBody>
          <a:bodyPr wrap="square">
            <a:spAutoFit/>
          </a:bodyPr>
          <a:lstStyle/>
          <a:p>
            <a:pPr algn="ct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 Historical Overview of Croatian Wine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pool in a grassy area&#10;&#10;Description automatically generated">
            <a:extLst>
              <a:ext uri="{FF2B5EF4-FFF2-40B4-BE49-F238E27FC236}">
                <a16:creationId xmlns:a16="http://schemas.microsoft.com/office/drawing/2014/main" id="{8F19B484-7152-4343-E49A-1215028BBD40}"/>
              </a:ext>
            </a:extLst>
          </p:cNvPr>
          <p:cNvPicPr>
            <a:picLocks noChangeAspect="1"/>
          </p:cNvPicPr>
          <p:nvPr/>
        </p:nvPicPr>
        <p:blipFill>
          <a:blip r:embed="rId2"/>
          <a:srcRect l="7692"/>
          <a:stretch/>
        </p:blipFill>
        <p:spPr>
          <a:xfrm>
            <a:off x="4169664" y="3832026"/>
            <a:ext cx="4974336" cy="3025973"/>
          </a:xfrm>
          <a:prstGeom prst="rect">
            <a:avLst/>
          </a:prstGeom>
        </p:spPr>
      </p:pic>
      <p:sp>
        <p:nvSpPr>
          <p:cNvPr id="2" name="Title 1"/>
          <p:cNvSpPr>
            <a:spLocks noGrp="1"/>
          </p:cNvSpPr>
          <p:nvPr>
            <p:ph type="title"/>
          </p:nvPr>
        </p:nvSpPr>
        <p:spPr>
          <a:xfrm>
            <a:off x="0" y="0"/>
            <a:ext cx="9144000" cy="1600200"/>
          </a:xfrm>
        </p:spPr>
        <p:txBody>
          <a:bodyPr>
            <a:normAutofit/>
          </a:bodyPr>
          <a:lstStyle/>
          <a:p>
            <a:pPr algn="ctr"/>
            <a:r>
              <a:rPr lang="en-US" sz="4400" b="1" dirty="0">
                <a:effectLst/>
                <a:latin typeface="Times New Roman" panose="02020603050405020304" pitchFamily="18" charset="0"/>
                <a:ea typeface="Aptos" panose="020B0004020202020204" pitchFamily="34" charset="0"/>
                <a:cs typeface="Times New Roman" panose="02020603050405020304" pitchFamily="18" charset="0"/>
              </a:rPr>
              <a:t>Central Croatia</a:t>
            </a:r>
            <a:br>
              <a:rPr lang="en-US" sz="4400" b="1"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6992" y="1600200"/>
            <a:ext cx="8680704" cy="4983480"/>
          </a:xfrm>
        </p:spPr>
        <p:txBody>
          <a:bodyPr>
            <a:noAutofit/>
          </a:bodyPr>
          <a:lstStyle/>
          <a:p>
            <a:pPr marR="0" lvl="0">
              <a:lnSpc>
                <a:spcPct val="115000"/>
              </a:lnSpc>
              <a:spcBef>
                <a:spcPts val="0"/>
              </a:spcBef>
              <a:spcAft>
                <a:spcPts val="800"/>
              </a:spcAft>
              <a:buSzPct val="100000"/>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Vuglec</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Breg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This family-run winery in the heart of Central Croatia produces a wide range of varietals, from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Portugizac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to Sauvignon Blanc. </a:t>
            </a:r>
          </a:p>
          <a:p>
            <a:pPr marR="0" lvl="0">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Their wines are approachable and food-friendly, with a focus on capturing the essence of the Croatian Uplands. </a:t>
            </a:r>
          </a:p>
          <a:p>
            <a:pPr marR="0" lvl="0">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winery also offers 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beautiful setting for tastings,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surrounded by vineyards and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countryside views.</a:t>
            </a:r>
          </a:p>
        </p:txBody>
      </p:sp>
    </p:spTree>
    <p:extLst>
      <p:ext uri="{BB962C8B-B14F-4D97-AF65-F5344CB8AC3E}">
        <p14:creationId xmlns:p14="http://schemas.microsoft.com/office/powerpoint/2010/main" val="400135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green hills with rows of vines and a body of water&#10;&#10;Description automatically generated">
            <a:extLst>
              <a:ext uri="{FF2B5EF4-FFF2-40B4-BE49-F238E27FC236}">
                <a16:creationId xmlns:a16="http://schemas.microsoft.com/office/drawing/2014/main" id="{E7A06996-7892-7198-0090-44A10D8E8EF7}"/>
              </a:ext>
            </a:extLst>
          </p:cNvPr>
          <p:cNvPicPr>
            <a:picLocks noChangeAspect="1"/>
          </p:cNvPicPr>
          <p:nvPr/>
        </p:nvPicPr>
        <p:blipFill>
          <a:blip r:embed="rId2"/>
          <a:srcRect l="6847" r="4154"/>
          <a:stretch/>
        </p:blipFill>
        <p:spPr>
          <a:xfrm>
            <a:off x="0" y="0"/>
            <a:ext cx="9144000" cy="6858000"/>
          </a:xfrm>
          <a:prstGeom prst="rect">
            <a:avLst/>
          </a:prstGeom>
        </p:spPr>
      </p:pic>
      <p:sp>
        <p:nvSpPr>
          <p:cNvPr id="2" name="Title 1"/>
          <p:cNvSpPr>
            <a:spLocks noGrp="1"/>
          </p:cNvSpPr>
          <p:nvPr>
            <p:ph type="title"/>
          </p:nvPr>
        </p:nvSpPr>
        <p:spPr>
          <a:xfrm>
            <a:off x="0" y="0"/>
            <a:ext cx="9144000" cy="1792224"/>
          </a:xfrm>
        </p:spPr>
        <p:txBody>
          <a:bodyPr>
            <a:normAutofit/>
          </a:bodyPr>
          <a:lstStyle/>
          <a:p>
            <a:pPr algn="ctr"/>
            <a:r>
              <a:rPr sz="4400" dirty="0">
                <a:solidFill>
                  <a:schemeClr val="bg1"/>
                </a:solidFill>
                <a:latin typeface="Times New Roman" panose="02020603050405020304" pitchFamily="18" charset="0"/>
                <a:cs typeface="Times New Roman" panose="02020603050405020304" pitchFamily="18" charset="0"/>
              </a:rPr>
              <a:t>Conclusion</a:t>
            </a:r>
          </a:p>
        </p:txBody>
      </p:sp>
      <p:sp>
        <p:nvSpPr>
          <p:cNvPr id="3" name="Content Placeholder 2"/>
          <p:cNvSpPr>
            <a:spLocks noGrp="1"/>
          </p:cNvSpPr>
          <p:nvPr>
            <p:ph idx="1"/>
          </p:nvPr>
        </p:nvSpPr>
        <p:spPr>
          <a:xfrm>
            <a:off x="457200" y="1987296"/>
            <a:ext cx="8564880" cy="4413504"/>
          </a:xfrm>
        </p:spPr>
        <p:txBody>
          <a:bodyPr>
            <a:noAutofit/>
          </a:bodyPr>
          <a:lstStyle/>
          <a:p>
            <a:pPr>
              <a:lnSpc>
                <a:spcPct val="115000"/>
              </a:lnSpc>
              <a:spcBef>
                <a:spcPts val="0"/>
              </a:spcBef>
              <a:spcAft>
                <a:spcPts val="800"/>
              </a:spcAft>
            </a:pPr>
            <a:r>
              <a:rPr lang="en-US" sz="24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Croatia’s wine scene is as complex and captivating as its history. </a:t>
            </a:r>
          </a:p>
          <a:p>
            <a:pPr>
              <a:lnSpc>
                <a:spcPct val="115000"/>
              </a:lnSpc>
              <a:spcBef>
                <a:spcPts val="0"/>
              </a:spcBef>
              <a:spcAft>
                <a:spcPts val="800"/>
              </a:spcAft>
            </a:pPr>
            <a:r>
              <a:rPr lang="en-US" sz="24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From the sun-drenched vineyards of Dalmatia, where robust reds like Plavac Mali reign supreme, to the cool hills of Istria and the crisp whites of Slavonia, the country offers an extraordinary diversity of wines that reflect its unique terroir. </a:t>
            </a:r>
          </a:p>
          <a:p>
            <a:pPr>
              <a:lnSpc>
                <a:spcPct val="115000"/>
              </a:lnSpc>
              <a:spcBef>
                <a:spcPts val="0"/>
              </a:spcBef>
              <a:spcAft>
                <a:spcPts val="800"/>
              </a:spcAft>
            </a:pPr>
            <a:r>
              <a:rPr lang="en-US" sz="24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As Croatian wine continues to gain recognition on the global stage, it remains a treasure trove for wine enthusiasts looking to discover something new and authentically connected to centuries-old traditions.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sz="4400" dirty="0">
                <a:latin typeface="Times New Roman" panose="02020603050405020304" pitchFamily="18" charset="0"/>
                <a:cs typeface="Times New Roman" panose="02020603050405020304" pitchFamily="18" charset="0"/>
              </a:rPr>
              <a:t>Conclusion</a:t>
            </a:r>
          </a:p>
        </p:txBody>
      </p:sp>
      <p:sp>
        <p:nvSpPr>
          <p:cNvPr id="3" name="Content Placeholder 2"/>
          <p:cNvSpPr>
            <a:spLocks noGrp="1"/>
          </p:cNvSpPr>
          <p:nvPr>
            <p:ph idx="1"/>
          </p:nvPr>
        </p:nvSpPr>
        <p:spPr>
          <a:xfrm>
            <a:off x="457200" y="1600200"/>
            <a:ext cx="8430768" cy="4525963"/>
          </a:xfrm>
        </p:spPr>
        <p:txBody>
          <a:bodyPr>
            <a:noAutofit/>
          </a:bodyPr>
          <a:lstStyle/>
          <a:p>
            <a:pPr>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Whether you're sipping a bottle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Pošip</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while gazing at the Adriatic or enjoying a glass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Graševina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with a hearty meal in the Croatian countryside, the wines of Croatia offer a journey through time, culture, and place. </a:t>
            </a:r>
          </a:p>
          <a:p>
            <a:pPr>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They are the result of 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perfect blend of history,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terroir, and passion,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making them a must-try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for anyone who appreciates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fine wine.</a:t>
            </a:r>
          </a:p>
        </p:txBody>
      </p:sp>
      <p:pic>
        <p:nvPicPr>
          <p:cNvPr id="5" name="Picture 4" descr="A body of water with boats and buildings on the side&#10;&#10;Description automatically generated">
            <a:extLst>
              <a:ext uri="{FF2B5EF4-FFF2-40B4-BE49-F238E27FC236}">
                <a16:creationId xmlns:a16="http://schemas.microsoft.com/office/drawing/2014/main" id="{967AD484-D66C-BFA5-3B5A-22F4EC4562F3}"/>
              </a:ext>
            </a:extLst>
          </p:cNvPr>
          <p:cNvPicPr>
            <a:picLocks noChangeAspect="1"/>
          </p:cNvPicPr>
          <p:nvPr/>
        </p:nvPicPr>
        <p:blipFill>
          <a:blip r:embed="rId2"/>
          <a:srcRect l="3747"/>
          <a:stretch/>
        </p:blipFill>
        <p:spPr>
          <a:xfrm>
            <a:off x="4133088" y="3383007"/>
            <a:ext cx="5010912" cy="3474994"/>
          </a:xfrm>
          <a:prstGeom prst="rect">
            <a:avLst/>
          </a:prstGeom>
        </p:spPr>
      </p:pic>
    </p:spTree>
    <p:extLst>
      <p:ext uri="{BB962C8B-B14F-4D97-AF65-F5344CB8AC3E}">
        <p14:creationId xmlns:p14="http://schemas.microsoft.com/office/powerpoint/2010/main" val="27163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normAutofit/>
          </a:bodyPr>
          <a:lstStyle/>
          <a:p>
            <a:pPr algn="ctr"/>
            <a:r>
              <a:rPr sz="4400" dirty="0">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628650" y="1182624"/>
            <a:ext cx="7886700" cy="5675376"/>
          </a:xfrm>
        </p:spPr>
        <p:txBody>
          <a:bodyPr>
            <a:noAutofit/>
          </a:bodyPr>
          <a:lstStyle/>
          <a:p>
            <a:pPr marL="457200" indent="-457200">
              <a:buFont typeface="+mj-lt"/>
              <a:buAutoNum type="arabicPeriod"/>
            </a:pPr>
            <a:r>
              <a:rPr sz="2400" dirty="0">
                <a:latin typeface="Times New Roman" panose="02020603050405020304" pitchFamily="18" charset="0"/>
                <a:cs typeface="Times New Roman" panose="02020603050405020304" pitchFamily="18" charset="0"/>
              </a:rPr>
              <a:t>'Wine Grapes of Croatia' by Jancis Robinson</a:t>
            </a:r>
          </a:p>
          <a:p>
            <a:pPr marL="457200" marR="0" lvl="0" indent="-457200">
              <a:lnSpc>
                <a:spcPct val="115000"/>
              </a:lnSpc>
              <a:spcBef>
                <a:spcPts val="0"/>
              </a:spcBef>
              <a:spcAft>
                <a:spcPts val="800"/>
              </a:spcAft>
              <a:buFont typeface="+mj-lt"/>
              <a:buAutoNum type="arabicPeriod"/>
              <a:tabLst>
                <a:tab pos="457200" algn="l"/>
              </a:tabLst>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Tomac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 "Croatian Wine Renaissance,"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Wine Spectator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2022.</a:t>
            </a:r>
          </a:p>
          <a:p>
            <a:pPr marL="457200" marR="0" lvl="0" indent="-457200">
              <a:lnSpc>
                <a:spcPct val="115000"/>
              </a:lnSpc>
              <a:spcBef>
                <a:spcPts val="0"/>
              </a:spcBef>
              <a:spcAft>
                <a:spcPts val="800"/>
              </a:spcAft>
              <a:buFont typeface="+mj-lt"/>
              <a:buAutoNum type="arabicPeriod"/>
              <a:tabLst>
                <a:tab pos="457200" algn="l"/>
              </a:tabLst>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Janković</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 "History of Croatian Winemaking,"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Decanter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2021.</a:t>
            </a:r>
          </a:p>
          <a:p>
            <a:pPr marL="457200" marR="0" lvl="0" indent="-457200">
              <a:lnSpc>
                <a:spcPct val="115000"/>
              </a:lnSpc>
              <a:spcBef>
                <a:spcPts val="0"/>
              </a:spcBef>
              <a:spcAft>
                <a:spcPts val="800"/>
              </a:spcAft>
              <a:buFont typeface="+mj-lt"/>
              <a:buAutoNum type="arabicPeriod"/>
              <a:tabLst>
                <a:tab pos="457200" algn="l"/>
              </a:tabLst>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Marić</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Wines of Croatia: A Complete Guide to Indigenous Grapes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Zagreb, 2020.</a:t>
            </a:r>
          </a:p>
          <a:p>
            <a:pPr marL="457200" marR="0" lvl="0" indent="-457200">
              <a:lnSpc>
                <a:spcPct val="115000"/>
              </a:lnSpc>
              <a:spcBef>
                <a:spcPts val="0"/>
              </a:spcBef>
              <a:spcAft>
                <a:spcPts val="800"/>
              </a:spcAft>
              <a:buFont typeface="+mj-lt"/>
              <a:buAutoNum type="arabicPeriod"/>
              <a:tabLst>
                <a:tab pos="457200" algn="l"/>
              </a:tabLst>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Plenković</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 "The Unique Terroir of Dalmatia,"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Vineyards of the Adriatic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2019.</a:t>
            </a:r>
          </a:p>
          <a:p>
            <a:pPr marL="457200" marR="0" lvl="0" indent="-457200">
              <a:lnSpc>
                <a:spcPct val="115000"/>
              </a:lnSpc>
              <a:spcBef>
                <a:spcPts val="0"/>
              </a:spcBef>
              <a:spcAft>
                <a:spcPts val="800"/>
              </a:spcAft>
              <a:buFont typeface="+mj-lt"/>
              <a:buAutoNum type="arabicPeriod"/>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Horvat, A.,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Istria and Its Wines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Istrian Wine Press, 2018.</a:t>
            </a:r>
          </a:p>
          <a:p>
            <a:pPr marL="457200" marR="0" indent="-457200">
              <a:lnSpc>
                <a:spcPct val="115000"/>
              </a:lnSpc>
              <a:spcBef>
                <a:spcPts val="0"/>
              </a:spcBef>
              <a:spcAft>
                <a:spcPts val="800"/>
              </a:spcAft>
              <a:buFont typeface="+mj-lt"/>
              <a:buAutoNum type="arabicPeriod"/>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Croatian Wine Institute: www.croatianwineinstitute.hr</a:t>
            </a:r>
          </a:p>
          <a:p>
            <a:pPr marL="457200" indent="-457200">
              <a:buFont typeface="+mj-lt"/>
              <a:buAutoNum type="arabicPeriod"/>
            </a:pPr>
            <a:r>
              <a:rPr sz="2400" dirty="0">
                <a:latin typeface="Times New Roman" panose="02020603050405020304" pitchFamily="18" charset="0"/>
                <a:cs typeface="Times New Roman" panose="02020603050405020304" pitchFamily="18" charset="0"/>
              </a:rPr>
              <a:t>Wineries of Croatia: www.wineriesofcroatia.com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92351"/>
          </a:xfrm>
        </p:spPr>
        <p:txBody>
          <a:bodyPr anchor="ctr">
            <a:normAutofit/>
          </a:bodyPr>
          <a:lstStyle/>
          <a:p>
            <a:pPr algn="ctr"/>
            <a:r>
              <a:rPr lang="en-US" sz="4400" b="1" dirty="0">
                <a:latin typeface="Times New Roman" panose="02020603050405020304" pitchFamily="18" charset="0"/>
                <a:cs typeface="Times New Roman" panose="02020603050405020304" pitchFamily="18" charset="0"/>
              </a:rPr>
              <a:t>Croatia's Wine History</a:t>
            </a:r>
          </a:p>
        </p:txBody>
      </p:sp>
      <p:sp>
        <p:nvSpPr>
          <p:cNvPr id="3" name="Content Placeholder 2"/>
          <p:cNvSpPr>
            <a:spLocks noGrp="1"/>
          </p:cNvSpPr>
          <p:nvPr>
            <p:ph idx="1"/>
          </p:nvPr>
        </p:nvSpPr>
        <p:spPr>
          <a:xfrm>
            <a:off x="353568" y="1292352"/>
            <a:ext cx="5082728" cy="5565647"/>
          </a:xfrm>
        </p:spPr>
        <p:txBody>
          <a:bodyPr>
            <a:noAutofit/>
          </a:bodyPr>
          <a:lstStyle/>
          <a:p>
            <a:pPr>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Roman viticulture further advanced winemaking techniques in Croatia, and by the time of the Roman Empire, wine was an essential part of life, culture, and commerce. It was during this era that Croatia’s wine tradition began to flourish. </a:t>
            </a:r>
          </a:p>
          <a:p>
            <a:pPr>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With the fall of the Roman Empire, winemaking continued under the Byzantine and later Venetian rule, especially along the Dalmatian coast, where trade routes encouraged the exchange of wine knowledge. </a:t>
            </a:r>
          </a:p>
          <a:p>
            <a:pPr>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By the Middle Ages, many Croatian monasteries had established vineyards, ensuring that viticulture remained a central part of the country’s agrarian economy. </a:t>
            </a:r>
          </a:p>
        </p:txBody>
      </p:sp>
      <p:pic>
        <p:nvPicPr>
          <p:cNvPr id="5" name="Picture 4" descr="A group of clay jugs&#10;&#10;Description automatically generated">
            <a:extLst>
              <a:ext uri="{FF2B5EF4-FFF2-40B4-BE49-F238E27FC236}">
                <a16:creationId xmlns:a16="http://schemas.microsoft.com/office/drawing/2014/main" id="{A1F074D0-48B0-5E28-9E88-1D0C0C91E96B}"/>
              </a:ext>
            </a:extLst>
          </p:cNvPr>
          <p:cNvPicPr>
            <a:picLocks noChangeAspect="1"/>
          </p:cNvPicPr>
          <p:nvPr/>
        </p:nvPicPr>
        <p:blipFill>
          <a:blip r:embed="rId2"/>
          <a:srcRect l="41151" t="-710" r="23779" b="710"/>
          <a:stretch/>
        </p:blipFill>
        <p:spPr>
          <a:xfrm>
            <a:off x="5436296" y="1571802"/>
            <a:ext cx="3707704" cy="5286197"/>
          </a:xfrm>
          <a:prstGeom prst="rect">
            <a:avLst/>
          </a:prstGeom>
        </p:spPr>
      </p:pic>
    </p:spTree>
    <p:extLst>
      <p:ext uri="{BB962C8B-B14F-4D97-AF65-F5344CB8AC3E}">
        <p14:creationId xmlns:p14="http://schemas.microsoft.com/office/powerpoint/2010/main" val="12190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lang="en-US" sz="4400" b="1" dirty="0">
                <a:latin typeface="Times New Roman" panose="02020603050405020304" pitchFamily="18" charset="0"/>
                <a:cs typeface="Times New Roman" panose="02020603050405020304" pitchFamily="18" charset="0"/>
              </a:rPr>
              <a:t>Croatia's Wine History</a:t>
            </a:r>
          </a:p>
        </p:txBody>
      </p:sp>
      <p:sp>
        <p:nvSpPr>
          <p:cNvPr id="3" name="Content Placeholder 2"/>
          <p:cNvSpPr>
            <a:spLocks noGrp="1"/>
          </p:cNvSpPr>
          <p:nvPr>
            <p:ph idx="1"/>
          </p:nvPr>
        </p:nvSpPr>
        <p:spPr>
          <a:xfrm>
            <a:off x="457200" y="1487424"/>
            <a:ext cx="8552688" cy="2450593"/>
          </a:xfrm>
        </p:spPr>
        <p:txBody>
          <a:bodyPr>
            <a:noAutofit/>
          </a:bodyPr>
          <a:lstStyle/>
          <a:p>
            <a:pPr>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Ottoman invasions in the 15th and 16th centuries devastated much of the viticulture on the mainland, though coastal areas like Dalmatia remained relatively unaffected. </a:t>
            </a:r>
          </a:p>
          <a:p>
            <a:pPr>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influence of Austro-Hungarian rule in the 18th and 19th centuries helped modernize and expand winemaking practices across the country. </a:t>
            </a:r>
          </a:p>
        </p:txBody>
      </p:sp>
      <p:pic>
        <p:nvPicPr>
          <p:cNvPr id="5" name="Picture 4" descr="A painting of men on horses&#10;&#10;Description automatically generated">
            <a:extLst>
              <a:ext uri="{FF2B5EF4-FFF2-40B4-BE49-F238E27FC236}">
                <a16:creationId xmlns:a16="http://schemas.microsoft.com/office/drawing/2014/main" id="{8A8F62B8-457E-7659-A5B3-07CCBBE35CF9}"/>
              </a:ext>
            </a:extLst>
          </p:cNvPr>
          <p:cNvPicPr>
            <a:picLocks noChangeAspect="1"/>
          </p:cNvPicPr>
          <p:nvPr/>
        </p:nvPicPr>
        <p:blipFill>
          <a:blip r:embed="rId2"/>
          <a:srcRect l="15976" b="12262"/>
          <a:stretch/>
        </p:blipFill>
        <p:spPr>
          <a:xfrm>
            <a:off x="0" y="4289373"/>
            <a:ext cx="4437888" cy="2606676"/>
          </a:xfrm>
          <a:prstGeom prst="rect">
            <a:avLst/>
          </a:prstGeom>
        </p:spPr>
      </p:pic>
      <p:sp>
        <p:nvSpPr>
          <p:cNvPr id="7" name="TextBox 6">
            <a:extLst>
              <a:ext uri="{FF2B5EF4-FFF2-40B4-BE49-F238E27FC236}">
                <a16:creationId xmlns:a16="http://schemas.microsoft.com/office/drawing/2014/main" id="{41A25207-4DB0-5D44-374B-6140A344965F}"/>
              </a:ext>
            </a:extLst>
          </p:cNvPr>
          <p:cNvSpPr txBox="1"/>
          <p:nvPr/>
        </p:nvSpPr>
        <p:spPr>
          <a:xfrm>
            <a:off x="4437888" y="4289373"/>
            <a:ext cx="4572000" cy="2181944"/>
          </a:xfrm>
          <a:prstGeom prst="rect">
            <a:avLst/>
          </a:prstGeom>
          <a:noFill/>
        </p:spPr>
        <p:txBody>
          <a:bodyPr wrap="square">
            <a:spAutoFit/>
          </a:bodyPr>
          <a:lstStyle/>
          <a:p>
            <a:pPr marL="342900" indent="-342900">
              <a:lnSpc>
                <a:spcPct val="115000"/>
              </a:lnSpc>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Croatia's wine industry faced yet another setback in the late 19th century with the phylloxera epidemic, which ravaged vineyards throughout Europe. </a:t>
            </a:r>
          </a:p>
        </p:txBody>
      </p:sp>
    </p:spTree>
    <p:extLst>
      <p:ext uri="{BB962C8B-B14F-4D97-AF65-F5344CB8AC3E}">
        <p14:creationId xmlns:p14="http://schemas.microsoft.com/office/powerpoint/2010/main" val="144229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lang="en-US" sz="4400" b="1" dirty="0">
                <a:latin typeface="Times New Roman" panose="02020603050405020304" pitchFamily="18" charset="0"/>
                <a:cs typeface="Times New Roman" panose="02020603050405020304" pitchFamily="18" charset="0"/>
              </a:rPr>
              <a:t>Croatia's Wine History</a:t>
            </a:r>
          </a:p>
        </p:txBody>
      </p:sp>
      <p:sp>
        <p:nvSpPr>
          <p:cNvPr id="3" name="Content Placeholder 2"/>
          <p:cNvSpPr>
            <a:spLocks noGrp="1"/>
          </p:cNvSpPr>
          <p:nvPr>
            <p:ph idx="1"/>
          </p:nvPr>
        </p:nvSpPr>
        <p:spPr>
          <a:xfrm>
            <a:off x="457200" y="1600200"/>
            <a:ext cx="8552688" cy="4525963"/>
          </a:xfrm>
        </p:spPr>
        <p:txBody>
          <a:bodyPr>
            <a:noAutofit/>
          </a:bodyPr>
          <a:lstStyle/>
          <a:p>
            <a:pPr>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After World War II, Croatia—then part of Yugoslavia—began to rebuild its wine industry under state-controlled cooperatives, which emphasized quantity over quality. </a:t>
            </a:r>
          </a:p>
          <a:p>
            <a:pPr>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It wasn’t until Croatia declared independence in the early 1990s that winemaking began to shift focus toward quality production, with many small, family-owned wineries returning to traditional methods and native varietals. </a:t>
            </a:r>
          </a:p>
          <a:p>
            <a:pPr>
              <a:lnSpc>
                <a:spcPct val="115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Today, Croatia’s wine renaissance is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in full swing, attracting global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attention with its distinctive regional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styles and indigenous grapes.</a:t>
            </a:r>
          </a:p>
        </p:txBody>
      </p:sp>
      <p:pic>
        <p:nvPicPr>
          <p:cNvPr id="5" name="Picture 4" descr="A house in a vineyard&#10;&#10;Description automatically generated">
            <a:extLst>
              <a:ext uri="{FF2B5EF4-FFF2-40B4-BE49-F238E27FC236}">
                <a16:creationId xmlns:a16="http://schemas.microsoft.com/office/drawing/2014/main" id="{888B9477-519B-E76C-5AB9-ADE7A22D1763}"/>
              </a:ext>
            </a:extLst>
          </p:cNvPr>
          <p:cNvPicPr>
            <a:picLocks noChangeAspect="1"/>
          </p:cNvPicPr>
          <p:nvPr/>
        </p:nvPicPr>
        <p:blipFill>
          <a:blip r:embed="rId2"/>
          <a:stretch>
            <a:fillRect/>
          </a:stretch>
        </p:blipFill>
        <p:spPr>
          <a:xfrm>
            <a:off x="4918014" y="4059936"/>
            <a:ext cx="4225985" cy="2798064"/>
          </a:xfrm>
          <a:prstGeom prst="rect">
            <a:avLst/>
          </a:prstGeom>
        </p:spPr>
      </p:pic>
    </p:spTree>
    <p:extLst>
      <p:ext uri="{BB962C8B-B14F-4D97-AF65-F5344CB8AC3E}">
        <p14:creationId xmlns:p14="http://schemas.microsoft.com/office/powerpoint/2010/main" val="251343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24" y="0"/>
            <a:ext cx="7351776" cy="1600200"/>
          </a:xfrm>
        </p:spPr>
        <p:txBody>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1792224" y="1825625"/>
            <a:ext cx="6723126" cy="4351338"/>
          </a:xfrm>
        </p:spPr>
        <p:txBody>
          <a:bodyPr>
            <a:noAutofit/>
          </a:bodyPr>
          <a:lstStyle/>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Plavac Mali</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(Red): Plavac Mali is the king of Dalmatian reds, known for its dark color, high tannins, and rich flavors of blackberry, dark cherry, and dried figs. </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With time, it develops notes of leather, smoke, and earth. </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Plavac Mali is closely related to Zinfandel and offers a bold, structured palate, with higher alcohol content (often above 14%). </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It pairs beautifully with robust dishes like grilled lamb, steak, and game meats.</a:t>
            </a:r>
          </a:p>
        </p:txBody>
      </p:sp>
      <p:pic>
        <p:nvPicPr>
          <p:cNvPr id="5" name="Picture 4" descr="A bottle of wine with a label&#10;&#10;Description automatically generated">
            <a:extLst>
              <a:ext uri="{FF2B5EF4-FFF2-40B4-BE49-F238E27FC236}">
                <a16:creationId xmlns:a16="http://schemas.microsoft.com/office/drawing/2014/main" id="{2DCEFF7E-7659-F639-8873-E9356208000D}"/>
              </a:ext>
            </a:extLst>
          </p:cNvPr>
          <p:cNvPicPr>
            <a:picLocks noChangeAspect="1"/>
          </p:cNvPicPr>
          <p:nvPr/>
        </p:nvPicPr>
        <p:blipFill>
          <a:blip r:embed="rId2"/>
          <a:srcRect l="37042" r="33195"/>
          <a:stretch/>
        </p:blipFill>
        <p:spPr>
          <a:xfrm>
            <a:off x="-1" y="219456"/>
            <a:ext cx="1792225" cy="6858000"/>
          </a:xfrm>
          <a:prstGeom prst="rect">
            <a:avLst/>
          </a:prstGeom>
        </p:spPr>
      </p:pic>
    </p:spTree>
    <p:extLst>
      <p:ext uri="{BB962C8B-B14F-4D97-AF65-F5344CB8AC3E}">
        <p14:creationId xmlns:p14="http://schemas.microsoft.com/office/powerpoint/2010/main" val="62441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585216" y="1600200"/>
            <a:ext cx="7034784" cy="4715257"/>
          </a:xfrm>
        </p:spPr>
        <p:txBody>
          <a:bodyPr>
            <a:noAutofit/>
          </a:bodyPr>
          <a:lstStyle/>
          <a:p>
            <a:pPr marR="0" lvl="0">
              <a:lnSpc>
                <a:spcPct val="115000"/>
              </a:lnSpc>
              <a:spcBef>
                <a:spcPts val="0"/>
              </a:spcBef>
              <a:spcAft>
                <a:spcPts val="800"/>
              </a:spcAft>
              <a:buSzPct val="100000"/>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Pošip</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(White): A golden-hued white wine,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Pošip</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indigenous to the island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Korčula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offers flavors of dried apricots, figs, and honey, with a subtle minerality a result of the limestone soils. </a:t>
            </a:r>
          </a:p>
          <a:p>
            <a:pPr marR="0" lvl="0">
              <a:lnSpc>
                <a:spcPct val="115000"/>
              </a:lnSpc>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is fresh and aromatic, making it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 ideal companion for seafood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dishes, especially grilled fish,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oysters, and shellfish</a:t>
            </a:r>
            <a:r>
              <a:rPr lang="en-US" sz="24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t>
            </a:r>
          </a:p>
        </p:txBody>
      </p:sp>
      <p:pic>
        <p:nvPicPr>
          <p:cNvPr id="8" name="Picture 7" descr="A bottle of wine with a label&#10;&#10;Description automatically generated">
            <a:extLst>
              <a:ext uri="{FF2B5EF4-FFF2-40B4-BE49-F238E27FC236}">
                <a16:creationId xmlns:a16="http://schemas.microsoft.com/office/drawing/2014/main" id="{4D3CF89A-8DAD-61C3-732B-EB0149013888}"/>
              </a:ext>
            </a:extLst>
          </p:cNvPr>
          <p:cNvPicPr>
            <a:picLocks noChangeAspect="1"/>
          </p:cNvPicPr>
          <p:nvPr/>
        </p:nvPicPr>
        <p:blipFill>
          <a:blip r:embed="rId2"/>
          <a:srcRect l="33648" r="36185"/>
          <a:stretch/>
        </p:blipFill>
        <p:spPr>
          <a:xfrm>
            <a:off x="7437120" y="938760"/>
            <a:ext cx="1450848" cy="6038138"/>
          </a:xfrm>
          <a:prstGeom prst="rect">
            <a:avLst/>
          </a:prstGeom>
        </p:spPr>
      </p:pic>
    </p:spTree>
    <p:extLst>
      <p:ext uri="{BB962C8B-B14F-4D97-AF65-F5344CB8AC3E}">
        <p14:creationId xmlns:p14="http://schemas.microsoft.com/office/powerpoint/2010/main" val="220463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365</TotalTime>
  <Words>3248</Words>
  <Application>Microsoft Office PowerPoint</Application>
  <PresentationFormat>On-screen Show (4:3)</PresentationFormat>
  <Paragraphs>180</Paragraphs>
  <Slides>43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Aptos</vt:lpstr>
      <vt:lpstr>Aptos Display</vt:lpstr>
      <vt:lpstr>Arial</vt:lpstr>
      <vt:lpstr>Symbol</vt:lpstr>
      <vt:lpstr>Times New Roman</vt:lpstr>
      <vt:lpstr>Office Theme</vt:lpstr>
      <vt:lpstr>The World of Croatian Wine Presented by Marc Silver </vt:lpstr>
      <vt:lpstr>Discussion Points</vt:lpstr>
      <vt:lpstr>The Rich History of Croatia Wines</vt:lpstr>
      <vt:lpstr>Croatia's Wine History</vt:lpstr>
      <vt:lpstr>Croatia's Wine History</vt:lpstr>
      <vt:lpstr>Croatia's Wine History</vt:lpstr>
      <vt:lpstr>Croatia's Wine History</vt:lpstr>
      <vt:lpstr>Prominent Varietals</vt:lpstr>
      <vt:lpstr>Prominent Varietals</vt:lpstr>
      <vt:lpstr>Prominent Varietals</vt:lpstr>
      <vt:lpstr>Prominent Varietals</vt:lpstr>
      <vt:lpstr>The Unique Terroir of Croatia</vt:lpstr>
      <vt:lpstr>The Unique Terroir of Croatia</vt:lpstr>
      <vt:lpstr>The Unique Terroir of Croatia</vt:lpstr>
      <vt:lpstr>The Unique Terroir of Croatia</vt:lpstr>
      <vt:lpstr>Croatia’s Wine Regions</vt:lpstr>
      <vt:lpstr>Dalmatia The Jewel of Croatia’s Wine Scene</vt:lpstr>
      <vt:lpstr>Dalmatia The Jewel of Croatia’s Wine Scene</vt:lpstr>
      <vt:lpstr>Istria and Kvarner The Heart of Croatian White Wines</vt:lpstr>
      <vt:lpstr>Istria and Kvarner</vt:lpstr>
      <vt:lpstr>Istria and Kvarner</vt:lpstr>
      <vt:lpstr>Istria and Kvarner</vt:lpstr>
      <vt:lpstr>Notable Wineries of Istria</vt:lpstr>
      <vt:lpstr>Slavonia and the Danube: The Kingdom of Graševina</vt:lpstr>
      <vt:lpstr>Slavonia &amp; Danube</vt:lpstr>
      <vt:lpstr>Slavonia &amp; Danube  Prominent Varietals </vt:lpstr>
      <vt:lpstr>Slavonia &amp; Danube  Prominent Varietals </vt:lpstr>
      <vt:lpstr>Slavonia &amp; Danube  Prominent Varietals </vt:lpstr>
      <vt:lpstr>Slavonia &amp; Danube  Prominent Varietals </vt:lpstr>
      <vt:lpstr>Notable Wineries  Slavonia and the Danube</vt:lpstr>
      <vt:lpstr>Notable Wineries  Slavonia and the Danube</vt:lpstr>
      <vt:lpstr>Notable Wineries  Slavonia and the Danube</vt:lpstr>
      <vt:lpstr>Central Croatia The Land of Versatility</vt:lpstr>
      <vt:lpstr>Central Croatia The Land of Versatility</vt:lpstr>
      <vt:lpstr>Central Croatia Prominent Varietals</vt:lpstr>
      <vt:lpstr>Central Croatia Prominent Varietals</vt:lpstr>
      <vt:lpstr>Central Croatia Prominent Varietals</vt:lpstr>
      <vt:lpstr>Central Croatia Prominent Varietals</vt:lpstr>
      <vt:lpstr>Central Croatia Notable Wineries</vt:lpstr>
      <vt:lpstr>Central Croatia Notable Wineries</vt:lpstr>
      <vt:lpstr>Conclusion</vt:lpstr>
      <vt:lpstr>Conclusion</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Marc Silver</dc:creator>
  <cp:keywords/>
  <dc:description>generated using python-pptx</dc:description>
  <cp:lastModifiedBy>Marc Silver</cp:lastModifiedBy>
  <cp:revision>43</cp:revision>
  <dcterms:created xsi:type="dcterms:W3CDTF">2013-01-27T09:14:16Z</dcterms:created>
  <dcterms:modified xsi:type="dcterms:W3CDTF">2024-09-28T00:21:53Z</dcterms:modified>
  <cp:category/>
</cp:coreProperties>
</file>