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82" r:id="rId3"/>
    <p:sldId id="257" r:id="rId4"/>
    <p:sldId id="274" r:id="rId5"/>
    <p:sldId id="279" r:id="rId6"/>
    <p:sldId id="276" r:id="rId7"/>
    <p:sldId id="283" r:id="rId8"/>
    <p:sldId id="260" r:id="rId9"/>
    <p:sldId id="277" r:id="rId10"/>
    <p:sldId id="261" r:id="rId11"/>
    <p:sldId id="280" r:id="rId12"/>
    <p:sldId id="281" r:id="rId13"/>
    <p:sldId id="265" r:id="rId14"/>
    <p:sldId id="284" r:id="rId15"/>
    <p:sldId id="285" r:id="rId16"/>
    <p:sldId id="286" r:id="rId17"/>
    <p:sldId id="287" r:id="rId18"/>
    <p:sldId id="275" r:id="rId19"/>
    <p:sldId id="271" r:id="rId20"/>
    <p:sldId id="272" r:id="rId21"/>
    <p:sldId id="288" r:id="rId22"/>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6" autoAdjust="0"/>
    <p:restoredTop sz="94660"/>
  </p:normalViewPr>
  <p:slideViewPr>
    <p:cSldViewPr snapToGrid="0">
      <p:cViewPr varScale="1">
        <p:scale>
          <a:sx n="98" d="100"/>
          <a:sy n="98"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48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614E-F18E-028F-2A78-618FCC0DBE8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DFC363-E583-1399-9C16-202ADA01954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6A377450-BA68-C886-2CCB-3D3A659C4D1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05B97B7-FD7E-D00C-FDA4-74BB245BCA2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44315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FB875-7201-A686-3002-CD79863F459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987CC77-634C-1181-0378-34641515C080}"/>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7A5FDAAA-03C0-AD97-DE0C-255B8E0276C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9A0756F-5066-6B04-CE5B-933186F4EF8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7212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BF7C7-AACB-9D3D-A4D6-F7B1C040B54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335EC1D-5AB9-9F03-36BE-B712DCF36100}"/>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266826B2-B948-0192-AC92-1D72FD73242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12F10A-5D3A-4D33-C84C-49591A2A37D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2375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45EC-B5A9-4895-CEA6-385D6996ADE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B7153C0-6A9F-12DC-CF49-2F231D14DFB6}"/>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30F0A752-A3B3-1BEB-CC39-6426434C40B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3B5E493-FC75-59AD-C154-4A7631076A9D}"/>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7637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AAA76-9C5C-70CA-0F63-35F78CC018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88B8E8-E765-4377-6548-44814FAEEFAC}"/>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B9E904D-0810-4499-FEDC-260FD755A776}"/>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4E026252-71A2-1441-A559-69B281BC488A}"/>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extLst>
      <p:ext uri="{BB962C8B-B14F-4D97-AF65-F5344CB8AC3E}">
        <p14:creationId xmlns:p14="http://schemas.microsoft.com/office/powerpoint/2010/main" val="241472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69CBB-3CF5-E2B7-9D15-E307A0DAFE9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0EB036-DDC3-06ED-A656-54FA3146FCE0}"/>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284E1B4D-7503-DEFC-73B5-5821C144B71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FE49CCE-B9FB-C471-72D7-9473E3E143D7}"/>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417004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204065"/>
            <a:ext cx="6011863" cy="2419124"/>
          </a:xfrm>
        </p:spPr>
        <p:txBody>
          <a:bodyPr vert="horz" wrap="square">
            <a:spAutoFit/>
          </a:bodyPr>
          <a:lstStyle/>
          <a:p>
            <a:pPr algn="ctr"/>
            <a:r>
              <a:rPr lang="en-US" sz="5000" b="1" kern="100" dirty="0">
                <a:effectLst/>
                <a:latin typeface="Times New Roman" panose="02020603050405020304" pitchFamily="18" charset="0"/>
                <a:ea typeface="Calibri" panose="020F0502020204030204" pitchFamily="34" charset="0"/>
                <a:cs typeface="Times New Roman" panose="02020603050405020304" pitchFamily="18" charset="0"/>
              </a:rPr>
              <a:t>Cozumel, Mexico</a:t>
            </a:r>
            <a:br>
              <a:rPr lang="en-US" sz="5000" kern="100" dirty="0">
                <a:effectLst/>
                <a:latin typeface="Calibri" panose="020F0502020204030204" pitchFamily="34" charset="0"/>
                <a:ea typeface="Calibri" panose="020F0502020204030204" pitchFamily="34" charset="0"/>
                <a:cs typeface="Times New Roman" panose="02020603050405020304" pitchFamily="18" charset="0"/>
              </a:rPr>
            </a:b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50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Presented by</a:t>
            </a:r>
            <a:br>
              <a:rPr lang="en-US" sz="4400" b="1" dirty="0">
                <a:solidFill>
                  <a:srgbClr val="000000"/>
                </a:solidFill>
                <a:latin typeface="Times New Roman" panose="02020603050405020304" pitchFamily="18" charset="0"/>
                <a:cs typeface="Times New Roman" panose="02020603050405020304" pitchFamily="18" charset="0"/>
              </a:rPr>
            </a:br>
            <a:r>
              <a:rPr lang="en-US" sz="4400" b="1" dirty="0">
                <a:solidFill>
                  <a:srgbClr val="000000"/>
                </a:solidFill>
                <a:latin typeface="Times New Roman" panose="02020603050405020304" pitchFamily="18" charset="0"/>
                <a:cs typeface="Times New Roman" panose="02020603050405020304" pitchFamily="18" charset="0"/>
              </a:rPr>
              <a:t>Marc Silver</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DF2221-2334-24B8-E420-F8AF776FD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721" y="1135969"/>
            <a:ext cx="4514850" cy="2571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3546997"/>
          </a:xfrm>
          <a:prstGeom prst="rect">
            <a:avLst/>
          </a:prstGeom>
          <a:noFill/>
        </p:spPr>
        <p:txBody>
          <a:bodyPr wrap="square">
            <a:spAutoFit/>
          </a:bodyPr>
          <a:lstStyle/>
          <a:p>
            <a:pPr marL="0" marR="0">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Taxis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Fixed rates posted at taxi stands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Downtown: $8 USD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Beach Clubs: $15-20 USD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Island Tour: $95-100 USD (3-4 hours)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 meter system - agree on price before entering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EFED8F-00CC-5637-3B04-C8AD8C0C7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5" y="1215353"/>
            <a:ext cx="4514850" cy="2190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3546997"/>
          </a:xfrm>
          <a:prstGeom prst="rect">
            <a:avLst/>
          </a:prstGeom>
          <a:noFill/>
        </p:spPr>
        <p:txBody>
          <a:bodyPr wrap="square">
            <a:spAutoFit/>
          </a:bodyPr>
          <a:lstStyle/>
          <a:p>
            <a:pPr marL="0" marR="0">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Rental Cars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Major agencies at port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Average cost: $60-80 USD/day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International driver's license not required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Drive on right side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Full insurance recommended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35391E7-BCAB-6967-6B0E-5ADD4C630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96" y="3394952"/>
            <a:ext cx="4349327" cy="2275597"/>
          </a:xfrm>
          <a:prstGeom prst="rect">
            <a:avLst/>
          </a:prstGeom>
        </p:spPr>
      </p:pic>
    </p:spTree>
    <p:extLst>
      <p:ext uri="{BB962C8B-B14F-4D97-AF65-F5344CB8AC3E}">
        <p14:creationId xmlns:p14="http://schemas.microsoft.com/office/powerpoint/2010/main" val="153794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3444404"/>
          </a:xfrm>
          <a:prstGeom prst="rect">
            <a:avLst/>
          </a:prstGeom>
          <a:noFill/>
        </p:spPr>
        <p:txBody>
          <a:bodyPr wrap="square">
            <a:spAutoFit/>
          </a:bodyPr>
          <a:lstStyle/>
          <a:p>
            <a:pPr marL="0" marR="0">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Scooters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Around $30-40 USD/day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Requires deposit and driver's license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Not recommended for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inexperienced riders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Helmet required by law</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4F9DE4B-266C-4A27-A0FE-A83AC4F3F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060" y="2805503"/>
            <a:ext cx="4010564" cy="2865047"/>
          </a:xfrm>
          <a:prstGeom prst="rect">
            <a:avLst/>
          </a:prstGeom>
        </p:spPr>
      </p:pic>
    </p:spTree>
    <p:extLst>
      <p:ext uri="{BB962C8B-B14F-4D97-AF65-F5344CB8AC3E}">
        <p14:creationId xmlns:p14="http://schemas.microsoft.com/office/powerpoint/2010/main" val="159457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3976281"/>
          </a:xfrm>
          <a:prstGeom prst="rect">
            <a:avLst/>
          </a:prstGeom>
          <a:noFill/>
        </p:spPr>
        <p:txBody>
          <a:bodyPr wrap="square">
            <a:spAutoFit/>
          </a:bodyPr>
          <a:lstStyle/>
          <a:p>
            <a:pPr marL="0" marR="0">
              <a:lnSpc>
                <a:spcPct val="115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San Miguel Town Center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Walking distance from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International Pier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Central Plaza (Zócalo)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Free walking tours at 9 AM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1 PM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Local markets and shops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Church of San Miguel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A8FA87-453A-7B2E-0BE1-548C6CE3A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455" y="1720704"/>
            <a:ext cx="5489170" cy="3949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9A54DD4-7526-47A8-EBDC-21066BA20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3E519-CD5E-9A57-D6C2-6D92DF1691A3}"/>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8242FF30-6F1A-64AA-021F-14F0EC48DB01}"/>
              </a:ext>
            </a:extLst>
          </p:cNvPr>
          <p:cNvSpPr txBox="1"/>
          <p:nvPr/>
        </p:nvSpPr>
        <p:spPr>
          <a:xfrm>
            <a:off x="331595" y="1034979"/>
            <a:ext cx="9375113" cy="4462312"/>
          </a:xfrm>
          <a:prstGeom prst="rect">
            <a:avLst/>
          </a:prstGeom>
          <a:noFill/>
        </p:spPr>
        <p:txBody>
          <a:bodyPr wrap="square">
            <a:spAutoFit/>
          </a:bodyPr>
          <a:lstStyle/>
          <a:p>
            <a:pPr marL="0" marR="0">
              <a:lnSpc>
                <a:spcPct val="115000"/>
              </a:lnSpc>
              <a:spcAft>
                <a:spcPts val="800"/>
              </a:spcAft>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San Gervasio Mayan Ruins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Admission: $11 USD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Located center of island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Dedicated to goddess Ixchel</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Guide recommended ($20 USD)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Open 8 AM - 3:45 PM</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Wear comfortable shoes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Bring water and mosquito repellent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C85C1B7-D93D-6D55-0892-A0D8D59E8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562" y="1164954"/>
            <a:ext cx="4950062" cy="3300041"/>
          </a:xfrm>
          <a:prstGeom prst="rect">
            <a:avLst/>
          </a:prstGeom>
        </p:spPr>
      </p:pic>
    </p:spTree>
    <p:extLst>
      <p:ext uri="{BB962C8B-B14F-4D97-AF65-F5344CB8AC3E}">
        <p14:creationId xmlns:p14="http://schemas.microsoft.com/office/powerpoint/2010/main" val="40842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A120F1C-2D74-9363-8EB5-0D2F7DF12E4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4FB1D40-9E48-99A0-078E-7F9A85E919BA}"/>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BB669B77-F577-C308-175B-DA6AB7F8E61C}"/>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B9C97C35-F3CE-EF58-E33E-15B6B9D6B879}"/>
              </a:ext>
            </a:extLst>
          </p:cNvPr>
          <p:cNvSpPr txBox="1"/>
          <p:nvPr/>
        </p:nvSpPr>
        <p:spPr>
          <a:xfrm>
            <a:off x="331595" y="1034979"/>
            <a:ext cx="9375113" cy="4893904"/>
          </a:xfrm>
          <a:prstGeom prst="rect">
            <a:avLst/>
          </a:prstGeom>
          <a:noFill/>
        </p:spPr>
        <p:txBody>
          <a:bodyPr wrap="square">
            <a:spAutoFit/>
          </a:bodyPr>
          <a:lstStyle/>
          <a:p>
            <a:pPr marL="0" marR="0">
              <a:lnSpc>
                <a:spcPct val="115000"/>
              </a:lnSpc>
              <a:spcAft>
                <a:spcPts val="800"/>
              </a:spcAft>
            </a:pPr>
            <a:r>
              <a:rPr lang="en-US" sz="2600" b="1" kern="100" dirty="0" err="1">
                <a:effectLst/>
                <a:latin typeface="Times New Roman" panose="02020603050405020304" pitchFamily="18" charset="0"/>
                <a:ea typeface="Calibri" panose="020F0502020204030204" pitchFamily="34" charset="0"/>
                <a:cs typeface="Times New Roman" panose="02020603050405020304" pitchFamily="18" charset="0"/>
              </a:rPr>
              <a:t>Chankanaab</a:t>
            </a: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 National Park</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Admission: $25 USD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Snorkeling from shore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Sea lion show</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Botanical gardens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Beach facilities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Restaurant and bars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Walking distance from cruise port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FF3D3E9-A0D0-619D-352B-E2E2D8066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11" y="1034978"/>
            <a:ext cx="5096393" cy="3822295"/>
          </a:xfrm>
          <a:prstGeom prst="rect">
            <a:avLst/>
          </a:prstGeom>
        </p:spPr>
      </p:pic>
    </p:spTree>
    <p:extLst>
      <p:ext uri="{BB962C8B-B14F-4D97-AF65-F5344CB8AC3E}">
        <p14:creationId xmlns:p14="http://schemas.microsoft.com/office/powerpoint/2010/main" val="252952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B50D6DC-46F5-C179-E39A-6C162F2E2E2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3F6E6D0-2BF5-5A8D-0A24-DB37553D0C15}"/>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1F2DCC4B-527F-6A3E-03CD-EC22E5CE58E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Beach Recommendations</a:t>
            </a:r>
            <a:br>
              <a:rPr lang="en-US" sz="5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9099006E-E95D-2376-F1DD-824D926D5B1F}"/>
              </a:ext>
            </a:extLst>
          </p:cNvPr>
          <p:cNvSpPr txBox="1"/>
          <p:nvPr/>
        </p:nvSpPr>
        <p:spPr>
          <a:xfrm>
            <a:off x="331595" y="1034979"/>
            <a:ext cx="9375113" cy="4578946"/>
          </a:xfrm>
          <a:prstGeom prst="rect">
            <a:avLst/>
          </a:prstGeom>
          <a:noFill/>
        </p:spPr>
        <p:txBody>
          <a:bodyPr wrap="square">
            <a:spAutoFit/>
          </a:bodyPr>
          <a:lstStyle/>
          <a:p>
            <a:pPr marL="0" marR="0">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Paradise Beach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Admission: $3 USD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Full facilities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Water activities available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Food and drink service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Clean restrooms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Beach chairs and umbrellas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3942E3-3665-2DDA-6191-31E57E167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093" y="978719"/>
            <a:ext cx="5440531" cy="3671038"/>
          </a:xfrm>
          <a:prstGeom prst="rect">
            <a:avLst/>
          </a:prstGeom>
        </p:spPr>
      </p:pic>
    </p:spTree>
    <p:extLst>
      <p:ext uri="{BB962C8B-B14F-4D97-AF65-F5344CB8AC3E}">
        <p14:creationId xmlns:p14="http://schemas.microsoft.com/office/powerpoint/2010/main" val="101173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13CB128-2944-E624-AC7C-AC6DA9A9B8D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697BCD1-A384-3C6D-09DC-99D463EC292B}"/>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35468408-B468-F8FC-9688-40C5B6E01A5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Beach Recommendations</a:t>
            </a:r>
            <a:br>
              <a:rPr lang="en-US" sz="5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44B70A79-B69E-53DB-1E01-17672468FD9E}"/>
              </a:ext>
            </a:extLst>
          </p:cNvPr>
          <p:cNvSpPr txBox="1"/>
          <p:nvPr/>
        </p:nvSpPr>
        <p:spPr>
          <a:xfrm>
            <a:off x="331595" y="1034979"/>
            <a:ext cx="9375113" cy="4578946"/>
          </a:xfrm>
          <a:prstGeom prst="rect">
            <a:avLst/>
          </a:prstGeom>
          <a:noFill/>
        </p:spPr>
        <p:txBody>
          <a:bodyPr wrap="square">
            <a:spAutoFit/>
          </a:bodyPr>
          <a:lstStyle/>
          <a:p>
            <a:pPr marL="0" marR="0">
              <a:lnSpc>
                <a:spcPct val="115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Mr. Sanchos Beach Club</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All-inclusive option ($65 USD)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Free basic admission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Pool and beach access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Water sports available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Popular with cruise passengers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Reservation recommended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73C0C9B-1691-49B2-1EFD-AA1058E67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386" y="1034979"/>
            <a:ext cx="4625237" cy="3468928"/>
          </a:xfrm>
          <a:prstGeom prst="rect">
            <a:avLst/>
          </a:prstGeom>
        </p:spPr>
      </p:pic>
    </p:spTree>
    <p:extLst>
      <p:ext uri="{BB962C8B-B14F-4D97-AF65-F5344CB8AC3E}">
        <p14:creationId xmlns:p14="http://schemas.microsoft.com/office/powerpoint/2010/main" val="44045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4" y="943262"/>
            <a:ext cx="9618401" cy="4182427"/>
          </a:xfrm>
          <a:prstGeom prst="rect">
            <a:avLst/>
          </a:prstGeom>
          <a:noFill/>
        </p:spPr>
        <p:txBody>
          <a:bodyPr wrap="square">
            <a:spAutoFit/>
          </a:bodyPr>
          <a:lstStyle/>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Cocay</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Location: Downtown San Miguel, Mediterranean-Mexican fusion, Famous for seafood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La Mission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Location: Waterfront, Authentic Mexican cuisine, Fresh seafood, Great margaritas, Ocean view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Casa Denis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Oldest restaurant in Cozumel, Traditional Mexican, Historic atmosphere, Located in central plaza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Famous mole sauce</a:t>
            </a:r>
          </a:p>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Jeanie's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Location: Near port, American breakfast, Mexican classics, Quick service, Popular with locals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1/13/2025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algn="ctr">
              <a:lnSpc>
                <a:spcPct val="115000"/>
              </a:lnSpc>
              <a:spcBef>
                <a:spcPts val="0"/>
              </a:spcBef>
              <a:spcAft>
                <a:spcPts val="800"/>
              </a:spcAft>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Shopping Tips</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4748911" cy="4694427"/>
          </a:xfrm>
          <a:prstGeom prst="rect">
            <a:avLst/>
          </a:prstGeom>
          <a:noFill/>
        </p:spPr>
        <p:txBody>
          <a:bodyPr wrap="square">
            <a:spAutoFit/>
          </a:bodyPr>
          <a:lstStyle/>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Best Areas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Royal Village Shopping Center (at port)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Downtown San Miguel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Front Street (Avenida Rafael Melgar)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Popular Items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Silver jewelry (look for .925 stamp)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Mexican vanilla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Tequila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Local handicrafts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Mexican blankets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4B72263-B8CA-8A5C-5628-B4482188FF24}"/>
              </a:ext>
            </a:extLst>
          </p:cNvPr>
          <p:cNvSpPr txBox="1"/>
          <p:nvPr/>
        </p:nvSpPr>
        <p:spPr>
          <a:xfrm>
            <a:off x="5041699" y="1060074"/>
            <a:ext cx="5038926" cy="4602094"/>
          </a:xfrm>
          <a:prstGeom prst="rect">
            <a:avLst/>
          </a:prstGeom>
          <a:noFill/>
        </p:spPr>
        <p:txBody>
          <a:bodyPr wrap="square">
            <a:spAutoFit/>
          </a:bodyPr>
          <a:lstStyle/>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Negotiating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Expected in markets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Fixed prices in port shops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Start at 40-50% of asking price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Be prepared to walk away</a:t>
            </a:r>
          </a:p>
          <a:p>
            <a:pPr marL="0" marR="0">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Final Tips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Carry water and sunscreen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Use biodegradable sunscreen for water activities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Keep ship time in mind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Have small US bills for tips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Take photos of tour tickets and ship card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0"/>
            <a:ext cx="10080624" cy="943584"/>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nchor="ctr">
            <a:normAutofit fontScale="25000" lnSpcReduction="20000"/>
          </a:bodyPr>
          <a:lstStyle/>
          <a:p>
            <a:pPr marL="457200" marR="0" indent="-457200" algn="l">
              <a:lnSpc>
                <a:spcPct val="115000"/>
              </a:lnSpc>
              <a:spcAft>
                <a:spcPts val="800"/>
              </a:spcAft>
              <a:buFont typeface="Arial" panose="020B0604020202020204" pitchFamily="34" charset="0"/>
              <a:buChar char="•"/>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Port Philosophy &amp; Safety</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Don’t Miss the Ship</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Money &amp; Practical Information</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About Cozumel</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Transportation Options</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Must-See Attractions</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Beach Recommendations</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Restaurant Highlights</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Shopping Tips</a:t>
            </a:r>
          </a:p>
          <a:p>
            <a:pPr marL="457200" marR="0" lvl="0" indent="-457200" algn="l">
              <a:lnSpc>
                <a:spcPct val="115000"/>
              </a:lnSpc>
              <a:spcAft>
                <a:spcPts val="800"/>
              </a:spcAft>
              <a:buSzPct val="100000"/>
              <a:buFont typeface="Arial" panose="020B0604020202020204" pitchFamily="34" charset="0"/>
              <a:buChar char="•"/>
              <a:tabLst>
                <a:tab pos="457200" algn="l"/>
              </a:tabLst>
            </a:pPr>
            <a:r>
              <a:rPr lang="en-US" sz="8000" kern="100" dirty="0">
                <a:effectLst/>
                <a:latin typeface="Times New Roman" panose="02020603050405020304" pitchFamily="18" charset="0"/>
                <a:ea typeface="Tahoma" panose="020B0604030504040204" pitchFamily="34"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2594"/>
            <a:ext cx="10080625" cy="944562"/>
          </a:xfrm>
          <a:prstGeom prst="rect">
            <a:avLst/>
          </a:prstGeom>
          <a:noFill/>
          <a:ln>
            <a:noFill/>
          </a:ln>
        </p:spPr>
        <p:txBody>
          <a:bodyPr vert="horz" wrap="square" lIns="90000" tIns="46800" rIns="90000" bIns="46800" anchor="ctr" anchorCtr="0" compatLnSpc="1">
            <a:noAutofit/>
          </a:bodyPr>
          <a:lstStyle/>
          <a:p>
            <a:pPr marL="0" marR="0" algn="ctr">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206230" y="1238831"/>
            <a:ext cx="7359920" cy="3590925"/>
          </a:xfrm>
          <a:prstGeom prst="rect">
            <a:avLst/>
          </a:prstGeom>
          <a:noFill/>
          <a:ln>
            <a:noFill/>
          </a:ln>
        </p:spPr>
        <p:txBody>
          <a:bodyPr vert="horz" wrap="square" lIns="90000" tIns="46800" rIns="90000" bIns="46800" anchor="t" anchorCtr="0" compatLnSpc="0">
            <a:noAutofit/>
          </a:bodyPr>
          <a:lstStyle/>
          <a:p>
            <a:pPr marL="0" marR="0">
              <a:lnSpc>
                <a:spcPct val="11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Cozumel offers something for everyone: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Beautiful beaches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Rich history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Great shopping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Excellent diving/snorkeling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Safe and easy to navigate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5173DC0-8AB5-CBFC-761D-C3FCBC11C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7A35C-BF30-9864-86B3-C1C24B887733}"/>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8D1A466C-B5E9-DD89-D4A5-0A75689617C6}"/>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a:t>
            </a:r>
            <a:r>
              <a:rPr lang="en-US" sz="2400" b="1">
                <a:latin typeface="Times New Roman" panose="02020603050405020304" pitchFamily="18" charset="0"/>
                <a:cs typeface="Times New Roman" panose="02020603050405020304" pitchFamily="18" charset="0"/>
              </a:rPr>
              <a:t>in </a:t>
            </a:r>
            <a:r>
              <a:rPr lang="en-US" sz="2400" b="1">
                <a:solidFill>
                  <a:srgbClr val="000000"/>
                </a:solidFill>
                <a:latin typeface="Times New Roman" panose="02020603050405020304" pitchFamily="18" charset="0"/>
                <a:cs typeface="Times New Roman" panose="02020603050405020304" pitchFamily="18" charset="0"/>
              </a:rPr>
              <a:t>Cozumel </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995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82820"/>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dirty="0">
                <a:latin typeface="Times New Roman" panose="02020603050405020304" pitchFamily="18" charset="0"/>
                <a:cs typeface="Times New Roman" panose="02020603050405020304" pitchFamily="18" charset="0"/>
              </a:rPr>
              <a:t>Pay attention to the time. - Ship time and local time are often </a:t>
            </a:r>
            <a:br>
              <a:rPr lang="en-US" altLang="en-US" sz="1700" dirty="0">
                <a:latin typeface="Times New Roman" panose="02020603050405020304" pitchFamily="18" charset="0"/>
                <a:cs typeface="Times New Roman" panose="02020603050405020304" pitchFamily="18" charset="0"/>
              </a:rPr>
            </a:br>
            <a:r>
              <a:rPr lang="en-US" altLang="en-US" sz="17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b="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700" dirty="0">
                <a:latin typeface="Times New Roman" panose="02020603050405020304" pitchFamily="18" charset="0"/>
                <a:cs typeface="Times New Roman" panose="02020603050405020304" pitchFamily="18" charset="0"/>
              </a:rPr>
            </a:br>
            <a:r>
              <a:rPr lang="en-US" altLang="en-US" sz="17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b="1" dirty="0">
                <a:latin typeface="Times New Roman" panose="02020603050405020304" pitchFamily="18" charset="0"/>
                <a:cs typeface="Times New Roman" panose="02020603050405020304" pitchFamily="18" charset="0"/>
              </a:rPr>
              <a:t>Be Prepared</a:t>
            </a:r>
          </a:p>
          <a:p>
            <a:pPr marL="342900" marR="0" lvl="0" indent="-342900">
              <a:lnSpc>
                <a:spcPct val="115000"/>
              </a:lnSpc>
              <a:spcAft>
                <a:spcPts val="800"/>
              </a:spcAft>
              <a:buSzPts val="1000"/>
              <a:buFont typeface="Symbol" panose="05050102010706020507" pitchFamily="18" charset="2"/>
              <a:buChar char=""/>
              <a:tabLst>
                <a:tab pos="457200" algn="l"/>
              </a:tabLst>
            </a:pPr>
            <a:r>
              <a:rPr lang="en-US" altLang="en-US" sz="1700" dirty="0">
                <a:latin typeface="Times New Roman" panose="02020603050405020304" pitchFamily="18" charset="0"/>
                <a:cs typeface="Times New Roman" panose="02020603050405020304" pitchFamily="18" charset="0"/>
              </a:rPr>
              <a:t>Have your Passport, Credit Card, and phone numbers for your </a:t>
            </a:r>
            <a:br>
              <a:rPr lang="en-US" altLang="en-US" sz="1700" dirty="0">
                <a:latin typeface="Times New Roman" panose="02020603050405020304" pitchFamily="18" charset="0"/>
                <a:cs typeface="Times New Roman" panose="02020603050405020304" pitchFamily="18" charset="0"/>
              </a:rPr>
            </a:br>
            <a:r>
              <a:rPr lang="en-US" altLang="en-US" sz="1700" dirty="0">
                <a:latin typeface="Times New Roman" panose="02020603050405020304" pitchFamily="18" charset="0"/>
                <a:cs typeface="Times New Roman" panose="02020603050405020304" pitchFamily="18" charset="0"/>
              </a:rPr>
              <a:t>ship port agent. </a:t>
            </a:r>
            <a:r>
              <a:rPr lang="en-US" sz="1700" kern="100" dirty="0">
                <a:effectLst/>
                <a:latin typeface="Times New Roman" panose="02020603050405020304" pitchFamily="18" charset="0"/>
                <a:ea typeface="Calibri" panose="020F0502020204030204" pitchFamily="34" charset="0"/>
                <a:cs typeface="Times New Roman" panose="02020603050405020304" pitchFamily="18" charset="0"/>
              </a:rPr>
              <a:t>Emergency: 066</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br>
              <a:rPr lang="en-US" sz="1700" kern="100" dirty="0">
                <a:latin typeface="Calibri" panose="020F0502020204030204" pitchFamily="34" charset="0"/>
                <a:ea typeface="Calibri" panose="020F0502020204030204" pitchFamily="34" charset="0"/>
                <a:cs typeface="Times New Roman" panose="02020603050405020304" pitchFamily="18" charset="0"/>
              </a:rPr>
            </a:br>
            <a:r>
              <a:rPr lang="en-US" sz="1700" kern="100" dirty="0">
                <a:effectLst/>
                <a:latin typeface="Times New Roman" panose="02020603050405020304" pitchFamily="18" charset="0"/>
                <a:ea typeface="Calibri" panose="020F0502020204030204" pitchFamily="34" charset="0"/>
                <a:cs typeface="Times New Roman" panose="02020603050405020304" pitchFamily="18" charset="0"/>
              </a:rPr>
              <a:t>Tourist Police: (987) 869-0707</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b="1" dirty="0">
                <a:latin typeface="Times New Roman" panose="02020603050405020304" pitchFamily="18" charset="0"/>
                <a:cs typeface="Times New Roman" panose="02020603050405020304" pitchFamily="18" charset="0"/>
              </a:rPr>
              <a:t>What to Do If You Miss the Ship</a:t>
            </a:r>
            <a:br>
              <a:rPr lang="en-US" altLang="en-US" sz="1700" b="1" dirty="0">
                <a:latin typeface="Times New Roman" panose="02020603050405020304" pitchFamily="18" charset="0"/>
                <a:cs typeface="Times New Roman" panose="02020603050405020304" pitchFamily="18" charset="0"/>
              </a:rPr>
            </a:br>
            <a:r>
              <a:rPr lang="en-US" altLang="en-US" sz="17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700" dirty="0">
                <a:latin typeface="Times New Roman" panose="02020603050405020304" pitchFamily="18" charset="0"/>
                <a:cs typeface="Times New Roman" panose="02020603050405020304" pitchFamily="18" charset="0"/>
              </a:rPr>
              <a:t>The Port Officials can help you with contacting your ship </a:t>
            </a:r>
            <a:br>
              <a:rPr lang="en-US" altLang="en-US" sz="1700" dirty="0">
                <a:latin typeface="Times New Roman" panose="02020603050405020304" pitchFamily="18" charset="0"/>
                <a:cs typeface="Times New Roman" panose="02020603050405020304" pitchFamily="18" charset="0"/>
              </a:rPr>
            </a:br>
            <a:r>
              <a:rPr lang="en-US" altLang="en-US" sz="17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847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lnSpc>
                <a:spcPct val="115000"/>
              </a:lnSpc>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so at the port  exchange kiosks, as they tend to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have higher fees and less favorable rates. </a:t>
            </a:r>
          </a:p>
          <a:p>
            <a:pPr marL="342900" indent="-342900">
              <a:lnSpc>
                <a:spcPct val="115000"/>
              </a:lnSpc>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 Pesos</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directly, as they often offer better rates. </a:t>
            </a:r>
          </a:p>
          <a:p>
            <a:pPr marL="342900" marR="0" lvl="0" indent="-342900">
              <a:lnSpc>
                <a:spcPct val="115000"/>
              </a:lnSpc>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Mexican Peso (MXN) is official currency</a:t>
            </a:r>
          </a:p>
          <a:p>
            <a:pPr marL="342900" marR="0" lvl="0" indent="-342900">
              <a:lnSpc>
                <a:spcPct val="115000"/>
              </a:lnSpc>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Current exchange rate: Approximately 17 pesos = 1 USD</a:t>
            </a:r>
          </a:p>
          <a:p>
            <a:pPr marL="342900" marR="0" lvl="0" indent="-342900">
              <a:lnSpc>
                <a:spcPct val="115000"/>
              </a:lnSpc>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US dollars widely accepted but change given in pesos</a:t>
            </a:r>
          </a:p>
          <a:p>
            <a:pPr marL="342900" marR="0" lvl="0" indent="-342900">
              <a:lnSpc>
                <a:spcPct val="115000"/>
              </a:lnSpc>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Credit cards accepted at most establishments</a:t>
            </a:r>
          </a:p>
          <a:p>
            <a:pPr marL="342900" marR="0" lvl="0" indent="-342900">
              <a:lnSpc>
                <a:spcPct val="115000"/>
              </a:lnSpc>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ATMs available near port (Banco Azteca recommended)</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extLst>
      <p:ext uri="{BB962C8B-B14F-4D97-AF65-F5344CB8AC3E}">
        <p14:creationId xmlns:p14="http://schemas.microsoft.com/office/powerpoint/2010/main" val="304666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47144"/>
            <a:ext cx="10080625" cy="821700"/>
          </a:xfrm>
        </p:spPr>
        <p:txBody>
          <a:bodyPr vert="horz" wrap="square">
            <a:spAutoFit/>
          </a:bodyPr>
          <a:lstStyle/>
          <a:p>
            <a:pPr marL="0" marR="0" algn="ctr">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Weather Considerations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535020" y="874713"/>
            <a:ext cx="8824879" cy="4508500"/>
          </a:xfrm>
        </p:spPr>
        <p:txBody>
          <a:bodyPr vert="horz"/>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Average temperatures: 75-85°F (24-29°C)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Humidity is high year-round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Rainy season: June to October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Hurricane season: June to November</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A2805B3-5C9F-A425-8297-B24CEF9F9A0A}"/>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5DD1ED1-1E51-3BED-C3BD-E1F903DDBB55}"/>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DF49C10D-6AEC-8565-8FD1-16F42E424498}"/>
              </a:ext>
            </a:extLst>
          </p:cNvPr>
          <p:cNvSpPr txBox="1">
            <a:spLocks noGrp="1"/>
          </p:cNvSpPr>
          <p:nvPr>
            <p:ph type="title" idx="4294967295"/>
          </p:nvPr>
        </p:nvSpPr>
        <p:spPr>
          <a:xfrm>
            <a:off x="-1" y="47144"/>
            <a:ext cx="10080625" cy="821700"/>
          </a:xfrm>
        </p:spPr>
        <p:txBody>
          <a:bodyPr vert="horz" wrap="square">
            <a:spAutoFit/>
          </a:bodyPr>
          <a:lstStyle/>
          <a:p>
            <a:pPr marL="0" marR="0" algn="ctr">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Historical Context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A592075-61E4-39E7-ED88-FA77A4E89749}"/>
              </a:ext>
            </a:extLst>
          </p:cNvPr>
          <p:cNvSpPr txBox="1">
            <a:spLocks noGrp="1"/>
          </p:cNvSpPr>
          <p:nvPr>
            <p:ph type="body" idx="4294967295"/>
          </p:nvPr>
        </p:nvSpPr>
        <p:spPr>
          <a:xfrm>
            <a:off x="0" y="874713"/>
            <a:ext cx="9359900" cy="4508500"/>
          </a:xfrm>
        </p:spPr>
        <p:txBody>
          <a:bodyPr vert="horz"/>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Maya first settled the island around 2000 years ago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Name derives from Mayan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Cuzamil</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meaning "Island of Swallows"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Spanish arrived in 1518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Jacques Cousteau discovered Cozumel's reefs in 1960s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Now Mexico's largest Caribbean island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96117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marL="0" marR="0" algn="ctr">
              <a:lnSpc>
                <a:spcPct val="115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Geographic Overview</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4029BC-5C2B-BD37-7B18-EE510CF1B8C1}"/>
              </a:ext>
            </a:extLst>
          </p:cNvPr>
          <p:cNvSpPr txBox="1"/>
          <p:nvPr/>
        </p:nvSpPr>
        <p:spPr>
          <a:xfrm>
            <a:off x="612843" y="972766"/>
            <a:ext cx="6884750" cy="2846292"/>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Located 12 miles off Yucatan Peninsula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30 miles long and 10 miles wide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Population: approximately 100,000</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Known for world-class scuba diving and snorkeling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pic>
        <p:nvPicPr>
          <p:cNvPr id="4" name="Picture 3">
            <a:extLst>
              <a:ext uri="{FF2B5EF4-FFF2-40B4-BE49-F238E27FC236}">
                <a16:creationId xmlns:a16="http://schemas.microsoft.com/office/drawing/2014/main" id="{9CB12645-8655-1FCA-65CA-368F65B09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25" y="0"/>
            <a:ext cx="4126900" cy="5670550"/>
          </a:xfrm>
          <a:prstGeom prst="rect">
            <a:avLst/>
          </a:prstGeom>
        </p:spPr>
      </p:pic>
      <p:pic>
        <p:nvPicPr>
          <p:cNvPr id="7" name="Picture 6">
            <a:extLst>
              <a:ext uri="{FF2B5EF4-FFF2-40B4-BE49-F238E27FC236}">
                <a16:creationId xmlns:a16="http://schemas.microsoft.com/office/drawing/2014/main" id="{0B9EB2F2-14E0-AD8E-9B4F-78F5CBC94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119" y="0"/>
            <a:ext cx="3994606" cy="5670550"/>
          </a:xfrm>
          <a:prstGeom prst="rect">
            <a:avLst/>
          </a:prstGeom>
        </p:spPr>
      </p:pic>
      <p:sp>
        <p:nvSpPr>
          <p:cNvPr id="11" name="TextBox 10">
            <a:extLst>
              <a:ext uri="{FF2B5EF4-FFF2-40B4-BE49-F238E27FC236}">
                <a16:creationId xmlns:a16="http://schemas.microsoft.com/office/drawing/2014/main" id="{84E0D3BF-C936-E51C-A5E0-1E7FB64831AE}"/>
              </a:ext>
            </a:extLst>
          </p:cNvPr>
          <p:cNvSpPr txBox="1"/>
          <p:nvPr/>
        </p:nvSpPr>
        <p:spPr>
          <a:xfrm>
            <a:off x="656325" y="0"/>
            <a:ext cx="622927" cy="5670550"/>
          </a:xfrm>
          <a:prstGeom prst="rect">
            <a:avLst/>
          </a:prstGeom>
          <a:noFill/>
        </p:spPr>
        <p:txBody>
          <a:bodyPr vert="wordArtVert" wrap="square" anchor="ctr">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Cozumel Mexico</a:t>
            </a:r>
            <a:endParaRPr lang="en-US" sz="2400" dirty="0"/>
          </a:p>
        </p:txBody>
      </p:sp>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888</TotalTime>
  <Words>1042</Words>
  <Application>Microsoft Office PowerPoint</Application>
  <PresentationFormat>Custom</PresentationFormat>
  <Paragraphs>193</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Alef</vt:lpstr>
      <vt:lpstr>Arial</vt:lpstr>
      <vt:lpstr>Calibri</vt:lpstr>
      <vt:lpstr>Calibri Light</vt:lpstr>
      <vt:lpstr>Liberation Sans</vt:lpstr>
      <vt:lpstr>Symbol</vt:lpstr>
      <vt:lpstr>Times New Roman</vt:lpstr>
      <vt:lpstr>Office 2013 - 2022 Theme</vt:lpstr>
      <vt:lpstr>Cozumel, Mexico Port Guide Presented by Marc Silver</vt:lpstr>
      <vt:lpstr>What I Will Cover</vt:lpstr>
      <vt:lpstr>My Port Philosophy</vt:lpstr>
      <vt:lpstr>PowerPoint Presentation</vt:lpstr>
      <vt:lpstr>PowerPoint Presentation</vt:lpstr>
      <vt:lpstr>Weather Considerations</vt:lpstr>
      <vt:lpstr>Historical Context</vt:lpstr>
      <vt:lpstr>Geographic Overview</vt:lpstr>
      <vt:lpstr>PowerPoint Presentation</vt:lpstr>
      <vt:lpstr>Transportation </vt:lpstr>
      <vt:lpstr>Transportation </vt:lpstr>
      <vt:lpstr>Transportation </vt:lpstr>
      <vt:lpstr> Top Attractions &amp; Points of Interest </vt:lpstr>
      <vt:lpstr> Top Attractions &amp; Points of Interest </vt:lpstr>
      <vt:lpstr> Top Attractions &amp; Points of Interest </vt:lpstr>
      <vt:lpstr> Beach Recommendations </vt:lpstr>
      <vt:lpstr> Beach Recommendations </vt:lpstr>
      <vt:lpstr>PowerPoint Presentation</vt:lpstr>
      <vt:lpstr>Shopping Tips</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113</cp:revision>
  <dcterms:created xsi:type="dcterms:W3CDTF">2023-03-25T21:24:27Z</dcterms:created>
  <dcterms:modified xsi:type="dcterms:W3CDTF">2025-01-13T20:57:32Z</dcterms:modified>
</cp:coreProperties>
</file>