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73" r:id="rId3"/>
    <p:sldId id="274" r:id="rId4"/>
    <p:sldId id="257" r:id="rId5"/>
    <p:sldId id="275" r:id="rId6"/>
    <p:sldId id="276" r:id="rId7"/>
    <p:sldId id="285" r:id="rId8"/>
    <p:sldId id="287" r:id="rId9"/>
    <p:sldId id="286" r:id="rId10"/>
    <p:sldId id="260" r:id="rId11"/>
    <p:sldId id="261" r:id="rId12"/>
    <p:sldId id="262" r:id="rId13"/>
    <p:sldId id="263" r:id="rId14"/>
    <p:sldId id="289" r:id="rId15"/>
    <p:sldId id="288" r:id="rId16"/>
    <p:sldId id="290" r:id="rId17"/>
    <p:sldId id="293" r:id="rId18"/>
    <p:sldId id="291" r:id="rId19"/>
    <p:sldId id="292" r:id="rId20"/>
    <p:sldId id="265" r:id="rId21"/>
    <p:sldId id="26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0" d="100"/>
          <a:sy n="70" d="100"/>
        </p:scale>
        <p:origin x="1896" y="3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5A64A1-25A9-4A32-80E7-5BB6585785C7}" type="datetimeFigureOut">
              <a:rPr lang="en-US" smtClean="0"/>
              <a:t>10/11/2025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78AA3B-3901-4796-AE56-2EB08C685F7E}" type="slidenum">
              <a:rPr lang="en-US" smtClean="0"/>
              <a:t>‹#›</a:t>
            </a:fld>
            <a:endParaRPr lang="en-US"/>
          </a:p>
        </p:txBody>
      </p:sp>
    </p:spTree>
    <p:extLst>
      <p:ext uri="{BB962C8B-B14F-4D97-AF65-F5344CB8AC3E}">
        <p14:creationId xmlns:p14="http://schemas.microsoft.com/office/powerpoint/2010/main" val="1456571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6</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8AA3B-3901-4796-AE56-2EB08C685F7E}" type="slidenum">
              <a:rPr lang="en-US" smtClean="0"/>
              <a:t>7</a:t>
            </a:fld>
            <a:endParaRPr lang="en-US"/>
          </a:p>
        </p:txBody>
      </p:sp>
    </p:spTree>
    <p:extLst>
      <p:ext uri="{BB962C8B-B14F-4D97-AF65-F5344CB8AC3E}">
        <p14:creationId xmlns:p14="http://schemas.microsoft.com/office/powerpoint/2010/main" val="3035869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you associate Great wine and Chile. There is one winery Cavas Del Valle about 2 hours east of the port that specialize on Rose and Cava wine.</a:t>
            </a:r>
          </a:p>
        </p:txBody>
      </p:sp>
      <p:sp>
        <p:nvSpPr>
          <p:cNvPr id="4" name="Slide Number Placeholder 3"/>
          <p:cNvSpPr>
            <a:spLocks noGrp="1"/>
          </p:cNvSpPr>
          <p:nvPr>
            <p:ph type="sldNum" sz="quarter" idx="5"/>
          </p:nvPr>
        </p:nvSpPr>
        <p:spPr/>
        <p:txBody>
          <a:bodyPr/>
          <a:lstStyle/>
          <a:p>
            <a:fld id="{4778AA3B-3901-4796-AE56-2EB08C685F7E}" type="slidenum">
              <a:rPr lang="en-US" smtClean="0"/>
              <a:t>10</a:t>
            </a:fld>
            <a:endParaRPr lang="en-US"/>
          </a:p>
        </p:txBody>
      </p:sp>
    </p:spTree>
    <p:extLst>
      <p:ext uri="{BB962C8B-B14F-4D97-AF65-F5344CB8AC3E}">
        <p14:creationId xmlns:p14="http://schemas.microsoft.com/office/powerpoint/2010/main" val="3408735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ebp"/><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web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web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webp"/><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web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web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webp"/></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3712191"/>
          </a:xfrm>
        </p:spPr>
        <p:txBody>
          <a:bodyPr>
            <a:normAutofit/>
          </a:bodyPr>
          <a:lstStyle/>
          <a:p>
            <a:r>
              <a:rPr dirty="0">
                <a:latin typeface="Times New Roman" panose="02020603050405020304" pitchFamily="18" charset="0"/>
                <a:cs typeface="Times New Roman" panose="02020603050405020304" pitchFamily="18" charset="0"/>
              </a:rPr>
              <a:t>Coquimbo </a:t>
            </a:r>
            <a:r>
              <a:rPr lang="en-US" dirty="0">
                <a:latin typeface="Times New Roman" panose="02020603050405020304" pitchFamily="18" charset="0"/>
                <a:cs typeface="Times New Roman" panose="02020603050405020304" pitchFamily="18" charset="0"/>
              </a:rPr>
              <a:t>&amp; L</a:t>
            </a:r>
            <a:r>
              <a:rPr dirty="0">
                <a:latin typeface="Times New Roman" panose="02020603050405020304" pitchFamily="18" charset="0"/>
                <a:cs typeface="Times New Roman" panose="02020603050405020304" pitchFamily="18" charset="0"/>
              </a:rPr>
              <a:t>a Serena, Chile</a:t>
            </a:r>
            <a:br>
              <a:rPr lang="en-US"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Presented by</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Marc Silver</a:t>
            </a:r>
            <a:endParaRPr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AE3C67F8-4D65-D472-6B45-02BEF833FE04}"/>
              </a:ext>
            </a:extLst>
          </p:cNvPr>
          <p:cNvPicPr>
            <a:picLocks noChangeAspect="1"/>
          </p:cNvPicPr>
          <p:nvPr/>
        </p:nvPicPr>
        <p:blipFill>
          <a:blip r:embed="rId2"/>
          <a:stretch>
            <a:fillRect/>
          </a:stretch>
        </p:blipFill>
        <p:spPr>
          <a:xfrm>
            <a:off x="1528050" y="2880087"/>
            <a:ext cx="6087899" cy="37402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9AB8CB-EB75-A2CF-0100-A5669A22FD01}"/>
              </a:ext>
            </a:extLst>
          </p:cNvPr>
          <p:cNvPicPr>
            <a:picLocks noChangeAspect="1"/>
          </p:cNvPicPr>
          <p:nvPr/>
        </p:nvPicPr>
        <p:blipFill>
          <a:blip r:embed="rId3"/>
          <a:stretch>
            <a:fillRect/>
          </a:stretch>
        </p:blipFill>
        <p:spPr>
          <a:xfrm>
            <a:off x="4394579" y="3150950"/>
            <a:ext cx="4749420" cy="3664424"/>
          </a:xfrm>
          <a:prstGeom prst="rect">
            <a:avLst/>
          </a:prstGeom>
        </p:spPr>
      </p:pic>
      <p:sp>
        <p:nvSpPr>
          <p:cNvPr id="2" name="Title 1"/>
          <p:cNvSpPr>
            <a:spLocks noGrp="1"/>
          </p:cNvSpPr>
          <p:nvPr>
            <p:ph type="title"/>
          </p:nvPr>
        </p:nvSpPr>
        <p:spPr>
          <a:xfrm>
            <a:off x="457200" y="42626"/>
            <a:ext cx="8229600" cy="1143000"/>
          </a:xfrm>
        </p:spPr>
        <p:txBody>
          <a:bodyPr>
            <a:normAutofit fontScale="90000"/>
          </a:bodyPr>
          <a:lstStyle/>
          <a:p>
            <a:r>
              <a:rPr dirty="0">
                <a:latin typeface="Times New Roman" panose="02020603050405020304" pitchFamily="18" charset="0"/>
                <a:cs typeface="Times New Roman" panose="02020603050405020304" pitchFamily="18" charset="0"/>
              </a:rPr>
              <a:t>Welcome to Coquimbo &amp; La Serena</a:t>
            </a:r>
          </a:p>
        </p:txBody>
      </p:sp>
      <p:sp>
        <p:nvSpPr>
          <p:cNvPr id="3" name="Content Placeholder 2"/>
          <p:cNvSpPr>
            <a:spLocks noGrp="1"/>
          </p:cNvSpPr>
          <p:nvPr>
            <p:ph idx="1"/>
          </p:nvPr>
        </p:nvSpPr>
        <p:spPr>
          <a:xfrm>
            <a:off x="457200" y="1216333"/>
            <a:ext cx="8229600" cy="4525963"/>
          </a:xfrm>
        </p:spPr>
        <p:txBody>
          <a:bodyPr>
            <a:normAutofit/>
          </a:bodyPr>
          <a:lstStyle/>
          <a:p>
            <a:pPr>
              <a:defRPr sz="2000"/>
            </a:pPr>
            <a:r>
              <a:rPr sz="2400" dirty="0">
                <a:latin typeface="Times New Roman" panose="02020603050405020304" pitchFamily="18" charset="0"/>
                <a:cs typeface="Times New Roman" panose="02020603050405020304" pitchFamily="18" charset="0"/>
              </a:rPr>
              <a:t>Welcome to Chile’s northern coast</a:t>
            </a:r>
            <a:r>
              <a:rPr lang="en-US" sz="2400" dirty="0">
                <a:latin typeface="Times New Roman" panose="02020603050405020304" pitchFamily="18" charset="0"/>
                <a:cs typeface="Times New Roman" panose="02020603050405020304" pitchFamily="18" charset="0"/>
              </a:rPr>
              <a:t>,</a:t>
            </a:r>
            <a:r>
              <a:rPr sz="2400" dirty="0">
                <a:latin typeface="Times New Roman" panose="02020603050405020304" pitchFamily="18" charset="0"/>
                <a:cs typeface="Times New Roman" panose="02020603050405020304" pitchFamily="18" charset="0"/>
              </a:rPr>
              <a:t> where colonial charm meets ocean breeze. </a:t>
            </a:r>
            <a:endParaRPr lang="en-US" sz="2400" dirty="0">
              <a:latin typeface="Times New Roman" panose="02020603050405020304" pitchFamily="18" charset="0"/>
              <a:cs typeface="Times New Roman" panose="02020603050405020304" pitchFamily="18" charset="0"/>
            </a:endParaRPr>
          </a:p>
          <a:p>
            <a:pPr>
              <a:defRPr sz="2000"/>
            </a:pPr>
            <a:r>
              <a:rPr sz="2400" dirty="0">
                <a:latin typeface="Times New Roman" panose="02020603050405020304" pitchFamily="18" charset="0"/>
                <a:cs typeface="Times New Roman" panose="02020603050405020304" pitchFamily="18" charset="0"/>
              </a:rPr>
              <a:t>Coquimbo is a working port and fishing town, while nearby La Serena is one of Chile’s oldest cities, known for its Spanish architecture, beaches, and warm climate. </a:t>
            </a:r>
            <a:endParaRPr lang="en-US" sz="2400" dirty="0">
              <a:latin typeface="Times New Roman" panose="02020603050405020304" pitchFamily="18" charset="0"/>
              <a:cs typeface="Times New Roman" panose="02020603050405020304" pitchFamily="18" charset="0"/>
            </a:endParaRPr>
          </a:p>
          <a:p>
            <a:pPr>
              <a:defRPr sz="2000"/>
            </a:pPr>
            <a:r>
              <a:rPr sz="2400" dirty="0">
                <a:latin typeface="Times New Roman" panose="02020603050405020304" pitchFamily="18" charset="0"/>
                <a:cs typeface="Times New Roman" panose="02020603050405020304" pitchFamily="18" charset="0"/>
              </a:rPr>
              <a:t>Together, they create one </a:t>
            </a:r>
            <a:br>
              <a:rPr lang="en-US" sz="2400" dirty="0">
                <a:latin typeface="Times New Roman" panose="02020603050405020304" pitchFamily="18" charset="0"/>
                <a:cs typeface="Times New Roman" panose="02020603050405020304" pitchFamily="18" charset="0"/>
              </a:rPr>
            </a:br>
            <a:r>
              <a:rPr sz="2400" dirty="0">
                <a:latin typeface="Times New Roman" panose="02020603050405020304" pitchFamily="18" charset="0"/>
                <a:cs typeface="Times New Roman" panose="02020603050405020304" pitchFamily="18" charset="0"/>
              </a:rPr>
              <a:t>of Chile’s most scenic and </a:t>
            </a:r>
            <a:br>
              <a:rPr lang="en-US" sz="2400" dirty="0">
                <a:latin typeface="Times New Roman" panose="02020603050405020304" pitchFamily="18" charset="0"/>
                <a:cs typeface="Times New Roman" panose="02020603050405020304" pitchFamily="18" charset="0"/>
              </a:rPr>
            </a:br>
            <a:r>
              <a:rPr sz="2400" dirty="0">
                <a:latin typeface="Times New Roman" panose="02020603050405020304" pitchFamily="18" charset="0"/>
                <a:cs typeface="Times New Roman" panose="02020603050405020304" pitchFamily="18" charset="0"/>
              </a:rPr>
              <a:t>relaxed coastal destinations.</a:t>
            </a:r>
            <a:br>
              <a:rPr lang="en-US" sz="2400" dirty="0">
                <a:latin typeface="Times New Roman" panose="02020603050405020304" pitchFamily="18" charset="0"/>
                <a:cs typeface="Times New Roman" panose="02020603050405020304" pitchFamily="18" charset="0"/>
              </a:rPr>
            </a:br>
            <a:endParaRPr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4"/>
            <a:ext cx="8229600" cy="1143000"/>
          </a:xfrm>
        </p:spPr>
        <p:txBody>
          <a:bodyPr>
            <a:normAutofit/>
          </a:bodyPr>
          <a:lstStyle/>
          <a:p>
            <a:r>
              <a:rPr dirty="0">
                <a:latin typeface="Times New Roman" panose="02020603050405020304" pitchFamily="18" charset="0"/>
                <a:cs typeface="Times New Roman" panose="02020603050405020304" pitchFamily="18" charset="0"/>
              </a:rPr>
              <a:t>A Brief History of </a:t>
            </a:r>
            <a:r>
              <a:rPr lang="en-US" dirty="0">
                <a:latin typeface="Times New Roman" panose="02020603050405020304" pitchFamily="18" charset="0"/>
                <a:cs typeface="Times New Roman" panose="02020603050405020304" pitchFamily="18" charset="0"/>
              </a:rPr>
              <a:t>the Area</a:t>
            </a:r>
            <a:endParaRPr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354536"/>
            <a:ext cx="8229600" cy="4525963"/>
          </a:xfrm>
        </p:spPr>
        <p:txBody>
          <a:bodyPr>
            <a:normAutofit/>
          </a:bodyPr>
          <a:lstStyle/>
          <a:p>
            <a:pPr>
              <a:defRPr sz="2000"/>
            </a:pPr>
            <a:r>
              <a:rPr sz="2400" dirty="0">
                <a:latin typeface="Times New Roman" panose="02020603050405020304" pitchFamily="18" charset="0"/>
                <a:cs typeface="Times New Roman" panose="02020603050405020304" pitchFamily="18" charset="0"/>
              </a:rPr>
              <a:t>La Serena was founded in 1544, making it Chile’s second-oldest city after Santiago. It prospered during colonial times as a port and trade center.</a:t>
            </a:r>
          </a:p>
          <a:p>
            <a:pPr>
              <a:defRPr sz="2000"/>
            </a:pPr>
            <a:r>
              <a:rPr sz="2400" dirty="0">
                <a:latin typeface="Times New Roman" panose="02020603050405020304" pitchFamily="18" charset="0"/>
                <a:cs typeface="Times New Roman" panose="02020603050405020304" pitchFamily="18" charset="0"/>
              </a:rPr>
              <a:t>Coquimbo developed later as a shipping hub for minerals and agriculture.</a:t>
            </a:r>
          </a:p>
        </p:txBody>
      </p:sp>
      <p:pic>
        <p:nvPicPr>
          <p:cNvPr id="5" name="Picture 4">
            <a:extLst>
              <a:ext uri="{FF2B5EF4-FFF2-40B4-BE49-F238E27FC236}">
                <a16:creationId xmlns:a16="http://schemas.microsoft.com/office/drawing/2014/main" id="{7A3EEB28-C58F-8BCA-0A8E-2C390EF0260C}"/>
              </a:ext>
            </a:extLst>
          </p:cNvPr>
          <p:cNvPicPr>
            <a:picLocks noChangeAspect="1"/>
          </p:cNvPicPr>
          <p:nvPr/>
        </p:nvPicPr>
        <p:blipFill>
          <a:blip r:embed="rId2"/>
          <a:stretch>
            <a:fillRect/>
          </a:stretch>
        </p:blipFill>
        <p:spPr>
          <a:xfrm>
            <a:off x="0" y="3325972"/>
            <a:ext cx="5704764" cy="3507027"/>
          </a:xfrm>
          <a:prstGeom prst="rect">
            <a:avLst/>
          </a:prstGeom>
        </p:spPr>
      </p:pic>
      <p:sp>
        <p:nvSpPr>
          <p:cNvPr id="7" name="TextBox 6">
            <a:extLst>
              <a:ext uri="{FF2B5EF4-FFF2-40B4-BE49-F238E27FC236}">
                <a16:creationId xmlns:a16="http://schemas.microsoft.com/office/drawing/2014/main" id="{AFF3DCE4-8C7B-B942-77E3-3FE22AB8F875}"/>
              </a:ext>
            </a:extLst>
          </p:cNvPr>
          <p:cNvSpPr txBox="1"/>
          <p:nvPr/>
        </p:nvSpPr>
        <p:spPr>
          <a:xfrm>
            <a:off x="5704764" y="3241136"/>
            <a:ext cx="3439236" cy="3046988"/>
          </a:xfrm>
          <a:prstGeom prst="rect">
            <a:avLst/>
          </a:prstGeom>
          <a:noFill/>
        </p:spPr>
        <p:txBody>
          <a:bodyPr wrap="square">
            <a:spAutoFit/>
          </a:bodyPr>
          <a:lstStyle/>
          <a:p>
            <a:pPr marL="342900" indent="-342900">
              <a:buFont typeface="Arial" panose="020B0604020202020204" pitchFamily="34" charset="0"/>
              <a:buChar char="•"/>
              <a:defRPr sz="2000"/>
            </a:pPr>
            <a:r>
              <a:rPr lang="en-US" sz="2400" dirty="0">
                <a:latin typeface="Times New Roman" panose="02020603050405020304" pitchFamily="18" charset="0"/>
                <a:cs typeface="Times New Roman" panose="02020603050405020304" pitchFamily="18" charset="0"/>
              </a:rPr>
              <a:t>Both towns have endured pirate attacks, earthquakes, and rebuilding, yet they’ve preserved a unique blend of colonial heritage and maritime vitality.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83"/>
            <a:ext cx="8229600" cy="1143000"/>
          </a:xfrm>
        </p:spPr>
        <p:txBody>
          <a:bodyPr/>
          <a:lstStyle/>
          <a:p>
            <a:r>
              <a:rPr dirty="0">
                <a:latin typeface="Times New Roman" panose="02020603050405020304" pitchFamily="18" charset="0"/>
                <a:cs typeface="Times New Roman" panose="02020603050405020304" pitchFamily="18" charset="0"/>
              </a:rPr>
              <a:t>Transportation</a:t>
            </a:r>
          </a:p>
        </p:txBody>
      </p:sp>
      <p:sp>
        <p:nvSpPr>
          <p:cNvPr id="3" name="Content Placeholder 2"/>
          <p:cNvSpPr>
            <a:spLocks noGrp="1"/>
          </p:cNvSpPr>
          <p:nvPr>
            <p:ph idx="1"/>
          </p:nvPr>
        </p:nvSpPr>
        <p:spPr>
          <a:xfrm>
            <a:off x="457200" y="1327245"/>
            <a:ext cx="4401403" cy="5529072"/>
          </a:xfrm>
        </p:spPr>
        <p:txBody>
          <a:bodyPr>
            <a:normAutofit/>
          </a:bodyPr>
          <a:lstStyle/>
          <a:p>
            <a:pPr>
              <a:defRPr sz="2000"/>
            </a:pPr>
            <a:r>
              <a:rPr sz="2400" dirty="0">
                <a:latin typeface="Times New Roman" panose="02020603050405020304" pitchFamily="18" charset="0"/>
                <a:cs typeface="Times New Roman" panose="02020603050405020304" pitchFamily="18" charset="0"/>
              </a:rPr>
              <a:t>The port of Coquimbo is just 7 miles (11 km) from La Serena</a:t>
            </a:r>
            <a:r>
              <a:rPr lang="en-US" sz="240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about a 15</a:t>
            </a:r>
            <a:r>
              <a:rPr lang="en-US" sz="2400" dirty="0">
                <a:latin typeface="Times New Roman" panose="02020603050405020304" pitchFamily="18" charset="0"/>
                <a:cs typeface="Times New Roman" panose="02020603050405020304" pitchFamily="18" charset="0"/>
              </a:rPr>
              <a:t> to 20-minute</a:t>
            </a:r>
            <a:r>
              <a:rPr sz="2400" dirty="0">
                <a:latin typeface="Times New Roman" panose="02020603050405020304" pitchFamily="18" charset="0"/>
                <a:cs typeface="Times New Roman" panose="02020603050405020304" pitchFamily="18" charset="0"/>
              </a:rPr>
              <a:t> drive.</a:t>
            </a:r>
          </a:p>
          <a:p>
            <a:pPr>
              <a:defRPr sz="2000"/>
            </a:pPr>
            <a:r>
              <a:rPr sz="2400" dirty="0">
                <a:latin typeface="Times New Roman" panose="02020603050405020304" pitchFamily="18" charset="0"/>
                <a:cs typeface="Times New Roman" panose="02020603050405020304" pitchFamily="18" charset="0"/>
              </a:rPr>
              <a:t>Taxis are available at the terminal; negotiate fares before boarding.</a:t>
            </a:r>
            <a:r>
              <a:rPr lang="en-US" sz="2400" dirty="0">
                <a:latin typeface="Times New Roman" panose="02020603050405020304" pitchFamily="18" charset="0"/>
                <a:cs typeface="Times New Roman" panose="02020603050405020304" pitchFamily="18" charset="0"/>
              </a:rPr>
              <a:t> </a:t>
            </a:r>
          </a:p>
          <a:p>
            <a:pPr>
              <a:defRPr sz="2000"/>
            </a:pPr>
            <a:r>
              <a:rPr sz="2400" dirty="0">
                <a:latin typeface="Times New Roman" panose="02020603050405020304" pitchFamily="18" charset="0"/>
                <a:cs typeface="Times New Roman" panose="02020603050405020304" pitchFamily="18" charset="0"/>
              </a:rPr>
              <a:t>A local shuttle or taxi is best for visiting La Serena’s old town or the beaches.</a:t>
            </a:r>
            <a:r>
              <a:rPr lang="en-US" sz="2400" dirty="0">
                <a:latin typeface="Times New Roman" panose="02020603050405020304" pitchFamily="18" charset="0"/>
                <a:cs typeface="Times New Roman" panose="02020603050405020304" pitchFamily="18" charset="0"/>
              </a:rPr>
              <a:t> Expect a $5 to $7 charge each way.</a:t>
            </a:r>
          </a:p>
          <a:p>
            <a:pPr>
              <a:defRPr sz="2000"/>
            </a:pPr>
            <a:r>
              <a:rPr sz="2400" dirty="0">
                <a:latin typeface="Times New Roman" panose="02020603050405020304" pitchFamily="18" charset="0"/>
                <a:cs typeface="Times New Roman" panose="02020603050405020304" pitchFamily="18" charset="0"/>
              </a:rPr>
              <a:t>Traffic is light, and the roads between the two cities are modern and safe.</a:t>
            </a:r>
          </a:p>
        </p:txBody>
      </p:sp>
      <p:pic>
        <p:nvPicPr>
          <p:cNvPr id="5" name="Picture 4">
            <a:extLst>
              <a:ext uri="{FF2B5EF4-FFF2-40B4-BE49-F238E27FC236}">
                <a16:creationId xmlns:a16="http://schemas.microsoft.com/office/drawing/2014/main" id="{BACAA73B-24BA-A14A-FCFA-8E1D3A9B9011}"/>
              </a:ext>
            </a:extLst>
          </p:cNvPr>
          <p:cNvPicPr>
            <a:picLocks noChangeAspect="1"/>
          </p:cNvPicPr>
          <p:nvPr/>
        </p:nvPicPr>
        <p:blipFill>
          <a:blip r:embed="rId2"/>
          <a:stretch>
            <a:fillRect/>
          </a:stretch>
        </p:blipFill>
        <p:spPr>
          <a:xfrm>
            <a:off x="4894545" y="1148094"/>
            <a:ext cx="4249455" cy="57082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331"/>
            <a:ext cx="8229600" cy="1143000"/>
          </a:xfrm>
        </p:spPr>
        <p:txBody>
          <a:bodyPr/>
          <a:lstStyle/>
          <a:p>
            <a:r>
              <a:rPr dirty="0">
                <a:latin typeface="Times New Roman" panose="02020603050405020304" pitchFamily="18" charset="0"/>
                <a:cs typeface="Times New Roman" panose="02020603050405020304" pitchFamily="18" charset="0"/>
              </a:rPr>
              <a:t>Top Attractions &amp; Points of Interest</a:t>
            </a:r>
          </a:p>
        </p:txBody>
      </p:sp>
      <p:sp>
        <p:nvSpPr>
          <p:cNvPr id="3" name="Content Placeholder 2"/>
          <p:cNvSpPr>
            <a:spLocks noGrp="1"/>
          </p:cNvSpPr>
          <p:nvPr>
            <p:ph idx="1"/>
          </p:nvPr>
        </p:nvSpPr>
        <p:spPr>
          <a:xfrm>
            <a:off x="457200" y="1340893"/>
            <a:ext cx="8229600" cy="4525963"/>
          </a:xfrm>
        </p:spPr>
        <p:txBody>
          <a:bodyPr>
            <a:normAutofit lnSpcReduction="10000"/>
          </a:bodyPr>
          <a:lstStyle/>
          <a:p>
            <a:pPr>
              <a:defRPr sz="2000"/>
            </a:pPr>
            <a:r>
              <a:rPr sz="2400" dirty="0">
                <a:latin typeface="Times New Roman" panose="02020603050405020304" pitchFamily="18" charset="0"/>
                <a:cs typeface="Times New Roman" panose="02020603050405020304" pitchFamily="18" charset="0"/>
              </a:rPr>
              <a:t>La Serena Historic Center – Cobbled streets, colonial-era churches, and lively plazas.</a:t>
            </a:r>
          </a:p>
          <a:p>
            <a:pPr>
              <a:defRPr sz="2000"/>
            </a:pPr>
            <a:r>
              <a:rPr sz="2400" dirty="0">
                <a:latin typeface="Times New Roman" panose="02020603050405020304" pitchFamily="18" charset="0"/>
                <a:cs typeface="Times New Roman" panose="02020603050405020304" pitchFamily="18" charset="0"/>
              </a:rPr>
              <a:t>Avenida del Mar – Scenic beachfront road lined with restaurants and cafes.</a:t>
            </a:r>
          </a:p>
          <a:p>
            <a:pPr>
              <a:defRPr sz="2000"/>
            </a:pPr>
            <a:r>
              <a:rPr sz="2400" dirty="0">
                <a:latin typeface="Times New Roman" panose="02020603050405020304" pitchFamily="18" charset="0"/>
                <a:cs typeface="Times New Roman" panose="02020603050405020304" pitchFamily="18" charset="0"/>
              </a:rPr>
              <a:t>La </a:t>
            </a:r>
            <a:r>
              <a:rPr sz="2400" dirty="0" err="1">
                <a:latin typeface="Times New Roman" panose="02020603050405020304" pitchFamily="18" charset="0"/>
                <a:cs typeface="Times New Roman" panose="02020603050405020304" pitchFamily="18" charset="0"/>
              </a:rPr>
              <a:t>Recova</a:t>
            </a:r>
            <a:r>
              <a:rPr sz="2400" dirty="0">
                <a:latin typeface="Times New Roman" panose="02020603050405020304" pitchFamily="18" charset="0"/>
                <a:cs typeface="Times New Roman" panose="02020603050405020304" pitchFamily="18" charset="0"/>
              </a:rPr>
              <a:t> Market – A colorful artisan and food market in La Serena.</a:t>
            </a:r>
          </a:p>
          <a:p>
            <a:pPr>
              <a:defRPr sz="2000"/>
            </a:pPr>
            <a:r>
              <a:rPr sz="2400" dirty="0">
                <a:latin typeface="Times New Roman" panose="02020603050405020304" pitchFamily="18" charset="0"/>
                <a:cs typeface="Times New Roman" panose="02020603050405020304" pitchFamily="18" charset="0"/>
              </a:rPr>
              <a:t>El Faro Monumental – Iconic lighthouse and photo spot overlooking the Pacific.</a:t>
            </a:r>
          </a:p>
          <a:p>
            <a:pPr>
              <a:defRPr sz="2000"/>
            </a:pPr>
            <a:r>
              <a:rPr sz="2400" dirty="0">
                <a:latin typeface="Times New Roman" panose="02020603050405020304" pitchFamily="18" charset="0"/>
                <a:cs typeface="Times New Roman" panose="02020603050405020304" pitchFamily="18" charset="0"/>
              </a:rPr>
              <a:t>Coquimbo Cross of the Third Millennium – A massive hilltop cross offering panoramic views.</a:t>
            </a:r>
          </a:p>
          <a:p>
            <a:pPr>
              <a:defRPr sz="2000"/>
            </a:pPr>
            <a:r>
              <a:rPr sz="2400" dirty="0">
                <a:latin typeface="Times New Roman" panose="02020603050405020304" pitchFamily="18" charset="0"/>
                <a:cs typeface="Times New Roman" panose="02020603050405020304" pitchFamily="18" charset="0"/>
              </a:rPr>
              <a:t>Nearby: </a:t>
            </a:r>
            <a:r>
              <a:rPr sz="2400" dirty="0" err="1">
                <a:latin typeface="Times New Roman" panose="02020603050405020304" pitchFamily="18" charset="0"/>
                <a:cs typeface="Times New Roman" panose="02020603050405020304" pitchFamily="18" charset="0"/>
              </a:rPr>
              <a:t>Elqui</a:t>
            </a:r>
            <a:r>
              <a:rPr sz="2400" dirty="0">
                <a:latin typeface="Times New Roman" panose="02020603050405020304" pitchFamily="18" charset="0"/>
                <a:cs typeface="Times New Roman" panose="02020603050405020304" pitchFamily="18" charset="0"/>
              </a:rPr>
              <a:t> Valley – Known for pisco distilleries and observatories under crystal-clear skies.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B4F1D7B-95A2-337B-D95B-21D25FD72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A9D5B0-8D69-5378-A6CB-B5A5E2D2B283}"/>
              </a:ext>
            </a:extLst>
          </p:cNvPr>
          <p:cNvSpPr>
            <a:spLocks noGrp="1"/>
          </p:cNvSpPr>
          <p:nvPr>
            <p:ph type="title"/>
          </p:nvPr>
        </p:nvSpPr>
        <p:spPr>
          <a:xfrm>
            <a:off x="457200" y="15331"/>
            <a:ext cx="8229600" cy="1143000"/>
          </a:xfrm>
        </p:spPr>
        <p:txBody>
          <a:bodyPr/>
          <a:lstStyle/>
          <a:p>
            <a:r>
              <a:rPr dirty="0">
                <a:latin typeface="Times New Roman" panose="02020603050405020304" pitchFamily="18" charset="0"/>
                <a:cs typeface="Times New Roman" panose="02020603050405020304" pitchFamily="18" charset="0"/>
              </a:rPr>
              <a:t>Top Attractions &amp; Points of Interest</a:t>
            </a:r>
          </a:p>
        </p:txBody>
      </p:sp>
      <p:sp>
        <p:nvSpPr>
          <p:cNvPr id="3" name="Content Placeholder 2">
            <a:extLst>
              <a:ext uri="{FF2B5EF4-FFF2-40B4-BE49-F238E27FC236}">
                <a16:creationId xmlns:a16="http://schemas.microsoft.com/office/drawing/2014/main" id="{6CAD6C47-3F33-C94C-36D3-08B1B03332B5}"/>
              </a:ext>
            </a:extLst>
          </p:cNvPr>
          <p:cNvSpPr>
            <a:spLocks noGrp="1"/>
          </p:cNvSpPr>
          <p:nvPr>
            <p:ph idx="1"/>
          </p:nvPr>
        </p:nvSpPr>
        <p:spPr>
          <a:xfrm>
            <a:off x="5240740" y="1340893"/>
            <a:ext cx="3782568" cy="4525963"/>
          </a:xfrm>
        </p:spPr>
        <p:txBody>
          <a:bodyPr>
            <a:normAutofit/>
          </a:bodyPr>
          <a:lstStyle/>
          <a:p>
            <a:pPr>
              <a:defRPr sz="2000"/>
            </a:pPr>
            <a:r>
              <a:rPr sz="2400" dirty="0">
                <a:latin typeface="Times New Roman" panose="02020603050405020304" pitchFamily="18" charset="0"/>
                <a:cs typeface="Times New Roman" panose="02020603050405020304" pitchFamily="18" charset="0"/>
              </a:rPr>
              <a:t>La Serena Historic Center </a:t>
            </a:r>
            <a:r>
              <a:rPr lang="en-US" sz="2400" dirty="0">
                <a:latin typeface="Times New Roman" panose="02020603050405020304" pitchFamily="18" charset="0"/>
                <a:cs typeface="Times New Roman" panose="02020603050405020304" pitchFamily="18" charset="0"/>
              </a:rPr>
              <a:t>is a tapestry of</a:t>
            </a:r>
            <a:r>
              <a:rPr sz="2400" dirty="0">
                <a:latin typeface="Times New Roman" panose="02020603050405020304" pitchFamily="18" charset="0"/>
                <a:cs typeface="Times New Roman" panose="02020603050405020304" pitchFamily="18" charset="0"/>
              </a:rPr>
              <a:t> Cobbled streets, colonial-era churches, and lively plazas.</a:t>
            </a:r>
          </a:p>
        </p:txBody>
      </p:sp>
      <p:pic>
        <p:nvPicPr>
          <p:cNvPr id="7" name="Picture 6">
            <a:extLst>
              <a:ext uri="{FF2B5EF4-FFF2-40B4-BE49-F238E27FC236}">
                <a16:creationId xmlns:a16="http://schemas.microsoft.com/office/drawing/2014/main" id="{C7359F5F-FD02-3B2A-3DC4-D9A6A07C7FE3}"/>
              </a:ext>
            </a:extLst>
          </p:cNvPr>
          <p:cNvPicPr>
            <a:picLocks noChangeAspect="1"/>
          </p:cNvPicPr>
          <p:nvPr/>
        </p:nvPicPr>
        <p:blipFill>
          <a:blip r:embed="rId2"/>
          <a:stretch>
            <a:fillRect/>
          </a:stretch>
        </p:blipFill>
        <p:spPr>
          <a:xfrm>
            <a:off x="0" y="1257581"/>
            <a:ext cx="5117909" cy="5600419"/>
          </a:xfrm>
          <a:prstGeom prst="rect">
            <a:avLst/>
          </a:prstGeom>
        </p:spPr>
      </p:pic>
      <p:pic>
        <p:nvPicPr>
          <p:cNvPr id="9" name="Picture 8">
            <a:extLst>
              <a:ext uri="{FF2B5EF4-FFF2-40B4-BE49-F238E27FC236}">
                <a16:creationId xmlns:a16="http://schemas.microsoft.com/office/drawing/2014/main" id="{173E0A2C-5594-5C01-6B56-CDAD681EED12}"/>
              </a:ext>
            </a:extLst>
          </p:cNvPr>
          <p:cNvPicPr>
            <a:picLocks noChangeAspect="1"/>
          </p:cNvPicPr>
          <p:nvPr/>
        </p:nvPicPr>
        <p:blipFill>
          <a:blip r:embed="rId3"/>
          <a:stretch>
            <a:fillRect/>
          </a:stretch>
        </p:blipFill>
        <p:spPr>
          <a:xfrm>
            <a:off x="5117908" y="3429000"/>
            <a:ext cx="4026091" cy="3413669"/>
          </a:xfrm>
          <a:prstGeom prst="rect">
            <a:avLst/>
          </a:prstGeom>
        </p:spPr>
      </p:pic>
    </p:spTree>
    <p:extLst>
      <p:ext uri="{BB962C8B-B14F-4D97-AF65-F5344CB8AC3E}">
        <p14:creationId xmlns:p14="http://schemas.microsoft.com/office/powerpoint/2010/main" val="146658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412949E-F8AB-75C1-B8F2-DC6DBBE9D4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9E7B0D-0AFA-AF87-E1BB-50F91DF744FA}"/>
              </a:ext>
            </a:extLst>
          </p:cNvPr>
          <p:cNvSpPr>
            <a:spLocks noGrp="1"/>
          </p:cNvSpPr>
          <p:nvPr>
            <p:ph type="title"/>
          </p:nvPr>
        </p:nvSpPr>
        <p:spPr>
          <a:xfrm>
            <a:off x="457200" y="15331"/>
            <a:ext cx="8229600" cy="1143000"/>
          </a:xfrm>
        </p:spPr>
        <p:txBody>
          <a:bodyPr/>
          <a:lstStyle/>
          <a:p>
            <a:r>
              <a:rPr dirty="0">
                <a:latin typeface="Times New Roman" panose="02020603050405020304" pitchFamily="18" charset="0"/>
                <a:cs typeface="Times New Roman" panose="02020603050405020304" pitchFamily="18" charset="0"/>
              </a:rPr>
              <a:t>Top Attractions &amp; Points of Interest</a:t>
            </a:r>
          </a:p>
        </p:txBody>
      </p:sp>
      <p:sp>
        <p:nvSpPr>
          <p:cNvPr id="3" name="Content Placeholder 2">
            <a:extLst>
              <a:ext uri="{FF2B5EF4-FFF2-40B4-BE49-F238E27FC236}">
                <a16:creationId xmlns:a16="http://schemas.microsoft.com/office/drawing/2014/main" id="{DC1363A3-82A5-C965-7BF1-EFB636F15E99}"/>
              </a:ext>
            </a:extLst>
          </p:cNvPr>
          <p:cNvSpPr>
            <a:spLocks noGrp="1"/>
          </p:cNvSpPr>
          <p:nvPr>
            <p:ph idx="1"/>
          </p:nvPr>
        </p:nvSpPr>
        <p:spPr>
          <a:xfrm>
            <a:off x="457200" y="1340893"/>
            <a:ext cx="8229600" cy="4525963"/>
          </a:xfrm>
        </p:spPr>
        <p:txBody>
          <a:bodyPr>
            <a:normAutofit/>
          </a:bodyPr>
          <a:lstStyle/>
          <a:p>
            <a:pPr>
              <a:defRPr sz="2000"/>
            </a:pPr>
            <a:r>
              <a:rPr lang="en-US" sz="2400" dirty="0">
                <a:latin typeface="Times New Roman" panose="02020603050405020304" pitchFamily="18" charset="0"/>
                <a:cs typeface="Times New Roman" panose="02020603050405020304" pitchFamily="18" charset="0"/>
              </a:rPr>
              <a:t>Avenida del Mar – Scenic beachfront road lined with restaurants and cafes.</a:t>
            </a:r>
          </a:p>
        </p:txBody>
      </p:sp>
      <p:pic>
        <p:nvPicPr>
          <p:cNvPr id="5" name="Picture 4">
            <a:extLst>
              <a:ext uri="{FF2B5EF4-FFF2-40B4-BE49-F238E27FC236}">
                <a16:creationId xmlns:a16="http://schemas.microsoft.com/office/drawing/2014/main" id="{19EAB014-0BF3-D49B-A476-AAD2ACB74E77}"/>
              </a:ext>
            </a:extLst>
          </p:cNvPr>
          <p:cNvPicPr>
            <a:picLocks noChangeAspect="1"/>
          </p:cNvPicPr>
          <p:nvPr/>
        </p:nvPicPr>
        <p:blipFill>
          <a:blip r:embed="rId2"/>
          <a:srcRect b="6669"/>
          <a:stretch>
            <a:fillRect/>
          </a:stretch>
        </p:blipFill>
        <p:spPr>
          <a:xfrm>
            <a:off x="0" y="2316706"/>
            <a:ext cx="9144000" cy="4525963"/>
          </a:xfrm>
          <a:prstGeom prst="rect">
            <a:avLst/>
          </a:prstGeom>
        </p:spPr>
      </p:pic>
    </p:spTree>
    <p:extLst>
      <p:ext uri="{BB962C8B-B14F-4D97-AF65-F5344CB8AC3E}">
        <p14:creationId xmlns:p14="http://schemas.microsoft.com/office/powerpoint/2010/main" val="2954999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7A11CF4-C035-2809-073A-0420A19C7D9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FA1617D-D044-8DF8-359C-EA905C9C3289}"/>
              </a:ext>
            </a:extLst>
          </p:cNvPr>
          <p:cNvPicPr>
            <a:picLocks noChangeAspect="1"/>
          </p:cNvPicPr>
          <p:nvPr/>
        </p:nvPicPr>
        <p:blipFill>
          <a:blip r:embed="rId2"/>
          <a:srcRect t="17413" b="10832"/>
          <a:stretch>
            <a:fillRect/>
          </a:stretch>
        </p:blipFill>
        <p:spPr>
          <a:xfrm>
            <a:off x="0" y="2108579"/>
            <a:ext cx="9143998" cy="4749421"/>
          </a:xfrm>
          <a:prstGeom prst="rect">
            <a:avLst/>
          </a:prstGeom>
        </p:spPr>
      </p:pic>
      <p:sp>
        <p:nvSpPr>
          <p:cNvPr id="2" name="Title 1">
            <a:extLst>
              <a:ext uri="{FF2B5EF4-FFF2-40B4-BE49-F238E27FC236}">
                <a16:creationId xmlns:a16="http://schemas.microsoft.com/office/drawing/2014/main" id="{D04A1AED-37FF-1CD4-9AF7-A40A5FA3DE44}"/>
              </a:ext>
            </a:extLst>
          </p:cNvPr>
          <p:cNvSpPr>
            <a:spLocks noGrp="1"/>
          </p:cNvSpPr>
          <p:nvPr>
            <p:ph type="title"/>
          </p:nvPr>
        </p:nvSpPr>
        <p:spPr>
          <a:xfrm>
            <a:off x="457200" y="15331"/>
            <a:ext cx="8229600" cy="1143000"/>
          </a:xfrm>
        </p:spPr>
        <p:txBody>
          <a:bodyPr/>
          <a:lstStyle/>
          <a:p>
            <a:r>
              <a:rPr dirty="0">
                <a:latin typeface="Times New Roman" panose="02020603050405020304" pitchFamily="18" charset="0"/>
                <a:cs typeface="Times New Roman" panose="02020603050405020304" pitchFamily="18" charset="0"/>
              </a:rPr>
              <a:t>Top Attractions &amp; Points of Interest</a:t>
            </a:r>
          </a:p>
        </p:txBody>
      </p:sp>
      <p:sp>
        <p:nvSpPr>
          <p:cNvPr id="3" name="Content Placeholder 2">
            <a:extLst>
              <a:ext uri="{FF2B5EF4-FFF2-40B4-BE49-F238E27FC236}">
                <a16:creationId xmlns:a16="http://schemas.microsoft.com/office/drawing/2014/main" id="{198E0C8D-A7CE-7213-6D06-8ADF892BAF70}"/>
              </a:ext>
            </a:extLst>
          </p:cNvPr>
          <p:cNvSpPr>
            <a:spLocks noGrp="1"/>
          </p:cNvSpPr>
          <p:nvPr>
            <p:ph idx="1"/>
          </p:nvPr>
        </p:nvSpPr>
        <p:spPr>
          <a:xfrm>
            <a:off x="457200" y="1340893"/>
            <a:ext cx="8229600" cy="4525963"/>
          </a:xfrm>
        </p:spPr>
        <p:txBody>
          <a:bodyPr>
            <a:normAutofit/>
          </a:bodyPr>
          <a:lstStyle/>
          <a:p>
            <a:pPr>
              <a:defRPr sz="2000"/>
            </a:pPr>
            <a:r>
              <a:rPr lang="en-US" sz="2400" dirty="0">
                <a:latin typeface="Times New Roman" panose="02020603050405020304" pitchFamily="18" charset="0"/>
                <a:cs typeface="Times New Roman" panose="02020603050405020304" pitchFamily="18" charset="0"/>
              </a:rPr>
              <a:t>La </a:t>
            </a:r>
            <a:r>
              <a:rPr lang="en-US" sz="2400" dirty="0" err="1">
                <a:latin typeface="Times New Roman" panose="02020603050405020304" pitchFamily="18" charset="0"/>
                <a:cs typeface="Times New Roman" panose="02020603050405020304" pitchFamily="18" charset="0"/>
              </a:rPr>
              <a:t>Recova</a:t>
            </a:r>
            <a:r>
              <a:rPr lang="en-US" sz="2400" dirty="0">
                <a:latin typeface="Times New Roman" panose="02020603050405020304" pitchFamily="18" charset="0"/>
                <a:cs typeface="Times New Roman" panose="02020603050405020304" pitchFamily="18" charset="0"/>
              </a:rPr>
              <a:t> Market – A colorful artisan and food market in La Serena.</a:t>
            </a:r>
          </a:p>
        </p:txBody>
      </p:sp>
    </p:spTree>
    <p:extLst>
      <p:ext uri="{BB962C8B-B14F-4D97-AF65-F5344CB8AC3E}">
        <p14:creationId xmlns:p14="http://schemas.microsoft.com/office/powerpoint/2010/main" val="292477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586311F-2F2D-F50A-B70F-4FB4E2BD298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9AAC0D3-406F-58BB-1808-ACE35722E0DF}"/>
              </a:ext>
            </a:extLst>
          </p:cNvPr>
          <p:cNvPicPr>
            <a:picLocks noChangeAspect="1"/>
          </p:cNvPicPr>
          <p:nvPr/>
        </p:nvPicPr>
        <p:blipFill>
          <a:blip r:embed="rId2"/>
          <a:srcRect t="14856"/>
          <a:stretch>
            <a:fillRect/>
          </a:stretch>
        </p:blipFill>
        <p:spPr>
          <a:xfrm>
            <a:off x="1" y="2224585"/>
            <a:ext cx="9144000" cy="4749421"/>
          </a:xfrm>
          <a:prstGeom prst="rect">
            <a:avLst/>
          </a:prstGeom>
        </p:spPr>
      </p:pic>
      <p:sp>
        <p:nvSpPr>
          <p:cNvPr id="2" name="Title 1">
            <a:extLst>
              <a:ext uri="{FF2B5EF4-FFF2-40B4-BE49-F238E27FC236}">
                <a16:creationId xmlns:a16="http://schemas.microsoft.com/office/drawing/2014/main" id="{3B9E7E73-FC62-0B3D-71F3-34E13106A02E}"/>
              </a:ext>
            </a:extLst>
          </p:cNvPr>
          <p:cNvSpPr>
            <a:spLocks noGrp="1"/>
          </p:cNvSpPr>
          <p:nvPr>
            <p:ph type="title"/>
          </p:nvPr>
        </p:nvSpPr>
        <p:spPr>
          <a:xfrm>
            <a:off x="457200" y="15331"/>
            <a:ext cx="8229600" cy="1143000"/>
          </a:xfrm>
        </p:spPr>
        <p:txBody>
          <a:bodyPr/>
          <a:lstStyle/>
          <a:p>
            <a:r>
              <a:rPr dirty="0">
                <a:latin typeface="Times New Roman" panose="02020603050405020304" pitchFamily="18" charset="0"/>
                <a:cs typeface="Times New Roman" panose="02020603050405020304" pitchFamily="18" charset="0"/>
              </a:rPr>
              <a:t>Top Attractions &amp; Points of Interest</a:t>
            </a:r>
          </a:p>
        </p:txBody>
      </p:sp>
      <p:sp>
        <p:nvSpPr>
          <p:cNvPr id="3" name="Content Placeholder 2">
            <a:extLst>
              <a:ext uri="{FF2B5EF4-FFF2-40B4-BE49-F238E27FC236}">
                <a16:creationId xmlns:a16="http://schemas.microsoft.com/office/drawing/2014/main" id="{B943E67B-D39B-F695-3781-8ACBC658794C}"/>
              </a:ext>
            </a:extLst>
          </p:cNvPr>
          <p:cNvSpPr>
            <a:spLocks noGrp="1"/>
          </p:cNvSpPr>
          <p:nvPr>
            <p:ph idx="1"/>
          </p:nvPr>
        </p:nvSpPr>
        <p:spPr>
          <a:xfrm>
            <a:off x="457200" y="1340893"/>
            <a:ext cx="8229600" cy="4525963"/>
          </a:xfrm>
        </p:spPr>
        <p:txBody>
          <a:bodyPr>
            <a:normAutofit/>
          </a:bodyPr>
          <a:lstStyle/>
          <a:p>
            <a:pPr>
              <a:defRPr sz="2000"/>
            </a:pPr>
            <a:r>
              <a:rPr lang="en-US" sz="2400" dirty="0">
                <a:latin typeface="Times New Roman" panose="02020603050405020304" pitchFamily="18" charset="0"/>
                <a:cs typeface="Times New Roman" panose="02020603050405020304" pitchFamily="18" charset="0"/>
              </a:rPr>
              <a:t>La </a:t>
            </a:r>
            <a:r>
              <a:rPr lang="en-US" sz="2400" dirty="0" err="1">
                <a:latin typeface="Times New Roman" panose="02020603050405020304" pitchFamily="18" charset="0"/>
                <a:cs typeface="Times New Roman" panose="02020603050405020304" pitchFamily="18" charset="0"/>
              </a:rPr>
              <a:t>Recova</a:t>
            </a:r>
            <a:r>
              <a:rPr lang="en-US" sz="2400" dirty="0">
                <a:latin typeface="Times New Roman" panose="02020603050405020304" pitchFamily="18" charset="0"/>
                <a:cs typeface="Times New Roman" panose="02020603050405020304" pitchFamily="18" charset="0"/>
              </a:rPr>
              <a:t> Market – A colorful artisan and food market in La Serena.</a:t>
            </a:r>
          </a:p>
        </p:txBody>
      </p:sp>
    </p:spTree>
    <p:extLst>
      <p:ext uri="{BB962C8B-B14F-4D97-AF65-F5344CB8AC3E}">
        <p14:creationId xmlns:p14="http://schemas.microsoft.com/office/powerpoint/2010/main" val="332314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24D0A52-CA36-5A14-FB11-369D533477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60A527-1408-50F0-5DEC-64F2CAD79A2C}"/>
              </a:ext>
            </a:extLst>
          </p:cNvPr>
          <p:cNvSpPr>
            <a:spLocks noGrp="1"/>
          </p:cNvSpPr>
          <p:nvPr>
            <p:ph type="title"/>
          </p:nvPr>
        </p:nvSpPr>
        <p:spPr>
          <a:xfrm>
            <a:off x="457200" y="15331"/>
            <a:ext cx="8229600" cy="1143000"/>
          </a:xfrm>
        </p:spPr>
        <p:txBody>
          <a:bodyPr/>
          <a:lstStyle/>
          <a:p>
            <a:r>
              <a:rPr dirty="0">
                <a:latin typeface="Times New Roman" panose="02020603050405020304" pitchFamily="18" charset="0"/>
                <a:cs typeface="Times New Roman" panose="02020603050405020304" pitchFamily="18" charset="0"/>
              </a:rPr>
              <a:t>Top Attractions &amp; Points of Interest</a:t>
            </a:r>
          </a:p>
        </p:txBody>
      </p:sp>
      <p:sp>
        <p:nvSpPr>
          <p:cNvPr id="3" name="Content Placeholder 2">
            <a:extLst>
              <a:ext uri="{FF2B5EF4-FFF2-40B4-BE49-F238E27FC236}">
                <a16:creationId xmlns:a16="http://schemas.microsoft.com/office/drawing/2014/main" id="{E51DCEB3-D3D6-0AFF-BE49-84117B7F634F}"/>
              </a:ext>
            </a:extLst>
          </p:cNvPr>
          <p:cNvSpPr>
            <a:spLocks noGrp="1"/>
          </p:cNvSpPr>
          <p:nvPr>
            <p:ph idx="1"/>
          </p:nvPr>
        </p:nvSpPr>
        <p:spPr>
          <a:xfrm>
            <a:off x="457200" y="1340893"/>
            <a:ext cx="8229600" cy="4525963"/>
          </a:xfrm>
        </p:spPr>
        <p:txBody>
          <a:bodyPr>
            <a:normAutofit/>
          </a:bodyPr>
          <a:lstStyle/>
          <a:p>
            <a:pPr>
              <a:defRPr sz="2000"/>
            </a:pPr>
            <a:r>
              <a:rPr lang="en-US" sz="2400" dirty="0">
                <a:latin typeface="Times New Roman" panose="02020603050405020304" pitchFamily="18" charset="0"/>
                <a:cs typeface="Times New Roman" panose="02020603050405020304" pitchFamily="18" charset="0"/>
              </a:rPr>
              <a:t>El Faro Monumental – Iconic lighthouse and photo spot overlooking the Pacific.</a:t>
            </a:r>
          </a:p>
        </p:txBody>
      </p:sp>
      <p:pic>
        <p:nvPicPr>
          <p:cNvPr id="5" name="Picture 4">
            <a:extLst>
              <a:ext uri="{FF2B5EF4-FFF2-40B4-BE49-F238E27FC236}">
                <a16:creationId xmlns:a16="http://schemas.microsoft.com/office/drawing/2014/main" id="{5C3688DA-2B3D-E201-400B-1984436BF21E}"/>
              </a:ext>
            </a:extLst>
          </p:cNvPr>
          <p:cNvPicPr>
            <a:picLocks noChangeAspect="1"/>
          </p:cNvPicPr>
          <p:nvPr/>
        </p:nvPicPr>
        <p:blipFill>
          <a:blip r:embed="rId2"/>
          <a:stretch>
            <a:fillRect/>
          </a:stretch>
        </p:blipFill>
        <p:spPr>
          <a:xfrm>
            <a:off x="1057841" y="2190529"/>
            <a:ext cx="7062575" cy="4652140"/>
          </a:xfrm>
          <a:prstGeom prst="rect">
            <a:avLst/>
          </a:prstGeom>
        </p:spPr>
      </p:pic>
    </p:spTree>
    <p:extLst>
      <p:ext uri="{BB962C8B-B14F-4D97-AF65-F5344CB8AC3E}">
        <p14:creationId xmlns:p14="http://schemas.microsoft.com/office/powerpoint/2010/main" val="2354032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4FB1F8C-D198-694B-FA01-B88C7E6B041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BC93551-DB60-8AF2-4A9C-9172580A03D4}"/>
              </a:ext>
            </a:extLst>
          </p:cNvPr>
          <p:cNvPicPr>
            <a:picLocks noChangeAspect="1"/>
          </p:cNvPicPr>
          <p:nvPr/>
        </p:nvPicPr>
        <p:blipFill>
          <a:blip r:embed="rId2"/>
          <a:stretch>
            <a:fillRect/>
          </a:stretch>
        </p:blipFill>
        <p:spPr>
          <a:xfrm>
            <a:off x="3596744" y="-15331"/>
            <a:ext cx="5547256" cy="6858000"/>
          </a:xfrm>
          <a:prstGeom prst="rect">
            <a:avLst/>
          </a:prstGeom>
        </p:spPr>
      </p:pic>
      <p:sp>
        <p:nvSpPr>
          <p:cNvPr id="2" name="Title 1">
            <a:extLst>
              <a:ext uri="{FF2B5EF4-FFF2-40B4-BE49-F238E27FC236}">
                <a16:creationId xmlns:a16="http://schemas.microsoft.com/office/drawing/2014/main" id="{94EE766A-6817-BF39-6CB9-0CA2D59A77D9}"/>
              </a:ext>
            </a:extLst>
          </p:cNvPr>
          <p:cNvSpPr>
            <a:spLocks noGrp="1"/>
          </p:cNvSpPr>
          <p:nvPr>
            <p:ph type="title"/>
          </p:nvPr>
        </p:nvSpPr>
        <p:spPr>
          <a:xfrm>
            <a:off x="0" y="15330"/>
            <a:ext cx="3596744" cy="2550449"/>
          </a:xfrm>
        </p:spPr>
        <p:txBody>
          <a:bodyPr>
            <a:normAutofit fontScale="90000"/>
          </a:bodyPr>
          <a:lstStyle/>
          <a:p>
            <a:r>
              <a:rPr dirty="0">
                <a:latin typeface="Times New Roman" panose="02020603050405020304" pitchFamily="18" charset="0"/>
                <a:cs typeface="Times New Roman" panose="02020603050405020304" pitchFamily="18" charset="0"/>
              </a:rPr>
              <a:t>Top Attractions &amp; Points of Interest</a:t>
            </a:r>
          </a:p>
        </p:txBody>
      </p:sp>
      <p:sp>
        <p:nvSpPr>
          <p:cNvPr id="3" name="Content Placeholder 2">
            <a:extLst>
              <a:ext uri="{FF2B5EF4-FFF2-40B4-BE49-F238E27FC236}">
                <a16:creationId xmlns:a16="http://schemas.microsoft.com/office/drawing/2014/main" id="{518065FF-DF28-4250-316E-A6C8EC2A51CC}"/>
              </a:ext>
            </a:extLst>
          </p:cNvPr>
          <p:cNvSpPr>
            <a:spLocks noGrp="1"/>
          </p:cNvSpPr>
          <p:nvPr>
            <p:ph idx="1"/>
          </p:nvPr>
        </p:nvSpPr>
        <p:spPr>
          <a:xfrm>
            <a:off x="204716" y="3043451"/>
            <a:ext cx="3207224" cy="2823405"/>
          </a:xfrm>
        </p:spPr>
        <p:txBody>
          <a:bodyPr>
            <a:normAutofit/>
          </a:bodyPr>
          <a:lstStyle/>
          <a:p>
            <a:pPr>
              <a:defRPr sz="2000"/>
            </a:pPr>
            <a:r>
              <a:rPr sz="2400" dirty="0">
                <a:latin typeface="Times New Roman" panose="02020603050405020304" pitchFamily="18" charset="0"/>
                <a:cs typeface="Times New Roman" panose="02020603050405020304" pitchFamily="18" charset="0"/>
              </a:rPr>
              <a:t>Coquimbo Cross of the Third Millennium – A massive hilltop cross offering panoramic views.</a:t>
            </a:r>
          </a:p>
        </p:txBody>
      </p:sp>
    </p:spTree>
    <p:extLst>
      <p:ext uri="{BB962C8B-B14F-4D97-AF65-F5344CB8AC3E}">
        <p14:creationId xmlns:p14="http://schemas.microsoft.com/office/powerpoint/2010/main" val="2999195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944069" y="289548"/>
            <a:ext cx="6857280" cy="854210"/>
          </a:xfrm>
        </p:spPr>
        <p:txBody>
          <a:bodyPr>
            <a:normAutofit/>
          </a:bodyPr>
          <a:lstStyle/>
          <a:p>
            <a:r>
              <a:rPr lang="en-US" sz="4354" b="1" dirty="0">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453662" y="1398313"/>
            <a:ext cx="7690337" cy="5144042"/>
          </a:xfrm>
        </p:spPr>
        <p:txBody>
          <a:bodyPr/>
          <a:lstStyle/>
          <a:p>
            <a:pPr marL="457200" indent="-457200" algn="l">
              <a:buFont typeface="Wingdings" panose="05000000000000000000" pitchFamily="2" charset="2"/>
              <a:buChar char="Ø"/>
              <a:defRPr sz="2000"/>
            </a:pPr>
            <a:r>
              <a:rPr lang="en-US" sz="2800" dirty="0">
                <a:solidFill>
                  <a:schemeClr val="tx1"/>
                </a:solidFill>
                <a:latin typeface="Times New Roman" panose="02020603050405020304" pitchFamily="18" charset="0"/>
                <a:cs typeface="Times New Roman" panose="02020603050405020304" pitchFamily="18" charset="0"/>
              </a:rPr>
              <a:t>My Port Philosophy</a:t>
            </a:r>
          </a:p>
          <a:p>
            <a:pPr marL="457200" indent="-457200" algn="l">
              <a:buFont typeface="Wingdings" panose="05000000000000000000" pitchFamily="2" charset="2"/>
              <a:buChar char="Ø"/>
              <a:defRPr sz="2000"/>
            </a:pPr>
            <a:r>
              <a:rPr lang="en-US" sz="2800" dirty="0">
                <a:solidFill>
                  <a:schemeClr val="tx1"/>
                </a:solidFill>
                <a:latin typeface="Times New Roman" panose="02020603050405020304" pitchFamily="18" charset="0"/>
                <a:cs typeface="Times New Roman" panose="02020603050405020304" pitchFamily="18" charset="0"/>
              </a:rPr>
              <a:t>Don’t Miss the Ship</a:t>
            </a:r>
          </a:p>
          <a:p>
            <a:pPr marL="457200" indent="-457200" algn="l">
              <a:buFont typeface="Wingdings" panose="05000000000000000000" pitchFamily="2" charset="2"/>
              <a:buChar char="Ø"/>
              <a:defRPr sz="2000"/>
            </a:pPr>
            <a:r>
              <a:rPr lang="en-US" sz="2800" dirty="0">
                <a:solidFill>
                  <a:schemeClr val="tx1"/>
                </a:solidFill>
                <a:latin typeface="Times New Roman" panose="02020603050405020304" pitchFamily="18" charset="0"/>
                <a:cs typeface="Times New Roman" panose="02020603050405020304" pitchFamily="18" charset="0"/>
              </a:rPr>
              <a:t>Money and Currency Tips</a:t>
            </a:r>
          </a:p>
          <a:p>
            <a:pPr marL="457200" indent="-457200" algn="l">
              <a:buFont typeface="Wingdings" panose="05000000000000000000" pitchFamily="2" charset="2"/>
              <a:buChar char="Ø"/>
              <a:defRPr sz="2000"/>
            </a:pPr>
            <a:r>
              <a:rPr lang="en-US" sz="2800" dirty="0">
                <a:solidFill>
                  <a:schemeClr val="tx1"/>
                </a:solidFill>
                <a:latin typeface="Times New Roman" panose="02020603050405020304" pitchFamily="18" charset="0"/>
                <a:cs typeface="Times New Roman" panose="02020603050405020304" pitchFamily="18" charset="0"/>
              </a:rPr>
              <a:t>A Brief History of Coquimbo &amp; La Serena</a:t>
            </a:r>
          </a:p>
          <a:p>
            <a:pPr marL="457200" indent="-457200" algn="l">
              <a:buFont typeface="Wingdings" panose="05000000000000000000" pitchFamily="2" charset="2"/>
              <a:buChar char="Ø"/>
              <a:defRPr sz="2000"/>
            </a:pPr>
            <a:r>
              <a:rPr lang="en-US" sz="2800" dirty="0">
                <a:solidFill>
                  <a:schemeClr val="tx1"/>
                </a:solidFill>
                <a:latin typeface="Times New Roman" panose="02020603050405020304" pitchFamily="18" charset="0"/>
                <a:cs typeface="Times New Roman" panose="02020603050405020304" pitchFamily="18" charset="0"/>
              </a:rPr>
              <a:t>Transportation</a:t>
            </a:r>
          </a:p>
          <a:p>
            <a:pPr marL="457200" indent="-457200" algn="l">
              <a:buFont typeface="Wingdings" panose="05000000000000000000" pitchFamily="2" charset="2"/>
              <a:buChar char="Ø"/>
              <a:defRPr sz="2000"/>
            </a:pPr>
            <a:r>
              <a:rPr lang="en-US" sz="2800" dirty="0">
                <a:solidFill>
                  <a:schemeClr val="tx1"/>
                </a:solidFill>
                <a:latin typeface="Times New Roman" panose="02020603050405020304" pitchFamily="18" charset="0"/>
                <a:cs typeface="Times New Roman" panose="02020603050405020304" pitchFamily="18" charset="0"/>
              </a:rPr>
              <a:t>Top Attractions &amp; Points of Interest</a:t>
            </a:r>
          </a:p>
          <a:p>
            <a:pPr marL="457200" indent="-457200" algn="l">
              <a:buFont typeface="Wingdings" panose="05000000000000000000" pitchFamily="2" charset="2"/>
              <a:buChar char="Ø"/>
              <a:defRPr sz="2000"/>
            </a:pPr>
            <a:r>
              <a:rPr lang="en-US" sz="2800" dirty="0">
                <a:solidFill>
                  <a:schemeClr val="tx1"/>
                </a:solidFill>
                <a:latin typeface="Times New Roman" panose="02020603050405020304" pitchFamily="18" charset="0"/>
                <a:cs typeface="Times New Roman" panose="02020603050405020304" pitchFamily="18" charset="0"/>
              </a:rPr>
              <a:t>Important Tips &amp; Practical Advice</a:t>
            </a:r>
          </a:p>
          <a:p>
            <a:pPr marL="457200" indent="-457200" algn="l">
              <a:buFont typeface="Wingdings" panose="05000000000000000000" pitchFamily="2" charset="2"/>
              <a:buChar char="Ø"/>
              <a:defRPr sz="2000"/>
            </a:pPr>
            <a:r>
              <a:rPr lang="en-US" sz="2800"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dirty="0">
                <a:latin typeface="Times New Roman" panose="02020603050405020304" pitchFamily="18" charset="0"/>
                <a:cs typeface="Times New Roman" panose="02020603050405020304" pitchFamily="18" charset="0"/>
              </a:rPr>
              <a:t>Important Tips &amp; Practical Advice</a:t>
            </a:r>
          </a:p>
        </p:txBody>
      </p:sp>
      <p:sp>
        <p:nvSpPr>
          <p:cNvPr id="3" name="Content Placeholder 2"/>
          <p:cNvSpPr>
            <a:spLocks noGrp="1"/>
          </p:cNvSpPr>
          <p:nvPr>
            <p:ph idx="1"/>
          </p:nvPr>
        </p:nvSpPr>
        <p:spPr>
          <a:xfrm>
            <a:off x="457200" y="1325562"/>
            <a:ext cx="8229600" cy="5532438"/>
          </a:xfrm>
        </p:spPr>
        <p:txBody>
          <a:bodyPr>
            <a:noAutofit/>
          </a:bodyPr>
          <a:lstStyle/>
          <a:p>
            <a:pPr>
              <a:defRPr sz="2000"/>
            </a:pPr>
            <a:r>
              <a:rPr sz="3000" dirty="0">
                <a:latin typeface="Times New Roman" panose="02020603050405020304" pitchFamily="18" charset="0"/>
                <a:cs typeface="Times New Roman" panose="02020603050405020304" pitchFamily="18" charset="0"/>
              </a:rPr>
              <a:t>The port area is secure but industrial — follow crew or shuttle guidance.</a:t>
            </a:r>
          </a:p>
          <a:p>
            <a:pPr>
              <a:defRPr sz="2000"/>
            </a:pPr>
            <a:r>
              <a:rPr sz="3000" dirty="0">
                <a:latin typeface="Times New Roman" panose="02020603050405020304" pitchFamily="18" charset="0"/>
                <a:cs typeface="Times New Roman" panose="02020603050405020304" pitchFamily="18" charset="0"/>
              </a:rPr>
              <a:t>Mornings are ideal for sightseeing; afternoons bring stronger coastal winds.</a:t>
            </a:r>
          </a:p>
          <a:p>
            <a:pPr>
              <a:defRPr sz="2000"/>
            </a:pPr>
            <a:r>
              <a:rPr sz="3000" dirty="0">
                <a:latin typeface="Times New Roman" panose="02020603050405020304" pitchFamily="18" charset="0"/>
                <a:cs typeface="Times New Roman" panose="02020603050405020304" pitchFamily="18" charset="0"/>
              </a:rPr>
              <a:t>Weather is mild year-round — bring a light jacket.</a:t>
            </a:r>
          </a:p>
          <a:p>
            <a:pPr>
              <a:defRPr sz="2000"/>
            </a:pPr>
            <a:r>
              <a:rPr sz="3000" dirty="0">
                <a:latin typeface="Times New Roman" panose="02020603050405020304" pitchFamily="18" charset="0"/>
                <a:cs typeface="Times New Roman" panose="02020603050405020304" pitchFamily="18" charset="0"/>
              </a:rPr>
              <a:t>Shops close for siesta (around 1–3 p.m.), so plan around it.</a:t>
            </a:r>
          </a:p>
          <a:p>
            <a:pPr>
              <a:defRPr sz="2000"/>
            </a:pPr>
            <a:r>
              <a:rPr sz="3000" dirty="0">
                <a:latin typeface="Times New Roman" panose="02020603050405020304" pitchFamily="18" charset="0"/>
                <a:cs typeface="Times New Roman" panose="02020603050405020304" pitchFamily="18" charset="0"/>
              </a:rPr>
              <a:t>Return to the ship at least one hour before departure.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236"/>
            <a:ext cx="8229600" cy="1143000"/>
          </a:xfrm>
        </p:spPr>
        <p:txBody>
          <a:bodyPr/>
          <a:lstStyle/>
          <a:p>
            <a:r>
              <a:rPr dirty="0">
                <a:latin typeface="Times New Roman" panose="02020603050405020304" pitchFamily="18" charset="0"/>
                <a:cs typeface="Times New Roman" panose="02020603050405020304" pitchFamily="18" charset="0"/>
              </a:rPr>
              <a:t>Conclusion</a:t>
            </a:r>
          </a:p>
        </p:txBody>
      </p:sp>
      <p:sp>
        <p:nvSpPr>
          <p:cNvPr id="3" name="Content Placeholder 2"/>
          <p:cNvSpPr>
            <a:spLocks noGrp="1"/>
          </p:cNvSpPr>
          <p:nvPr>
            <p:ph idx="1"/>
          </p:nvPr>
        </p:nvSpPr>
        <p:spPr>
          <a:xfrm>
            <a:off x="457200" y="1315326"/>
            <a:ext cx="8229600" cy="3911767"/>
          </a:xfrm>
        </p:spPr>
        <p:txBody>
          <a:bodyPr>
            <a:normAutofit lnSpcReduction="10000"/>
          </a:bodyPr>
          <a:lstStyle/>
          <a:p>
            <a:pPr>
              <a:defRPr sz="2000"/>
            </a:pPr>
            <a:r>
              <a:rPr sz="3000" dirty="0">
                <a:latin typeface="Times New Roman" panose="02020603050405020304" pitchFamily="18" charset="0"/>
                <a:cs typeface="Times New Roman" panose="02020603050405020304" pitchFamily="18" charset="0"/>
              </a:rPr>
              <a:t>Coquimbo and La Serena offer the best of northern Chile</a:t>
            </a:r>
            <a:r>
              <a:rPr lang="en-US" sz="3000" dirty="0">
                <a:latin typeface="Times New Roman" panose="02020603050405020304" pitchFamily="18" charset="0"/>
                <a:cs typeface="Times New Roman" panose="02020603050405020304" pitchFamily="18" charset="0"/>
              </a:rPr>
              <a:t>,</a:t>
            </a:r>
            <a:r>
              <a:rPr sz="3000" dirty="0">
                <a:latin typeface="Times New Roman" panose="02020603050405020304" pitchFamily="18" charset="0"/>
                <a:cs typeface="Times New Roman" panose="02020603050405020304" pitchFamily="18" charset="0"/>
              </a:rPr>
              <a:t> history, sunshine, and seaside beauty. </a:t>
            </a:r>
            <a:endParaRPr lang="en-US" sz="3000" dirty="0">
              <a:latin typeface="Times New Roman" panose="02020603050405020304" pitchFamily="18" charset="0"/>
              <a:cs typeface="Times New Roman" panose="02020603050405020304" pitchFamily="18" charset="0"/>
            </a:endParaRPr>
          </a:p>
          <a:p>
            <a:pPr>
              <a:defRPr sz="2000"/>
            </a:pPr>
            <a:r>
              <a:rPr sz="3000" dirty="0">
                <a:latin typeface="Times New Roman" panose="02020603050405020304" pitchFamily="18" charset="0"/>
                <a:cs typeface="Times New Roman" panose="02020603050405020304" pitchFamily="18" charset="0"/>
              </a:rPr>
              <a:t>From colonial streets to </a:t>
            </a:r>
            <a:r>
              <a:rPr sz="3000" dirty="0" err="1">
                <a:latin typeface="Times New Roman" panose="02020603050405020304" pitchFamily="18" charset="0"/>
                <a:cs typeface="Times New Roman" panose="02020603050405020304" pitchFamily="18" charset="0"/>
              </a:rPr>
              <a:t>Elqui</a:t>
            </a:r>
            <a:r>
              <a:rPr sz="3000" dirty="0">
                <a:latin typeface="Times New Roman" panose="02020603050405020304" pitchFamily="18" charset="0"/>
                <a:cs typeface="Times New Roman" panose="02020603050405020304" pitchFamily="18" charset="0"/>
              </a:rPr>
              <a:t> Valley vineyards, this is a destination that feels both relaxed and deeply Chilean. </a:t>
            </a:r>
            <a:endParaRPr lang="en-US" sz="3000" dirty="0">
              <a:latin typeface="Times New Roman" panose="02020603050405020304" pitchFamily="18" charset="0"/>
              <a:cs typeface="Times New Roman" panose="02020603050405020304" pitchFamily="18" charset="0"/>
            </a:endParaRPr>
          </a:p>
          <a:p>
            <a:pPr>
              <a:defRPr sz="2000"/>
            </a:pPr>
            <a:r>
              <a:rPr sz="3000" dirty="0">
                <a:latin typeface="Times New Roman" panose="02020603050405020304" pitchFamily="18" charset="0"/>
                <a:cs typeface="Times New Roman" panose="02020603050405020304" pitchFamily="18" charset="0"/>
              </a:rPr>
              <a:t>Enjoy your day ashore</a:t>
            </a:r>
            <a:r>
              <a:rPr lang="en-US" sz="3000" dirty="0">
                <a:latin typeface="Times New Roman" panose="02020603050405020304" pitchFamily="18" charset="0"/>
                <a:cs typeface="Times New Roman" panose="02020603050405020304" pitchFamily="18" charset="0"/>
              </a:rPr>
              <a:t>, </a:t>
            </a:r>
            <a:r>
              <a:rPr sz="3000" dirty="0">
                <a:latin typeface="Times New Roman" panose="02020603050405020304" pitchFamily="18" charset="0"/>
                <a:cs typeface="Times New Roman" panose="02020603050405020304" pitchFamily="18" charset="0"/>
              </a:rPr>
              <a:t>and bring back memories (and maybe a bottle of pisco) to share!</a:t>
            </a:r>
            <a:endParaRPr lang="en-US" sz="3000" dirty="0">
              <a:latin typeface="Times New Roman" panose="02020603050405020304" pitchFamily="18" charset="0"/>
              <a:cs typeface="Times New Roman" panose="02020603050405020304" pitchFamily="18" charset="0"/>
            </a:endParaRPr>
          </a:p>
          <a:p>
            <a:pPr marL="0" indent="0">
              <a:buNone/>
              <a:defRPr sz="2000"/>
            </a:pPr>
            <a:endParaRPr lang="en-US" sz="3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F24BFB7-6DEA-5F18-A6CD-31C381C73ED0}"/>
              </a:ext>
            </a:extLst>
          </p:cNvPr>
          <p:cNvSpPr txBox="1"/>
          <p:nvPr/>
        </p:nvSpPr>
        <p:spPr>
          <a:xfrm>
            <a:off x="0" y="5122164"/>
            <a:ext cx="9144000" cy="769441"/>
          </a:xfrm>
          <a:prstGeom prst="rect">
            <a:avLst/>
          </a:prstGeom>
          <a:noFill/>
        </p:spPr>
        <p:txBody>
          <a:bodyPr wrap="square">
            <a:spAutoFit/>
          </a:bodyPr>
          <a:lstStyle/>
          <a:p>
            <a:pPr marL="0" indent="0" algn="ctr">
              <a:buNone/>
              <a:defRPr sz="2000"/>
            </a:pPr>
            <a:r>
              <a:rPr lang="en-US" sz="4400" dirty="0">
                <a:latin typeface="Times New Roman" panose="02020603050405020304" pitchFamily="18" charset="0"/>
                <a:cs typeface="Times New Roman" panose="02020603050405020304" pitchFamily="18" charset="0"/>
              </a:rPr>
              <a:t>Thank You for Coming!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left)">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5420" y="227909"/>
            <a:ext cx="9144000" cy="762388"/>
          </a:xfrm>
        </p:spPr>
        <p:txBody>
          <a:bodyPr vert="horz" wrap="square">
            <a:spAutoFit/>
          </a:bodyPr>
          <a:lstStyle/>
          <a:p>
            <a:pPr lvl="0" algn="ctr" rtl="0"/>
            <a:r>
              <a:rPr lang="en-US" sz="4354"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456659" y="1448953"/>
            <a:ext cx="8219843" cy="3960094"/>
          </a:xfrm>
          <a:prstGeom prst="rect">
            <a:avLst/>
          </a:prstGeom>
          <a:noFill/>
          <a:ln>
            <a:noFill/>
          </a:ln>
        </p:spPr>
        <p:txBody>
          <a:bodyPr vert="horz" wrap="none" lIns="81638" tIns="40819" rIns="81638" bIns="40819" anchorCtr="0" compatLnSpc="0">
            <a:noAutofit/>
          </a:bodyPr>
          <a:lstStyle/>
          <a:p>
            <a:pPr marL="96482">
              <a:lnSpc>
                <a:spcPct val="113000"/>
              </a:lnSpc>
              <a:buClr>
                <a:srgbClr val="77CAEE"/>
              </a:buClr>
              <a:buSzPct val="45000"/>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endParaRPr lang="en-US" sz="2177" dirty="0">
              <a:solidFill>
                <a:srgbClr val="000000"/>
              </a:solidFill>
              <a:latin typeface="Times New Roman" pitchFamily="18"/>
              <a:ea typeface="Lucida Sans Unicode" pitchFamily="2"/>
              <a:cs typeface="Tahoma" pitchFamily="2"/>
            </a:endParaRPr>
          </a:p>
        </p:txBody>
      </p:sp>
      <p:sp>
        <p:nvSpPr>
          <p:cNvPr id="5" name="TextBox 4">
            <a:extLst>
              <a:ext uri="{FF2B5EF4-FFF2-40B4-BE49-F238E27FC236}">
                <a16:creationId xmlns:a16="http://schemas.microsoft.com/office/drawing/2014/main" id="{ED237B33-DDCD-6701-F3F0-88D9943D6114}"/>
              </a:ext>
            </a:extLst>
          </p:cNvPr>
          <p:cNvSpPr txBox="1"/>
          <p:nvPr/>
        </p:nvSpPr>
        <p:spPr>
          <a:xfrm>
            <a:off x="467498" y="1143182"/>
            <a:ext cx="8209004" cy="5068439"/>
          </a:xfrm>
          <a:prstGeom prst="rect">
            <a:avLst/>
          </a:prstGeom>
          <a:noFill/>
        </p:spPr>
        <p:txBody>
          <a:bodyPr wrap="square">
            <a:spAutoFit/>
          </a:bodyPr>
          <a:lstStyle/>
          <a:p>
            <a:pPr marL="342900" indent="-342900">
              <a:lnSpc>
                <a:spcPct val="113000"/>
              </a:lnSpc>
              <a:buClr>
                <a:schemeClr val="tx1"/>
              </a:buClr>
              <a:buSzPct val="100000"/>
              <a:buFont typeface="Arial" panose="020B0604020202020204" pitchFamily="34" charset="0"/>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sz="2400" dirty="0">
                <a:solidFill>
                  <a:srgbClr val="000000"/>
                </a:solidFill>
                <a:latin typeface="Times New Roman" panose="02020603050405020304" pitchFamily="18" charset="0"/>
                <a:cs typeface="Times New Roman" panose="02020603050405020304" pitchFamily="18" charset="0"/>
              </a:rPr>
              <a:t>I have been cruising for over 46 years and have taken over 100 cruises.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So, I consider myself an experienced cruiser.</a:t>
            </a:r>
          </a:p>
          <a:p>
            <a:pPr marL="342900" indent="-342900">
              <a:lnSpc>
                <a:spcPct val="113000"/>
              </a:lnSpc>
              <a:buClr>
                <a:schemeClr val="tx1"/>
              </a:buClr>
              <a:buSzPct val="100000"/>
              <a:buFont typeface="Arial" panose="020B0604020202020204" pitchFamily="34" charset="0"/>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sz="2400" dirty="0">
                <a:solidFill>
                  <a:srgbClr val="000000"/>
                </a:solidFill>
                <a:latin typeface="Times New Roman" panose="02020603050405020304" pitchFamily="18" charset="0"/>
                <a:cs typeface="Times New Roman" panose="02020603050405020304" pitchFamily="18" charset="0"/>
              </a:rPr>
              <a:t>The information I will present is based on those many years of experience.</a:t>
            </a:r>
          </a:p>
          <a:p>
            <a:pPr marL="342900" indent="-342900">
              <a:lnSpc>
                <a:spcPct val="113000"/>
              </a:lnSpc>
              <a:buClr>
                <a:schemeClr val="tx1"/>
              </a:buClr>
              <a:buSzPct val="100000"/>
              <a:buFont typeface="Arial" panose="020B0604020202020204" pitchFamily="34" charset="0"/>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sz="2400" dirty="0">
                <a:solidFill>
                  <a:srgbClr val="000000"/>
                </a:solidFill>
                <a:latin typeface="Times New Roman" panose="02020603050405020304" pitchFamily="18" charset="0"/>
                <a:cs typeface="Times New Roman" panose="02020603050405020304" pitchFamily="18" charset="0"/>
              </a:rPr>
              <a:t>When I am on a cruise where the city, I want to visit is not the port city, I always recommend taking a ship’s tour.</a:t>
            </a:r>
          </a:p>
          <a:p>
            <a:pPr marL="342900" indent="-342900">
              <a:lnSpc>
                <a:spcPct val="113000"/>
              </a:lnSpc>
              <a:buClr>
                <a:schemeClr val="tx1"/>
              </a:buClr>
              <a:buSzPct val="100000"/>
              <a:buFont typeface="Arial" panose="020B0604020202020204" pitchFamily="34" charset="0"/>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400" dirty="0">
                <a:latin typeface="Times New Roman" panose="02020603050405020304" pitchFamily="18" charset="0"/>
                <a:cs typeface="Times New Roman" panose="02020603050405020304" pitchFamily="18" charset="0"/>
              </a:rPr>
              <a:t>Lima is a fascinating port call — full of history, art, and incredible food. But the port of Callao, where ships dock, is industrial and distant from the city center. </a:t>
            </a:r>
          </a:p>
          <a:p>
            <a:pPr marL="342900" indent="-342900">
              <a:lnSpc>
                <a:spcPct val="113000"/>
              </a:lnSpc>
              <a:buClr>
                <a:schemeClr val="tx1"/>
              </a:buClr>
              <a:buSzPct val="100000"/>
              <a:buFont typeface="Arial" panose="020B0604020202020204" pitchFamily="34" charset="0"/>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400" dirty="0">
                <a:latin typeface="Times New Roman" panose="02020603050405020304" pitchFamily="18" charset="0"/>
                <a:cs typeface="Times New Roman" panose="02020603050405020304" pitchFamily="18" charset="0"/>
              </a:rPr>
              <a:t>For that reason, I strongly recommend organized ship tours or private, reputable excursions into Lima itself.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About the</a:t>
            </a:r>
            <a:r>
              <a:rPr dirty="0">
                <a:latin typeface="Times New Roman" panose="02020603050405020304" pitchFamily="18" charset="0"/>
                <a:cs typeface="Times New Roman" panose="02020603050405020304" pitchFamily="18" charset="0"/>
              </a:rPr>
              <a:t> Port</a:t>
            </a:r>
          </a:p>
        </p:txBody>
      </p:sp>
      <p:sp>
        <p:nvSpPr>
          <p:cNvPr id="3" name="Content Placeholder 2"/>
          <p:cNvSpPr>
            <a:spLocks noGrp="1"/>
          </p:cNvSpPr>
          <p:nvPr>
            <p:ph idx="1"/>
          </p:nvPr>
        </p:nvSpPr>
        <p:spPr/>
        <p:txBody>
          <a:bodyPr>
            <a:normAutofit/>
          </a:bodyPr>
          <a:lstStyle/>
          <a:p>
            <a:pPr>
              <a:defRPr sz="2000"/>
            </a:pPr>
            <a:r>
              <a:rPr sz="2800" dirty="0">
                <a:latin typeface="Times New Roman" panose="02020603050405020304" pitchFamily="18" charset="0"/>
                <a:cs typeface="Times New Roman" panose="02020603050405020304" pitchFamily="18" charset="0"/>
              </a:rPr>
              <a:t>Coquimbo and La Serena are twin coastal gems close enough to explore independently, but rich enough in culture to reward guided tours. </a:t>
            </a:r>
            <a:endParaRPr lang="en-US" sz="2800" dirty="0">
              <a:latin typeface="Times New Roman" panose="02020603050405020304" pitchFamily="18" charset="0"/>
              <a:cs typeface="Times New Roman" panose="02020603050405020304" pitchFamily="18" charset="0"/>
            </a:endParaRPr>
          </a:p>
          <a:p>
            <a:pPr>
              <a:defRPr sz="2000"/>
            </a:pPr>
            <a:r>
              <a:rPr sz="2800" dirty="0">
                <a:latin typeface="Times New Roman" panose="02020603050405020304" pitchFamily="18" charset="0"/>
                <a:cs typeface="Times New Roman" panose="02020603050405020304" pitchFamily="18" charset="0"/>
              </a:rPr>
              <a:t>Since the highlights are only about 7 miles apart, this is a port where you can comfortably explore on your own if you plan carefully.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29420" y="1230924"/>
            <a:ext cx="8914579" cy="5163465"/>
          </a:xfrm>
          <a:prstGeom prst="rect">
            <a:avLst/>
          </a:prstGeom>
          <a:noFill/>
        </p:spPr>
        <p:txBody>
          <a:bodyPr wrap="square">
            <a:spAutoFit/>
          </a:bodyPr>
          <a:lstStyle/>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dirty="0">
                <a:latin typeface="Times New Roman" panose="02020603050405020304" pitchFamily="18" charset="0"/>
                <a:cs typeface="Times New Roman" panose="02020603050405020304" pitchFamily="18" charset="0"/>
              </a:rPr>
              <a:t>Pay attention to the time. - Ship time and local time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are often different. </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If a ship-sponsored excursion is late returning to port,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the ship will wait for you. If you are on your own.</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Be Prepared</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Have your Passport, Credit Card, and phone numbers for your ship port agent. </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What to Do If You Miss the Ship</a:t>
            </a:r>
            <a:br>
              <a:rPr lang="en-US" altLang="en-US" sz="2000" b="1"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 are lucky, when cruisers are late returning to the vessel, the ship’s crew will often remove the passengers’ essential items – passports, cell phones, and medication -- from the ship to leave with the port agents. </a:t>
            </a:r>
            <a:br>
              <a:rPr lang="en-US" altLang="en-US" sz="2000" dirty="0">
                <a:latin typeface="Times New Roman" panose="02020603050405020304" pitchFamily="18" charset="0"/>
                <a:cs typeface="Times New Roman" panose="02020603050405020304" pitchFamily="18" charset="0"/>
              </a:rPr>
            </a:br>
            <a:endParaRPr lang="en-US" altLang="en-US" sz="2000" dirty="0">
              <a:latin typeface="Times New Roman" panose="02020603050405020304" pitchFamily="18" charset="0"/>
              <a:cs typeface="Times New Roman" panose="02020603050405020304" pitchFamily="18" charset="0"/>
            </a:endParaRPr>
          </a:p>
          <a:p>
            <a:pPr algn="ct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dirty="0">
                <a:latin typeface="Times New Roman" panose="02020603050405020304" pitchFamily="18" charset="0"/>
                <a:cs typeface="Times New Roman" panose="02020603050405020304" pitchFamily="18" charset="0"/>
              </a:rPr>
              <a:t>The Port Officials can help you with contacting your ship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0" y="268062"/>
            <a:ext cx="9143999" cy="762388"/>
          </a:xfrm>
          <a:prstGeom prst="rect">
            <a:avLst/>
          </a:prstGeom>
          <a:noFill/>
        </p:spPr>
        <p:txBody>
          <a:bodyPr wrap="square">
            <a:spAutoFit/>
          </a:bodyPr>
          <a:lstStyle/>
          <a:p>
            <a:pPr algn="ctr"/>
            <a:r>
              <a:rPr lang="en-US" altLang="en-US" sz="4354" b="1" dirty="0">
                <a:latin typeface="Times New Roman" panose="02020603050405020304" pitchFamily="18" charset="0"/>
                <a:cs typeface="Times New Roman" panose="02020603050405020304" pitchFamily="18" charset="0"/>
              </a:rPr>
              <a:t>Don’t Miss the Ship</a:t>
            </a:r>
            <a:endParaRPr lang="en-US" sz="4354"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5896708" y="1030451"/>
            <a:ext cx="3247292" cy="2624964"/>
          </a:xfrm>
          <a:prstGeom prst="rect">
            <a:avLst/>
          </a:prstGeom>
        </p:spPr>
      </p:pic>
    </p:spTree>
    <p:extLst>
      <p:ext uri="{BB962C8B-B14F-4D97-AF65-F5344CB8AC3E}">
        <p14:creationId xmlns:p14="http://schemas.microsoft.com/office/powerpoint/2010/main" val="116508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FBB3892-0118-B36D-C766-6C3095E12345}"/>
              </a:ext>
            </a:extLst>
          </p:cNvPr>
          <p:cNvSpPr/>
          <p:nvPr/>
        </p:nvSpPr>
        <p:spPr>
          <a:xfrm>
            <a:off x="1" y="727846"/>
            <a:ext cx="8946849" cy="12799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8" tIns="42452" rIns="81638" bIns="42452" anchor="ctr" anchorCtr="0" compatLnSpc="0">
            <a:noAutofit/>
          </a:bodyPr>
          <a:lstStyle/>
          <a:p>
            <a:pPr algn="ctr">
              <a:tabLst>
                <a:tab pos="0" algn="l"/>
                <a:tab pos="829452" algn="l"/>
                <a:tab pos="1658904" algn="l"/>
                <a:tab pos="2488356" algn="l"/>
                <a:tab pos="3317809" algn="l"/>
                <a:tab pos="4147261" algn="l"/>
                <a:tab pos="4976713" algn="l"/>
                <a:tab pos="5806165" algn="l"/>
                <a:tab pos="6635618" algn="l"/>
                <a:tab pos="7465070" algn="l"/>
                <a:tab pos="8294522" algn="l"/>
                <a:tab pos="9123975" algn="l"/>
                <a:tab pos="9538701" algn="l"/>
              </a:tabLst>
            </a:pPr>
            <a:endParaRPr lang="en-US" sz="3628" dirty="0">
              <a:solidFill>
                <a:srgbClr val="000000"/>
              </a:solidFill>
              <a:latin typeface="Times New Roman" pitchFamily="18"/>
              <a:ea typeface="Times New Roman" pitchFamily="18"/>
              <a:cs typeface="Times New Roman" pitchFamily="18"/>
            </a:endParaRPr>
          </a:p>
        </p:txBody>
      </p:sp>
      <p:sp>
        <p:nvSpPr>
          <p:cNvPr id="4" name="TextBox 3">
            <a:extLst>
              <a:ext uri="{FF2B5EF4-FFF2-40B4-BE49-F238E27FC236}">
                <a16:creationId xmlns:a16="http://schemas.microsoft.com/office/drawing/2014/main" id="{06A41A5A-2D48-6545-99F7-62C5A0760B92}"/>
              </a:ext>
            </a:extLst>
          </p:cNvPr>
          <p:cNvSpPr txBox="1"/>
          <p:nvPr/>
        </p:nvSpPr>
        <p:spPr>
          <a:xfrm>
            <a:off x="197149" y="1026262"/>
            <a:ext cx="8749702" cy="3902607"/>
          </a:xfrm>
          <a:prstGeom prst="rect">
            <a:avLst/>
          </a:prstGeom>
          <a:noFill/>
        </p:spPr>
        <p:txBody>
          <a:bodyPr wrap="square">
            <a:spAutoFit/>
          </a:bodyPr>
          <a:lstStyle/>
          <a:p>
            <a:pPr>
              <a:defRPr sz="2000"/>
            </a:pPr>
            <a:r>
              <a:rPr lang="en-US" sz="2400" dirty="0">
                <a:latin typeface="Times New Roman" panose="02020603050405020304" pitchFamily="18" charset="0"/>
                <a:cs typeface="Times New Roman" panose="02020603050405020304" pitchFamily="18" charset="0"/>
              </a:rPr>
              <a:t>Chile’s currency is the Chilean Peso (CLP). </a:t>
            </a:r>
          </a:p>
          <a:p>
            <a:pPr>
              <a:defRPr sz="2000"/>
            </a:pPr>
            <a:r>
              <a:rPr lang="en-US" sz="2400" dirty="0">
                <a:latin typeface="Times New Roman" panose="02020603050405020304" pitchFamily="18" charset="0"/>
                <a:cs typeface="Times New Roman" panose="02020603050405020304" pitchFamily="18" charset="0"/>
              </a:rPr>
              <a:t>U.S. dollars are accepted at some tourist venues, but you’ll get better value using pesos.</a:t>
            </a:r>
          </a:p>
          <a:p>
            <a:pPr>
              <a:defRPr sz="2000"/>
            </a:pPr>
            <a:r>
              <a:rPr lang="en-US" sz="2400" dirty="0">
                <a:latin typeface="Times New Roman" panose="02020603050405020304" pitchFamily="18" charset="0"/>
                <a:cs typeface="Times New Roman" panose="02020603050405020304" pitchFamily="18" charset="0"/>
              </a:rPr>
              <a:t>Credit cards are widely accepted, and ATMs are available in La Serena.</a:t>
            </a:r>
          </a:p>
          <a:p>
            <a:pPr>
              <a:defRPr sz="2000"/>
            </a:pPr>
            <a:r>
              <a:rPr lang="en-US" sz="2400" dirty="0">
                <a:latin typeface="Times New Roman" panose="02020603050405020304" pitchFamily="18" charset="0"/>
                <a:cs typeface="Times New Roman" panose="02020603050405020304" pitchFamily="18" charset="0"/>
              </a:rPr>
              <a:t>Always carry a few small bills for taxis or small purchases.</a:t>
            </a:r>
          </a:p>
          <a:p>
            <a:endParaRPr lang="en-US" sz="2800" dirty="0">
              <a:latin typeface="Times New Roman" panose="02020603050405020304" pitchFamily="18" charset="0"/>
              <a:cs typeface="Times New Roman" panose="02020603050405020304" pitchFamily="18" charset="0"/>
            </a:endParaRPr>
          </a:p>
          <a:p>
            <a:pPr>
              <a:lnSpc>
                <a:spcPct val="90000"/>
              </a:lnSpc>
              <a:spcBef>
                <a:spcPts val="10"/>
              </a:spcBef>
              <a:spcAft>
                <a:spcPts val="10"/>
              </a:spcAft>
              <a:tabLst>
                <a:tab pos="0" algn="l"/>
                <a:tab pos="829452" algn="l"/>
                <a:tab pos="1658904" algn="l"/>
                <a:tab pos="2488356" algn="l"/>
                <a:tab pos="3317809" algn="l"/>
                <a:tab pos="4147261" algn="l"/>
                <a:tab pos="4976713" algn="l"/>
                <a:tab pos="5806165" algn="l"/>
                <a:tab pos="6635618" algn="l"/>
                <a:tab pos="7465070" algn="l"/>
                <a:tab pos="8294522" algn="l"/>
                <a:tab pos="9123975" algn="l"/>
                <a:tab pos="9538701" algn="l"/>
              </a:tabLst>
            </a:pPr>
            <a:r>
              <a:rPr lang="en-US" sz="2800" dirty="0">
                <a:latin typeface="Times New Roman" panose="02020603050405020304" pitchFamily="18" charset="0"/>
                <a:cs typeface="Times New Roman" panose="02020603050405020304" pitchFamily="18" charset="0"/>
              </a:rPr>
              <a:t>The official exchange rate is:</a:t>
            </a:r>
          </a:p>
          <a:p>
            <a:pPr indent="-207363" fontAlgn="base">
              <a:lnSpc>
                <a:spcPct val="90000"/>
              </a:lnSpc>
              <a:buFont typeface="Arial" panose="020B0604020202020204" pitchFamily="34" charset="0"/>
              <a:buChar char="•"/>
            </a:pPr>
            <a:r>
              <a:rPr lang="en-US" sz="2800" dirty="0"/>
              <a:t>1 USD = 950 CLP </a:t>
            </a:r>
          </a:p>
          <a:p>
            <a:pPr indent="-207363" fontAlgn="base">
              <a:lnSpc>
                <a:spcPct val="90000"/>
              </a:lnSpc>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100 CLP = 0.10 US Dollars</a:t>
            </a:r>
          </a:p>
        </p:txBody>
      </p:sp>
      <p:sp>
        <p:nvSpPr>
          <p:cNvPr id="6" name="TextBox 5">
            <a:extLst>
              <a:ext uri="{FF2B5EF4-FFF2-40B4-BE49-F238E27FC236}">
                <a16:creationId xmlns:a16="http://schemas.microsoft.com/office/drawing/2014/main" id="{5DCFFFC5-5621-CD47-8324-24C05AC8A0AE}"/>
              </a:ext>
            </a:extLst>
          </p:cNvPr>
          <p:cNvSpPr txBox="1"/>
          <p:nvPr/>
        </p:nvSpPr>
        <p:spPr>
          <a:xfrm>
            <a:off x="105507" y="280060"/>
            <a:ext cx="9038492" cy="701731"/>
          </a:xfrm>
          <a:prstGeom prst="rect">
            <a:avLst/>
          </a:prstGeom>
          <a:noFill/>
        </p:spPr>
        <p:txBody>
          <a:bodyPr wrap="square">
            <a:spAutoFit/>
          </a:bodyPr>
          <a:lstStyle/>
          <a:p>
            <a:pPr algn="ctr">
              <a:lnSpc>
                <a:spcPct val="90000"/>
              </a:lnSpc>
              <a:spcBef>
                <a:spcPct val="0"/>
              </a:spcBef>
              <a:spcAft>
                <a:spcPts val="544"/>
              </a:spcAft>
              <a:tabLst>
                <a:tab pos="0" algn="l"/>
                <a:tab pos="829452" algn="l"/>
                <a:tab pos="1658904" algn="l"/>
                <a:tab pos="2488356" algn="l"/>
                <a:tab pos="3317809" algn="l"/>
                <a:tab pos="4147261" algn="l"/>
                <a:tab pos="4976713" algn="l"/>
                <a:tab pos="5806165" algn="l"/>
                <a:tab pos="6635618" algn="l"/>
                <a:tab pos="7465070" algn="l"/>
                <a:tab pos="8294522" algn="l"/>
                <a:tab pos="9123975" algn="l"/>
                <a:tab pos="9538701" algn="l"/>
              </a:tabLst>
            </a:pPr>
            <a:r>
              <a:rPr lang="en-US" sz="4400" b="1" dirty="0">
                <a:latin typeface="Times New Roman" panose="02020603050405020304" pitchFamily="18" charset="0"/>
                <a:ea typeface="+mj-ea"/>
                <a:cs typeface="Times New Roman" panose="02020603050405020304" pitchFamily="18" charset="0"/>
              </a:rPr>
              <a:t>Money</a:t>
            </a:r>
          </a:p>
        </p:txBody>
      </p:sp>
      <p:pic>
        <p:nvPicPr>
          <p:cNvPr id="3" name="Picture 2">
            <a:extLst>
              <a:ext uri="{FF2B5EF4-FFF2-40B4-BE49-F238E27FC236}">
                <a16:creationId xmlns:a16="http://schemas.microsoft.com/office/drawing/2014/main" id="{B27204E1-FC6A-0BD0-5D8E-B253890811E8}"/>
              </a:ext>
            </a:extLst>
          </p:cNvPr>
          <p:cNvPicPr>
            <a:picLocks noChangeAspect="1"/>
          </p:cNvPicPr>
          <p:nvPr/>
        </p:nvPicPr>
        <p:blipFill>
          <a:blip r:embed="rId3"/>
          <a:stretch>
            <a:fillRect/>
          </a:stretch>
        </p:blipFill>
        <p:spPr>
          <a:xfrm>
            <a:off x="4572000" y="3384000"/>
            <a:ext cx="4572000" cy="347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additive="base">
                                        <p:cTn id="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5" end="5"/>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anim calcmode="lin" valueType="num">
                                      <p:cBhvr additive="base">
                                        <p:cTn id="11"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6" end="6"/>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anim calcmode="lin" valueType="num">
                                      <p:cBhvr additive="base">
                                        <p:cTn id="15"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27A94F-937C-B8C4-FFE8-B0DC2DC8BB87}"/>
              </a:ext>
            </a:extLst>
          </p:cNvPr>
          <p:cNvPicPr>
            <a:picLocks noChangeAspect="1"/>
          </p:cNvPicPr>
          <p:nvPr/>
        </p:nvPicPr>
        <p:blipFill>
          <a:blip r:embed="rId3"/>
          <a:stretch>
            <a:fillRect/>
          </a:stretch>
        </p:blipFill>
        <p:spPr>
          <a:xfrm>
            <a:off x="0" y="0"/>
            <a:ext cx="4816857" cy="6858000"/>
          </a:xfrm>
          <a:prstGeom prst="rect">
            <a:avLst/>
          </a:prstGeom>
        </p:spPr>
      </p:pic>
      <p:pic>
        <p:nvPicPr>
          <p:cNvPr id="8" name="Picture 7">
            <a:extLst>
              <a:ext uri="{FF2B5EF4-FFF2-40B4-BE49-F238E27FC236}">
                <a16:creationId xmlns:a16="http://schemas.microsoft.com/office/drawing/2014/main" id="{B592CD02-2795-2C1B-847C-D44E73F74A05}"/>
              </a:ext>
            </a:extLst>
          </p:cNvPr>
          <p:cNvPicPr>
            <a:picLocks noChangeAspect="1"/>
          </p:cNvPicPr>
          <p:nvPr/>
        </p:nvPicPr>
        <p:blipFill>
          <a:blip r:embed="rId4"/>
          <a:srcRect l="11214" r="46722"/>
          <a:stretch>
            <a:fillRect/>
          </a:stretch>
        </p:blipFill>
        <p:spPr>
          <a:xfrm>
            <a:off x="4816857" y="-1"/>
            <a:ext cx="4327143" cy="6857999"/>
          </a:xfrm>
          <a:prstGeom prst="rect">
            <a:avLst/>
          </a:prstGeom>
        </p:spPr>
      </p:pic>
    </p:spTree>
    <p:extLst>
      <p:ext uri="{BB962C8B-B14F-4D97-AF65-F5344CB8AC3E}">
        <p14:creationId xmlns:p14="http://schemas.microsoft.com/office/powerpoint/2010/main" val="1656197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DA438AF-B38B-C5EE-EF79-50DFB6F5893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7E99DAE-FC0A-D060-6469-1CB3B307DB7B}"/>
              </a:ext>
            </a:extLst>
          </p:cNvPr>
          <p:cNvPicPr>
            <a:picLocks noChangeAspect="1"/>
          </p:cNvPicPr>
          <p:nvPr/>
        </p:nvPicPr>
        <p:blipFill>
          <a:blip r:embed="rId2"/>
          <a:srcRect l="34668"/>
          <a:stretch>
            <a:fillRect/>
          </a:stretch>
        </p:blipFill>
        <p:spPr>
          <a:xfrm>
            <a:off x="0" y="0"/>
            <a:ext cx="9144000" cy="6858000"/>
          </a:xfrm>
          <a:prstGeom prst="rect">
            <a:avLst/>
          </a:prstGeom>
        </p:spPr>
      </p:pic>
    </p:spTree>
    <p:extLst>
      <p:ext uri="{BB962C8B-B14F-4D97-AF65-F5344CB8AC3E}">
        <p14:creationId xmlns:p14="http://schemas.microsoft.com/office/powerpoint/2010/main" val="1851306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BBBF48-059B-081F-6E12-2644514CF6F4}"/>
              </a:ext>
            </a:extLst>
          </p:cNvPr>
          <p:cNvPicPr>
            <a:picLocks noChangeAspect="1"/>
          </p:cNvPicPr>
          <p:nvPr/>
        </p:nvPicPr>
        <p:blipFill>
          <a:blip r:embed="rId2"/>
          <a:srcRect l="35202"/>
          <a:stretch>
            <a:fillRect/>
          </a:stretch>
        </p:blipFill>
        <p:spPr>
          <a:xfrm>
            <a:off x="0" y="0"/>
            <a:ext cx="9144000" cy="6858000"/>
          </a:xfrm>
          <a:prstGeom prst="rect">
            <a:avLst/>
          </a:prstGeom>
        </p:spPr>
      </p:pic>
    </p:spTree>
    <p:extLst>
      <p:ext uri="{BB962C8B-B14F-4D97-AF65-F5344CB8AC3E}">
        <p14:creationId xmlns:p14="http://schemas.microsoft.com/office/powerpoint/2010/main" val="1372191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1077</Words>
  <Application>Microsoft Office PowerPoint</Application>
  <PresentationFormat>On-screen Show (4:3)</PresentationFormat>
  <Paragraphs>86</Paragraphs>
  <Slides>21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Wingdings</vt:lpstr>
      <vt:lpstr>Office Theme</vt:lpstr>
      <vt:lpstr>Coquimbo &amp; La Serena, Chile Presented by Marc Silver</vt:lpstr>
      <vt:lpstr>What I Will Cover</vt:lpstr>
      <vt:lpstr>My Port Philosophy</vt:lpstr>
      <vt:lpstr>About the Port</vt:lpstr>
      <vt:lpstr>PowerPoint Presentation</vt:lpstr>
      <vt:lpstr>PowerPoint Presentation</vt:lpstr>
      <vt:lpstr>PowerPoint Presentation</vt:lpstr>
      <vt:lpstr>PowerPoint Presentation</vt:lpstr>
      <vt:lpstr>PowerPoint Presentation</vt:lpstr>
      <vt:lpstr>Welcome to Coquimbo &amp; La Serena</vt:lpstr>
      <vt:lpstr>A Brief History of the Area</vt:lpstr>
      <vt:lpstr>Transportation</vt:lpstr>
      <vt:lpstr>Top Attractions &amp; Points of Interest</vt:lpstr>
      <vt:lpstr>Top Attractions &amp; Points of Interest</vt:lpstr>
      <vt:lpstr>Top Attractions &amp; Points of Interest</vt:lpstr>
      <vt:lpstr>Top Attractions &amp; Points of Interest</vt:lpstr>
      <vt:lpstr>Top Attractions &amp; Points of Interest</vt:lpstr>
      <vt:lpstr>Top Attractions &amp; Points of Interest</vt:lpstr>
      <vt:lpstr>Top Attractions &amp; Points of Interest</vt:lpstr>
      <vt:lpstr>Important Tips &amp; Practical Advice</vt:lpstr>
      <vt:lpstr>Conclusion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Marc Silver</dc:creator>
  <cp:keywords/>
  <dc:description>generated using python-pptx</dc:description>
  <cp:lastModifiedBy>Marc Silver</cp:lastModifiedBy>
  <cp:revision>15</cp:revision>
  <dcterms:created xsi:type="dcterms:W3CDTF">2013-01-27T09:14:16Z</dcterms:created>
  <dcterms:modified xsi:type="dcterms:W3CDTF">2025-10-11T19:05:52Z</dcterms:modified>
  <cp:category/>
</cp:coreProperties>
</file>