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3.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handoutMasterIdLst>
    <p:handoutMasterId r:id="rId40"/>
  </p:handoutMasterIdLst>
  <p:sldIdLst>
    <p:sldId id="256" r:id="rId2"/>
    <p:sldId id="273" r:id="rId3"/>
    <p:sldId id="257" r:id="rId4"/>
    <p:sldId id="274" r:id="rId5"/>
    <p:sldId id="311" r:id="rId6"/>
    <p:sldId id="280" r:id="rId7"/>
    <p:sldId id="276" r:id="rId8"/>
    <p:sldId id="292" r:id="rId9"/>
    <p:sldId id="293" r:id="rId10"/>
    <p:sldId id="294" r:id="rId11"/>
    <p:sldId id="295" r:id="rId12"/>
    <p:sldId id="296" r:id="rId13"/>
    <p:sldId id="298" r:id="rId14"/>
    <p:sldId id="299" r:id="rId15"/>
    <p:sldId id="300" r:id="rId16"/>
    <p:sldId id="260" r:id="rId17"/>
    <p:sldId id="277" r:id="rId18"/>
    <p:sldId id="261" r:id="rId19"/>
    <p:sldId id="264" r:id="rId20"/>
    <p:sldId id="265" r:id="rId21"/>
    <p:sldId id="302" r:id="rId22"/>
    <p:sldId id="283" r:id="rId23"/>
    <p:sldId id="308" r:id="rId24"/>
    <p:sldId id="286" r:id="rId25"/>
    <p:sldId id="268" r:id="rId26"/>
    <p:sldId id="310" r:id="rId27"/>
    <p:sldId id="309" r:id="rId28"/>
    <p:sldId id="284" r:id="rId29"/>
    <p:sldId id="278" r:id="rId30"/>
    <p:sldId id="288" r:id="rId31"/>
    <p:sldId id="290" r:id="rId32"/>
    <p:sldId id="303" r:id="rId33"/>
    <p:sldId id="305" r:id="rId34"/>
    <p:sldId id="275" r:id="rId35"/>
    <p:sldId id="271" r:id="rId36"/>
    <p:sldId id="272" r:id="rId37"/>
    <p:sldId id="291" r:id="rId38"/>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0"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82" d="100"/>
          <a:sy n="82" d="100"/>
        </p:scale>
        <p:origin x="11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7-17T15:53:35.209" idx="6">
    <p:pos x="6205" y="1216"/>
    <p:text>Grog shops today would be called a liquor store.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7-17T20:08:04.030" idx="7">
    <p:pos x="5718" y="1763"/>
    <p:text>It also maintains several collections and living museums.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4-07-17T20:51:45.291" idx="9">
    <p:pos x="10" y="10"/>
    <p:text/>
    <p:extLst>
      <p:ext uri="{C676402C-5697-4E1C-873F-D02D1690AC5C}">
        <p15:threadingInfo xmlns:p15="http://schemas.microsoft.com/office/powerpoint/2012/main" timeZoneBias="420"/>
      </p:ext>
    </p:extLst>
  </p:cm>
  <p:cm authorId="2" dt="2024-07-17T20:51:50.224" idx="10">
    <p:pos x="106" y="106"/>
    <p:text>Also known as the Mulbabidgee,</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93471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13</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007574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14</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46508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15</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4218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16</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18</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19</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20</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21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7124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82683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463292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862127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689469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191524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94543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402449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3141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34</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35</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36</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26144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205171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76367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237635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466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4454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1558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2583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286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598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4782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133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3154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535853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398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7515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fld id="{C764DE79-268F-4C1A-8933-263129D2AF90}" type="datetimeFigureOut">
              <a:rPr lang="en-US" smtClean="0"/>
              <a:t>8/5/2024</a:t>
            </a:fld>
            <a:endParaRPr lang="en-US" dirty="0"/>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950331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41450"/>
            <a:ext cx="5472113" cy="2474913"/>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Cooktown</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Australia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white and blue design&#10;&#10;Description automatically generated">
            <a:extLst>
              <a:ext uri="{FF2B5EF4-FFF2-40B4-BE49-F238E27FC236}">
                <a16:creationId xmlns:a16="http://schemas.microsoft.com/office/drawing/2014/main" id="{B0CDA21C-77A4-9A48-FF31-18A6AFC4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37" y="947560"/>
            <a:ext cx="5472888" cy="3071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0"/>
            <a:ext cx="10080624" cy="1333500"/>
          </a:xfrm>
          <a:prstGeom prst="rect">
            <a:avLst/>
          </a:prstGeom>
        </p:spPr>
        <p:txBody>
          <a:bodyPr vert="horz" lIns="91440" tIns="45720" rIns="91440" bIns="45720" rtlCol="0" anchor="ctr">
            <a:normAutofit/>
          </a:bodyPr>
          <a:lstStyle/>
          <a:p>
            <a:pPr lvl="0" algn="ctr"/>
            <a:r>
              <a:rPr lang="en-US" sz="4400" b="1" dirty="0">
                <a:solidFill>
                  <a:srgbClr val="000000"/>
                </a:solidFill>
                <a:latin typeface="Times New Roman" panose="02020603050405020304" pitchFamily="18" charset="0"/>
                <a:cs typeface="Times New Roman" panose="02020603050405020304" pitchFamily="18" charset="0"/>
              </a:rPr>
              <a:t>Historical Cooktown </a:t>
            </a:r>
            <a:r>
              <a:rPr lang="en-US" sz="2400" b="1" dirty="0">
                <a:solidFill>
                  <a:srgbClr val="000000"/>
                </a:solidFill>
                <a:latin typeface="Times New Roman" panose="02020603050405020304" pitchFamily="18" charset="0"/>
                <a:cs typeface="Times New Roman" panose="02020603050405020304" pitchFamily="18" charset="0"/>
              </a:rPr>
              <a:t>Cont.</a:t>
            </a:r>
            <a:endParaRPr lang="en-US" b="1" dirty="0"/>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 y="1076325"/>
            <a:ext cx="10080625" cy="45942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342900" indent="-228600">
              <a:lnSpc>
                <a:spcPct val="12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1872, William Hann discovered gold in the Palmer River, about 120 miles inland from the Endeavour River. His findings were reported to James Venture Mulligan who led an expedition to the Palmer River in 1873. Mulligan's expedition found quantities of alluvial gold and thus began the gold rush that was to bring prospectors from all over the world.</a:t>
            </a:r>
            <a:endPar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4" name="Picture 3" descr="A group of men working on a river&#10;&#10;Description automatically generated">
            <a:extLst>
              <a:ext uri="{FF2B5EF4-FFF2-40B4-BE49-F238E27FC236}">
                <a16:creationId xmlns:a16="http://schemas.microsoft.com/office/drawing/2014/main" id="{0A687222-980A-F67A-2229-500478E64FD7}"/>
              </a:ext>
            </a:extLst>
          </p:cNvPr>
          <p:cNvPicPr>
            <a:picLocks noChangeAspect="1"/>
          </p:cNvPicPr>
          <p:nvPr/>
        </p:nvPicPr>
        <p:blipFill rotWithShape="1">
          <a:blip r:embed="rId3">
            <a:extLst>
              <a:ext uri="{28A0092B-C50C-407E-A947-70E740481C1C}">
                <a14:useLocalDpi xmlns:a14="http://schemas.microsoft.com/office/drawing/2010/main" val="0"/>
              </a:ext>
            </a:extLst>
          </a:blip>
          <a:srcRect l="5327" t="23864" r="19519" b="1432"/>
          <a:stretch/>
        </p:blipFill>
        <p:spPr>
          <a:xfrm>
            <a:off x="0" y="2641600"/>
            <a:ext cx="4727879" cy="3028950"/>
          </a:xfrm>
          <a:prstGeom prst="rect">
            <a:avLst/>
          </a:prstGeom>
        </p:spPr>
      </p:pic>
      <p:sp>
        <p:nvSpPr>
          <p:cNvPr id="6" name="TextBox 5">
            <a:extLst>
              <a:ext uri="{FF2B5EF4-FFF2-40B4-BE49-F238E27FC236}">
                <a16:creationId xmlns:a16="http://schemas.microsoft.com/office/drawing/2014/main" id="{6BCD28C3-FCC9-9C13-7B7E-99081834EA92}"/>
              </a:ext>
            </a:extLst>
          </p:cNvPr>
          <p:cNvSpPr txBox="1"/>
          <p:nvPr/>
        </p:nvSpPr>
        <p:spPr>
          <a:xfrm>
            <a:off x="4727879" y="2570830"/>
            <a:ext cx="5352745"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MacMillan soon after led an expedition of 110 diggers, police and officials to blaze a trail from Cooktown to the Palmer River Goldfields.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Battle Camp, a large group of Aboriginal men approached MacMillan's camp yelling a war cry, but were forced back by gunfire, some of whom were killed. The expedition members then pursued them to a lagoon where many more were shot. </a:t>
            </a:r>
          </a:p>
        </p:txBody>
      </p:sp>
    </p:spTree>
    <p:extLst>
      <p:ext uri="{BB962C8B-B14F-4D97-AF65-F5344CB8AC3E}">
        <p14:creationId xmlns:p14="http://schemas.microsoft.com/office/powerpoint/2010/main" val="418452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74625"/>
            <a:ext cx="10080625" cy="757238"/>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Cooktown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 y="1113648"/>
            <a:ext cx="1008062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t>Population estimates vary widely, but there were probably around 7,000 people in the area and about 4,000 permanent residents in the town by 1880.</a:t>
            </a:r>
          </a:p>
          <a:p>
            <a:pPr marL="342900" indent="-342900">
              <a:buFont typeface="Arial" panose="020B0604020202020204" pitchFamily="34" charset="0"/>
              <a:buChar char="•"/>
            </a:pPr>
            <a:r>
              <a:rPr lang="en-US" sz="2000" dirty="0"/>
              <a:t> At that time, Cooktown boasted a large number of hotels and guest houses. There were 47 licensed pubs within the town boundaries in 1874</a:t>
            </a:r>
          </a:p>
          <a:p>
            <a:pPr marL="342900" indent="-342900">
              <a:buFont typeface="Arial" panose="020B0604020202020204" pitchFamily="34" charset="0"/>
              <a:buChar char="•"/>
            </a:pPr>
            <a:r>
              <a:rPr lang="en-US" sz="2000" dirty="0"/>
              <a:t>There were also a number of illegal grog shops and several brothels. There were bakeries, a brewery and a soft drinks factory, dressmakers and milliners, a brickworks, a cabinetmaker, and two newspapers.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Picture 4" descr="A black and white sign&#10;&#10;Description automatically generated">
            <a:extLst>
              <a:ext uri="{FF2B5EF4-FFF2-40B4-BE49-F238E27FC236}">
                <a16:creationId xmlns:a16="http://schemas.microsoft.com/office/drawing/2014/main" id="{23FB3BAE-E02A-21A5-A183-41A5D6D272B3}"/>
              </a:ext>
            </a:extLst>
          </p:cNvPr>
          <p:cNvPicPr>
            <a:picLocks noChangeAspect="1"/>
          </p:cNvPicPr>
          <p:nvPr/>
        </p:nvPicPr>
        <p:blipFill rotWithShape="1">
          <a:blip r:embed="rId3">
            <a:extLst>
              <a:ext uri="{28A0092B-C50C-407E-A947-70E740481C1C}">
                <a14:useLocalDpi xmlns:a14="http://schemas.microsoft.com/office/drawing/2010/main" val="0"/>
              </a:ext>
            </a:extLst>
          </a:blip>
          <a:srcRect l="1521" t="23706" r="2065" b="11148"/>
          <a:stretch/>
        </p:blipFill>
        <p:spPr>
          <a:xfrm>
            <a:off x="0" y="3457597"/>
            <a:ext cx="10080625" cy="2212954"/>
          </a:xfrm>
          <a:prstGeom prst="rect">
            <a:avLst/>
          </a:prstGeom>
        </p:spPr>
      </p:pic>
    </p:spTree>
    <p:extLst>
      <p:ext uri="{BB962C8B-B14F-4D97-AF65-F5344CB8AC3E}">
        <p14:creationId xmlns:p14="http://schemas.microsoft.com/office/powerpoint/2010/main" val="2662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1"/>
            <a:ext cx="5305424" cy="1257300"/>
          </a:xfrm>
          <a:prstGeom prst="rect">
            <a:avLst/>
          </a:prstGeom>
        </p:spPr>
        <p:txBody>
          <a:bodyPr vert="horz" lIns="91440" tIns="45720" rIns="91440" bIns="45720" rtlCol="0" anchor="ctr">
            <a:normAutofit/>
          </a:bodyPr>
          <a:lstStyle/>
          <a:p>
            <a:pPr lvl="0" algn="ctr" defTabSz="914400"/>
            <a:r>
              <a:rPr lang="en-US" sz="4400" b="1" dirty="0">
                <a:solidFill>
                  <a:srgbClr val="000000"/>
                </a:solidFill>
                <a:latin typeface="Times New Roman" panose="02020603050405020304" pitchFamily="18" charset="0"/>
                <a:cs typeface="Times New Roman" panose="02020603050405020304" pitchFamily="18" charset="0"/>
              </a:rPr>
              <a:t>Historical Cooktown </a:t>
            </a:r>
            <a:r>
              <a:rPr lang="en-US" sz="2400" b="1" dirty="0">
                <a:solidFill>
                  <a:srgbClr val="000000"/>
                </a:solidFill>
                <a:latin typeface="Times New Roman" panose="02020603050405020304" pitchFamily="18" charset="0"/>
                <a:cs typeface="Times New Roman" panose="02020603050405020304" pitchFamily="18" charset="0"/>
              </a:rPr>
              <a:t>Cont.</a:t>
            </a:r>
            <a:endParaRPr lang="en-US" sz="4400" b="1" dirty="0"/>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04775" y="1095375"/>
            <a:ext cx="5486400" cy="45751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Transport was an ongoing problem for the new settlers. Getting supplies and people to the goldfields often took three weeks. After every wet season, the tracks and bridges had to be remade. </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railway line from Cooktown to Maytown, was planned, but it took five years to get the 67 miles to Laura – and that is where it stopped.</a:t>
            </a:r>
            <a:r>
              <a:rPr lang="en-US" sz="2000" baseline="30000" dirty="0">
                <a:latin typeface="Times New Roman" panose="02020603050405020304" pitchFamily="18" charset="0"/>
                <a:cs typeface="Times New Roman" panose="02020603050405020304" pitchFamily="18" charset="0"/>
              </a:rPr>
              <a:t> </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By that time the gold was petering out, so the Queensland Government refused further funding for the venture.</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spite of this, the train proved to be a lifeline for the Peninsula people connecting the hinterland to Cooktown, from where one could catch a boat to Cairns and other southern ports. </a:t>
            </a:r>
            <a:endPar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6" name="Picture 5" descr="A train on the tracks&#10;&#10;Description automatically generated">
            <a:extLst>
              <a:ext uri="{FF2B5EF4-FFF2-40B4-BE49-F238E27FC236}">
                <a16:creationId xmlns:a16="http://schemas.microsoft.com/office/drawing/2014/main" id="{76DC2603-50F1-5456-679A-39A3D5757193}"/>
              </a:ext>
            </a:extLst>
          </p:cNvPr>
          <p:cNvPicPr>
            <a:picLocks noChangeAspect="1"/>
          </p:cNvPicPr>
          <p:nvPr/>
        </p:nvPicPr>
        <p:blipFill rotWithShape="1">
          <a:blip r:embed="rId3">
            <a:extLst>
              <a:ext uri="{28A0092B-C50C-407E-A947-70E740481C1C}">
                <a14:useLocalDpi xmlns:a14="http://schemas.microsoft.com/office/drawing/2010/main" val="0"/>
              </a:ext>
            </a:extLst>
          </a:blip>
          <a:srcRect l="-2186" t="-1593" r="36846" b="1593"/>
          <a:stretch/>
        </p:blipFill>
        <p:spPr>
          <a:xfrm>
            <a:off x="5150457" y="-90311"/>
            <a:ext cx="4930168" cy="576085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307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962525" y="0"/>
            <a:ext cx="5115579" cy="1495425"/>
          </a:xfrm>
          <a:prstGeom prst="rect">
            <a:avLst/>
          </a:prstGeom>
        </p:spPr>
        <p:txBody>
          <a:bodyPr vert="horz" lIns="91440" tIns="45720" rIns="91440" bIns="45720" rtlCol="0" anchor="ctr">
            <a:normAutofit/>
          </a:bodyPr>
          <a:lstStyle/>
          <a:p>
            <a:pPr lvl="0" algn="ctr" defTabSz="914400"/>
            <a:r>
              <a:rPr lang="en-US" sz="4400" b="1" dirty="0">
                <a:solidFill>
                  <a:srgbClr val="000000"/>
                </a:solidFill>
                <a:latin typeface="Times New Roman" panose="02020603050405020304" pitchFamily="18" charset="0"/>
                <a:cs typeface="Times New Roman" panose="02020603050405020304" pitchFamily="18" charset="0"/>
              </a:rPr>
              <a:t>Historical Cooktown </a:t>
            </a:r>
            <a:r>
              <a:rPr lang="en-US" sz="2400" b="1" dirty="0">
                <a:solidFill>
                  <a:srgbClr val="000000"/>
                </a:solidFill>
                <a:latin typeface="Times New Roman" panose="02020603050405020304" pitchFamily="18" charset="0"/>
                <a:cs typeface="Times New Roman" panose="02020603050405020304" pitchFamily="18" charset="0"/>
              </a:rPr>
              <a:t>Cont.</a:t>
            </a:r>
            <a:endParaRPr lang="en-US" sz="4400" b="1" dirty="0"/>
          </a:p>
        </p:txBody>
      </p:sp>
      <p:pic>
        <p:nvPicPr>
          <p:cNvPr id="5" name="Picture 4" descr="A group of women in white robes&#10;&#10;Description automatically generated">
            <a:extLst>
              <a:ext uri="{FF2B5EF4-FFF2-40B4-BE49-F238E27FC236}">
                <a16:creationId xmlns:a16="http://schemas.microsoft.com/office/drawing/2014/main" id="{42D76B76-C1C0-D1DE-8A4C-34FAE2FA8CA8}"/>
              </a:ext>
            </a:extLst>
          </p:cNvPr>
          <p:cNvPicPr>
            <a:picLocks noChangeAspect="1"/>
          </p:cNvPicPr>
          <p:nvPr/>
        </p:nvPicPr>
        <p:blipFill>
          <a:blip r:embed="rId3">
            <a:extLst>
              <a:ext uri="{28A0092B-C50C-407E-A947-70E740481C1C}">
                <a14:useLocalDpi xmlns:a14="http://schemas.microsoft.com/office/drawing/2010/main" val="0"/>
              </a:ext>
            </a:extLst>
          </a:blip>
          <a:srcRect l="21959" r="18510"/>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5057319" y="1495426"/>
            <a:ext cx="5020785" cy="42767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1886, Lutheran missionaries came to Cooktown to establish a secure place for the Aboriginal </a:t>
            </a:r>
            <a:r>
              <a:rPr lang="en-US" sz="2000" dirty="0" err="1">
                <a:latin typeface="Times New Roman" panose="02020603050405020304" pitchFamily="18" charset="0"/>
                <a:cs typeface="Times New Roman" panose="02020603050405020304" pitchFamily="18" charset="0"/>
              </a:rPr>
              <a:t>peoSisters</a:t>
            </a:r>
            <a:r>
              <a:rPr lang="en-US" sz="2000" dirty="0">
                <a:latin typeface="Times New Roman" panose="02020603050405020304" pitchFamily="18" charset="0"/>
                <a:cs typeface="Times New Roman" panose="02020603050405020304" pitchFamily="18" charset="0"/>
              </a:rPr>
              <a:t> of Mercy Order </a:t>
            </a:r>
            <a:r>
              <a:rPr lang="en-US" sz="2000" dirty="0" err="1">
                <a:latin typeface="Times New Roman" panose="02020603050405020304" pitchFamily="18" charset="0"/>
                <a:cs typeface="Times New Roman" panose="02020603050405020304" pitchFamily="18" charset="0"/>
              </a:rPr>
              <a:t>ple</a:t>
            </a:r>
            <a:r>
              <a:rPr lang="en-US" sz="2000" dirty="0">
                <a:latin typeface="Times New Roman" panose="02020603050405020304" pitchFamily="18" charset="0"/>
                <a:cs typeface="Times New Roman" panose="02020603050405020304" pitchFamily="18" charset="0"/>
              </a:rPr>
              <a:t> who were living in abominable conditions on the edge of the town. </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Missions were established at Elim on the beach (later they moved inland to Hopevale), and Wujal </a:t>
            </a:r>
            <a:r>
              <a:rPr lang="en-US" sz="2000" dirty="0" err="1">
                <a:latin typeface="Times New Roman" panose="02020603050405020304" pitchFamily="18" charset="0"/>
                <a:cs typeface="Times New Roman" panose="02020603050405020304" pitchFamily="18" charset="0"/>
              </a:rPr>
              <a:t>Wujal</a:t>
            </a:r>
            <a:r>
              <a:rPr lang="en-US" sz="2000" dirty="0">
                <a:latin typeface="Times New Roman" panose="02020603050405020304" pitchFamily="18" charset="0"/>
                <a:cs typeface="Times New Roman" panose="02020603050405020304" pitchFamily="18" charset="0"/>
              </a:rPr>
              <a:t>, near the mouth of the Bloomfield River. </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1888, five Irish nuns from the arrived in Cooktown and established a Catholic convent school. The original building is now used as the Cooktown Museum.</a:t>
            </a:r>
            <a:endPar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7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1"/>
            <a:ext cx="5150456" cy="1447800"/>
          </a:xfrm>
          <a:prstGeom prst="rect">
            <a:avLst/>
          </a:prstGeom>
        </p:spPr>
        <p:txBody>
          <a:bodyPr vert="horz" lIns="91440" tIns="45720" rIns="91440" bIns="45720" rtlCol="0" anchor="ctr">
            <a:normAutofit/>
          </a:bodyPr>
          <a:lstStyle/>
          <a:p>
            <a:pPr lvl="0" algn="ctr" defTabSz="914400"/>
            <a:r>
              <a:rPr lang="en-US" sz="4400" b="1" dirty="0">
                <a:solidFill>
                  <a:srgbClr val="000000"/>
                </a:solidFill>
                <a:latin typeface="Times New Roman" panose="02020603050405020304" pitchFamily="18" charset="0"/>
                <a:cs typeface="Times New Roman" panose="02020603050405020304" pitchFamily="18" charset="0"/>
              </a:rPr>
              <a:t>Historical Cooktown </a:t>
            </a:r>
            <a:r>
              <a:rPr lang="en-US" sz="2400" b="1" dirty="0">
                <a:solidFill>
                  <a:srgbClr val="000000"/>
                </a:solidFill>
                <a:latin typeface="Times New Roman" panose="02020603050405020304" pitchFamily="18" charset="0"/>
                <a:cs typeface="Times New Roman" panose="02020603050405020304" pitchFamily="18" charset="0"/>
              </a:rPr>
              <a:t>Cont.</a:t>
            </a:r>
            <a:endParaRPr lang="en-US" sz="4400" b="1" dirty="0"/>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0" y="1333500"/>
            <a:ext cx="5147936" cy="43370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the gold rush over, the number of people living in the area started dwindling. </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Two major fires struck Cooktown, 1875 and 1919 when whole blocks of buildings in the main street were burned to the ground. </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By 1940, little evidence of Cooktown or Maytown's interesting past remained. </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During the Second World War, Cooktown became an important base for the war effort. The civilian population of Cooktown was encouraged to evacuate in face of the Japanese advances and by 1942 the vast majority had left. </a:t>
            </a:r>
            <a:endParaRPr kumimoji="0" lang="en-US" alt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4" name="Picture 3" descr="A firemen spraying water on a building&#10;&#10;Description automatically generated">
            <a:extLst>
              <a:ext uri="{FF2B5EF4-FFF2-40B4-BE49-F238E27FC236}">
                <a16:creationId xmlns:a16="http://schemas.microsoft.com/office/drawing/2014/main" id="{75436ACF-1025-73F9-EF1A-EAB016A29423}"/>
              </a:ext>
            </a:extLst>
          </p:cNvPr>
          <p:cNvPicPr>
            <a:picLocks noChangeAspect="1"/>
          </p:cNvPicPr>
          <p:nvPr/>
        </p:nvPicPr>
        <p:blipFill>
          <a:blip r:embed="rId3">
            <a:extLst>
              <a:ext uri="{28A0092B-C50C-407E-A947-70E740481C1C}">
                <a14:useLocalDpi xmlns:a14="http://schemas.microsoft.com/office/drawing/2010/main" val="0"/>
              </a:ext>
            </a:extLst>
          </a:blip>
          <a:srcRect l="13268" r="2587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3269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324348" y="0"/>
            <a:ext cx="5756274" cy="757130"/>
          </a:xfrm>
          <a:prstGeom prst="rect">
            <a:avLst/>
          </a:prstGeom>
        </p:spPr>
        <p:txBody>
          <a:bodyPr vert="horz" wrap="square">
            <a:spAutoFit/>
          </a:bodyPr>
          <a:lstStyle/>
          <a:p>
            <a:pPr lvl="0" algn="ctr" rtl="0"/>
            <a:r>
              <a:rPr lang="en-US" sz="4000" b="1" dirty="0">
                <a:solidFill>
                  <a:srgbClr val="000000"/>
                </a:solidFill>
                <a:latin typeface="Times New Roman" panose="02020603050405020304" pitchFamily="18" charset="0"/>
                <a:cs typeface="Times New Roman" panose="02020603050405020304" pitchFamily="18" charset="0"/>
              </a:rPr>
              <a:t>Historical Cooktown</a:t>
            </a:r>
            <a:r>
              <a:rPr lang="en-US" sz="4800" b="1" dirty="0">
                <a:solidFill>
                  <a:srgbClr val="000000"/>
                </a:solidFill>
                <a:latin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4324348" y="885631"/>
            <a:ext cx="575627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the closure of the rail link to Laura in 1961 and the "Peninsula Development Road" opened up to the south, the population declined to just a few hundred people before it gradually began to climb.</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Since then, Cooktown and the Endeavour River Valley area have become a major attraction to biologists and illustrators of plants and animals.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Vera </a:t>
            </a:r>
            <a:r>
              <a:rPr lang="en-US" sz="2000" dirty="0" err="1">
                <a:latin typeface="Times New Roman" panose="02020603050405020304" pitchFamily="18" charset="0"/>
                <a:cs typeface="Times New Roman" panose="02020603050405020304" pitchFamily="18" charset="0"/>
              </a:rPr>
              <a:t>Scarth</a:t>
            </a:r>
            <a:r>
              <a:rPr lang="en-US" sz="2000" dirty="0">
                <a:latin typeface="Times New Roman" panose="02020603050405020304" pitchFamily="18" charset="0"/>
                <a:cs typeface="Times New Roman" panose="02020603050405020304" pitchFamily="18" charset="0"/>
              </a:rPr>
              <a:t>-Johnson, spent almost thirty years (1972 to 1999) illustrating the flowering plants of the region and then gave her collection to the people of Cooktown. Following her wishes, a beautiful gallery and nature interpretive center was built in the Cooktown Botanic Gardens to house her collection and promote the study and appreciation of the flora and .</a:t>
            </a:r>
          </a:p>
        </p:txBody>
      </p:sp>
      <p:pic>
        <p:nvPicPr>
          <p:cNvPr id="5" name="Picture 4" descr="A painting of pink flowers on a tree&#10;&#10;Description automatically generated">
            <a:extLst>
              <a:ext uri="{FF2B5EF4-FFF2-40B4-BE49-F238E27FC236}">
                <a16:creationId xmlns:a16="http://schemas.microsoft.com/office/drawing/2014/main" id="{01C30FA0-E44D-D488-AD7C-5A9C2E74F468}"/>
              </a:ext>
            </a:extLst>
          </p:cNvPr>
          <p:cNvPicPr>
            <a:picLocks noChangeAspect="1"/>
          </p:cNvPicPr>
          <p:nvPr/>
        </p:nvPicPr>
        <p:blipFill rotWithShape="1">
          <a:blip r:embed="rId3">
            <a:extLst>
              <a:ext uri="{28A0092B-C50C-407E-A947-70E740481C1C}">
                <a14:useLocalDpi xmlns:a14="http://schemas.microsoft.com/office/drawing/2010/main" val="0"/>
              </a:ext>
            </a:extLst>
          </a:blip>
          <a:srcRect l="3164" r="4220"/>
          <a:stretch/>
        </p:blipFill>
        <p:spPr>
          <a:xfrm>
            <a:off x="0" y="0"/>
            <a:ext cx="4324349" cy="5723113"/>
          </a:xfrm>
          <a:prstGeom prst="rect">
            <a:avLst/>
          </a:prstGeom>
        </p:spPr>
      </p:pic>
    </p:spTree>
    <p:extLst>
      <p:ext uri="{BB962C8B-B14F-4D97-AF65-F5344CB8AC3E}">
        <p14:creationId xmlns:p14="http://schemas.microsoft.com/office/powerpoint/2010/main" val="296639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descr="A map of the ocean&#10;&#10;Description automatically generated">
            <a:extLst>
              <a:ext uri="{FF2B5EF4-FFF2-40B4-BE49-F238E27FC236}">
                <a16:creationId xmlns:a16="http://schemas.microsoft.com/office/drawing/2014/main" id="{9E457A6B-C551-846A-6C55-A1C9BFCE9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198"/>
            <a:ext cx="10080625" cy="5812033"/>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16</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normAutofit fontScale="90000"/>
          </a:bodyPr>
          <a:lstStyle/>
          <a:p>
            <a:pPr lvl="0" algn="ctr" rtl="0"/>
            <a:r>
              <a:rPr lang="en-US" sz="4800" b="1" dirty="0">
                <a:solidFill>
                  <a:schemeClr val="bg1"/>
                </a:solidFill>
                <a:latin typeface="Times New Roman" panose="02020603050405020304" pitchFamily="18" charset="0"/>
                <a:cs typeface="Times New Roman" panose="02020603050405020304" pitchFamily="18" charset="0"/>
              </a:rPr>
              <a:t>Cooktown Area Map </a:t>
            </a:r>
          </a:p>
        </p:txBody>
      </p:sp>
      <p:sp>
        <p:nvSpPr>
          <p:cNvPr id="7" name="TextBox 6">
            <a:extLst>
              <a:ext uri="{FF2B5EF4-FFF2-40B4-BE49-F238E27FC236}">
                <a16:creationId xmlns:a16="http://schemas.microsoft.com/office/drawing/2014/main" id="{EF0A37DD-C261-7752-42BB-5B169313CFA8}"/>
              </a:ext>
            </a:extLst>
          </p:cNvPr>
          <p:cNvSpPr txBox="1"/>
          <p:nvPr/>
        </p:nvSpPr>
        <p:spPr>
          <a:xfrm>
            <a:off x="4312355" y="2908673"/>
            <a:ext cx="1288345" cy="369332"/>
          </a:xfrm>
          <a:prstGeom prst="rect">
            <a:avLst/>
          </a:prstGeom>
          <a:noFill/>
        </p:spPr>
        <p:txBody>
          <a:bodyPr wrap="square">
            <a:spAutoFit/>
          </a:bodyPr>
          <a:lstStyle/>
          <a:p>
            <a:r>
              <a:rPr lang="en-US" sz="1800" b="1" kern="1200" dirty="0">
                <a:solidFill>
                  <a:schemeClr val="bg1"/>
                </a:solidFill>
                <a:latin typeface="Times New Roman" panose="02020603050405020304" pitchFamily="18" charset="0"/>
                <a:ea typeface="+mj-ea"/>
                <a:cs typeface="Times New Roman" panose="02020603050405020304" pitchFamily="18" charset="0"/>
              </a:rPr>
              <a:t>Cooktown</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8E02F9AA-5A3F-6ACF-422B-D461C28EFE62}"/>
              </a:ext>
            </a:extLst>
          </p:cNvPr>
          <p:cNvPicPr>
            <a:picLocks noChangeAspect="1"/>
          </p:cNvPicPr>
          <p:nvPr/>
        </p:nvPicPr>
        <p:blipFill rotWithShape="1">
          <a:blip r:embed="rId3">
            <a:extLst>
              <a:ext uri="{28A0092B-C50C-407E-A947-70E740481C1C}">
                <a14:useLocalDpi xmlns:a14="http://schemas.microsoft.com/office/drawing/2010/main" val="0"/>
              </a:ext>
            </a:extLst>
          </a:blip>
          <a:srcRect r="9907"/>
          <a:stretch/>
        </p:blipFill>
        <p:spPr>
          <a:xfrm>
            <a:off x="0" y="-30622"/>
            <a:ext cx="10080626" cy="5701172"/>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17</a:t>
            </a:fld>
            <a:endParaRPr lang="en-US" sz="800">
              <a:solidFill>
                <a:schemeClr val="tx1">
                  <a:tint val="75000"/>
                </a:schemeClr>
              </a:solidFill>
              <a:latin typeface="+mn-lt"/>
              <a:ea typeface="+mn-ea"/>
              <a:cs typeface="+mn-cs"/>
            </a:endParaRPr>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485775"/>
            <a:ext cx="6200775" cy="903288"/>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bg1"/>
                </a:solidFill>
                <a:latin typeface="Times New Roman" panose="02020603050405020304" pitchFamily="18" charset="0"/>
                <a:ea typeface="+mj-ea"/>
                <a:cs typeface="Times New Roman" panose="02020603050405020304" pitchFamily="18" charset="0"/>
              </a:rPr>
              <a:t>Map of Cooktown</a:t>
            </a:r>
          </a:p>
        </p:txBody>
      </p:sp>
    </p:spTree>
    <p:extLst>
      <p:ext uri="{BB962C8B-B14F-4D97-AF65-F5344CB8AC3E}">
        <p14:creationId xmlns:p14="http://schemas.microsoft.com/office/powerpoint/2010/main" val="374658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9" name="Picture 8" descr="A blue bus parked in front of a building&#10;&#10;Description automatically generated">
            <a:extLst>
              <a:ext uri="{FF2B5EF4-FFF2-40B4-BE49-F238E27FC236}">
                <a16:creationId xmlns:a16="http://schemas.microsoft.com/office/drawing/2014/main" id="{FB5B0BE0-22A9-0781-DDEB-C65F4F67BA5B}"/>
              </a:ext>
            </a:extLst>
          </p:cNvPr>
          <p:cNvPicPr>
            <a:picLocks noChangeAspect="1"/>
          </p:cNvPicPr>
          <p:nvPr/>
        </p:nvPicPr>
        <p:blipFill rotWithShape="1">
          <a:blip r:embed="rId3">
            <a:extLst>
              <a:ext uri="{28A0092B-C50C-407E-A947-70E740481C1C}">
                <a14:useLocalDpi xmlns:a14="http://schemas.microsoft.com/office/drawing/2010/main" val="0"/>
              </a:ext>
            </a:extLst>
          </a:blip>
          <a:srcRect l="3044" t="16523" r="4981" b="23354"/>
          <a:stretch/>
        </p:blipFill>
        <p:spPr>
          <a:xfrm>
            <a:off x="0" y="1130653"/>
            <a:ext cx="6953956" cy="3409244"/>
          </a:xfrm>
          <a:prstGeom prst="rect">
            <a:avLst/>
          </a:prstGeom>
        </p:spPr>
      </p:pic>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0"/>
            <a:ext cx="10080625" cy="1355725"/>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Cooktown Transit</a:t>
            </a:r>
          </a:p>
        </p:txBody>
      </p:sp>
      <p:sp>
        <p:nvSpPr>
          <p:cNvPr id="5" name="TextBox 4">
            <a:extLst>
              <a:ext uri="{FF2B5EF4-FFF2-40B4-BE49-F238E27FC236}">
                <a16:creationId xmlns:a16="http://schemas.microsoft.com/office/drawing/2014/main" id="{BCAB9381-DB64-8C62-6EF9-F597D778464B}"/>
              </a:ext>
            </a:extLst>
          </p:cNvPr>
          <p:cNvSpPr txBox="1"/>
          <p:nvPr/>
        </p:nvSpPr>
        <p:spPr>
          <a:xfrm>
            <a:off x="6953956" y="1130653"/>
            <a:ext cx="3126669" cy="43243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Cooktown's public transport system consists of bus services operated by Kinetic.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They provide regular bus service throughout the city. Cooktown has one of the most comprehensive and user-friendly public transit systems.</a:t>
            </a:r>
          </a:p>
          <a:p>
            <a:pPr indent="-228600">
              <a:lnSpc>
                <a:spcPct val="90000"/>
              </a:lnSpc>
              <a:spcAft>
                <a:spcPts val="600"/>
              </a:spcAft>
              <a:buFont typeface="Arial" panose="020B0604020202020204" pitchFamily="34" charset="0"/>
              <a:buChar char="•"/>
            </a:pPr>
            <a:endParaRPr lang="en-US" sz="2200" dirty="0"/>
          </a:p>
        </p:txBody>
      </p:sp>
      <p:sp>
        <p:nvSpPr>
          <p:cNvPr id="11" name="TextBox 10">
            <a:extLst>
              <a:ext uri="{FF2B5EF4-FFF2-40B4-BE49-F238E27FC236}">
                <a16:creationId xmlns:a16="http://schemas.microsoft.com/office/drawing/2014/main" id="{10937817-7534-8FA3-F4C4-03942A1E92BA}"/>
              </a:ext>
            </a:extLst>
          </p:cNvPr>
          <p:cNvSpPr txBox="1"/>
          <p:nvPr/>
        </p:nvSpPr>
        <p:spPr>
          <a:xfrm>
            <a:off x="607307" y="4787087"/>
            <a:ext cx="5038724" cy="667875"/>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Pay with cash in exact change.</a:t>
            </a:r>
          </a:p>
          <a:p>
            <a:pPr indent="-228600">
              <a:lnSpc>
                <a:spcPct val="90000"/>
              </a:lnSpc>
              <a:spcAft>
                <a:spcPts val="600"/>
              </a:spcAf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An all-day bus pass costs $4.80 to $8.40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174625"/>
            <a:ext cx="10080625" cy="569913"/>
          </a:xfrm>
          <a:prstGeom prst="rect">
            <a:avLst/>
          </a:prstGeom>
        </p:spPr>
        <p:txBody>
          <a:bodyPr vert="horz">
            <a:normAutofit fontScale="90000"/>
          </a:bodyPr>
          <a:lstStyle/>
          <a:p>
            <a:pPr algn="ctr" rtl="0"/>
            <a:r>
              <a:rPr lang="en-US" sz="4000" b="1" dirty="0">
                <a:solidFill>
                  <a:schemeClr val="tx1"/>
                </a:solidFill>
                <a:latin typeface="+mj-lt"/>
                <a:ea typeface="+mj-ea"/>
                <a:cs typeface="+mj-cs"/>
              </a:rPr>
              <a:t>Cooktown Taxis</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233683" y="954160"/>
            <a:ext cx="475345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Cooktown Taxi has teamed up with </a:t>
            </a:r>
            <a:r>
              <a:rPr lang="en-US" sz="2200" b="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131 008</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to provide taxi services for the Cooktown region. Taxis can be booked online or by calling 131 008</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2" y="1172674"/>
            <a:ext cx="4987803" cy="3325202"/>
          </a:xfrm>
          <a:prstGeom prst="rect">
            <a:avLst/>
          </a:prstGeom>
        </p:spPr>
      </p:pic>
      <p:sp>
        <p:nvSpPr>
          <p:cNvPr id="5" name="TextBox 4">
            <a:extLst>
              <a:ext uri="{FF2B5EF4-FFF2-40B4-BE49-F238E27FC236}">
                <a16:creationId xmlns:a16="http://schemas.microsoft.com/office/drawing/2014/main" id="{6A659B6E-AD24-05CF-EEB7-85C80CF0064A}"/>
              </a:ext>
            </a:extLst>
          </p:cNvPr>
          <p:cNvSpPr txBox="1"/>
          <p:nvPr/>
        </p:nvSpPr>
        <p:spPr>
          <a:xfrm>
            <a:off x="169684" y="4497876"/>
            <a:ext cx="4987802" cy="1015663"/>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Ride Share companies are also available.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These include, but are not limited to: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Uber, Ola, Shebah and DiDi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Cooktown</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Cooktown</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Cooktown</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Cooktown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700"/>
            <a:ext cx="10080625" cy="1012825"/>
          </a:xfrm>
          <a:prstGeom prst="rect">
            <a:avLst/>
          </a:prstGeom>
        </p:spPr>
        <p:txBody>
          <a:bodyPr vert="horz">
            <a:normAutofit fontScale="90000"/>
          </a:bodyPr>
          <a:lstStyle/>
          <a:p>
            <a:pPr algn="ctr"/>
            <a:r>
              <a:rPr lang="en-US" sz="4900" b="1" dirty="0">
                <a:solidFill>
                  <a:schemeClr val="tx1"/>
                </a:solidFill>
                <a:latin typeface="Times New Roman" panose="02020603050405020304" pitchFamily="18" charset="0"/>
                <a:cs typeface="Times New Roman" panose="02020603050405020304" pitchFamily="18" charset="0"/>
              </a:rPr>
              <a:t>Walking Tour</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123825" y="1143377"/>
            <a:ext cx="9829800"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a walking tour of the interesting points and historic buildings in Cooktown. With tons of historic buildings located throughout Cooktown, this place is ideal for a self-guided walking tour.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Head to Charlotte Street in the and walk in the footsteps of Captain Cook. Along this street is a line of historical buildings and sites in keeping with the theme of Cooktown history. </a:t>
            </a:r>
          </a:p>
        </p:txBody>
      </p:sp>
      <p:pic>
        <p:nvPicPr>
          <p:cNvPr id="4" name="Picture 3" descr="A street with buildings and trees in the background&#10;&#10;Description automatically generated">
            <a:extLst>
              <a:ext uri="{FF2B5EF4-FFF2-40B4-BE49-F238E27FC236}">
                <a16:creationId xmlns:a16="http://schemas.microsoft.com/office/drawing/2014/main" id="{037BD0CD-B122-80CE-97A6-23ECCF642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57836"/>
            <a:ext cx="4391024" cy="2912713"/>
          </a:xfrm>
          <a:prstGeom prst="rect">
            <a:avLst/>
          </a:prstGeom>
        </p:spPr>
      </p:pic>
      <p:sp>
        <p:nvSpPr>
          <p:cNvPr id="6" name="TextBox 5">
            <a:extLst>
              <a:ext uri="{FF2B5EF4-FFF2-40B4-BE49-F238E27FC236}">
                <a16:creationId xmlns:a16="http://schemas.microsoft.com/office/drawing/2014/main" id="{B9D3892D-986D-F4BA-A7AE-715983420418}"/>
              </a:ext>
            </a:extLst>
          </p:cNvPr>
          <p:cNvSpPr txBox="1"/>
          <p:nvPr/>
        </p:nvSpPr>
        <p:spPr>
          <a:xfrm>
            <a:off x="4391025" y="2774593"/>
            <a:ext cx="5686424" cy="255454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Here you will also find the Cooktown History Centre. Run by the Cooktown &amp; District Historical Society, the center is housed in the oldest building in Charlotte Street erected in 1875.</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Filled with stories, photos, interactive displays, murals and oral histories, the exhibitions walk visitors through historic railway, early roads, early families, and life of the local indigenous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04999"/>
            <a:ext cx="10080625" cy="755650"/>
          </a:xfrm>
          <a:prstGeom prst="rect">
            <a:avLst/>
          </a:prstGeom>
        </p:spPr>
        <p:txBody>
          <a:bodyPr vert="horz" wrap="square" anchor="ctr">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Diving Cooktown</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 y="906950"/>
            <a:ext cx="997902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Experience the best Scuba diving from Cooktown to Cape York, exploring some of the top dive spots. Dive among coral reefs and discover the myriad fish species and abundance of marine life in the Great Barrier Reef.</a:t>
            </a:r>
          </a:p>
          <a:p>
            <a:r>
              <a:rPr lang="en-US" sz="2000" b="1" dirty="0">
                <a:latin typeface="Times New Roman" panose="02020603050405020304" pitchFamily="18" charset="0"/>
                <a:cs typeface="Times New Roman" panose="02020603050405020304" pitchFamily="18" charset="0"/>
              </a:rPr>
              <a:t>     Diving at Lizard &amp; North Direction Islands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Explore the remote Lizard and North Direction Islands by diving, snorkeling, and </a:t>
            </a:r>
            <a:r>
              <a:rPr lang="en-US" sz="2000" dirty="0" err="1">
                <a:latin typeface="Times New Roman" panose="02020603050405020304" pitchFamily="18" charset="0"/>
                <a:cs typeface="Times New Roman" panose="02020603050405020304" pitchFamily="18" charset="0"/>
              </a:rPr>
              <a:t>kayakin</a:t>
            </a:r>
            <a:r>
              <a:rPr lang="en-US" sz="2000"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Diving the Ribbon Reefs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Between Cooktown and Lizard Island, the reef is right on the edge of the Continental Shelf. This means that nutrient-rich water comes up from below, which is good for fish and corals. </a:t>
            </a:r>
          </a:p>
        </p:txBody>
      </p:sp>
      <p:pic>
        <p:nvPicPr>
          <p:cNvPr id="5" name="Picture 4" descr="A person in a scuba gear next to a large fish&#10;&#10;Description automatically generated">
            <a:extLst>
              <a:ext uri="{FF2B5EF4-FFF2-40B4-BE49-F238E27FC236}">
                <a16:creationId xmlns:a16="http://schemas.microsoft.com/office/drawing/2014/main" id="{05F03410-B5F5-D906-7DB1-0F8662D14B20}"/>
              </a:ext>
            </a:extLst>
          </p:cNvPr>
          <p:cNvPicPr>
            <a:picLocks noChangeAspect="1"/>
          </p:cNvPicPr>
          <p:nvPr/>
        </p:nvPicPr>
        <p:blipFill rotWithShape="1">
          <a:blip r:embed="rId3">
            <a:extLst>
              <a:ext uri="{28A0092B-C50C-407E-A947-70E740481C1C}">
                <a14:useLocalDpi xmlns:a14="http://schemas.microsoft.com/office/drawing/2010/main" val="0"/>
              </a:ext>
            </a:extLst>
          </a:blip>
          <a:srcRect l="9373" t="15382" r="3864"/>
          <a:stretch/>
        </p:blipFill>
        <p:spPr>
          <a:xfrm>
            <a:off x="0" y="3486327"/>
            <a:ext cx="3917246" cy="2184223"/>
          </a:xfrm>
          <a:prstGeom prst="rect">
            <a:avLst/>
          </a:prstGeom>
        </p:spPr>
      </p:pic>
      <p:sp>
        <p:nvSpPr>
          <p:cNvPr id="7" name="TextBox 6">
            <a:extLst>
              <a:ext uri="{FF2B5EF4-FFF2-40B4-BE49-F238E27FC236}">
                <a16:creationId xmlns:a16="http://schemas.microsoft.com/office/drawing/2014/main" id="{FA3417F1-B210-5667-C23E-B9EEFED7921E}"/>
              </a:ext>
            </a:extLst>
          </p:cNvPr>
          <p:cNvSpPr txBox="1"/>
          <p:nvPr/>
        </p:nvSpPr>
        <p:spPr>
          <a:xfrm>
            <a:off x="3990975" y="3486327"/>
            <a:ext cx="5988049" cy="1938992"/>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    Diving The Cod Hole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Divers go to the Cod Hole to spot big potato cod. These fish are very curious, and they don’t mind getting close to divers. A great chance to take pictures of these interesting people or just hang out with them and enjoy their company</a:t>
            </a:r>
            <a:r>
              <a:rPr lang="en-US"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336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additive="base">
                                        <p:cTn id="2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546DFD-2009-26BA-1105-BFDD4A1EA139}"/>
              </a:ext>
            </a:extLst>
          </p:cNvPr>
          <p:cNvSpPr txBox="1"/>
          <p:nvPr/>
        </p:nvSpPr>
        <p:spPr>
          <a:xfrm>
            <a:off x="0" y="1150314"/>
            <a:ext cx="5150457" cy="4540785"/>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Cooktown is a popular jumping-off point for visiting the World Heritage-listed Great Barrier Reef, one of Australia's most precious tourism treasures.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Day trips typically include a 2.5-hour boat ride to a nearby reef, where you can snorkel or dive with sea turtles, stingrays, reef sharks, Maori wrasse, and a dazzling diversity of other marine life among the colorful coral reefs. </a:t>
            </a:r>
          </a:p>
        </p:txBody>
      </p:sp>
      <p:pic>
        <p:nvPicPr>
          <p:cNvPr id="6" name="Picture 2">
            <a:extLst>
              <a:ext uri="{FF2B5EF4-FFF2-40B4-BE49-F238E27FC236}">
                <a16:creationId xmlns:a16="http://schemas.microsoft.com/office/drawing/2014/main" id="{F4B54DFD-98C1-9FC1-EF74-5E388AA0C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63" r="28634"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0EB3F9-5832-3541-C737-6B141FCC2C07}"/>
              </a:ext>
            </a:extLst>
          </p:cNvPr>
          <p:cNvSpPr txBox="1"/>
          <p:nvPr/>
        </p:nvSpPr>
        <p:spPr>
          <a:xfrm>
            <a:off x="0" y="190442"/>
            <a:ext cx="5506948"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Great Barrier Reef </a:t>
            </a:r>
          </a:p>
        </p:txBody>
      </p:sp>
    </p:spTree>
    <p:extLst>
      <p:ext uri="{BB962C8B-B14F-4D97-AF65-F5344CB8AC3E}">
        <p14:creationId xmlns:p14="http://schemas.microsoft.com/office/powerpoint/2010/main" val="35278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0"/>
            <a:ext cx="6442781" cy="1279525"/>
          </a:xfrm>
          <a:prstGeom prst="rect">
            <a:avLst/>
          </a:prstGeom>
        </p:spPr>
        <p:txBody>
          <a:bodyPr vert="horz">
            <a:normAutofit/>
          </a:bodyPr>
          <a:lstStyle/>
          <a:p>
            <a:pPr algn="ctr"/>
            <a:r>
              <a:rPr lang="en-US" sz="4900" b="1" dirty="0" err="1">
                <a:latin typeface="Times New Roman" panose="02020603050405020304" pitchFamily="18" charset="0"/>
                <a:cs typeface="Times New Roman" panose="02020603050405020304" pitchFamily="18" charset="0"/>
              </a:rPr>
              <a:t>Sherin</a:t>
            </a:r>
            <a:r>
              <a:rPr lang="en-US" sz="4900" b="1" dirty="0">
                <a:latin typeface="Times New Roman" panose="02020603050405020304" pitchFamily="18" charset="0"/>
                <a:cs typeface="Times New Roman" panose="02020603050405020304" pitchFamily="18" charset="0"/>
              </a:rPr>
              <a:t> Esplanade</a:t>
            </a: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123825" y="1143377"/>
            <a:ext cx="6318956" cy="480131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After walking downtown, you concentrate your efforts in Cooktown by heading to the </a:t>
            </a:r>
            <a:r>
              <a:rPr lang="en-US" sz="2400" dirty="0" err="1">
                <a:latin typeface="Times New Roman" panose="02020603050405020304" pitchFamily="18" charset="0"/>
                <a:cs typeface="Times New Roman" panose="02020603050405020304" pitchFamily="18" charset="0"/>
              </a:rPr>
              <a:t>Sherin</a:t>
            </a:r>
            <a:r>
              <a:rPr lang="en-US" sz="2400" dirty="0">
                <a:latin typeface="Times New Roman" panose="02020603050405020304" pitchFamily="18" charset="0"/>
                <a:cs typeface="Times New Roman" panose="02020603050405020304" pitchFamily="18" charset="0"/>
              </a:rPr>
              <a:t> Esplanade that runs along the waterside just West of Charlotte Street.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Here you’ll find a ton of historical artefacts, all set to the backdrop of some beautiful gardens and the Endeavour River.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Highlights include the Cook Monument, the </a:t>
            </a:r>
            <a:r>
              <a:rPr lang="en-US" sz="2400" dirty="0" err="1">
                <a:latin typeface="Times New Roman" panose="02020603050405020304" pitchFamily="18" charset="0"/>
                <a:cs typeface="Times New Roman" panose="02020603050405020304" pitchFamily="18" charset="0"/>
              </a:rPr>
              <a:t>Milbi</a:t>
            </a:r>
            <a:r>
              <a:rPr lang="en-US" sz="2400" dirty="0">
                <a:latin typeface="Times New Roman" panose="02020603050405020304" pitchFamily="18" charset="0"/>
                <a:cs typeface="Times New Roman" panose="02020603050405020304" pitchFamily="18" charset="0"/>
              </a:rPr>
              <a:t> Wall and the Queen’s Steps, which were constructed especially for the Royal visit in 1970.</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pic>
        <p:nvPicPr>
          <p:cNvPr id="4" name="Picture 3" descr="A statue of a person in a park&#10;&#10;Description automatically generated">
            <a:extLst>
              <a:ext uri="{FF2B5EF4-FFF2-40B4-BE49-F238E27FC236}">
                <a16:creationId xmlns:a16="http://schemas.microsoft.com/office/drawing/2014/main" id="{F28FBCD8-2370-9D4D-C1AE-BFD82DDE6E85}"/>
              </a:ext>
            </a:extLst>
          </p:cNvPr>
          <p:cNvPicPr>
            <a:picLocks noChangeAspect="1"/>
          </p:cNvPicPr>
          <p:nvPr/>
        </p:nvPicPr>
        <p:blipFill rotWithShape="1">
          <a:blip r:embed="rId3">
            <a:extLst>
              <a:ext uri="{28A0092B-C50C-407E-A947-70E740481C1C}">
                <a14:useLocalDpi xmlns:a14="http://schemas.microsoft.com/office/drawing/2010/main" val="0"/>
              </a:ext>
            </a:extLst>
          </a:blip>
          <a:srcRect l="15373" r="37369"/>
          <a:stretch/>
        </p:blipFill>
        <p:spPr>
          <a:xfrm>
            <a:off x="6445956" y="-3659"/>
            <a:ext cx="3631494" cy="5674209"/>
          </a:xfrm>
          <a:prstGeom prst="rect">
            <a:avLst/>
          </a:prstGeom>
        </p:spPr>
      </p:pic>
    </p:spTree>
    <p:extLst>
      <p:ext uri="{BB962C8B-B14F-4D97-AF65-F5344CB8AC3E}">
        <p14:creationId xmlns:p14="http://schemas.microsoft.com/office/powerpoint/2010/main" val="170798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073150"/>
          </a:xfrm>
          <a:prstGeom prst="rect">
            <a:avLst/>
          </a:prstGeom>
        </p:spPr>
        <p:txBody>
          <a:bodyPr vert="horz" lIns="91440" tIns="45720" rIns="91440" bIns="45720" rtlCol="0" anchor="ctr">
            <a:noAutofit/>
          </a:bodyPr>
          <a:lstStyle/>
          <a:p>
            <a:pPr algn="ctr"/>
            <a:r>
              <a:rPr lang="en-US" sz="4400" b="1" dirty="0">
                <a:latin typeface="Times New Roman" panose="02020603050405020304" pitchFamily="18" charset="0"/>
                <a:cs typeface="Times New Roman" panose="02020603050405020304" pitchFamily="18" charset="0"/>
              </a:rPr>
              <a:t>James Cook Museum</a:t>
            </a:r>
          </a:p>
        </p:txBody>
      </p:sp>
      <p:sp>
        <p:nvSpPr>
          <p:cNvPr id="6" name="TextBox 5">
            <a:extLst>
              <a:ext uri="{FF2B5EF4-FFF2-40B4-BE49-F238E27FC236}">
                <a16:creationId xmlns:a16="http://schemas.microsoft.com/office/drawing/2014/main" id="{0F539378-BC21-9694-A290-E3F3D0B496C6}"/>
              </a:ext>
            </a:extLst>
          </p:cNvPr>
          <p:cNvSpPr txBox="1"/>
          <p:nvPr/>
        </p:nvSpPr>
        <p:spPr>
          <a:xfrm>
            <a:off x="1" y="1073151"/>
            <a:ext cx="10080624" cy="1003299"/>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One of the best historical exhibitions in Queensland is the James Cook Museum </a:t>
            </a:r>
            <a:r>
              <a:rPr lang="en-US" sz="2200" dirty="0" err="1">
                <a:latin typeface="Times New Roman" panose="02020603050405020304" pitchFamily="18" charset="0"/>
                <a:cs typeface="Times New Roman" panose="02020603050405020304" pitchFamily="18" charset="0"/>
              </a:rPr>
              <a:t>a;so</a:t>
            </a:r>
            <a:r>
              <a:rPr lang="en-US" sz="2200" dirty="0">
                <a:latin typeface="Times New Roman" panose="02020603050405020304" pitchFamily="18" charset="0"/>
                <a:cs typeface="Times New Roman" panose="02020603050405020304" pitchFamily="18" charset="0"/>
              </a:rPr>
              <a:t> called the Cooktown Museum is an absolute must when it comes to the best things to do in this town.</a:t>
            </a:r>
          </a:p>
        </p:txBody>
      </p:sp>
      <p:sp>
        <p:nvSpPr>
          <p:cNvPr id="4" name="TextBox 3">
            <a:extLst>
              <a:ext uri="{FF2B5EF4-FFF2-40B4-BE49-F238E27FC236}">
                <a16:creationId xmlns:a16="http://schemas.microsoft.com/office/drawing/2014/main" id="{BF6BDA7C-143B-73E2-98FD-5E5C95540B4A}"/>
              </a:ext>
            </a:extLst>
          </p:cNvPr>
          <p:cNvSpPr txBox="1"/>
          <p:nvPr/>
        </p:nvSpPr>
        <p:spPr>
          <a:xfrm>
            <a:off x="6772275" y="4223612"/>
            <a:ext cx="3308350" cy="1631216"/>
          </a:xfrm>
          <a:prstGeom prst="rect">
            <a:avLst/>
          </a:prstGeom>
          <a:noFill/>
        </p:spPr>
        <p:txBody>
          <a:bodyPr wrap="square">
            <a:spAutoFit/>
          </a:bodyPr>
          <a:lstStyle/>
          <a:p>
            <a:r>
              <a:rPr lang="en-US" sz="2000" b="1" i="0" dirty="0">
                <a:solidFill>
                  <a:srgbClr val="1D1D1F"/>
                </a:solidFill>
                <a:effectLst/>
                <a:latin typeface="-apple-system"/>
              </a:rPr>
              <a:t>Entrance Fee: </a:t>
            </a:r>
          </a:p>
          <a:p>
            <a:pPr marL="342900" indent="-342900">
              <a:buFont typeface="Arial" panose="020B0604020202020204" pitchFamily="34" charset="0"/>
              <a:buChar char="•"/>
            </a:pPr>
            <a:r>
              <a:rPr lang="en-US" sz="2000" i="0" dirty="0">
                <a:solidFill>
                  <a:srgbClr val="1D1D1F"/>
                </a:solidFill>
                <a:effectLst/>
                <a:latin typeface="-apple-system"/>
              </a:rPr>
              <a:t>Adult - $25  / Senior $20</a:t>
            </a:r>
          </a:p>
          <a:p>
            <a:pPr marL="342900" indent="-342900">
              <a:buFont typeface="Arial" panose="020B0604020202020204" pitchFamily="34" charset="0"/>
              <a:buChar char="•"/>
            </a:pPr>
            <a:r>
              <a:rPr lang="en-US" sz="2000" b="0" i="0" dirty="0">
                <a:solidFill>
                  <a:srgbClr val="1D1D1F"/>
                </a:solidFill>
                <a:effectLst/>
                <a:latin typeface="-apple-system"/>
              </a:rPr>
              <a:t>CHILD - $15 (3 - 13 years) </a:t>
            </a:r>
          </a:p>
          <a:p>
            <a:pPr marL="342900" indent="-342900">
              <a:buFont typeface="Arial" panose="020B0604020202020204" pitchFamily="34" charset="0"/>
              <a:buChar char="•"/>
            </a:pPr>
            <a:r>
              <a:rPr lang="en-US" sz="2000" b="0" i="0" dirty="0">
                <a:solidFill>
                  <a:srgbClr val="1D1D1F"/>
                </a:solidFill>
                <a:effectLst/>
                <a:latin typeface="-apple-system"/>
              </a:rPr>
              <a:t>Child under 4 Free</a:t>
            </a:r>
            <a:r>
              <a:rPr lang="en-US" sz="2000" b="0" i="0" dirty="0">
                <a:solidFill>
                  <a:srgbClr val="1D1D1F"/>
                </a:solidFill>
                <a:effectLst/>
                <a:highlight>
                  <a:srgbClr val="FFFFFF"/>
                </a:highlight>
                <a:latin typeface="-apple-system"/>
              </a:rPr>
              <a:t> </a:t>
            </a:r>
          </a:p>
          <a:p>
            <a:endParaRPr lang="en-US" sz="2000" dirty="0">
              <a:latin typeface="Times New Roman" panose="02020603050405020304" pitchFamily="18" charset="0"/>
              <a:cs typeface="Times New Roman" panose="02020603050405020304" pitchFamily="18" charset="0"/>
            </a:endParaRPr>
          </a:p>
        </p:txBody>
      </p:sp>
      <p:pic>
        <p:nvPicPr>
          <p:cNvPr id="8" name="Picture 7" descr="A building with palm trees&#10;&#10;Description automatically generated">
            <a:extLst>
              <a:ext uri="{FF2B5EF4-FFF2-40B4-BE49-F238E27FC236}">
                <a16:creationId xmlns:a16="http://schemas.microsoft.com/office/drawing/2014/main" id="{4CA3DCF0-CBED-1509-3E8E-FC9A9F0862C4}"/>
              </a:ext>
            </a:extLst>
          </p:cNvPr>
          <p:cNvPicPr>
            <a:picLocks noChangeAspect="1"/>
          </p:cNvPicPr>
          <p:nvPr/>
        </p:nvPicPr>
        <p:blipFill rotWithShape="1">
          <a:blip r:embed="rId3">
            <a:extLst>
              <a:ext uri="{28A0092B-C50C-407E-A947-70E740481C1C}">
                <a14:useLocalDpi xmlns:a14="http://schemas.microsoft.com/office/drawing/2010/main" val="0"/>
              </a:ext>
            </a:extLst>
          </a:blip>
          <a:srcRect l="9881" r="20921"/>
          <a:stretch/>
        </p:blipFill>
        <p:spPr>
          <a:xfrm>
            <a:off x="-1" y="2162174"/>
            <a:ext cx="4326117" cy="3508375"/>
          </a:xfrm>
          <a:prstGeom prst="rect">
            <a:avLst/>
          </a:prstGeom>
        </p:spPr>
      </p:pic>
      <p:sp>
        <p:nvSpPr>
          <p:cNvPr id="10" name="TextBox 9">
            <a:extLst>
              <a:ext uri="{FF2B5EF4-FFF2-40B4-BE49-F238E27FC236}">
                <a16:creationId xmlns:a16="http://schemas.microsoft.com/office/drawing/2014/main" id="{A12021A1-3EB2-DBD1-7AB3-9F9644E50A65}"/>
              </a:ext>
            </a:extLst>
          </p:cNvPr>
          <p:cNvSpPr txBox="1"/>
          <p:nvPr/>
        </p:nvSpPr>
        <p:spPr>
          <a:xfrm>
            <a:off x="4514850" y="2073006"/>
            <a:ext cx="5565774" cy="1785104"/>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Set within the old convent school building, everything about the place is fantastic it’s crammed full of information about the landing of James Cook and beautifully displayed.</a:t>
            </a:r>
          </a:p>
        </p:txBody>
      </p:sp>
    </p:spTree>
    <p:extLst>
      <p:ext uri="{BB962C8B-B14F-4D97-AF65-F5344CB8AC3E}">
        <p14:creationId xmlns:p14="http://schemas.microsoft.com/office/powerpoint/2010/main" val="3931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1"/>
            <a:ext cx="10080625" cy="1152939"/>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Cooktown Botanic Gardens</a:t>
            </a:r>
          </a:p>
        </p:txBody>
      </p:sp>
      <p:sp>
        <p:nvSpPr>
          <p:cNvPr id="4" name="TextBox 3">
            <a:extLst>
              <a:ext uri="{FF2B5EF4-FFF2-40B4-BE49-F238E27FC236}">
                <a16:creationId xmlns:a16="http://schemas.microsoft.com/office/drawing/2014/main" id="{8FFDB5B2-111A-07DF-81E6-5575667F2D53}"/>
              </a:ext>
            </a:extLst>
          </p:cNvPr>
          <p:cNvSpPr txBox="1"/>
          <p:nvPr/>
        </p:nvSpPr>
        <p:spPr>
          <a:xfrm>
            <a:off x="-1" y="1076326"/>
            <a:ext cx="10080623" cy="4594224"/>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On the edge of Cooktown is an expansive 154-acre property filled with fauna and flora. The Cooktown Botanic Gardens were established in 1878 making them one of Queensland's oldest regional botanic gardens.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Botanic Garden is open all year round and has an impressive variety of flowers in bloom during different times of the year.</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 Cooktown Orchid, Queensland’s State Emblem, is in full bloom in May.</a:t>
            </a:r>
            <a:endParaRPr lang="en-US" sz="1500" dirty="0"/>
          </a:p>
        </p:txBody>
      </p:sp>
      <p:pic>
        <p:nvPicPr>
          <p:cNvPr id="5" name="Picture 4" descr="A pond in a forest&#10;&#10;Description automatically generated">
            <a:extLst>
              <a:ext uri="{FF2B5EF4-FFF2-40B4-BE49-F238E27FC236}">
                <a16:creationId xmlns:a16="http://schemas.microsoft.com/office/drawing/2014/main" id="{AD4587CC-317D-BA02-BD97-071CB0E841D4}"/>
              </a:ext>
            </a:extLst>
          </p:cNvPr>
          <p:cNvPicPr>
            <a:picLocks noChangeAspect="1"/>
          </p:cNvPicPr>
          <p:nvPr/>
        </p:nvPicPr>
        <p:blipFill rotWithShape="1">
          <a:blip r:embed="rId3">
            <a:extLst>
              <a:ext uri="{28A0092B-C50C-407E-A947-70E740481C1C}">
                <a14:useLocalDpi xmlns:a14="http://schemas.microsoft.com/office/drawing/2010/main" val="0"/>
              </a:ext>
            </a:extLst>
          </a:blip>
          <a:srcRect t="8636" b="22053"/>
          <a:stretch/>
        </p:blipFill>
        <p:spPr>
          <a:xfrm>
            <a:off x="-3" y="3228975"/>
            <a:ext cx="10080624" cy="2530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40312" y="1"/>
            <a:ext cx="5037791" cy="1466850"/>
          </a:xfrm>
          <a:prstGeom prst="rect">
            <a:avLst/>
          </a:prstGeom>
        </p:spPr>
        <p:txBody>
          <a:bodyPr vert="horz" lIns="91440" tIns="45720" rIns="91440" bIns="45720" rtlCol="0" anchor="ctr">
            <a:normAutofit/>
          </a:bodyPr>
          <a:lstStyle/>
          <a:p>
            <a:pPr algn="ctr" defTabSz="914400"/>
            <a:r>
              <a:rPr lang="en-US" sz="4400" b="1" dirty="0">
                <a:latin typeface="Times New Roman" panose="02020603050405020304" pitchFamily="18" charset="0"/>
                <a:cs typeface="Times New Roman" panose="02020603050405020304" pitchFamily="18" charset="0"/>
              </a:rPr>
              <a:t>The Solander Garden</a:t>
            </a:r>
          </a:p>
        </p:txBody>
      </p:sp>
      <p:pic>
        <p:nvPicPr>
          <p:cNvPr id="5" name="Picture 4" descr="A path through a forest&#10;&#10;Description automatically generated">
            <a:extLst>
              <a:ext uri="{FF2B5EF4-FFF2-40B4-BE49-F238E27FC236}">
                <a16:creationId xmlns:a16="http://schemas.microsoft.com/office/drawing/2014/main" id="{ECE0D2E0-83C4-10FD-922C-9544F36E85E1}"/>
              </a:ext>
            </a:extLst>
          </p:cNvPr>
          <p:cNvPicPr>
            <a:picLocks noChangeAspect="1"/>
          </p:cNvPicPr>
          <p:nvPr/>
        </p:nvPicPr>
        <p:blipFill>
          <a:blip r:embed="rId3">
            <a:extLst>
              <a:ext uri="{28A0092B-C50C-407E-A947-70E740481C1C}">
                <a14:useLocalDpi xmlns:a14="http://schemas.microsoft.com/office/drawing/2010/main" val="0"/>
              </a:ext>
            </a:extLst>
          </a:blip>
          <a:srcRect l="11623" r="21489"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8FFDB5B2-111A-07DF-81E6-5575667F2D53}"/>
              </a:ext>
            </a:extLst>
          </p:cNvPr>
          <p:cNvSpPr txBox="1"/>
          <p:nvPr/>
        </p:nvSpPr>
        <p:spPr>
          <a:xfrm>
            <a:off x="4857751" y="1466851"/>
            <a:ext cx="5220352" cy="4203690"/>
          </a:xfrm>
          <a:prstGeom prst="rect">
            <a:avLst/>
          </a:prstGeom>
        </p:spPr>
        <p:txBody>
          <a:bodyPr vert="horz" lIns="91440" tIns="45720" rIns="91440" bIns="45720" rtlCol="0">
            <a:normAutofit fontScale="92500" lnSpcReduction="20000"/>
          </a:bodyPr>
          <a:lstStyle/>
          <a:p>
            <a:pPr marL="342900" indent="-228600" defTabSz="914400">
              <a:lnSpc>
                <a:spcPct val="12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Solander Garden is the primary living collection of the Botanic Gardens. It is home to 325 plants collected by Sir Joseph Banks and Daniel Solander during their journey on the Bark Endeavour with Captain Cook at the Endeavour River in 1770. </a:t>
            </a:r>
          </a:p>
          <a:p>
            <a:pPr marL="342900" indent="-228600" defTabSz="914400">
              <a:lnSpc>
                <a:spcPct val="12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Gallop Botanic Reserve, established in 1878, is one of Queensland’s oldest regional botanic gardens and houses collections of species traditionally used by the local Aboriginal people; rare and threatened plants and a collection of plants collected by Joseph Banks in 1770.</a:t>
            </a:r>
          </a:p>
          <a:p>
            <a:pPr indent="-228600" defTabSz="9144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42619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0418B7-7D6F-3EDC-1791-15AB7F27D721}"/>
              </a:ext>
            </a:extLst>
          </p:cNvPr>
          <p:cNvSpPr txBox="1"/>
          <p:nvPr/>
        </p:nvSpPr>
        <p:spPr>
          <a:xfrm>
            <a:off x="17462" y="180622"/>
            <a:ext cx="10080625" cy="769441"/>
          </a:xfrm>
          <a:prstGeom prst="rect">
            <a:avLst/>
          </a:prstGeom>
          <a:noFill/>
        </p:spPr>
        <p:txBody>
          <a:bodyPr wrap="square" anchor="ctr">
            <a:spAutoFit/>
          </a:bodyPr>
          <a:lstStyle/>
          <a:p>
            <a:pPr algn="ctr"/>
            <a:r>
              <a:rPr lang="en-US" sz="4400" b="1" dirty="0">
                <a:latin typeface="Times New Roman" panose="02020603050405020304" pitchFamily="18" charset="0"/>
                <a:cs typeface="Times New Roman" panose="02020603050405020304" pitchFamily="18" charset="0"/>
              </a:rPr>
              <a:t>Nature Power House</a:t>
            </a:r>
          </a:p>
        </p:txBody>
      </p:sp>
      <p:sp>
        <p:nvSpPr>
          <p:cNvPr id="5" name="TextBox 4">
            <a:extLst>
              <a:ext uri="{FF2B5EF4-FFF2-40B4-BE49-F238E27FC236}">
                <a16:creationId xmlns:a16="http://schemas.microsoft.com/office/drawing/2014/main" id="{2ED94F98-8905-67C1-2DC4-349876AF5889}"/>
              </a:ext>
            </a:extLst>
          </p:cNvPr>
          <p:cNvSpPr txBox="1"/>
          <p:nvPr/>
        </p:nvSpPr>
        <p:spPr>
          <a:xfrm>
            <a:off x="123824" y="1173691"/>
            <a:ext cx="9867900"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After strolling through the Botanic Garden, make your way to Nature’s Powerhouse. It’s situated within the garden is also Cooktown’s official Visitor Information Center. Here you can understand the landscape and layout of Cooktown and plot your vacation well. It also has a lot of information about the flora and fauna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unique to the area.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Nature’s Powerhouse holds a priceless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collection of botanical illustrations of the f</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lowering plants of the Endeavour River.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These were done by world-renowned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artist Vera </a:t>
            </a:r>
            <a:r>
              <a:rPr lang="en-US" sz="2400" dirty="0" err="1">
                <a:latin typeface="Times New Roman" panose="02020603050405020304" pitchFamily="18" charset="0"/>
                <a:cs typeface="Times New Roman" panose="02020603050405020304" pitchFamily="18" charset="0"/>
              </a:rPr>
              <a:t>Scarth</a:t>
            </a:r>
            <a:r>
              <a:rPr lang="en-US" sz="2400" dirty="0">
                <a:latin typeface="Times New Roman" panose="02020603050405020304" pitchFamily="18" charset="0"/>
                <a:cs typeface="Times New Roman" panose="02020603050405020304" pitchFamily="18" charset="0"/>
              </a:rPr>
              <a:t>-Johnson. </a:t>
            </a:r>
          </a:p>
        </p:txBody>
      </p:sp>
      <p:pic>
        <p:nvPicPr>
          <p:cNvPr id="4" name="Picture 3" descr="A sign in the middle of a forest&#10;&#10;Description automatically generated">
            <a:extLst>
              <a:ext uri="{FF2B5EF4-FFF2-40B4-BE49-F238E27FC236}">
                <a16:creationId xmlns:a16="http://schemas.microsoft.com/office/drawing/2014/main" id="{097767CA-3C82-AAAD-3C44-60E96BE5F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425" y="2761108"/>
            <a:ext cx="4394200" cy="2909441"/>
          </a:xfrm>
          <a:prstGeom prst="rect">
            <a:avLst/>
          </a:prstGeom>
        </p:spPr>
      </p:pic>
    </p:spTree>
    <p:extLst>
      <p:ext uri="{BB962C8B-B14F-4D97-AF65-F5344CB8AC3E}">
        <p14:creationId xmlns:p14="http://schemas.microsoft.com/office/powerpoint/2010/main" val="161013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40312" y="0"/>
            <a:ext cx="5037791" cy="1366173"/>
          </a:xfrm>
          <a:prstGeom prst="rect">
            <a:avLst/>
          </a:prstGeom>
        </p:spPr>
        <p:txBody>
          <a:bodyPr vert="horz" lIns="91440" tIns="45720" rIns="91440" bIns="45720" rtlCol="0" anchor="ctr">
            <a:normAutofit/>
          </a:bodyPr>
          <a:lstStyle/>
          <a:p>
            <a:pPr algn="ctr" defTabSz="914400"/>
            <a:r>
              <a:rPr lang="en-US" sz="4400" b="1" dirty="0">
                <a:latin typeface="Times New Roman" panose="02020603050405020304" pitchFamily="18" charset="0"/>
                <a:cs typeface="Times New Roman" panose="02020603050405020304" pitchFamily="18" charset="0"/>
              </a:rPr>
              <a:t>Lions Den Hotel</a:t>
            </a:r>
            <a:endParaRPr lang="en-US" sz="4400" b="1" dirty="0"/>
          </a:p>
        </p:txBody>
      </p:sp>
      <p:pic>
        <p:nvPicPr>
          <p:cNvPr id="4" name="Picture 3" descr="A lion standing in front of a hotel&#10;&#10;Description automatically generated">
            <a:extLst>
              <a:ext uri="{FF2B5EF4-FFF2-40B4-BE49-F238E27FC236}">
                <a16:creationId xmlns:a16="http://schemas.microsoft.com/office/drawing/2014/main" id="{80BB28C0-9DCD-B7F1-5C53-12EEEA9778F8}"/>
              </a:ext>
            </a:extLst>
          </p:cNvPr>
          <p:cNvPicPr>
            <a:picLocks noChangeAspect="1"/>
          </p:cNvPicPr>
          <p:nvPr/>
        </p:nvPicPr>
        <p:blipFill>
          <a:blip r:embed="rId3">
            <a:extLst>
              <a:ext uri="{28A0092B-C50C-407E-A947-70E740481C1C}">
                <a14:useLocalDpi xmlns:a14="http://schemas.microsoft.com/office/drawing/2010/main" val="0"/>
              </a:ext>
            </a:extLst>
          </a:blip>
          <a:srcRect l="20435" r="12676"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7FBAD773-77E8-D955-9211-F538C7F67BBE}"/>
              </a:ext>
            </a:extLst>
          </p:cNvPr>
          <p:cNvSpPr txBox="1"/>
          <p:nvPr/>
        </p:nvSpPr>
        <p:spPr>
          <a:xfrm>
            <a:off x="5057319" y="1266826"/>
            <a:ext cx="5020784" cy="4403714"/>
          </a:xfrm>
          <a:prstGeom prst="rect">
            <a:avLst/>
          </a:prstGeom>
        </p:spPr>
        <p:txBody>
          <a:bodyPr vert="horz" lIns="91440" tIns="45720" rIns="91440" bIns="45720" rtlCol="0">
            <a:noAutofit/>
          </a:bodyPr>
          <a:lstStyle/>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Lions Den Hotel is a necessary pitstop when in Cooktown. This landmark hotel was established in 1875 and has its history literally written all over its walls. </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tradition started when miners wrote on the walls to keep track of their tab. Since then, guests have been welcome to write notes and add to the already quirky decor of the place.</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It’s a great place for families as well with a children’s playground, natural swimming holes and beautiful grounds overlooked by mysterious Black Mountain.</a:t>
            </a:r>
          </a:p>
        </p:txBody>
      </p:sp>
    </p:spTree>
    <p:extLst>
      <p:ext uri="{BB962C8B-B14F-4D97-AF65-F5344CB8AC3E}">
        <p14:creationId xmlns:p14="http://schemas.microsoft.com/office/powerpoint/2010/main" val="1397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6404963" cy="1272209"/>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Cedar Bay National Park</a:t>
            </a:r>
          </a:p>
        </p:txBody>
      </p:sp>
      <p:sp>
        <p:nvSpPr>
          <p:cNvPr id="5" name="TextBox 4">
            <a:extLst>
              <a:ext uri="{FF2B5EF4-FFF2-40B4-BE49-F238E27FC236}">
                <a16:creationId xmlns:a16="http://schemas.microsoft.com/office/drawing/2014/main" id="{1AF5FB54-0725-AC46-7FCB-E9CDB56C3059}"/>
              </a:ext>
            </a:extLst>
          </p:cNvPr>
          <p:cNvSpPr txBox="1"/>
          <p:nvPr/>
        </p:nvSpPr>
        <p:spPr>
          <a:xfrm>
            <a:off x="1" y="1172817"/>
            <a:ext cx="6404964" cy="4497732"/>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40-km trip to the south brings you Cedar Bay National Park. Cedar Bay is also called Mangkalba by the Eastern Kuku Yalanji people. It’s their traditional country which extends to Mossman.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park used to be known for turtle hunting but was then turned into a park marked by its remoteness, flanked by a tropical rainforest and expansive sandy beaches.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Inside the park is the Home Rule Walking Track. This 17 km track is steep and rough but takes you through lush rainforests and possible sightings of the elusive Bennett’s tree kangaroo. It’s also possible to do bush camping near the coastal vegetation, but you have to bring your own gear and acquire the proper permits</a:t>
            </a:r>
          </a:p>
        </p:txBody>
      </p:sp>
      <p:pic>
        <p:nvPicPr>
          <p:cNvPr id="4" name="Picture 3" descr="A map of a trail&#10;&#10;Description automatically generated">
            <a:extLst>
              <a:ext uri="{FF2B5EF4-FFF2-40B4-BE49-F238E27FC236}">
                <a16:creationId xmlns:a16="http://schemas.microsoft.com/office/drawing/2014/main" id="{6F4DB4C9-E602-C932-875F-05A720FED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964" y="-1"/>
            <a:ext cx="3720640" cy="5670550"/>
          </a:xfrm>
          <a:prstGeom prst="rect">
            <a:avLst/>
          </a:prstGeom>
        </p:spPr>
      </p:pic>
    </p:spTree>
    <p:extLst>
      <p:ext uri="{BB962C8B-B14F-4D97-AF65-F5344CB8AC3E}">
        <p14:creationId xmlns:p14="http://schemas.microsoft.com/office/powerpoint/2010/main" val="2196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331788"/>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4142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Whale Watching Tour</a:t>
            </a:r>
          </a:p>
        </p:txBody>
      </p:sp>
      <p:sp>
        <p:nvSpPr>
          <p:cNvPr id="4" name="TextBox 3">
            <a:extLst>
              <a:ext uri="{FF2B5EF4-FFF2-40B4-BE49-F238E27FC236}">
                <a16:creationId xmlns:a16="http://schemas.microsoft.com/office/drawing/2014/main" id="{DBFE43F3-A620-1C8B-9DA8-A836C3CD8EBE}"/>
              </a:ext>
            </a:extLst>
          </p:cNvPr>
          <p:cNvSpPr txBox="1"/>
          <p:nvPr/>
        </p:nvSpPr>
        <p:spPr>
          <a:xfrm>
            <a:off x="160162" y="933451"/>
            <a:ext cx="9760301" cy="2220187"/>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Seeing a humpback whale breach from the water is an unforgettable sight. Sign up for a whale watching cruise near Cooktown, and you have a good chance to tick it off your sightseeing list. From July through September, humpback whales swim the warm waters around the Palm Islands, just north of Cooktown.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Depending on conditions, tours typically cruise along the waters off Cooktown, around Magnetic Island, and in the sheltered bays of the Palm Islands in search of these gentle giants. Most include morning or afternoon tea.</a:t>
            </a:r>
          </a:p>
        </p:txBody>
      </p:sp>
      <p:sp>
        <p:nvSpPr>
          <p:cNvPr id="9" name="TextBox 8">
            <a:extLst>
              <a:ext uri="{FF2B5EF4-FFF2-40B4-BE49-F238E27FC236}">
                <a16:creationId xmlns:a16="http://schemas.microsoft.com/office/drawing/2014/main" id="{0F037B2C-866C-AD71-F8DF-403B7A1ACB2B}"/>
              </a:ext>
            </a:extLst>
          </p:cNvPr>
          <p:cNvSpPr txBox="1"/>
          <p:nvPr/>
        </p:nvSpPr>
        <p:spPr>
          <a:xfrm>
            <a:off x="3861353" y="5124966"/>
            <a:ext cx="6137412"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Tour Price Varies:</a:t>
            </a:r>
            <a:r>
              <a:rPr lang="en-US" dirty="0">
                <a:latin typeface="Times New Roman" panose="02020603050405020304" pitchFamily="18" charset="0"/>
                <a:cs typeface="Times New Roman" panose="02020603050405020304" pitchFamily="18" charset="0"/>
              </a:rPr>
              <a:t> Adults $165, Children 6-16. $85 3-6 $45 </a:t>
            </a:r>
          </a:p>
        </p:txBody>
      </p:sp>
      <p:pic>
        <p:nvPicPr>
          <p:cNvPr id="20482" name="Picture 2">
            <a:extLst>
              <a:ext uri="{FF2B5EF4-FFF2-40B4-BE49-F238E27FC236}">
                <a16:creationId xmlns:a16="http://schemas.microsoft.com/office/drawing/2014/main" id="{CFBC4553-3466-5EEA-B157-CC4E3DAC0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3638"/>
            <a:ext cx="3786809" cy="25169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1D45F5-0701-D3E1-5884-BB25BA0CEE3E}"/>
              </a:ext>
            </a:extLst>
          </p:cNvPr>
          <p:cNvSpPr txBox="1"/>
          <p:nvPr/>
        </p:nvSpPr>
        <p:spPr>
          <a:xfrm>
            <a:off x="3861353" y="2835275"/>
            <a:ext cx="6059110" cy="1600438"/>
          </a:xfrm>
          <a:prstGeom prst="rect">
            <a:avLst/>
          </a:prstGeom>
          <a:noFill/>
        </p:spPr>
        <p:txBody>
          <a:bodyPr wrap="square">
            <a:spAutoFit/>
          </a:bodyPr>
          <a:lstStyle/>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Marine biologist lead tours from most tour companies.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 matter which tour you take, you also have the opportunity to spot other wildlife, including turtles, dugongs, different species of dolphins, and seabirds.</a:t>
            </a:r>
          </a:p>
        </p:txBody>
      </p:sp>
    </p:spTree>
    <p:extLst>
      <p:ext uri="{BB962C8B-B14F-4D97-AF65-F5344CB8AC3E}">
        <p14:creationId xmlns:p14="http://schemas.microsoft.com/office/powerpoint/2010/main" val="3038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2521" y="0"/>
            <a:ext cx="5150457" cy="1152525"/>
          </a:xfrm>
          <a:prstGeom prst="rect">
            <a:avLst/>
          </a:prstGeom>
        </p:spPr>
        <p:txBody>
          <a:bodyPr vert="horz" lIns="91440" tIns="45720" rIns="91440" bIns="45720" rtlCol="0" anchor="ctr">
            <a:normAutofit/>
          </a:bodyPr>
          <a:lstStyle/>
          <a:p>
            <a:pPr algn="ctr" defTabSz="914400"/>
            <a:r>
              <a:rPr lang="en-US" sz="4400" b="1" dirty="0">
                <a:latin typeface="Times New Roman" panose="02020603050405020304" pitchFamily="18" charset="0"/>
                <a:cs typeface="Times New Roman" panose="02020603050405020304" pitchFamily="18" charset="0"/>
              </a:rPr>
              <a:t>Finch Bay</a:t>
            </a:r>
          </a:p>
        </p:txBody>
      </p:sp>
      <p:sp>
        <p:nvSpPr>
          <p:cNvPr id="4" name="TextBox 3">
            <a:extLst>
              <a:ext uri="{FF2B5EF4-FFF2-40B4-BE49-F238E27FC236}">
                <a16:creationId xmlns:a16="http://schemas.microsoft.com/office/drawing/2014/main" id="{80C47448-BE6B-1F6D-223D-AECD8FE5F04B}"/>
              </a:ext>
            </a:extLst>
          </p:cNvPr>
          <p:cNvSpPr txBox="1"/>
          <p:nvPr/>
        </p:nvSpPr>
        <p:spPr>
          <a:xfrm>
            <a:off x="2521" y="1038225"/>
            <a:ext cx="5264803" cy="4632315"/>
          </a:xfrm>
          <a:prstGeom prst="rect">
            <a:avLst/>
          </a:prstGeom>
        </p:spPr>
        <p:txBody>
          <a:bodyPr vert="horz" lIns="91440" tIns="45720" rIns="91440" bIns="45720" rtlCol="0">
            <a:noAutofit/>
          </a:bodyPr>
          <a:lstStyle/>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more spectacular beaches, go past the Botanic Gardens and bask in the sun at Finch Bay. It’s only a 5-minute drive or a half-hour walk from the town center, making it one of the most popular beaches in Cooktown. </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beach at Finch Bay stretches for around 500 meters. However, because we’re talking about Australia, there are crocodile sightings because Alligator Creek and its mangroves cross part of the beach. </a:t>
            </a:r>
          </a:p>
          <a:p>
            <a:pPr marL="342900"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warning signs and alerts all the time, so swimming is still safe for as long as you follow these signals. This creek also separates the bay from the mountains, which lend a beautiful backdrop, especially around sunset.</a:t>
            </a:r>
          </a:p>
        </p:txBody>
      </p:sp>
      <p:pic>
        <p:nvPicPr>
          <p:cNvPr id="5" name="Picture 4" descr="A body of water with palm trees and boats&#10;&#10;Description automatically generated">
            <a:extLst>
              <a:ext uri="{FF2B5EF4-FFF2-40B4-BE49-F238E27FC236}">
                <a16:creationId xmlns:a16="http://schemas.microsoft.com/office/drawing/2014/main" id="{CDBC7EE7-2D2C-41CA-5840-F158961C2901}"/>
              </a:ext>
            </a:extLst>
          </p:cNvPr>
          <p:cNvPicPr>
            <a:picLocks noChangeAspect="1"/>
          </p:cNvPicPr>
          <p:nvPr/>
        </p:nvPicPr>
        <p:blipFill>
          <a:blip r:embed="rId3">
            <a:extLst>
              <a:ext uri="{28A0092B-C50C-407E-A947-70E740481C1C}">
                <a14:useLocalDpi xmlns:a14="http://schemas.microsoft.com/office/drawing/2010/main" val="0"/>
              </a:ext>
            </a:extLst>
          </a:blip>
          <a:srcRect l="13057" r="-2"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119441" y="5255759"/>
            <a:ext cx="2268141" cy="301905"/>
          </a:xfrm>
          <a:prstGeom prst="rect">
            <a:avLst/>
          </a:prstGeom>
        </p:spPr>
        <p:txBody>
          <a:bodyPr vert="horz" lIns="91440" tIns="45720" rIns="91440" bIns="45720" rtlCol="0" anchor="ctr">
            <a:normAutofit/>
          </a:bodyPr>
          <a:lstStyle/>
          <a:p>
            <a:pPr defTabSz="914400">
              <a:spcAft>
                <a:spcPts val="600"/>
              </a:spcAft>
              <a:defRPr/>
            </a:pPr>
            <a:fld id="{208CE974-47AF-47AF-99E9-12A62538A846}" type="slidenum">
              <a:rPr lang="en-US" sz="1200">
                <a:solidFill>
                  <a:srgbClr val="FFFFFF"/>
                </a:solidFill>
                <a:latin typeface="Calibri" panose="020F0502020204030204"/>
              </a:rPr>
              <a:pPr defTabSz="914400">
                <a:spcAft>
                  <a:spcPts val="600"/>
                </a:spcAft>
                <a:defRPr/>
              </a:pPr>
              <a:t>31</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1982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32</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90650"/>
          </a:xfrm>
          <a:prstGeom prst="rect">
            <a:avLst/>
          </a:prstGeom>
        </p:spPr>
        <p:txBody>
          <a:bodyPr vert="horz" lIns="91440" tIns="45720" rIns="91440" bIns="45720" rtlCol="0" anchor="ctr">
            <a:normAutofit fontScale="90000"/>
          </a:bodyPr>
          <a:lstStyle/>
          <a:p>
            <a:pPr algn="ctr"/>
            <a:br>
              <a:rPr lang="en-US" b="1" dirty="0">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Bicentennial National Trail</a:t>
            </a:r>
            <a:br>
              <a:rPr lang="en-US" sz="4900" b="1" dirty="0">
                <a:latin typeface="Times New Roman" panose="02020603050405020304" pitchFamily="18" charset="0"/>
                <a:cs typeface="Times New Roman" panose="02020603050405020304" pitchFamily="18" charset="0"/>
              </a:rPr>
            </a:br>
            <a:endParaRPr lang="en-US" sz="49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449495" y="1119189"/>
            <a:ext cx="7509515" cy="455846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Bicentennial National Trail is not meant to be done in one go as it winds through the length of the country. It’s the longest marked and non-motorized trekking route in the world that stretches 5,330 kilometers.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This trail makes the Appalachia trail seem small. The Trail goes through 18 National Parks and stretches from Cooktown in North Queensland to Healesville in Victoria.</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trail is meant to be self-reliant, so you can take parts of the trail without a guide.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Trekkers follow ancient routes taken by Australia’s early pioneers aboard coaches, through old packhorse trails, and country roads. </a:t>
            </a:r>
          </a:p>
        </p:txBody>
      </p:sp>
      <p:pic>
        <p:nvPicPr>
          <p:cNvPr id="8" name="Picture 7" descr="A map of australia with black text&#10;&#10;Description automatically generated">
            <a:extLst>
              <a:ext uri="{FF2B5EF4-FFF2-40B4-BE49-F238E27FC236}">
                <a16:creationId xmlns:a16="http://schemas.microsoft.com/office/drawing/2014/main" id="{1F416A26-2F34-19D6-153C-CE0DE50AC63F}"/>
              </a:ext>
            </a:extLst>
          </p:cNvPr>
          <p:cNvPicPr>
            <a:picLocks noChangeAspect="1"/>
          </p:cNvPicPr>
          <p:nvPr/>
        </p:nvPicPr>
        <p:blipFill rotWithShape="1">
          <a:blip r:embed="rId3">
            <a:extLst>
              <a:ext uri="{28A0092B-C50C-407E-A947-70E740481C1C}">
                <a14:useLocalDpi xmlns:a14="http://schemas.microsoft.com/office/drawing/2010/main" val="0"/>
              </a:ext>
            </a:extLst>
          </a:blip>
          <a:srcRect l="27015"/>
          <a:stretch/>
        </p:blipFill>
        <p:spPr>
          <a:xfrm>
            <a:off x="0" y="1112087"/>
            <a:ext cx="2449496" cy="4558464"/>
          </a:xfrm>
          <a:prstGeom prst="rect">
            <a:avLst/>
          </a:prstGeom>
        </p:spPr>
      </p:pic>
    </p:spTree>
    <p:extLst>
      <p:ext uri="{BB962C8B-B14F-4D97-AF65-F5344CB8AC3E}">
        <p14:creationId xmlns:p14="http://schemas.microsoft.com/office/powerpoint/2010/main" val="26931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33</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Keatings Lagoon</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9525" y="1119188"/>
            <a:ext cx="5546725" cy="3252787"/>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Keatings Lagoon Conservation Park is 8 km south of Cooktown. The Gungrade Aboriginal Corporation built the 1.5-km boardwalk and walking trail at the edge of the park.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It’s an important bird sanctuary, lush with wetland vegetation. The freshwater lagoon creates an ideal watering hole and food sources for animals and migratory birds. </a:t>
            </a:r>
          </a:p>
        </p:txBody>
      </p:sp>
      <p:pic>
        <p:nvPicPr>
          <p:cNvPr id="5" name="Picture 4" descr="A swampy water with trees and bushes&#10;&#10;Description automatically generated with medium confidence">
            <a:extLst>
              <a:ext uri="{FF2B5EF4-FFF2-40B4-BE49-F238E27FC236}">
                <a16:creationId xmlns:a16="http://schemas.microsoft.com/office/drawing/2014/main" id="{9FB8801C-B6E8-AC21-0C0C-EAD9BC1E0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463" y="1119188"/>
            <a:ext cx="4678637" cy="3128962"/>
          </a:xfrm>
          <a:prstGeom prst="rect">
            <a:avLst/>
          </a:prstGeom>
        </p:spPr>
      </p:pic>
      <p:sp>
        <p:nvSpPr>
          <p:cNvPr id="8" name="TextBox 7">
            <a:extLst>
              <a:ext uri="{FF2B5EF4-FFF2-40B4-BE49-F238E27FC236}">
                <a16:creationId xmlns:a16="http://schemas.microsoft.com/office/drawing/2014/main" id="{6B4C159A-78FE-8B2B-B816-6F5D12759F3C}"/>
              </a:ext>
            </a:extLst>
          </p:cNvPr>
          <p:cNvSpPr txBox="1"/>
          <p:nvPr/>
        </p:nvSpPr>
        <p:spPr>
          <a:xfrm>
            <a:off x="9525" y="4332883"/>
            <a:ext cx="9725025" cy="769441"/>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walk is self-guided and visitors can enjoy a relaxed lunch in the picnic area within the park.</a:t>
            </a:r>
          </a:p>
        </p:txBody>
      </p:sp>
    </p:spTree>
    <p:extLst>
      <p:ext uri="{BB962C8B-B14F-4D97-AF65-F5344CB8AC3E}">
        <p14:creationId xmlns:p14="http://schemas.microsoft.com/office/powerpoint/2010/main" val="32717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0B7AF-108B-234A-3C3B-EB5DFC1BFAD6}"/>
              </a:ext>
            </a:extLst>
          </p:cNvPr>
          <p:cNvSpPr txBox="1"/>
          <p:nvPr/>
        </p:nvSpPr>
        <p:spPr>
          <a:xfrm>
            <a:off x="0" y="1"/>
            <a:ext cx="10078103" cy="110490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buClrTx/>
            </a:pPr>
            <a:r>
              <a:rPr lang="en-US" altLang="en-US" sz="4000" b="1" dirty="0">
                <a:latin typeface="Times New Roman" panose="02020603050405020304" pitchFamily="18" charset="0"/>
                <a:ea typeface="+mj-ea"/>
                <a:cs typeface="Times New Roman" panose="02020603050405020304" pitchFamily="18" charset="0"/>
              </a:rPr>
              <a:t>Restaurants Recommendations</a:t>
            </a:r>
          </a:p>
        </p:txBody>
      </p:sp>
      <p:sp>
        <p:nvSpPr>
          <p:cNvPr id="5" name="TextBox 4">
            <a:extLst>
              <a:ext uri="{FF2B5EF4-FFF2-40B4-BE49-F238E27FC236}">
                <a16:creationId xmlns:a16="http://schemas.microsoft.com/office/drawing/2014/main" id="{A1623D5B-EABF-0232-D585-C0172154D290}"/>
              </a:ext>
            </a:extLst>
          </p:cNvPr>
          <p:cNvSpPr txBox="1"/>
          <p:nvPr/>
        </p:nvSpPr>
        <p:spPr>
          <a:xfrm>
            <a:off x="-2520" y="1366173"/>
            <a:ext cx="7417428" cy="4167852"/>
          </a:xfrm>
          <a:prstGeom prst="rect">
            <a:avLst/>
          </a:prstGeom>
        </p:spPr>
        <p:txBody>
          <a:bodyPr vert="horz" lIns="91440" tIns="45720" rIns="91440" bIns="45720" rtlCol="0">
            <a:normAutofit fontScale="92500" lnSpcReduction="10000"/>
          </a:bodyPr>
          <a:lstStyle/>
          <a:p>
            <a:pPr defTabSz="914400">
              <a:lnSpc>
                <a:spcPct val="90000"/>
              </a:lnSpc>
              <a:spcAft>
                <a:spcPts val="600"/>
              </a:spcAft>
              <a:buClrTx/>
            </a:pPr>
            <a:r>
              <a:rPr lang="en-US" altLang="en-US" sz="2000" dirty="0">
                <a:latin typeface="Times New Roman" panose="02020603050405020304" pitchFamily="18" charset="0"/>
                <a:cs typeface="Times New Roman" panose="02020603050405020304" pitchFamily="18" charset="0"/>
              </a:rPr>
              <a:t>There are a lot of excellent restaurants in Cooktown. Especially for seafood. </a:t>
            </a:r>
          </a:p>
          <a:p>
            <a:pPr indent="-228600" defTabSz="914400">
              <a:lnSpc>
                <a:spcPct val="90000"/>
              </a:lnSpc>
              <a:spcAft>
                <a:spcPts val="600"/>
              </a:spcAft>
              <a:buClrTx/>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Here are some recommendations for Restaurants in Cooktown:</a:t>
            </a:r>
          </a:p>
          <a:p>
            <a:pPr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Jackey </a:t>
            </a:r>
            <a:r>
              <a:rPr lang="en-US" sz="2000" dirty="0" err="1">
                <a:latin typeface="Times New Roman" panose="02020603050405020304" pitchFamily="18" charset="0"/>
                <a:cs typeface="Times New Roman" panose="02020603050405020304" pitchFamily="18" charset="0"/>
              </a:rPr>
              <a:t>Jackey</a:t>
            </a:r>
            <a:r>
              <a:rPr lang="en-US" sz="2000" dirty="0">
                <a:latin typeface="Times New Roman" panose="02020603050405020304" pitchFamily="18" charset="0"/>
                <a:cs typeface="Times New Roman" panose="02020603050405020304" pitchFamily="18" charset="0"/>
              </a:rPr>
              <a:t> Thai Restaurant $$ - $$$, Asian, Thai, Vegetarian </a:t>
            </a:r>
          </a:p>
          <a:p>
            <a:pPr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Bowled Over Bistro $$ - $$$, Quick Bites, Bar, Seafood</a:t>
            </a:r>
          </a:p>
          <a:p>
            <a:pPr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Food Shed $$ - $$$, Quick Bites, Italian, Pizza</a:t>
            </a:r>
          </a:p>
          <a:p>
            <a:pPr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Timarks Bistro $ Pub, Australian, Gastropub</a:t>
            </a:r>
          </a:p>
          <a:p>
            <a:pPr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Cooktown RSL Memorial Club $$ - $$$, Steakhouse, Australian</a:t>
            </a:r>
          </a:p>
          <a:p>
            <a:pPr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River of Gold Restaurant $$ - $$$, Seafood, Australian, Vegetarian</a:t>
            </a:r>
          </a:p>
          <a:p>
            <a:pPr indent="-228600" defTabSz="9144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Balcony Restaurant $$ - $$$, Contemporary, Australian, Vegetarian</a:t>
            </a:r>
          </a:p>
          <a:p>
            <a:pPr>
              <a:buClrTx/>
              <a:buFontTx/>
              <a:buNone/>
            </a:pPr>
            <a:r>
              <a:rPr lang="en-US" altLang="en-US" sz="2200" dirty="0">
                <a:latin typeface="Times New Roman" panose="02020603050405020304" pitchFamily="18" charset="0"/>
                <a:cs typeface="Times New Roman" panose="02020603050405020304" pitchFamily="18" charset="0"/>
              </a:rPr>
              <a:t>For those of you that just like good food, you can’t go wrong just about anywhere you go.</a:t>
            </a:r>
          </a:p>
          <a:p>
            <a:pPr algn="ctr">
              <a:buClrTx/>
              <a:buFontTx/>
              <a:buNone/>
            </a:pPr>
            <a:r>
              <a:rPr lang="en-US" altLang="en-US" sz="2800" b="1" dirty="0">
                <a:latin typeface="Times New Roman" panose="02020603050405020304" pitchFamily="18" charset="0"/>
                <a:cs typeface="Times New Roman" panose="02020603050405020304" pitchFamily="18" charset="0"/>
              </a:rPr>
              <a:t>GOOD EATING</a:t>
            </a:r>
            <a:endParaRPr lang="en-US" sz="2000" dirty="0">
              <a:latin typeface="Times New Roman" panose="02020603050405020304" pitchFamily="18" charset="0"/>
              <a:cs typeface="Times New Roman" panose="02020603050405020304" pitchFamily="18" charset="0"/>
            </a:endParaRPr>
          </a:p>
          <a:p>
            <a:pPr indent="-228600" defTabSz="914400">
              <a:lnSpc>
                <a:spcPct val="90000"/>
              </a:lnSpc>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endParaRPr lang="en-US" altLang="en-US" sz="2000"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plate of food on a table&#10;&#10;Description automatically generated">
            <a:extLst>
              <a:ext uri="{FF2B5EF4-FFF2-40B4-BE49-F238E27FC236}">
                <a16:creationId xmlns:a16="http://schemas.microsoft.com/office/drawing/2014/main" id="{C9F44149-DFCC-C9F7-9EF4-76E2EFF45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429" y="1366172"/>
            <a:ext cx="2663196" cy="3551735"/>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a:xfrm>
            <a:off x="7740650" y="5219700"/>
            <a:ext cx="2339975" cy="360363"/>
          </a:xfrm>
          <a:prstGeom prst="rect">
            <a:avLst/>
          </a:prstGeom>
        </p:spPr>
        <p:txBody>
          <a:bodyPr/>
          <a:lstStyle/>
          <a:p>
            <a:pPr lvl="0"/>
            <a:fld id="{6B71CB05-FB6A-43F8-9B74-2C507858005B}" type="slidenum">
              <a:rPr/>
              <a:t>35</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10080625" cy="746125"/>
          </a:xfrm>
          <a:prstGeom prst="rect">
            <a:avLst/>
          </a:prstGeom>
        </p:spPr>
        <p:txBody>
          <a:bodyPr vert="horz">
            <a:norm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715616" y="1271588"/>
            <a:ext cx="7672733" cy="2753760"/>
          </a:xfrm>
          <a:prstGeom prst="rect">
            <a:avLst/>
          </a:prstGeom>
        </p:spPr>
        <p:txBody>
          <a:bodyPr vert="horz">
            <a:normAutofit lnSpcReduction="10000"/>
          </a:bodyPr>
          <a:lstStyle/>
          <a:p>
            <a:pPr lvl="0" rtl="0"/>
            <a:r>
              <a:rPr lang="en-US" sz="2800" dirty="0">
                <a:solidFill>
                  <a:srgbClr val="000000"/>
                </a:solidFill>
                <a:latin typeface="Times New Roman" panose="02020603050405020304" pitchFamily="18" charset="0"/>
                <a:cs typeface="Times New Roman" panose="02020603050405020304" pitchFamily="18" charset="0"/>
              </a:rPr>
              <a:t>Cooktown is a beautiful City with a rich history and numerous attractions. Regardless of what you're looking for, Cooktown has something for everyone.</a:t>
            </a:r>
            <a:br>
              <a:rPr lang="en-US"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Cooktown!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Cooktown</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a:latin typeface="Times New Roman" panose="02020603050405020304" pitchFamily="18" charset="0"/>
                <a:cs typeface="Times New Roman" panose="02020603050405020304" pitchFamily="18" charset="0"/>
              </a:rPr>
              <a:t>Acknowledgement</a:t>
            </a:r>
            <a:br>
              <a:rPr lang="en-US" b="1">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Auckland is the New Zealand Dollar (NZD).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$ 1.63 (NZD)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dirty="0">
                <a:latin typeface="Times New Roman" panose="02020603050405020304" pitchFamily="18" charset="0"/>
                <a:cs typeface="Times New Roman" panose="02020603050405020304" pitchFamily="18" charset="0"/>
              </a:rPr>
              <a:t>(NZD) </a:t>
            </a: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to $. 61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6" name="Picture 5" descr="A row of different colored paper money&#10;&#10;Description automatically generated">
            <a:extLst>
              <a:ext uri="{FF2B5EF4-FFF2-40B4-BE49-F238E27FC236}">
                <a16:creationId xmlns:a16="http://schemas.microsoft.com/office/drawing/2014/main" id="{8AA5F74F-16B7-5379-2C90-6B597F34E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809" y="2356731"/>
            <a:ext cx="7305815" cy="3313819"/>
          </a:xfrm>
          <a:prstGeom prst="rect">
            <a:avLst/>
          </a:prstGeom>
        </p:spPr>
      </p:pic>
      <p:pic>
        <p:nvPicPr>
          <p:cNvPr id="7" name="Picture 6" descr="A group of coins on a table&#10;&#10;Description automatically generated">
            <a:extLst>
              <a:ext uri="{FF2B5EF4-FFF2-40B4-BE49-F238E27FC236}">
                <a16:creationId xmlns:a16="http://schemas.microsoft.com/office/drawing/2014/main" id="{7F6ECADD-008F-4F3F-BF69-2A9360F37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2846"/>
            <a:ext cx="2800249" cy="1660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89036"/>
            <a:ext cx="10080624" cy="757238"/>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Cooktown</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66675" y="1047168"/>
            <a:ext cx="992822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Named after Captain Cook, Cooktown in North Queensland, is the northern gateway to the Great Barrier Reef. </a:t>
            </a:r>
          </a:p>
          <a:p>
            <a:pPr marL="342900" indent="-342900">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Cooktown has over two centuries of rich </a:t>
            </a:r>
            <a:br>
              <a:rPr lang="en-US" sz="2000" dirty="0">
                <a:latin typeface="Times New Roman" panose="02020603050405020304" pitchFamily="18" charset="0"/>
                <a:ea typeface="Tahoma" panose="020B0604030504040204" pitchFamily="34" charset="0"/>
                <a:cs typeface="Times New Roman" panose="02020603050405020304" pitchFamily="18" charset="0"/>
              </a:rPr>
            </a:br>
            <a:r>
              <a:rPr lang="en-US" sz="2000" dirty="0">
                <a:latin typeface="Times New Roman" panose="02020603050405020304" pitchFamily="18" charset="0"/>
                <a:ea typeface="Tahoma" panose="020B0604030504040204" pitchFamily="34" charset="0"/>
                <a:cs typeface="Times New Roman" panose="02020603050405020304" pitchFamily="18" charset="0"/>
              </a:rPr>
              <a:t>history. Cooktown was the site of the first </a:t>
            </a:r>
            <a:br>
              <a:rPr lang="en-US" sz="2000" dirty="0">
                <a:latin typeface="Times New Roman" panose="02020603050405020304" pitchFamily="18" charset="0"/>
                <a:ea typeface="Tahoma" panose="020B0604030504040204" pitchFamily="34" charset="0"/>
                <a:cs typeface="Times New Roman" panose="02020603050405020304" pitchFamily="18" charset="0"/>
              </a:rPr>
            </a:br>
            <a:r>
              <a:rPr lang="en-US" sz="2000" dirty="0">
                <a:latin typeface="Times New Roman" panose="02020603050405020304" pitchFamily="18" charset="0"/>
                <a:ea typeface="Tahoma" panose="020B0604030504040204" pitchFamily="34" charset="0"/>
                <a:cs typeface="Times New Roman" panose="02020603050405020304" pitchFamily="18" charset="0"/>
              </a:rPr>
              <a:t>European ‘settlement’ in Australia when </a:t>
            </a:r>
            <a:br>
              <a:rPr lang="en-US" sz="2000" dirty="0">
                <a:latin typeface="Times New Roman" panose="02020603050405020304" pitchFamily="18" charset="0"/>
                <a:ea typeface="Tahoma" panose="020B0604030504040204" pitchFamily="34" charset="0"/>
                <a:cs typeface="Times New Roman" panose="02020603050405020304" pitchFamily="18" charset="0"/>
              </a:rPr>
            </a:br>
            <a:r>
              <a:rPr lang="en-US" sz="2000" dirty="0">
                <a:latin typeface="Times New Roman" panose="02020603050405020304" pitchFamily="18" charset="0"/>
                <a:ea typeface="Tahoma" panose="020B0604030504040204" pitchFamily="34" charset="0"/>
                <a:cs typeface="Times New Roman" panose="02020603050405020304" pitchFamily="18" charset="0"/>
              </a:rPr>
              <a:t>Captain James Cook, having accidentally </a:t>
            </a:r>
            <a:br>
              <a:rPr lang="en-US" sz="2000" dirty="0">
                <a:latin typeface="Times New Roman" panose="02020603050405020304" pitchFamily="18" charset="0"/>
                <a:ea typeface="Tahoma" panose="020B0604030504040204" pitchFamily="34" charset="0"/>
                <a:cs typeface="Times New Roman" panose="02020603050405020304" pitchFamily="18" charset="0"/>
              </a:rPr>
            </a:br>
            <a:r>
              <a:rPr lang="en-US" sz="2000" dirty="0">
                <a:latin typeface="Times New Roman" panose="02020603050405020304" pitchFamily="18" charset="0"/>
                <a:ea typeface="Tahoma" panose="020B0604030504040204" pitchFamily="34" charset="0"/>
                <a:cs typeface="Times New Roman" panose="02020603050405020304" pitchFamily="18" charset="0"/>
              </a:rPr>
              <a:t>struck the Great Barrier Reef, off the coast </a:t>
            </a:r>
            <a:br>
              <a:rPr lang="en-US" sz="2000" dirty="0">
                <a:latin typeface="Times New Roman" panose="02020603050405020304" pitchFamily="18" charset="0"/>
                <a:ea typeface="Tahoma" panose="020B0604030504040204" pitchFamily="34" charset="0"/>
                <a:cs typeface="Times New Roman" panose="02020603050405020304" pitchFamily="18" charset="0"/>
              </a:rPr>
            </a:br>
            <a:r>
              <a:rPr lang="en-US" sz="2000" dirty="0">
                <a:latin typeface="Times New Roman" panose="02020603050405020304" pitchFamily="18" charset="0"/>
                <a:ea typeface="Tahoma" panose="020B0604030504040204" pitchFamily="34" charset="0"/>
                <a:cs typeface="Times New Roman" panose="02020603050405020304" pitchFamily="18" charset="0"/>
              </a:rPr>
              <a:t>north of Cape Tribulation, struggled up the </a:t>
            </a:r>
            <a:br>
              <a:rPr lang="en-US" sz="2000" dirty="0">
                <a:latin typeface="Times New Roman" panose="02020603050405020304" pitchFamily="18" charset="0"/>
                <a:ea typeface="Tahoma" panose="020B0604030504040204" pitchFamily="34" charset="0"/>
                <a:cs typeface="Times New Roman" panose="02020603050405020304" pitchFamily="18" charset="0"/>
              </a:rPr>
            </a:br>
            <a:r>
              <a:rPr lang="en-US" sz="2000" dirty="0">
                <a:latin typeface="Times New Roman" panose="02020603050405020304" pitchFamily="18" charset="0"/>
                <a:ea typeface="Tahoma" panose="020B0604030504040204" pitchFamily="34" charset="0"/>
                <a:cs typeface="Times New Roman" panose="02020603050405020304" pitchFamily="18" charset="0"/>
              </a:rPr>
              <a:t>coast and beached the Endeavour on the </a:t>
            </a:r>
            <a:br>
              <a:rPr lang="en-US" sz="2000" dirty="0">
                <a:latin typeface="Times New Roman" panose="02020603050405020304" pitchFamily="18" charset="0"/>
                <a:ea typeface="Tahoma" panose="020B0604030504040204" pitchFamily="34" charset="0"/>
                <a:cs typeface="Times New Roman" panose="02020603050405020304" pitchFamily="18" charset="0"/>
              </a:rPr>
            </a:br>
            <a:r>
              <a:rPr lang="en-US" sz="2000" dirty="0">
                <a:latin typeface="Times New Roman" panose="02020603050405020304" pitchFamily="18" charset="0"/>
                <a:ea typeface="Tahoma" panose="020B0604030504040204" pitchFamily="34" charset="0"/>
                <a:cs typeface="Times New Roman" panose="02020603050405020304" pitchFamily="18" charset="0"/>
              </a:rPr>
              <a:t>shores of the Endeavour River.</a:t>
            </a:r>
          </a:p>
          <a:p>
            <a:pPr marL="342900" indent="-342900">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Cook and his crew were to stay on the </a:t>
            </a:r>
            <a:br>
              <a:rPr lang="en-US" sz="2000" dirty="0">
                <a:latin typeface="Times New Roman" panose="02020603050405020304" pitchFamily="18" charset="0"/>
                <a:ea typeface="Tahoma" panose="020B0604030504040204" pitchFamily="34" charset="0"/>
                <a:cs typeface="Times New Roman" panose="02020603050405020304" pitchFamily="18" charset="0"/>
              </a:rPr>
            </a:br>
            <a:r>
              <a:rPr lang="en-US" sz="2000" dirty="0">
                <a:latin typeface="Times New Roman" panose="02020603050405020304" pitchFamily="18" charset="0"/>
                <a:ea typeface="Tahoma" panose="020B0604030504040204" pitchFamily="34" charset="0"/>
                <a:cs typeface="Times New Roman" panose="02020603050405020304" pitchFamily="18" charset="0"/>
              </a:rPr>
              <a:t>edge of the Endeavour River from June </a:t>
            </a:r>
            <a:br>
              <a:rPr lang="en-US" sz="2000" dirty="0">
                <a:latin typeface="Times New Roman" panose="02020603050405020304" pitchFamily="18" charset="0"/>
                <a:ea typeface="Tahoma" panose="020B0604030504040204" pitchFamily="34" charset="0"/>
                <a:cs typeface="Times New Roman" panose="02020603050405020304" pitchFamily="18" charset="0"/>
              </a:rPr>
            </a:br>
            <a:r>
              <a:rPr lang="en-US" sz="2000" dirty="0">
                <a:latin typeface="Times New Roman" panose="02020603050405020304" pitchFamily="18" charset="0"/>
                <a:ea typeface="Tahoma" panose="020B0604030504040204" pitchFamily="34" charset="0"/>
                <a:cs typeface="Times New Roman" panose="02020603050405020304" pitchFamily="18" charset="0"/>
              </a:rPr>
              <a:t>17</a:t>
            </a:r>
            <a:r>
              <a:rPr lang="en-US" sz="2000" baseline="30000" dirty="0">
                <a:latin typeface="Times New Roman" panose="02020603050405020304" pitchFamily="18" charset="0"/>
                <a:ea typeface="Tahoma" panose="020B0604030504040204" pitchFamily="34" charset="0"/>
                <a:cs typeface="Times New Roman" panose="02020603050405020304" pitchFamily="18" charset="0"/>
              </a:rPr>
              <a:t>th</a:t>
            </a:r>
            <a:r>
              <a:rPr lang="en-US" sz="2000" dirty="0">
                <a:latin typeface="Times New Roman" panose="02020603050405020304" pitchFamily="18" charset="0"/>
                <a:ea typeface="Tahoma" panose="020B0604030504040204" pitchFamily="34" charset="0"/>
                <a:cs typeface="Times New Roman" panose="02020603050405020304" pitchFamily="18" charset="0"/>
              </a:rPr>
              <a:t> to August 4</a:t>
            </a:r>
            <a:r>
              <a:rPr lang="en-US" sz="2000" baseline="30000" dirty="0">
                <a:latin typeface="Times New Roman" panose="02020603050405020304" pitchFamily="18" charset="0"/>
                <a:ea typeface="Tahoma" panose="020B0604030504040204" pitchFamily="34" charset="0"/>
                <a:cs typeface="Times New Roman" panose="02020603050405020304" pitchFamily="18" charset="0"/>
              </a:rPr>
              <a:t>th</a:t>
            </a:r>
            <a:r>
              <a:rPr lang="en-US" sz="2000" dirty="0">
                <a:latin typeface="Times New Roman" panose="02020603050405020304" pitchFamily="18" charset="0"/>
                <a:ea typeface="Tahoma" panose="020B0604030504040204" pitchFamily="34" charset="0"/>
                <a:cs typeface="Times New Roman" panose="02020603050405020304" pitchFamily="18" charset="0"/>
              </a:rPr>
              <a:t>, 1770, the longest time they were to spend at any location in Australia. Learn more about Cook’s history in the Great Barrier Reef.</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5" name="Picture 4" descr="A ship in the water&#10;&#10;Description automatically generated">
            <a:extLst>
              <a:ext uri="{FF2B5EF4-FFF2-40B4-BE49-F238E27FC236}">
                <a16:creationId xmlns:a16="http://schemas.microsoft.com/office/drawing/2014/main" id="{D5649EDB-31D5-6D84-E764-F01B44686260}"/>
              </a:ext>
            </a:extLst>
          </p:cNvPr>
          <p:cNvPicPr>
            <a:picLocks noChangeAspect="1"/>
          </p:cNvPicPr>
          <p:nvPr/>
        </p:nvPicPr>
        <p:blipFill rotWithShape="1">
          <a:blip r:embed="rId3">
            <a:extLst>
              <a:ext uri="{28A0092B-C50C-407E-A947-70E740481C1C}">
                <a14:useLocalDpi xmlns:a14="http://schemas.microsoft.com/office/drawing/2010/main" val="0"/>
              </a:ext>
            </a:extLst>
          </a:blip>
          <a:srcRect l="12588" t="7260" r="11462" b="15347"/>
          <a:stretch/>
        </p:blipFill>
        <p:spPr>
          <a:xfrm>
            <a:off x="4903803" y="1554278"/>
            <a:ext cx="5176821" cy="3093921"/>
          </a:xfrm>
          <a:prstGeom prst="rect">
            <a:avLst/>
          </a:prstGeom>
        </p:spPr>
      </p:pic>
    </p:spTree>
    <p:extLst>
      <p:ext uri="{BB962C8B-B14F-4D97-AF65-F5344CB8AC3E}">
        <p14:creationId xmlns:p14="http://schemas.microsoft.com/office/powerpoint/2010/main" val="29716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0"/>
            <a:ext cx="5339493" cy="1366173"/>
          </a:xfrm>
          <a:prstGeom prst="rect">
            <a:avLst/>
          </a:prstGeom>
        </p:spPr>
        <p:txBody>
          <a:bodyPr vert="horz" lIns="91440" tIns="45720" rIns="91440" bIns="45720" rtlCol="0" anchor="ctr">
            <a:normAutofit/>
          </a:bodyPr>
          <a:lstStyle/>
          <a:p>
            <a:pPr lvl="0" algn="ctr" defTabSz="914400"/>
            <a:r>
              <a:rPr lang="en-US" sz="4400" b="1" dirty="0">
                <a:latin typeface="Times New Roman" panose="02020603050405020304" pitchFamily="18" charset="0"/>
                <a:cs typeface="Times New Roman" panose="02020603050405020304" pitchFamily="18" charset="0"/>
              </a:rPr>
              <a:t>Historical Cooktown</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304800" y="1181099"/>
            <a:ext cx="5791200" cy="48291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marL="571500" indent="-228600" defTabSz="9144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1770, Captain James Cook sailed along the east coast of Australia and named coastal features in this region including Cape Cleveland, Cleveland Bay and Magnetic Island.</a:t>
            </a:r>
          </a:p>
          <a:p>
            <a:pPr marL="571500" indent="-228600" defTabSz="9144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While he did not land in the region, he noted use of the land by Indigenous inhabitants.</a:t>
            </a:r>
          </a:p>
          <a:p>
            <a:pPr marL="571500" indent="-228600" defTabSz="9144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Cooktown was founded in 1864 as a port for the fledgling pastoral industry in North Queensland. </a:t>
            </a:r>
          </a:p>
          <a:p>
            <a:pPr marL="571500" indent="-228600" defTabSz="9144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Following the discovery of gold in the immediate interior at Ravenswood and then Charters Towers, the town developed into the principal trading center for North Queensland.</a:t>
            </a:r>
          </a:p>
          <a:p>
            <a:pPr marL="342900" indent="-228600" defTabSz="914400">
              <a:lnSpc>
                <a:spcPct val="90000"/>
              </a:lnSpc>
              <a:spcAft>
                <a:spcPts val="600"/>
              </a:spcAft>
              <a:buFont typeface="Arial" panose="020B0604020202020204" pitchFamily="34" charset="0"/>
              <a:buChar char="•"/>
            </a:pPr>
            <a:endParaRPr kumimoji="0" lang="en-US" altLang="en-US" sz="1200" b="0" i="0" u="none" strike="noStrike" cap="none" normalizeH="0" baseline="0" dirty="0">
              <a:ln>
                <a:noFill/>
              </a:ln>
              <a:effectLst/>
            </a:endParaRPr>
          </a:p>
        </p:txBody>
      </p:sp>
      <p:pic>
        <p:nvPicPr>
          <p:cNvPr id="4" name="Picture 3" descr="A horse pulling a cart&#10;&#10;Description automatically generated">
            <a:extLst>
              <a:ext uri="{FF2B5EF4-FFF2-40B4-BE49-F238E27FC236}">
                <a16:creationId xmlns:a16="http://schemas.microsoft.com/office/drawing/2014/main" id="{4FF983FD-5266-572C-D5A1-56F37A1AFAC9}"/>
              </a:ext>
            </a:extLst>
          </p:cNvPr>
          <p:cNvPicPr>
            <a:picLocks noChangeAspect="1"/>
          </p:cNvPicPr>
          <p:nvPr/>
        </p:nvPicPr>
        <p:blipFill rotWithShape="1">
          <a:blip r:embed="rId3">
            <a:extLst>
              <a:ext uri="{28A0092B-C50C-407E-A947-70E740481C1C}">
                <a14:useLocalDpi xmlns:a14="http://schemas.microsoft.com/office/drawing/2010/main" val="0"/>
              </a:ext>
            </a:extLst>
          </a:blip>
          <a:srcRect l="11124" t="1991" r="33306" b="-1990"/>
          <a:stretch/>
        </p:blipFill>
        <p:spPr>
          <a:xfrm>
            <a:off x="5339494" y="0"/>
            <a:ext cx="4738610" cy="578342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a:prstGeom prst="rect">
            <a:avLst/>
          </a:prstGeom>
        </p:spPr>
        <p:txBody>
          <a:bodyPr vert="horz" lIns="91440" tIns="45720" rIns="91440" bIns="45720" rtlCol="0" anchor="ctr">
            <a:normAutofit/>
          </a:bodyPr>
          <a:lstStyle/>
          <a:p>
            <a:pPr defTabSz="914400">
              <a:spcAft>
                <a:spcPts val="600"/>
              </a:spcAft>
              <a:defRPr/>
            </a:pPr>
            <a:fld id="{76B031AB-4808-4E5A-B41A-FC677859455F}" type="slidenum">
              <a:rPr lang="en-US" sz="1200">
                <a:solidFill>
                  <a:srgbClr val="FFFFFF"/>
                </a:solidFill>
                <a:latin typeface="Calibri" panose="020F0502020204030204"/>
              </a:rPr>
              <a:pPr defTabSz="914400">
                <a:spcAft>
                  <a:spcPts val="600"/>
                </a:spcAft>
                <a:defRPr/>
              </a:pPr>
              <a:t>7</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472281" y="0"/>
            <a:ext cx="5651061" cy="1144929"/>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Cooktown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4472281" y="1361025"/>
            <a:ext cx="560834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Cooktown is one of the few large towns in the Cape York. The scientist Joseph Banks and Swedish naturalist Daniel Solander, who accompanied Cook on the expedition, took advantage of the 7-week stay to collect, preserve and document over 200 new species of plants, which formed the vast majority of the collection brought back to England from Australia.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young artist Sydney Parkinson illustrated the specimens, and he was the first British artist to portray Aboriginal people from direct observation. The illustrations were later published as the famous </a:t>
            </a:r>
            <a:r>
              <a:rPr lang="en-US" sz="2000" i="1" dirty="0">
                <a:latin typeface="Times New Roman" panose="02020603050405020304" pitchFamily="18" charset="0"/>
                <a:cs typeface="Times New Roman" panose="02020603050405020304" pitchFamily="18" charset="0"/>
              </a:rPr>
              <a:t>Banks' Florilegium</a:t>
            </a:r>
            <a:r>
              <a:rPr lang="en-US" sz="2000" dirty="0">
                <a:latin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4" name="Picture 13" descr="A close-up of a person with a feather in her hair&#10;&#10;Description automatically generated">
            <a:extLst>
              <a:ext uri="{FF2B5EF4-FFF2-40B4-BE49-F238E27FC236}">
                <a16:creationId xmlns:a16="http://schemas.microsoft.com/office/drawing/2014/main" id="{ADA7B241-900E-D258-00AA-650C4CBF3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72281" cy="5670550"/>
          </a:xfrm>
          <a:prstGeom prst="rect">
            <a:avLst/>
          </a:prstGeom>
        </p:spPr>
      </p:pic>
    </p:spTree>
    <p:extLst>
      <p:ext uri="{BB962C8B-B14F-4D97-AF65-F5344CB8AC3E}">
        <p14:creationId xmlns:p14="http://schemas.microsoft.com/office/powerpoint/2010/main" val="32411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50825"/>
            <a:ext cx="10080625" cy="757238"/>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Cooktown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0" y="1008064"/>
            <a:ext cx="439102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next recorded European expedition to the area was in 1819, when Captain Phillip Parker King on board HMS </a:t>
            </a:r>
            <a:r>
              <a:rPr lang="en-US" sz="2000" i="1" dirty="0">
                <a:latin typeface="Times New Roman" panose="02020603050405020304" pitchFamily="18" charset="0"/>
                <a:cs typeface="Times New Roman" panose="02020603050405020304" pitchFamily="18" charset="0"/>
              </a:rPr>
              <a:t>Mermaid</a:t>
            </a:r>
            <a:r>
              <a:rPr lang="en-US" sz="2000" dirty="0">
                <a:latin typeface="Times New Roman" panose="02020603050405020304" pitchFamily="18" charset="0"/>
                <a:cs typeface="Times New Roman" panose="02020603050405020304" pitchFamily="18" charset="0"/>
              </a:rPr>
              <a:t>, visited the Endeavour River during his surveying voyage around Australia.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camped for two weeks at the mouth of the river in order to construct a new dinghy, and had mostly friendly interactions with the local Aboriginal people until an argument occurred over the possession of clothes. Spears and musket-fire were exchanged but no injuries were sustained.</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Picture 4" descr="A painting of a boat in the water&#10;&#10;Description automatically generated">
            <a:extLst>
              <a:ext uri="{FF2B5EF4-FFF2-40B4-BE49-F238E27FC236}">
                <a16:creationId xmlns:a16="http://schemas.microsoft.com/office/drawing/2014/main" id="{AF7232D6-6712-E2FA-3078-DF4CB2A44458}"/>
              </a:ext>
            </a:extLst>
          </p:cNvPr>
          <p:cNvPicPr>
            <a:picLocks noChangeAspect="1"/>
          </p:cNvPicPr>
          <p:nvPr/>
        </p:nvPicPr>
        <p:blipFill rotWithShape="1">
          <a:blip r:embed="rId3">
            <a:extLst>
              <a:ext uri="{28A0092B-C50C-407E-A947-70E740481C1C}">
                <a14:useLocalDpi xmlns:a14="http://schemas.microsoft.com/office/drawing/2010/main" val="0"/>
              </a:ext>
            </a:extLst>
          </a:blip>
          <a:srcRect l="25133" t="9732" r="2625" b="9220"/>
          <a:stretch/>
        </p:blipFill>
        <p:spPr>
          <a:xfrm>
            <a:off x="4391025" y="1085851"/>
            <a:ext cx="5689600" cy="4595814"/>
          </a:xfrm>
          <a:prstGeom prst="rect">
            <a:avLst/>
          </a:prstGeom>
        </p:spPr>
      </p:pic>
      <p:sp>
        <p:nvSpPr>
          <p:cNvPr id="7" name="TextBox 6">
            <a:extLst>
              <a:ext uri="{FF2B5EF4-FFF2-40B4-BE49-F238E27FC236}">
                <a16:creationId xmlns:a16="http://schemas.microsoft.com/office/drawing/2014/main" id="{83440124-E062-2E7A-0A17-6FEFD619C6C1}"/>
              </a:ext>
            </a:extLst>
          </p:cNvPr>
          <p:cNvSpPr txBox="1"/>
          <p:nvPr/>
        </p:nvSpPr>
        <p:spPr>
          <a:xfrm>
            <a:off x="4391025" y="5042238"/>
            <a:ext cx="5689600" cy="461665"/>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HMS </a:t>
            </a:r>
            <a:r>
              <a:rPr lang="en-US" sz="2400" b="1" i="1" dirty="0">
                <a:latin typeface="Times New Roman" panose="02020603050405020304" pitchFamily="18" charset="0"/>
                <a:cs typeface="Times New Roman" panose="02020603050405020304" pitchFamily="18" charset="0"/>
              </a:rPr>
              <a:t>Mermaid</a:t>
            </a:r>
            <a:endParaRPr lang="en-US" sz="2400" b="1" dirty="0"/>
          </a:p>
        </p:txBody>
      </p:sp>
    </p:spTree>
    <p:extLst>
      <p:ext uri="{BB962C8B-B14F-4D97-AF65-F5344CB8AC3E}">
        <p14:creationId xmlns:p14="http://schemas.microsoft.com/office/powerpoint/2010/main" val="158308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1868</TotalTime>
  <Words>3432</Words>
  <Application>Microsoft Office PowerPoint</Application>
  <PresentationFormat>Custom</PresentationFormat>
  <Paragraphs>218</Paragraphs>
  <Slides>37</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Alef</vt:lpstr>
      <vt:lpstr>-apple-system</vt:lpstr>
      <vt:lpstr>Arial</vt:lpstr>
      <vt:lpstr>Calibri</vt:lpstr>
      <vt:lpstr>Calibri Light</vt:lpstr>
      <vt:lpstr>Liberation Sans</vt:lpstr>
      <vt:lpstr>Roboto</vt:lpstr>
      <vt:lpstr>Times New Roman</vt:lpstr>
      <vt:lpstr>Wingdings</vt:lpstr>
      <vt:lpstr>Office 2013 - 2022 Theme</vt:lpstr>
      <vt:lpstr>Cooktown Australia Presented by Marc Silver</vt:lpstr>
      <vt:lpstr>What I Will Cover</vt:lpstr>
      <vt:lpstr>My Port Philosophy</vt:lpstr>
      <vt:lpstr>PowerPoint Presentation</vt:lpstr>
      <vt:lpstr>PowerPoint Presentation</vt:lpstr>
      <vt:lpstr>About Cooktown</vt:lpstr>
      <vt:lpstr>Historical Cooktown</vt:lpstr>
      <vt:lpstr>Historical Cooktown Cont.</vt:lpstr>
      <vt:lpstr>Historical Cooktown Cont.</vt:lpstr>
      <vt:lpstr>Historical Cooktown Cont.</vt:lpstr>
      <vt:lpstr>Historical Cooktown Cont.</vt:lpstr>
      <vt:lpstr>Historical Cooktown Cont.</vt:lpstr>
      <vt:lpstr>Historical Cooktown Cont.</vt:lpstr>
      <vt:lpstr>Historical Cooktown Cont.</vt:lpstr>
      <vt:lpstr>Historical Cooktown Cont.</vt:lpstr>
      <vt:lpstr>Cooktown Area Map </vt:lpstr>
      <vt:lpstr>Map of Cooktown</vt:lpstr>
      <vt:lpstr>Cooktown Transit</vt:lpstr>
      <vt:lpstr>Cooktown Taxis</vt:lpstr>
      <vt:lpstr>Walking Tour </vt:lpstr>
      <vt:lpstr>Diving Cooktown</vt:lpstr>
      <vt:lpstr>PowerPoint Presentation</vt:lpstr>
      <vt:lpstr>Sherin Esplanade</vt:lpstr>
      <vt:lpstr>James Cook Museum</vt:lpstr>
      <vt:lpstr>Cooktown Botanic Gardens</vt:lpstr>
      <vt:lpstr>The Solander Garden</vt:lpstr>
      <vt:lpstr>PowerPoint Presentation</vt:lpstr>
      <vt:lpstr>Lions Den Hotel</vt:lpstr>
      <vt:lpstr>PowerPoint Presentation</vt:lpstr>
      <vt:lpstr>Whale Watching Tour</vt:lpstr>
      <vt:lpstr>Finch Bay</vt:lpstr>
      <vt:lpstr> Bicentennial National Trail </vt:lpstr>
      <vt:lpstr>Keatings Lagoon</vt:lpstr>
      <vt:lpstr>PowerPoint Presentation</vt:lpstr>
      <vt:lpstr>Conclusion</vt:lpstr>
      <vt:lpstr>Thanks For Coming</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182</cp:revision>
  <dcterms:created xsi:type="dcterms:W3CDTF">2023-03-25T21:24:27Z</dcterms:created>
  <dcterms:modified xsi:type="dcterms:W3CDTF">2024-08-06T04:15:11Z</dcterms:modified>
</cp:coreProperties>
</file>