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4D_7756A6D3.xml" ContentType="application/vnd.ms-powerpoint.comments+xml"/>
  <Override PartName="/ppt/notesSlides/notesSlide3.xml" ContentType="application/vnd.openxmlformats-officedocument.presentationml.notesSlide+xml"/>
  <Override PartName="/ppt/comments/modernComment_150_14781909.xml" ContentType="application/vnd.ms-powerpoint.comments+xml"/>
  <Override PartName="/ppt/notesSlides/notesSlide4.xml" ContentType="application/vnd.openxmlformats-officedocument.presentationml.notesSlide+xml"/>
  <Override PartName="/ppt/comments/modernComment_178_EE849A64.xml" ContentType="application/vnd.ms-powerpoint.comments+xml"/>
  <Override PartName="/ppt/comments/modernComment_155_7C34BFD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2"/>
  </p:notesMasterIdLst>
  <p:sldIdLst>
    <p:sldId id="373" r:id="rId2"/>
    <p:sldId id="375" r:id="rId3"/>
    <p:sldId id="374" r:id="rId4"/>
    <p:sldId id="329" r:id="rId5"/>
    <p:sldId id="330" r:id="rId6"/>
    <p:sldId id="363" r:id="rId7"/>
    <p:sldId id="331" r:id="rId8"/>
    <p:sldId id="364" r:id="rId9"/>
    <p:sldId id="332" r:id="rId10"/>
    <p:sldId id="333" r:id="rId11"/>
    <p:sldId id="365" r:id="rId12"/>
    <p:sldId id="334" r:id="rId13"/>
    <p:sldId id="335" r:id="rId14"/>
    <p:sldId id="336" r:id="rId15"/>
    <p:sldId id="337" r:id="rId16"/>
    <p:sldId id="338" r:id="rId17"/>
    <p:sldId id="366" r:id="rId18"/>
    <p:sldId id="339" r:id="rId19"/>
    <p:sldId id="367" r:id="rId20"/>
    <p:sldId id="340" r:id="rId21"/>
    <p:sldId id="376" r:id="rId22"/>
    <p:sldId id="341" r:id="rId23"/>
    <p:sldId id="342" r:id="rId24"/>
    <p:sldId id="343" r:id="rId25"/>
    <p:sldId id="368" r:id="rId26"/>
    <p:sldId id="344" r:id="rId27"/>
    <p:sldId id="345" r:id="rId28"/>
    <p:sldId id="369" r:id="rId29"/>
    <p:sldId id="346" r:id="rId30"/>
    <p:sldId id="370" r:id="rId31"/>
    <p:sldId id="323" r:id="rId32"/>
    <p:sldId id="352" r:id="rId33"/>
    <p:sldId id="354" r:id="rId34"/>
    <p:sldId id="353" r:id="rId35"/>
    <p:sldId id="356" r:id="rId36"/>
    <p:sldId id="351" r:id="rId37"/>
    <p:sldId id="304" r:id="rId38"/>
    <p:sldId id="305" r:id="rId39"/>
    <p:sldId id="306" r:id="rId40"/>
    <p:sldId id="30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801" autoAdjust="0"/>
  </p:normalViewPr>
  <p:slideViewPr>
    <p:cSldViewPr snapToGrid="0" showGuides="1">
      <p:cViewPr varScale="1">
        <p:scale>
          <a:sx n="82" d="100"/>
          <a:sy n="82" d="100"/>
        </p:scale>
        <p:origin x="798" y="108"/>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modernComment_14D_7756A6D3.xml><?xml version="1.0" encoding="utf-8"?>
<p188:cmLst xmlns:a="http://schemas.openxmlformats.org/drawingml/2006/main" xmlns:r="http://schemas.openxmlformats.org/officeDocument/2006/relationships" xmlns:p188="http://schemas.microsoft.com/office/powerpoint/2018/8/main">
  <p188:cm id="{595E897F-F2F3-48D0-A26E-3FB105F5CC4A}" authorId="{5A6809BF-033D-8017-B196-2FD9BEB1A563}" created="2024-09-17T19:10:46.902">
    <ac:deMkLst xmlns:ac="http://schemas.microsoft.com/office/drawing/2013/main/command">
      <pc:docMk xmlns:pc="http://schemas.microsoft.com/office/powerpoint/2013/main/command"/>
      <pc:sldMk xmlns:pc="http://schemas.microsoft.com/office/powerpoint/2013/main/command" cId="2002167507" sldId="333"/>
      <ac:spMk id="3" creationId="{B4C66CC8-06FA-61ED-4B9C-A108E76A1067}"/>
    </ac:deMkLst>
    <p188:txBody>
      <a:bodyPr/>
      <a:lstStyle/>
      <a:p>
        <a:r>
          <a:rPr lang="en-US"/>
          <a:t>The famine of the Ming Dynasty in Shaanxi Province, China,Regional Environmental Change.</a:t>
        </a:r>
      </a:p>
    </p188:txBody>
  </p188:cm>
</p188:cmLst>
</file>

<file path=ppt/comments/modernComment_150_14781909.xml><?xml version="1.0" encoding="utf-8"?>
<p188:cmLst xmlns:a="http://schemas.openxmlformats.org/drawingml/2006/main" xmlns:r="http://schemas.openxmlformats.org/officeDocument/2006/relationships" xmlns:p188="http://schemas.microsoft.com/office/powerpoint/2018/8/main">
  <p188:cm id="{6B066C01-F4E0-436B-95D8-5D5035D7CC36}" authorId="{5A6809BF-033D-8017-B196-2FD9BEB1A563}" created="2024-09-17T19:47:36.326">
    <ac:txMkLst xmlns:ac="http://schemas.microsoft.com/office/drawing/2013/main/command">
      <pc:docMk xmlns:pc="http://schemas.microsoft.com/office/powerpoint/2013/main/command"/>
      <pc:sldMk xmlns:pc="http://schemas.microsoft.com/office/powerpoint/2013/main/command" cId="343415049" sldId="336"/>
      <ac:spMk id="3" creationId="{B4C66CC8-06FA-61ED-4B9C-A108E76A1067}"/>
      <ac:txMk cp="278" len="31">
        <ac:context len="723" hash="3357647404"/>
      </ac:txMk>
    </ac:txMkLst>
    <p188:pos x="9851136" y="1840992"/>
    <p188:txBody>
      <a:bodyPr/>
      <a:lstStyle/>
      <a:p>
        <a:r>
          <a:rPr lang="en-US"/>
          <a:t>The only way to insure a position in government was to pass the imperial examination system. These were the only good jobs at the time.</a:t>
        </a:r>
      </a:p>
    </p188:txBody>
  </p188:cm>
</p188:cmLst>
</file>

<file path=ppt/comments/modernComment_155_7C34BFDF.xml><?xml version="1.0" encoding="utf-8"?>
<p188:cmLst xmlns:a="http://schemas.openxmlformats.org/drawingml/2006/main" xmlns:r="http://schemas.openxmlformats.org/officeDocument/2006/relationships" xmlns:p188="http://schemas.microsoft.com/office/powerpoint/2018/8/main">
  <p188:cm id="{97906460-2D76-4541-B3A0-E775A99AF6CE}" authorId="{5A6809BF-033D-8017-B196-2FD9BEB1A563}" created="2024-09-17T22:48:38.455">
    <ac:deMkLst xmlns:ac="http://schemas.microsoft.com/office/drawing/2013/main/command">
      <pc:docMk xmlns:pc="http://schemas.microsoft.com/office/powerpoint/2013/main/command"/>
      <pc:sldMk xmlns:pc="http://schemas.microsoft.com/office/powerpoint/2013/main/command" cId="2083831775" sldId="341"/>
      <ac:spMk id="6" creationId="{81BE147C-2B6D-4C96-DF57-41D8323EF76E}"/>
    </ac:deMkLst>
    <p188:txBody>
      <a:bodyPr/>
      <a:lstStyle/>
      <a:p>
        <a:r>
          <a:rPr lang="en-US"/>
          <a:t>Kangxi’s reign lasted 61 years, followed by his grandson Qianlong, who ruled for over 60 years as well. This era is notable for its long-lasting stability and the relatively few number of emperors on the throne during this time.</a:t>
        </a:r>
      </a:p>
    </p188:txBody>
  </p188:cm>
</p188:cmLst>
</file>

<file path=ppt/comments/modernComment_178_EE849A64.xml><?xml version="1.0" encoding="utf-8"?>
<p188:cmLst xmlns:a="http://schemas.openxmlformats.org/drawingml/2006/main" xmlns:r="http://schemas.openxmlformats.org/officeDocument/2006/relationships" xmlns:p188="http://schemas.microsoft.com/office/powerpoint/2018/8/main">
  <p188:cm id="{793582F1-4D3D-4FFF-BDBA-4BFA48B734A6}" authorId="{5A6809BF-033D-8017-B196-2FD9BEB1A563}" created="2024-09-17T21:54:29.939">
    <ac:deMkLst xmlns:ac="http://schemas.microsoft.com/office/drawing/2013/main/command">
      <pc:docMk xmlns:pc="http://schemas.microsoft.com/office/powerpoint/2013/main/command"/>
      <pc:sldMk xmlns:pc="http://schemas.microsoft.com/office/powerpoint/2013/main/command" cId="4001667684" sldId="376"/>
      <ac:spMk id="3" creationId="{B4C66CC8-06FA-61ED-4B9C-A108E76A1067}"/>
    </ac:deMkLst>
    <p188:txBody>
      <a:bodyPr/>
      <a:lstStyle/>
      <a:p>
        <a:r>
          <a:rPr lang="en-US"/>
          <a:t>Wu Sangui occupied half of the Qing Dynasty, with twice as many troops and horses as the Manchus. He was the famous traitor Wu Sangui.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5F4E-7304-437C-940F-771511DABE8D}"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7C36C-7589-409B-89DA-6A207A4CD0A8}" type="slidenum">
              <a:rPr lang="en-US" smtClean="0"/>
              <a:t>‹#›</a:t>
            </a:fld>
            <a:endParaRPr lang="en-US"/>
          </a:p>
        </p:txBody>
      </p:sp>
    </p:spTree>
    <p:extLst>
      <p:ext uri="{BB962C8B-B14F-4D97-AF65-F5344CB8AC3E}">
        <p14:creationId xmlns:p14="http://schemas.microsoft.com/office/powerpoint/2010/main" val="296213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9</a:t>
            </a:fld>
            <a:endParaRPr lang="en-US"/>
          </a:p>
        </p:txBody>
      </p:sp>
    </p:spTree>
    <p:extLst>
      <p:ext uri="{BB962C8B-B14F-4D97-AF65-F5344CB8AC3E}">
        <p14:creationId xmlns:p14="http://schemas.microsoft.com/office/powerpoint/2010/main" val="24971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10</a:t>
            </a:fld>
            <a:endParaRPr lang="en-US"/>
          </a:p>
        </p:txBody>
      </p:sp>
    </p:spTree>
    <p:extLst>
      <p:ext uri="{BB962C8B-B14F-4D97-AF65-F5344CB8AC3E}">
        <p14:creationId xmlns:p14="http://schemas.microsoft.com/office/powerpoint/2010/main" val="14941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12</a:t>
            </a:fld>
            <a:endParaRPr lang="en-US"/>
          </a:p>
        </p:txBody>
      </p:sp>
    </p:spTree>
    <p:extLst>
      <p:ext uri="{BB962C8B-B14F-4D97-AF65-F5344CB8AC3E}">
        <p14:creationId xmlns:p14="http://schemas.microsoft.com/office/powerpoint/2010/main" val="306185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15</a:t>
            </a:fld>
            <a:endParaRPr lang="en-US"/>
          </a:p>
        </p:txBody>
      </p:sp>
    </p:spTree>
    <p:extLst>
      <p:ext uri="{BB962C8B-B14F-4D97-AF65-F5344CB8AC3E}">
        <p14:creationId xmlns:p14="http://schemas.microsoft.com/office/powerpoint/2010/main" val="84991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E7C36C-7589-409B-89DA-6A207A4CD0A8}" type="slidenum">
              <a:rPr lang="en-US" smtClean="0"/>
              <a:t>28</a:t>
            </a:fld>
            <a:endParaRPr lang="en-US"/>
          </a:p>
        </p:txBody>
      </p:sp>
    </p:spTree>
    <p:extLst>
      <p:ext uri="{BB962C8B-B14F-4D97-AF65-F5344CB8AC3E}">
        <p14:creationId xmlns:p14="http://schemas.microsoft.com/office/powerpoint/2010/main" val="124832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38</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892F-844F-A396-2EDF-6B32D802A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7C020-1FF8-1391-6F76-A16FDF8AF7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EA5338-D847-6D8D-B5BC-C080554CE408}"/>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0EA69E78-0955-9AEF-68D5-912193D1BB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32EAB-715D-EFF0-5E99-89CC9CDDD74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5081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D032-132F-C5DB-639A-1459B915BA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3021E-4975-9E2B-40AD-58BD97375C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5A35D-742A-D31A-996D-ABE11DB0ED7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3984C674-950F-D4B0-6083-85691EDC1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9E03E-DB68-8C17-8F22-FC5AA5BA8EB4}"/>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34185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3A3709-6DDD-072D-FB2F-4278EF5798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777A8-A969-6FC5-44DB-D77E415B7C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B07E1-6DFA-C8A9-4C4D-FFF9DA056E7C}"/>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BF474ABB-1C85-BA31-FA9F-5B5D16100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5F6E5-5E6D-3436-D8E1-8CACEA6006A0}"/>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70581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4/24/2025</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9237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568C-4F55-4E83-A1A9-9A08172D2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77A25B-CD35-7F43-A472-A2EDFCA34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777656-4A46-888F-6F89-7585BD7FCC7F}"/>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D113C9D2-7068-638A-2118-7F4E568B7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2710E-9D72-DDCA-B41D-A271A7B1CD9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9915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BAAB-0F7D-AFA0-085A-2F456FE3A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2871D-8838-82C2-3444-48020528940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C938E7-3742-A11D-3691-82B39344D273}"/>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EE80467A-A200-F2EA-0409-BF58F0F14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656F6-93DE-411A-76D3-6BC191B6BA8D}"/>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08661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C6BF-4A59-20B5-F962-30B8BF5EC3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393495-6498-4BFA-631B-802916163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C199FD-9C4D-B172-8B63-4A4320DD9D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6EEACE-0F1C-1265-5549-3EB5ADDD7954}"/>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330DEC15-3352-5FBD-41B4-8DE775060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CB1EE-8B24-1162-12A8-78D3985173E7}"/>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254501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09EA1-F684-47BE-6B2A-91E85C90D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EEAFF8-6179-9C52-5ACB-F33428082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E5279-0249-76B4-F300-8FBC5609B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64773-6B7C-6C90-9882-57A721872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BAB0D-9CE0-5A40-6953-6079C0277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85850C-B8D7-9C93-9D60-A322AE05A06A}"/>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8" name="Footer Placeholder 7">
            <a:extLst>
              <a:ext uri="{FF2B5EF4-FFF2-40B4-BE49-F238E27FC236}">
                <a16:creationId xmlns:a16="http://schemas.microsoft.com/office/drawing/2014/main" id="{1F3CF7D2-7B8D-05E6-AB3E-55978D2A9A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E7A65-52BC-C91D-3E47-377504678511}"/>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84435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278E-0F51-C7C3-5D67-9BE27F1BBE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9EADA-4A19-4A93-5D35-4D07677E3E73}"/>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4" name="Footer Placeholder 3">
            <a:extLst>
              <a:ext uri="{FF2B5EF4-FFF2-40B4-BE49-F238E27FC236}">
                <a16:creationId xmlns:a16="http://schemas.microsoft.com/office/drawing/2014/main" id="{8103D110-1F2C-D40A-2EF0-DEE368F49F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069A7-4FF1-DFD1-A138-711B30887EDD}"/>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4863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4BE5C-AF50-91BE-6090-51A8B1647AE0}"/>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3" name="Footer Placeholder 2">
            <a:extLst>
              <a:ext uri="{FF2B5EF4-FFF2-40B4-BE49-F238E27FC236}">
                <a16:creationId xmlns:a16="http://schemas.microsoft.com/office/drawing/2014/main" id="{F44A52ED-07EA-707C-4038-6B06FFA7F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C52970-6421-FA6D-2640-27BB61F4946E}"/>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35368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7962-B51D-8E6E-9BF7-4BF9CAB9C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3F8A4-B617-FA84-6654-55ACFAC6C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24279F-8BAF-BE1B-6C01-B683446E3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7BFFC-8820-56E0-9EA5-BB8EB86B2D59}"/>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328E07E1-88A4-7227-16FD-BF25CE1B5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6265F-84F3-88D8-268E-E2F58D4EAE29}"/>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01958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3863-7277-56A5-0E13-63BDC9854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F72D7-2296-A883-3379-C15D958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C96579-A7D1-36DB-9C35-50DCFA4BE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36415-43A1-D2D1-08CE-501765988F74}"/>
              </a:ext>
            </a:extLst>
          </p:cNvPr>
          <p:cNvSpPr>
            <a:spLocks noGrp="1"/>
          </p:cNvSpPr>
          <p:nvPr>
            <p:ph type="dt" sz="half" idx="10"/>
          </p:nvPr>
        </p:nvSpPr>
        <p:spPr/>
        <p:txBody>
          <a:bodyPr/>
          <a:lstStyle/>
          <a:p>
            <a:fld id="{3FDE0743-6AEF-4F8A-ADA9-C1892BE12DA2}" type="datetimeFigureOut">
              <a:rPr lang="en-US" smtClean="0"/>
              <a:t>4/24/2025</a:t>
            </a:fld>
            <a:endParaRPr lang="en-US"/>
          </a:p>
        </p:txBody>
      </p:sp>
      <p:sp>
        <p:nvSpPr>
          <p:cNvPr id="6" name="Footer Placeholder 5">
            <a:extLst>
              <a:ext uri="{FF2B5EF4-FFF2-40B4-BE49-F238E27FC236}">
                <a16:creationId xmlns:a16="http://schemas.microsoft.com/office/drawing/2014/main" id="{FF9FEEC2-D438-732C-5EF6-E77596EE3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F1824-0244-41F9-D154-E60FF34D88A3}"/>
              </a:ext>
            </a:extLst>
          </p:cNvPr>
          <p:cNvSpPr>
            <a:spLocks noGrp="1"/>
          </p:cNvSpPr>
          <p:nvPr>
            <p:ph type="sldNum" sz="quarter" idx="12"/>
          </p:nvPr>
        </p:nvSpPr>
        <p:spPr/>
        <p:txBody>
          <a:bodyPr/>
          <a:lstStyle/>
          <a:p>
            <a:fld id="{BFACE090-CD7A-44FC-B589-04C8594203F6}" type="slidenum">
              <a:rPr lang="en-US" smtClean="0"/>
              <a:t>‹#›</a:t>
            </a:fld>
            <a:endParaRPr lang="en-US"/>
          </a:p>
        </p:txBody>
      </p:sp>
    </p:spTree>
    <p:extLst>
      <p:ext uri="{BB962C8B-B14F-4D97-AF65-F5344CB8AC3E}">
        <p14:creationId xmlns:p14="http://schemas.microsoft.com/office/powerpoint/2010/main" val="191413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F5B1B-DBA8-FF06-116E-5E0B1719E1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1AD80F-79A4-D02E-D38D-05842B42F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B6DF9-9B35-9EA9-2160-D3779D066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DE0743-6AEF-4F8A-ADA9-C1892BE12DA2}" type="datetimeFigureOut">
              <a:rPr lang="en-US" smtClean="0"/>
              <a:t>4/24/2025</a:t>
            </a:fld>
            <a:endParaRPr lang="en-US"/>
          </a:p>
        </p:txBody>
      </p:sp>
      <p:sp>
        <p:nvSpPr>
          <p:cNvPr id="5" name="Footer Placeholder 4">
            <a:extLst>
              <a:ext uri="{FF2B5EF4-FFF2-40B4-BE49-F238E27FC236}">
                <a16:creationId xmlns:a16="http://schemas.microsoft.com/office/drawing/2014/main" id="{292162C8-2ED0-FAE6-23B1-4423822CA4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86F984-3D8E-40E9-D77B-D36E1F1D8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ACE090-CD7A-44FC-B589-04C8594203F6}" type="slidenum">
              <a:rPr lang="en-US" smtClean="0"/>
              <a:t>‹#›</a:t>
            </a:fld>
            <a:endParaRPr lang="en-US"/>
          </a:p>
        </p:txBody>
      </p:sp>
    </p:spTree>
    <p:extLst>
      <p:ext uri="{BB962C8B-B14F-4D97-AF65-F5344CB8AC3E}">
        <p14:creationId xmlns:p14="http://schemas.microsoft.com/office/powerpoint/2010/main" val="30909156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4D_7756A6D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microsoft.com/office/2018/10/relationships/comments" Target="../comments/modernComment_150_1478190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microsoft.com/office/2018/10/relationships/comments" Target="../comments/modernComment_178_EE849A6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microsoft.com/office/2018/10/relationships/comments" Target="../comments/modernComment_155_7C34BFDF.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ll building in the mountains&#10;&#10;Description automatically generated">
            <a:extLst>
              <a:ext uri="{FF2B5EF4-FFF2-40B4-BE49-F238E27FC236}">
                <a16:creationId xmlns:a16="http://schemas.microsoft.com/office/drawing/2014/main" id="{CC67C6E0-B331-3AC0-0AE8-D2A33557649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C701EC-E1E7-2540-BD6F-721438EE270A}"/>
              </a:ext>
            </a:extLst>
          </p:cNvPr>
          <p:cNvSpPr>
            <a:spLocks noGrp="1"/>
          </p:cNvSpPr>
          <p:nvPr>
            <p:ph type="title"/>
          </p:nvPr>
        </p:nvSpPr>
        <p:spPr>
          <a:xfrm>
            <a:off x="0" y="365125"/>
            <a:ext cx="12192000" cy="5096891"/>
          </a:xfrm>
        </p:spPr>
        <p:txBody>
          <a:bodyPr>
            <a:normAutofit fontScale="90000"/>
          </a:bodyPr>
          <a:lstStyle/>
          <a:p>
            <a:pPr marL="0" marR="0" algn="ctr" hangingPunct="0">
              <a:lnSpc>
                <a:spcPct val="107000"/>
              </a:lnSpc>
              <a:spcBef>
                <a:spcPts val="0"/>
              </a:spcBef>
              <a:spcAft>
                <a:spcPts val="800"/>
              </a:spcAft>
            </a:pP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Chinese Dynastic History</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Part 4 </a:t>
            </a:r>
            <a:b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4000" b="1" kern="100" dirty="0">
                <a:solidFill>
                  <a:schemeClr val="bg1"/>
                </a:solidFill>
                <a:latin typeface="Times New Roman" panose="02020603050405020304" pitchFamily="18" charset="0"/>
                <a:ea typeface="Aptos" panose="020B0004020202020204" pitchFamily="34" charset="0"/>
                <a:cs typeface="Times New Roman" panose="02020603050405020304" pitchFamily="18" charset="0"/>
              </a:rPr>
              <a:t>1368</a:t>
            </a:r>
            <a:r>
              <a:rPr lang="en-US" sz="4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 CE to 1911 CE</a:t>
            </a: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br>
              <a:rPr lang="en-US" sz="4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 </a:t>
            </a:r>
            <a:b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br>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br>
              <a:rPr lang="en-US" sz="1800" kern="50" dirty="0">
                <a:effectLst/>
                <a:latin typeface="Aptos" panose="020B000402020202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74687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5400346" y="18255"/>
            <a:ext cx="6694118" cy="1325563"/>
          </a:xfrm>
        </p:spPr>
        <p:txBody>
          <a:bodyPr/>
          <a:lstStyle/>
          <a:p>
            <a:pPr algn="ctr" rtl="0">
              <a:lnSpc>
                <a:spcPct val="107000"/>
              </a:lnSpc>
              <a:spcAft>
                <a:spcPts val="792"/>
              </a:spcAft>
            </a:pPr>
            <a:r>
              <a:rPr lang="en-US" sz="4400" b="1" dirty="0">
                <a:solidFill>
                  <a:srgbClr val="000000"/>
                </a:solidFill>
                <a:effectLst/>
                <a:latin typeface="Times New Roman, serif"/>
              </a:rPr>
              <a:t>Decline and Fall</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5400346" y="1207008"/>
            <a:ext cx="6694118" cy="5632737"/>
          </a:xfrm>
        </p:spPr>
        <p:txBody>
          <a:bodyPr>
            <a:normAutofit fontScale="92500"/>
          </a:bodyPr>
          <a:lstStyle/>
          <a:p>
            <a:pPr rtl="0">
              <a:lnSpc>
                <a:spcPct val="100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initial successes, the Ming Dynasty began to face severe internal and external pressures by the 1600s. The government, having grown excessively large and expensive, struggled with fiscal difficulties. </a:t>
            </a:r>
          </a:p>
          <a:p>
            <a:pPr rtl="0">
              <a:lnSpc>
                <a:spcPct val="100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 drop in temperatures led to a shorter growing season and resulted in a devastating famine between 1627 and 1628. This environmental crisis exacerbated existing economic strains and social unrest. </a:t>
            </a:r>
          </a:p>
          <a:p>
            <a:pPr rtl="0">
              <a:lnSpc>
                <a:spcPct val="100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Widespread banditry and a breakdown in central authority further undermined the Ming regime. </a:t>
            </a:r>
          </a:p>
          <a:p>
            <a:pPr rtl="0">
              <a:lnSpc>
                <a:spcPct val="100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Trade disruptions with Japan and Spain, crucial sources of silver, worsened fiscal problems, leading to economic instability. </a:t>
            </a:r>
          </a:p>
          <a:p>
            <a:pPr hangingPunct="0">
              <a:lnSpc>
                <a:spcPct val="107000"/>
              </a:lnSpc>
              <a:spcBef>
                <a:spcPts val="0"/>
              </a:spcBef>
              <a:spcAft>
                <a:spcPts val="800"/>
              </a:spcAft>
            </a:pPr>
            <a:endParaRPr lang="en-US" dirty="0"/>
          </a:p>
        </p:txBody>
      </p:sp>
      <p:pic>
        <p:nvPicPr>
          <p:cNvPr id="5" name="Picture 4" descr="A map of a river&#10;&#10;Description automatically generated">
            <a:extLst>
              <a:ext uri="{FF2B5EF4-FFF2-40B4-BE49-F238E27FC236}">
                <a16:creationId xmlns:a16="http://schemas.microsoft.com/office/drawing/2014/main" id="{2486ED3D-DAF9-ED43-B381-9AFBA02F6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55"/>
            <a:ext cx="5400346" cy="6821489"/>
          </a:xfrm>
          <a:prstGeom prst="rect">
            <a:avLst/>
          </a:prstGeom>
        </p:spPr>
      </p:pic>
    </p:spTree>
    <p:extLst>
      <p:ext uri="{BB962C8B-B14F-4D97-AF65-F5344CB8AC3E}">
        <p14:creationId xmlns:p14="http://schemas.microsoft.com/office/powerpoint/2010/main" val="20021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Decline and Fall</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9"/>
            <a:ext cx="11521440" cy="2221992"/>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combination of internal discontent, administrative inefficiency, and external pressures eventually led to a fragmentation of power, with various factions vying for control.</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By the mid-17th century, the Ming Dynasty’s mandate of heaven, the traditional justification for imperial rule, had effectively expired. </a:t>
            </a:r>
          </a:p>
          <a:p>
            <a:pPr hangingPunct="0">
              <a:lnSpc>
                <a:spcPct val="107000"/>
              </a:lnSpc>
              <a:spcBef>
                <a:spcPts val="0"/>
              </a:spcBef>
              <a:spcAft>
                <a:spcPts val="800"/>
              </a:spcAft>
            </a:pPr>
            <a:endParaRPr lang="en-US" dirty="0"/>
          </a:p>
        </p:txBody>
      </p:sp>
      <p:pic>
        <p:nvPicPr>
          <p:cNvPr id="5" name="Picture 4" descr="A white paper with black text&#10;&#10;Description automatically generated">
            <a:extLst>
              <a:ext uri="{FF2B5EF4-FFF2-40B4-BE49-F238E27FC236}">
                <a16:creationId xmlns:a16="http://schemas.microsoft.com/office/drawing/2014/main" id="{7BCD4F68-8502-C64F-9591-50661B6F4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01" y="2862107"/>
            <a:ext cx="4817499" cy="3613124"/>
          </a:xfrm>
          <a:prstGeom prst="rect">
            <a:avLst/>
          </a:prstGeom>
        </p:spPr>
      </p:pic>
      <p:sp>
        <p:nvSpPr>
          <p:cNvPr id="7" name="TextBox 6">
            <a:extLst>
              <a:ext uri="{FF2B5EF4-FFF2-40B4-BE49-F238E27FC236}">
                <a16:creationId xmlns:a16="http://schemas.microsoft.com/office/drawing/2014/main" id="{0B689E26-0074-D533-14D3-E21C49DC294C}"/>
              </a:ext>
            </a:extLst>
          </p:cNvPr>
          <p:cNvSpPr txBox="1"/>
          <p:nvPr/>
        </p:nvSpPr>
        <p:spPr>
          <a:xfrm>
            <a:off x="316992" y="3145537"/>
            <a:ext cx="7193280" cy="3329694"/>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dynasty's inability to address its mounting crises paved the way for the rise of the Manchu-led Qing Dynasty, which would eventually replace the Ming and usher in a new era in Chinese history.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fall of the Ming Dynasty thus marked the end of an important chapter in China's imperial past, characterized by both remarkable achievements and profound challenges.</a:t>
            </a:r>
          </a:p>
        </p:txBody>
      </p:sp>
    </p:spTree>
    <p:extLst>
      <p:ext uri="{BB962C8B-B14F-4D97-AF65-F5344CB8AC3E}">
        <p14:creationId xmlns:p14="http://schemas.microsoft.com/office/powerpoint/2010/main" val="22449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rtl="0">
              <a:lnSpc>
                <a:spcPct val="107000"/>
              </a:lnSpc>
              <a:spcAft>
                <a:spcPts val="792"/>
              </a:spcAft>
            </a:pPr>
            <a:r>
              <a:rPr lang="en-US" sz="4400" b="1" dirty="0">
                <a:solidFill>
                  <a:srgbClr val="000000"/>
                </a:solidFill>
                <a:effectLst/>
                <a:latin typeface="Times New Roman, serif"/>
              </a:rPr>
              <a:t>The Ming Dynasty</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109728" y="1207008"/>
            <a:ext cx="11972544" cy="809053"/>
          </a:xfrm>
        </p:spPr>
        <p:txBody>
          <a:bodyPr>
            <a:normAutofit/>
          </a:bodyPr>
          <a:lstStyle/>
          <a:p>
            <a:pPr marL="0" indent="0" algn="ctr" rtl="0">
              <a:lnSpc>
                <a:spcPct val="107000"/>
              </a:lnSpc>
              <a:spcAft>
                <a:spcPts val="792"/>
              </a:spcAft>
              <a:buNone/>
            </a:pPr>
            <a:r>
              <a:rPr lang="en-US" sz="2400" b="1" dirty="0">
                <a:solidFill>
                  <a:srgbClr val="000000"/>
                </a:solidFill>
                <a:effectLst/>
                <a:latin typeface="Times New Roman" panose="02020603050405020304" pitchFamily="18" charset="0"/>
                <a:cs typeface="Times New Roman" panose="02020603050405020304" pitchFamily="18" charset="0"/>
              </a:rPr>
              <a:t>The Revival, Flourishing, and Decline of China’s Imperial Power </a:t>
            </a:r>
          </a:p>
        </p:txBody>
      </p:sp>
      <p:pic>
        <p:nvPicPr>
          <p:cNvPr id="5" name="Picture 4" descr="A map of china with black text&#10;&#10;Description automatically generated">
            <a:extLst>
              <a:ext uri="{FF2B5EF4-FFF2-40B4-BE49-F238E27FC236}">
                <a16:creationId xmlns:a16="http://schemas.microsoft.com/office/drawing/2014/main" id="{946CD243-682F-8BB3-E4C6-8C9EBBDE5F38}"/>
              </a:ext>
            </a:extLst>
          </p:cNvPr>
          <p:cNvPicPr>
            <a:picLocks noChangeAspect="1"/>
          </p:cNvPicPr>
          <p:nvPr/>
        </p:nvPicPr>
        <p:blipFill>
          <a:blip r:embed="rId3">
            <a:extLst>
              <a:ext uri="{28A0092B-C50C-407E-A947-70E740481C1C}">
                <a14:useLocalDpi xmlns:a14="http://schemas.microsoft.com/office/drawing/2010/main" val="0"/>
              </a:ext>
            </a:extLst>
          </a:blip>
          <a:srcRect l="1445" r="13165" b="2576"/>
          <a:stretch/>
        </p:blipFill>
        <p:spPr>
          <a:xfrm>
            <a:off x="0" y="1811625"/>
            <a:ext cx="7205472" cy="5046376"/>
          </a:xfrm>
          <a:prstGeom prst="rect">
            <a:avLst/>
          </a:prstGeom>
        </p:spPr>
      </p:pic>
      <p:sp>
        <p:nvSpPr>
          <p:cNvPr id="7" name="TextBox 6">
            <a:extLst>
              <a:ext uri="{FF2B5EF4-FFF2-40B4-BE49-F238E27FC236}">
                <a16:creationId xmlns:a16="http://schemas.microsoft.com/office/drawing/2014/main" id="{69127FF3-336E-99F0-FAA8-A227139D64B5}"/>
              </a:ext>
            </a:extLst>
          </p:cNvPr>
          <p:cNvSpPr txBox="1"/>
          <p:nvPr/>
        </p:nvSpPr>
        <p:spPr>
          <a:xfrm>
            <a:off x="7205472" y="1811624"/>
            <a:ext cx="4876800" cy="4120039"/>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In 1368, China saw the return of rule by an ethnic Chinese dynasty with the establishment of the Ming Dynasty (Ming Chao), which would govern from 1368 to 1644.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This transition marked a significant moment in Chinese history, ending over a century of Mongol domination under the Yuan Dynasty.</a:t>
            </a:r>
          </a:p>
        </p:txBody>
      </p:sp>
      <p:pic>
        <p:nvPicPr>
          <p:cNvPr id="9" name="Picture 8" descr="A person in a hat and a blue dragon&#10;&#10;Description automatically generated">
            <a:extLst>
              <a:ext uri="{FF2B5EF4-FFF2-40B4-BE49-F238E27FC236}">
                <a16:creationId xmlns:a16="http://schemas.microsoft.com/office/drawing/2014/main" id="{7A6A7924-F9C6-E928-818C-F8CE82D103CC}"/>
              </a:ext>
            </a:extLst>
          </p:cNvPr>
          <p:cNvPicPr>
            <a:picLocks noChangeAspect="1"/>
          </p:cNvPicPr>
          <p:nvPr/>
        </p:nvPicPr>
        <p:blipFill>
          <a:blip r:embed="rId4">
            <a:extLst>
              <a:ext uri="{28A0092B-C50C-407E-A947-70E740481C1C}">
                <a14:useLocalDpi xmlns:a14="http://schemas.microsoft.com/office/drawing/2010/main" val="0"/>
              </a:ext>
            </a:extLst>
          </a:blip>
          <a:srcRect l="20000" t="21469" r="2369" b="9272"/>
          <a:stretch/>
        </p:blipFill>
        <p:spPr>
          <a:xfrm>
            <a:off x="6095999" y="6205728"/>
            <a:ext cx="1109471" cy="658622"/>
          </a:xfrm>
          <a:prstGeom prst="rect">
            <a:avLst/>
          </a:prstGeom>
        </p:spPr>
      </p:pic>
    </p:spTree>
    <p:extLst>
      <p:ext uri="{BB962C8B-B14F-4D97-AF65-F5344CB8AC3E}">
        <p14:creationId xmlns:p14="http://schemas.microsoft.com/office/powerpoint/2010/main" val="61421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
            <a:ext cx="12188952" cy="1548383"/>
          </a:xfrm>
        </p:spPr>
        <p:txBody>
          <a:bodyPr>
            <a:normAutofit/>
          </a:bodyPr>
          <a:lstStyle/>
          <a:p>
            <a:pPr algn="ctr" rtl="0">
              <a:spcAft>
                <a:spcPts val="792"/>
              </a:spcAft>
            </a:pPr>
            <a:r>
              <a:rPr lang="en-US" b="1" dirty="0">
                <a:effectLst/>
                <a:latin typeface="Times New Roman, serif"/>
              </a:rPr>
              <a:t>The Rise of Emperor Taizu</a:t>
            </a:r>
            <a:endParaRPr lang="en-US" dirty="0">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280416" y="1353312"/>
            <a:ext cx="8185404" cy="5413248"/>
          </a:xfrm>
        </p:spPr>
        <p:txBody>
          <a:bodyPr>
            <a:noAutofit/>
          </a:bodyPr>
          <a:lstStyle/>
          <a:p>
            <a:pPr marL="341313" indent="-341313" rtl="0">
              <a:spcAft>
                <a:spcPts val="792"/>
              </a:spcAft>
            </a:pPr>
            <a:r>
              <a:rPr lang="en-US" sz="2400" dirty="0">
                <a:effectLst/>
                <a:latin typeface="Times New Roman" panose="02020603050405020304" pitchFamily="18" charset="0"/>
                <a:cs typeface="Times New Roman" panose="02020603050405020304" pitchFamily="18" charset="0"/>
              </a:rPr>
              <a:t>The Ming Dynasty was founded by Zhu </a:t>
            </a:r>
            <a:r>
              <a:rPr lang="en-US" sz="2400" dirty="0" err="1">
                <a:effectLst/>
                <a:latin typeface="Times New Roman" panose="02020603050405020304" pitchFamily="18" charset="0"/>
                <a:cs typeface="Times New Roman" panose="02020603050405020304" pitchFamily="18" charset="0"/>
              </a:rPr>
              <a:t>Yuanzhang</a:t>
            </a:r>
            <a:r>
              <a:rPr lang="en-US" sz="2400" dirty="0">
                <a:effectLst/>
                <a:latin typeface="Times New Roman" panose="02020603050405020304" pitchFamily="18" charset="0"/>
                <a:cs typeface="Times New Roman" panose="02020603050405020304" pitchFamily="18" charset="0"/>
              </a:rPr>
              <a:t>, known posthumously as Emperor Taizu. His rise to power is a remarkable story of transformation from a commoner to an emperor. Born into poverty, Taizu’s early years were marked by hardship. </a:t>
            </a:r>
          </a:p>
          <a:p>
            <a:pPr marL="341313" indent="-341313" rtl="0">
              <a:spcAft>
                <a:spcPts val="792"/>
              </a:spcAft>
            </a:pPr>
            <a:r>
              <a:rPr lang="en-US" sz="2400" dirty="0">
                <a:effectLst/>
                <a:latin typeface="Times New Roman" panose="02020603050405020304" pitchFamily="18" charset="0"/>
                <a:cs typeface="Times New Roman" panose="02020603050405020304" pitchFamily="18" charset="0"/>
              </a:rPr>
              <a:t>After losing his parents at sixteen, he spent time in a Buddhist temple, where he began to cultivate his leadership qualities. </a:t>
            </a:r>
          </a:p>
          <a:p>
            <a:pPr marL="341313" indent="-341313" rtl="0">
              <a:spcAft>
                <a:spcPts val="792"/>
              </a:spcAft>
            </a:pPr>
            <a:r>
              <a:rPr lang="en-US" sz="2400" dirty="0">
                <a:effectLst/>
                <a:latin typeface="Times New Roman" panose="02020603050405020304" pitchFamily="18" charset="0"/>
                <a:cs typeface="Times New Roman" panose="02020603050405020304" pitchFamily="18" charset="0"/>
              </a:rPr>
              <a:t>His fortunes changed when he joined a rebel group during the declining years of the Yuan Dynasty. Through strategic acumen and relentless determination, he captured Nanjing and later led his forces to Beijing, the Mongol capital. </a:t>
            </a:r>
          </a:p>
          <a:p>
            <a:pPr marL="341313" indent="-341313" rtl="0">
              <a:spcAft>
                <a:spcPts val="792"/>
              </a:spcAft>
            </a:pPr>
            <a:r>
              <a:rPr lang="en-US" sz="2400" dirty="0">
                <a:effectLst/>
                <a:latin typeface="Times New Roman" panose="02020603050405020304" pitchFamily="18" charset="0"/>
                <a:cs typeface="Times New Roman" panose="02020603050405020304" pitchFamily="18" charset="0"/>
              </a:rPr>
              <a:t>The Mongol Emperor’s flight and Taizu’s subsequent establishment of the Ming Dynasty signaled a new era in Chinese history.</a:t>
            </a:r>
          </a:p>
        </p:txBody>
      </p:sp>
      <p:pic>
        <p:nvPicPr>
          <p:cNvPr id="7" name="Picture 6" descr="A person in a garment&#10;&#10;Description automatically generated">
            <a:extLst>
              <a:ext uri="{FF2B5EF4-FFF2-40B4-BE49-F238E27FC236}">
                <a16:creationId xmlns:a16="http://schemas.microsoft.com/office/drawing/2014/main" id="{37106C01-98DF-F300-CEFC-D554643463FE}"/>
              </a:ext>
            </a:extLst>
          </p:cNvPr>
          <p:cNvPicPr>
            <a:picLocks noChangeAspect="1"/>
          </p:cNvPicPr>
          <p:nvPr/>
        </p:nvPicPr>
        <p:blipFill>
          <a:blip r:embed="rId2">
            <a:extLst>
              <a:ext uri="{28A0092B-C50C-407E-A947-70E740481C1C}">
                <a14:useLocalDpi xmlns:a14="http://schemas.microsoft.com/office/drawing/2010/main" val="0"/>
              </a:ext>
            </a:extLst>
          </a:blip>
          <a:srcRect l="6501" t="8267" r="5781"/>
          <a:stretch/>
        </p:blipFill>
        <p:spPr>
          <a:xfrm>
            <a:off x="8465820" y="1353311"/>
            <a:ext cx="3723132" cy="5504688"/>
          </a:xfrm>
          <a:prstGeom prst="rect">
            <a:avLst/>
          </a:prstGeom>
        </p:spPr>
      </p:pic>
    </p:spTree>
    <p:extLst>
      <p:ext uri="{BB962C8B-B14F-4D97-AF65-F5344CB8AC3E}">
        <p14:creationId xmlns:p14="http://schemas.microsoft.com/office/powerpoint/2010/main" val="32474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Taizu’s Reforms and Governance</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2694432" y="1207008"/>
            <a:ext cx="9363456" cy="5401056"/>
          </a:xfrm>
        </p:spPr>
        <p:txBody>
          <a:bodyPr>
            <a:normAutofit lnSpcReduction="10000"/>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Emperor Taizu's rule was characterized by both significant reforms and severe purges.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He worked to consolidate his power by purging perceived threats from the elite and literati, which fostered a climate of fear and strict control.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his harsh methods, Taizu maintained the imperial examination system, a cornerstone of Chinese governance.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system, which tested candidates on the Confucian classics, including the </a:t>
            </a:r>
            <a:r>
              <a:rPr lang="en-US" sz="2400" i="1" dirty="0">
                <a:solidFill>
                  <a:srgbClr val="000000"/>
                </a:solidFill>
                <a:effectLst/>
                <a:latin typeface="Times New Roman" panose="02020603050405020304" pitchFamily="18" charset="0"/>
                <a:cs typeface="Times New Roman" panose="02020603050405020304" pitchFamily="18" charset="0"/>
              </a:rPr>
              <a:t>Analects</a:t>
            </a:r>
            <a:r>
              <a:rPr lang="en-US" sz="2400" dirty="0">
                <a:solidFill>
                  <a:srgbClr val="000000"/>
                </a:solidFill>
                <a:effectLst/>
                <a:latin typeface="Times New Roman" panose="02020603050405020304" pitchFamily="18" charset="0"/>
                <a:cs typeface="Times New Roman" panose="02020603050405020304" pitchFamily="18" charset="0"/>
              </a:rPr>
              <a:t> of Confucius (Lun Yu), the writings of Mencius (Meng Zi), the </a:t>
            </a:r>
            <a:r>
              <a:rPr lang="en-US" sz="2400" i="1" dirty="0">
                <a:solidFill>
                  <a:srgbClr val="000000"/>
                </a:solidFill>
                <a:effectLst/>
                <a:latin typeface="Times New Roman" panose="02020603050405020304" pitchFamily="18" charset="0"/>
                <a:cs typeface="Times New Roman" panose="02020603050405020304" pitchFamily="18" charset="0"/>
              </a:rPr>
              <a:t>Doctrine of the Mean</a:t>
            </a:r>
            <a:r>
              <a:rPr lang="en-US" sz="2400" dirty="0">
                <a:solidFill>
                  <a:srgbClr val="000000"/>
                </a:solidFill>
                <a:effectLst/>
                <a:latin typeface="Times New Roman" panose="02020603050405020304" pitchFamily="18" charset="0"/>
                <a:cs typeface="Times New Roman" panose="02020603050405020304" pitchFamily="18" charset="0"/>
              </a:rPr>
              <a:t> (Zhong Yong), and the </a:t>
            </a:r>
            <a:r>
              <a:rPr lang="en-US" sz="2400" i="1" dirty="0">
                <a:solidFill>
                  <a:srgbClr val="000000"/>
                </a:solidFill>
                <a:effectLst/>
                <a:latin typeface="Times New Roman" panose="02020603050405020304" pitchFamily="18" charset="0"/>
                <a:cs typeface="Times New Roman" panose="02020603050405020304" pitchFamily="18" charset="0"/>
              </a:rPr>
              <a:t>Great Learning</a:t>
            </a:r>
            <a:r>
              <a:rPr lang="en-US" sz="2400" dirty="0">
                <a:solidFill>
                  <a:srgbClr val="000000"/>
                </a:solidFill>
                <a:effectLst/>
                <a:latin typeface="Times New Roman" panose="02020603050405020304" pitchFamily="18" charset="0"/>
                <a:cs typeface="Times New Roman" panose="02020603050405020304" pitchFamily="18" charset="0"/>
              </a:rPr>
              <a:t> (Da Xue), continued to function under the Ming.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interpretation of these texts by the scholar Zhu Xi remained a guiding force in the administration of the empire.</a:t>
            </a:r>
          </a:p>
        </p:txBody>
      </p:sp>
      <p:pic>
        <p:nvPicPr>
          <p:cNvPr id="5" name="Picture 4" descr="A close-up of a person&#10;&#10;Description automatically generated">
            <a:extLst>
              <a:ext uri="{FF2B5EF4-FFF2-40B4-BE49-F238E27FC236}">
                <a16:creationId xmlns:a16="http://schemas.microsoft.com/office/drawing/2014/main" id="{8C2931CD-C82B-1A58-0E16-2F2B3207F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2662"/>
            <a:ext cx="2714808" cy="3865786"/>
          </a:xfrm>
          <a:prstGeom prst="rect">
            <a:avLst/>
          </a:prstGeom>
        </p:spPr>
      </p:pic>
      <p:sp>
        <p:nvSpPr>
          <p:cNvPr id="7" name="TextBox 6">
            <a:extLst>
              <a:ext uri="{FF2B5EF4-FFF2-40B4-BE49-F238E27FC236}">
                <a16:creationId xmlns:a16="http://schemas.microsoft.com/office/drawing/2014/main" id="{D574DDA1-8B80-5C73-B497-BF0B677DD61F}"/>
              </a:ext>
            </a:extLst>
          </p:cNvPr>
          <p:cNvSpPr txBox="1"/>
          <p:nvPr/>
        </p:nvSpPr>
        <p:spPr>
          <a:xfrm>
            <a:off x="0" y="5108448"/>
            <a:ext cx="2714808" cy="1231106"/>
          </a:xfrm>
          <a:prstGeom prst="rect">
            <a:avLst/>
          </a:prstGeom>
          <a:noFill/>
        </p:spPr>
        <p:txBody>
          <a:bodyPr wrap="square">
            <a:spAutoFit/>
          </a:bodyPr>
          <a:lstStyle/>
          <a:p>
            <a:pPr algn="ctr"/>
            <a:r>
              <a:rPr lang="en-US" sz="2000" dirty="0">
                <a:solidFill>
                  <a:srgbClr val="000000"/>
                </a:solidFill>
                <a:effectLst/>
                <a:latin typeface="Times New Roman" panose="02020603050405020304" pitchFamily="18" charset="0"/>
                <a:cs typeface="Times New Roman" panose="02020603050405020304" pitchFamily="18" charset="0"/>
              </a:rPr>
              <a:t>Zhu Xi </a:t>
            </a:r>
          </a:p>
          <a:p>
            <a:pPr algn="ctr"/>
            <a:r>
              <a:rPr lang="en-US" dirty="0" err="1">
                <a:latin typeface="Times New Roman" panose="02020603050405020304" pitchFamily="18" charset="0"/>
                <a:cs typeface="Times New Roman" panose="02020603050405020304" pitchFamily="18" charset="0"/>
              </a:rPr>
              <a:t>Neoconfucian</a:t>
            </a:r>
            <a:r>
              <a:rPr lang="en-US" dirty="0">
                <a:latin typeface="Times New Roman" panose="02020603050405020304" pitchFamily="18" charset="0"/>
                <a:cs typeface="Times New Roman" panose="02020603050405020304" pitchFamily="18" charset="0"/>
              </a:rPr>
              <a:t> philosopher, poet, and politician during the Ming Song dynasty</a:t>
            </a:r>
          </a:p>
        </p:txBody>
      </p:sp>
    </p:spTree>
    <p:extLst>
      <p:ext uri="{BB962C8B-B14F-4D97-AF65-F5344CB8AC3E}">
        <p14:creationId xmlns:p14="http://schemas.microsoft.com/office/powerpoint/2010/main" val="3434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fontScale="90000"/>
          </a:bodyPr>
          <a:lstStyle/>
          <a:p>
            <a:pPr algn="ctr" rtl="0">
              <a:lnSpc>
                <a:spcPct val="107000"/>
              </a:lnSpc>
              <a:spcAft>
                <a:spcPts val="792"/>
              </a:spcAft>
            </a:pPr>
            <a:r>
              <a:rPr lang="en-US" sz="4400" b="1" dirty="0">
                <a:solidFill>
                  <a:srgbClr val="000000"/>
                </a:solidFill>
                <a:effectLst/>
                <a:latin typeface="Times New Roman, serif"/>
              </a:rPr>
              <a:t>Cultural Flourishing </a:t>
            </a:r>
            <a:br>
              <a:rPr lang="en-US" sz="4400" b="1" dirty="0">
                <a:solidFill>
                  <a:srgbClr val="000000"/>
                </a:solidFill>
                <a:effectLst/>
                <a:latin typeface="Times New Roman, serif"/>
              </a:rPr>
            </a:br>
            <a:r>
              <a:rPr lang="en-US" sz="4400" b="1" dirty="0">
                <a:solidFill>
                  <a:srgbClr val="000000"/>
                </a:solidFill>
                <a:effectLst/>
                <a:latin typeface="Times New Roman, serif"/>
              </a:rPr>
              <a:t>and Technological Advances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438656"/>
            <a:ext cx="11763756" cy="5535201"/>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Ming Dynasty is renowned for its cultural achievements.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This period saw an explosion in publishing and the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production of vernacular literature, which contributed to a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vibrant intellectual and artistic environment.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Ming blue-and-white porcelain became highly prized in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Europe, symbolizing the era’s artistic and economic prosperity.</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In the religious sphere, the early Ming emperors showed a preference for Taoism, and Emperor Taizu even outlawed Christianity.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However, the latter part of the dynasty witnessed a shift as Jesuit missionaries, including the prominent Matteo Ricci, brought advanced knowledge in astronomy, mathematics, and geography to China. Ricci’s presence in Beijing from 1601 to 1610 facilitated significant cultural and scientific exchanges between China and the West.</a:t>
            </a:r>
          </a:p>
        </p:txBody>
      </p:sp>
      <p:pic>
        <p:nvPicPr>
          <p:cNvPr id="5" name="Picture 4" descr="A boat on a river with a bridge in the background&#10;&#10;Description automatically generated">
            <a:extLst>
              <a:ext uri="{FF2B5EF4-FFF2-40B4-BE49-F238E27FC236}">
                <a16:creationId xmlns:a16="http://schemas.microsoft.com/office/drawing/2014/main" id="{AE521AC0-4249-9138-B16F-EE2B20A21973}"/>
              </a:ext>
            </a:extLst>
          </p:cNvPr>
          <p:cNvPicPr>
            <a:picLocks noChangeAspect="1"/>
          </p:cNvPicPr>
          <p:nvPr/>
        </p:nvPicPr>
        <p:blipFill>
          <a:blip r:embed="rId3">
            <a:extLst>
              <a:ext uri="{28A0092B-C50C-407E-A947-70E740481C1C}">
                <a14:useLocalDpi xmlns:a14="http://schemas.microsoft.com/office/drawing/2010/main" val="0"/>
              </a:ext>
            </a:extLst>
          </a:blip>
          <a:srcRect l="4323"/>
          <a:stretch/>
        </p:blipFill>
        <p:spPr>
          <a:xfrm>
            <a:off x="8412480" y="1426465"/>
            <a:ext cx="3753612" cy="2938272"/>
          </a:xfrm>
          <a:prstGeom prst="rect">
            <a:avLst/>
          </a:prstGeom>
        </p:spPr>
      </p:pic>
    </p:spTree>
    <p:extLst>
      <p:ext uri="{BB962C8B-B14F-4D97-AF65-F5344CB8AC3E}">
        <p14:creationId xmlns:p14="http://schemas.microsoft.com/office/powerpoint/2010/main" val="145214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stone wall with a mountain in the background&#10;&#10;Description automatically generated">
            <a:extLst>
              <a:ext uri="{FF2B5EF4-FFF2-40B4-BE49-F238E27FC236}">
                <a16:creationId xmlns:a16="http://schemas.microsoft.com/office/drawing/2014/main" id="{15B97BEF-8483-4475-3EB6-76BE202773E5}"/>
              </a:ext>
            </a:extLst>
          </p:cNvPr>
          <p:cNvPicPr>
            <a:picLocks noChangeAspect="1"/>
          </p:cNvPicPr>
          <p:nvPr/>
        </p:nvPicPr>
        <p:blipFill>
          <a:blip r:embed="rId2">
            <a:extLst>
              <a:ext uri="{28A0092B-C50C-407E-A947-70E740481C1C}">
                <a14:useLocalDpi xmlns:a14="http://schemas.microsoft.com/office/drawing/2010/main" val="0"/>
              </a:ext>
            </a:extLst>
          </a:blip>
          <a:srcRect t="5703" b="29751"/>
          <a:stretch/>
        </p:blipFill>
        <p:spPr>
          <a:xfrm>
            <a:off x="0" y="3718560"/>
            <a:ext cx="12192000" cy="3121185"/>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Challenges and Military Endeavors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5650992"/>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Ming Dynasty faced substantial challenges in securing and maintaining its borders.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Great Wall, as seen today, was extensively rebuilt and fortified during the Ming period to defend against Mongol incursions.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Along the coasts, the Ming government struggled with threats from smugglers and pirates, complicating maritime security.</a:t>
            </a:r>
          </a:p>
          <a:p>
            <a:pPr hangingPunct="0">
              <a:lnSpc>
                <a:spcPct val="107000"/>
              </a:lnSpc>
              <a:spcBef>
                <a:spcPts val="0"/>
              </a:spcBef>
              <a:spcAft>
                <a:spcPts val="800"/>
              </a:spcAft>
            </a:pPr>
            <a:endParaRPr lang="en-US" dirty="0"/>
          </a:p>
        </p:txBody>
      </p:sp>
    </p:spTree>
    <p:extLst>
      <p:ext uri="{BB962C8B-B14F-4D97-AF65-F5344CB8AC3E}">
        <p14:creationId xmlns:p14="http://schemas.microsoft.com/office/powerpoint/2010/main" val="300599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18A18680-139E-79DF-B151-1DFC5BF44A42}"/>
              </a:ext>
            </a:extLst>
          </p:cNvPr>
          <p:cNvPicPr>
            <a:picLocks noChangeAspect="1"/>
          </p:cNvPicPr>
          <p:nvPr/>
        </p:nvPicPr>
        <p:blipFill>
          <a:blip r:embed="rId2">
            <a:extLst>
              <a:ext uri="{28A0092B-C50C-407E-A947-70E740481C1C}">
                <a14:useLocalDpi xmlns:a14="http://schemas.microsoft.com/office/drawing/2010/main" val="0"/>
              </a:ext>
            </a:extLst>
          </a:blip>
          <a:srcRect l="12476"/>
          <a:stretch/>
        </p:blipFill>
        <p:spPr>
          <a:xfrm>
            <a:off x="7729728" y="3352800"/>
            <a:ext cx="4462272" cy="3176016"/>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Challenges and Military Endeavors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195072" y="1207008"/>
            <a:ext cx="11643360" cy="5650992"/>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Ming Dynasty also saw a marked increase in naval power.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emperor dispatched the explorer Zheng He on several major voyages to establish tributary relationships and explore distant lands.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Zheng He’s expeditions reached as far as the East African coast, showcasing China's maritime capabilities and fostering international trade.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the Ming’s cautious approach to foreign relations,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regarding many Western powers as mere tribute states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and limiting them to trading posts, these interactions were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crucial for China’s economic and diplomatic engagements.</a:t>
            </a:r>
          </a:p>
        </p:txBody>
      </p:sp>
    </p:spTree>
    <p:extLst>
      <p:ext uri="{BB962C8B-B14F-4D97-AF65-F5344CB8AC3E}">
        <p14:creationId xmlns:p14="http://schemas.microsoft.com/office/powerpoint/2010/main" val="28755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Decline and Fall</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9"/>
            <a:ext cx="11521440" cy="2695194"/>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By the 1600s, the Ming Dynasty faced a series of severe internal and external pressures. The government had expanded to an unsustainable size, leading to inefficiencies and fiscal strain.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 drop in temperatures during this period resulted in a shorter growing season and a devastating famine between 1627 and 1628, which further strained resources and contributed to widespread suffering.</a:t>
            </a:r>
          </a:p>
        </p:txBody>
      </p:sp>
      <p:pic>
        <p:nvPicPr>
          <p:cNvPr id="5" name="Picture 4" descr="A statue of a child in front of a mural of people&#10;&#10;Description automatically generated">
            <a:extLst>
              <a:ext uri="{FF2B5EF4-FFF2-40B4-BE49-F238E27FC236}">
                <a16:creationId xmlns:a16="http://schemas.microsoft.com/office/drawing/2014/main" id="{D7E9A723-2BD7-1338-9763-1C9531F0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2202"/>
            <a:ext cx="5254752" cy="2955798"/>
          </a:xfrm>
          <a:prstGeom prst="rect">
            <a:avLst/>
          </a:prstGeom>
        </p:spPr>
      </p:pic>
      <p:sp>
        <p:nvSpPr>
          <p:cNvPr id="7" name="TextBox 6">
            <a:extLst>
              <a:ext uri="{FF2B5EF4-FFF2-40B4-BE49-F238E27FC236}">
                <a16:creationId xmlns:a16="http://schemas.microsoft.com/office/drawing/2014/main" id="{8DF21E7E-CA8C-CDF3-FE4D-375ADC0EEDF2}"/>
              </a:ext>
            </a:extLst>
          </p:cNvPr>
          <p:cNvSpPr txBox="1"/>
          <p:nvPr/>
        </p:nvSpPr>
        <p:spPr>
          <a:xfrm>
            <a:off x="5437632" y="3777175"/>
            <a:ext cx="6571488" cy="2934521"/>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Social unrest grew as gangs ravaged the countryside, and the state struggled to respond effectively due to its depleted financial resources.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Additionally, trade disruptions with Japan and Spain, coupled with a decline in the influx of silver, exacerbated the empire's economic troubles. </a:t>
            </a:r>
          </a:p>
        </p:txBody>
      </p:sp>
    </p:spTree>
    <p:extLst>
      <p:ext uri="{BB962C8B-B14F-4D97-AF65-F5344CB8AC3E}">
        <p14:creationId xmlns:p14="http://schemas.microsoft.com/office/powerpoint/2010/main" val="58743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3048" y="1"/>
            <a:ext cx="8000103" cy="1652259"/>
          </a:xfrm>
        </p:spPr>
        <p:txBody>
          <a:bodyPr>
            <a:normAutofit/>
          </a:bodyPr>
          <a:lstStyle/>
          <a:p>
            <a:pPr algn="ctr" rtl="0">
              <a:spcAft>
                <a:spcPts val="792"/>
              </a:spcAft>
            </a:pPr>
            <a:r>
              <a:rPr lang="en-US" b="1" dirty="0">
                <a:effectLst/>
                <a:latin typeface="Times New Roman, serif"/>
              </a:rPr>
              <a:t>Decline and Fall</a:t>
            </a:r>
            <a:endParaRPr lang="en-US" dirty="0">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438912" y="1652260"/>
            <a:ext cx="7644384" cy="5205739"/>
          </a:xfrm>
        </p:spPr>
        <p:txBody>
          <a:bodyPr>
            <a:no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As the Ming Dynasty’s administrative capabilities faltered, various factions vied for control, signaling a breakdown in central authority.</a:t>
            </a:r>
          </a:p>
          <a:p>
            <a:pPr rtl="0">
              <a:spcAft>
                <a:spcPts val="792"/>
              </a:spcAft>
            </a:pPr>
            <a:r>
              <a:rPr lang="en-US" sz="2400" dirty="0">
                <a:effectLst/>
                <a:latin typeface="Times New Roman" panose="02020603050405020304" pitchFamily="18" charset="0"/>
                <a:cs typeface="Times New Roman" panose="02020603050405020304" pitchFamily="18" charset="0"/>
              </a:rPr>
              <a:t>By the mid-17th century, the Ming Dynasty's "mandate of heaven"—the divine right to rule—had effectively expired. </a:t>
            </a:r>
          </a:p>
          <a:p>
            <a:pPr rtl="0">
              <a:spcAft>
                <a:spcPts val="792"/>
              </a:spcAft>
            </a:pPr>
            <a:r>
              <a:rPr lang="en-US" sz="2400" dirty="0">
                <a:effectLst/>
                <a:latin typeface="Times New Roman" panose="02020603050405020304" pitchFamily="18" charset="0"/>
                <a:cs typeface="Times New Roman" panose="02020603050405020304" pitchFamily="18" charset="0"/>
              </a:rPr>
              <a:t>The combination of internal decay, economic troubles, and external pressures paved the way for the rise of the Manchu-led Qing Dynasty, which would succeed the Ming and usher in a new era in Chinese history. </a:t>
            </a:r>
          </a:p>
          <a:p>
            <a:pPr rtl="0">
              <a:spcAft>
                <a:spcPts val="792"/>
              </a:spcAft>
            </a:pPr>
            <a:r>
              <a:rPr lang="en-US" sz="2400" dirty="0">
                <a:effectLst/>
                <a:latin typeface="Times New Roman" panose="02020603050405020304" pitchFamily="18" charset="0"/>
                <a:cs typeface="Times New Roman" panose="02020603050405020304" pitchFamily="18" charset="0"/>
              </a:rPr>
              <a:t>The Ming Dynasty’s legacy remains a testament to a period of profound cultural flourishing and significant challenges, shaping the trajectory of Chinese history for centuries to come.</a:t>
            </a:r>
          </a:p>
        </p:txBody>
      </p:sp>
      <p:pic>
        <p:nvPicPr>
          <p:cNvPr id="7" name="Picture 6" descr="A painting of a town&#10;&#10;Description automatically generated">
            <a:extLst>
              <a:ext uri="{FF2B5EF4-FFF2-40B4-BE49-F238E27FC236}">
                <a16:creationId xmlns:a16="http://schemas.microsoft.com/office/drawing/2014/main" id="{ADA53277-1B27-98EE-0815-1C59E3B1FA31}"/>
              </a:ext>
            </a:extLst>
          </p:cNvPr>
          <p:cNvPicPr>
            <a:picLocks noChangeAspect="1"/>
          </p:cNvPicPr>
          <p:nvPr/>
        </p:nvPicPr>
        <p:blipFill>
          <a:blip r:embed="rId2">
            <a:extLst>
              <a:ext uri="{28A0092B-C50C-407E-A947-70E740481C1C}">
                <a14:useLocalDpi xmlns:a14="http://schemas.microsoft.com/office/drawing/2010/main" val="0"/>
              </a:ext>
            </a:extLst>
          </a:blip>
          <a:srcRect l="29558" t="1" r="30559" b="1"/>
          <a:stretch/>
        </p:blipFill>
        <p:spPr>
          <a:xfrm>
            <a:off x="7997055" y="10"/>
            <a:ext cx="419189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70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7B08-9AE2-4551-1357-21EFDBEEAD33}"/>
              </a:ext>
            </a:extLst>
          </p:cNvPr>
          <p:cNvSpPr>
            <a:spLocks noGrp="1"/>
          </p:cNvSpPr>
          <p:nvPr>
            <p:ph type="title"/>
          </p:nvPr>
        </p:nvSpPr>
        <p:spPr>
          <a:xfrm>
            <a:off x="838200" y="1"/>
            <a:ext cx="10515600" cy="1231391"/>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Chinese Dynastic History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Part 4</a:t>
            </a:r>
            <a:endParaRPr lang="en-US" dirty="0"/>
          </a:p>
        </p:txBody>
      </p:sp>
      <p:sp>
        <p:nvSpPr>
          <p:cNvPr id="3" name="Content Placeholder 2">
            <a:extLst>
              <a:ext uri="{FF2B5EF4-FFF2-40B4-BE49-F238E27FC236}">
                <a16:creationId xmlns:a16="http://schemas.microsoft.com/office/drawing/2014/main" id="{55655C49-CCD6-BE2E-3BA4-CF5B288F80FF}"/>
              </a:ext>
            </a:extLst>
          </p:cNvPr>
          <p:cNvSpPr>
            <a:spLocks noGrp="1"/>
          </p:cNvSpPr>
          <p:nvPr>
            <p:ph idx="1"/>
          </p:nvPr>
        </p:nvSpPr>
        <p:spPr>
          <a:xfrm>
            <a:off x="402336" y="1109472"/>
            <a:ext cx="11497056" cy="6193536"/>
          </a:xfrm>
        </p:spPr>
        <p:txBody>
          <a:bodyPr>
            <a:normAutofit fontScale="77500" lnSpcReduction="20000"/>
          </a:bodyPr>
          <a:lstStyle/>
          <a:p>
            <a:pPr>
              <a:lnSpc>
                <a:spcPct val="110000"/>
              </a:lnSpc>
            </a:pPr>
            <a:r>
              <a:rPr lang="en-US" dirty="0">
                <a:latin typeface="Times New Roman" panose="02020603050405020304" pitchFamily="18" charset="0"/>
                <a:cs typeface="Times New Roman" panose="02020603050405020304" pitchFamily="18" charset="0"/>
              </a:rPr>
              <a:t>Chinese history from 1368 to 1911 CE encompasses two of</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nation's most pivotal and transformative dynasties: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Ming (1368–1644) and the Qing (1644–1911). </a:t>
            </a:r>
          </a:p>
          <a:p>
            <a:pPr>
              <a:lnSpc>
                <a:spcPct val="110000"/>
              </a:lnSpc>
            </a:pPr>
            <a:r>
              <a:rPr lang="en-US" dirty="0">
                <a:latin typeface="Times New Roman" panose="02020603050405020304" pitchFamily="18" charset="0"/>
                <a:cs typeface="Times New Roman" panose="02020603050405020304" pitchFamily="18" charset="0"/>
              </a:rPr>
              <a:t>This era marks a period of resurgence, imperial consolidation,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eventually, the challenges of modernity that would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reshape China’s socio-political landscape. The Ming dynasty,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established after the fall of the Yuan Empire, sought to restore Han Chinese rule and promote cultural revival through Confucian ideals. </a:t>
            </a:r>
          </a:p>
          <a:p>
            <a:pPr>
              <a:lnSpc>
                <a:spcPct val="110000"/>
              </a:lnSpc>
            </a:pPr>
            <a:r>
              <a:rPr lang="en-US" dirty="0">
                <a:latin typeface="Times New Roman" panose="02020603050405020304" pitchFamily="18" charset="0"/>
                <a:cs typeface="Times New Roman" panose="02020603050405020304" pitchFamily="18" charset="0"/>
              </a:rPr>
              <a:t>It is renowned for its maritime expeditions, artistic developments, and agricultural reforms, but also for internal strife and the rise of eunuch influence. </a:t>
            </a:r>
          </a:p>
          <a:p>
            <a:pPr>
              <a:lnSpc>
                <a:spcPct val="110000"/>
              </a:lnSpc>
            </a:pPr>
            <a:r>
              <a:rPr lang="en-US" dirty="0">
                <a:latin typeface="Times New Roman" panose="02020603050405020304" pitchFamily="18" charset="0"/>
                <a:cs typeface="Times New Roman" panose="02020603050405020304" pitchFamily="18" charset="0"/>
              </a:rPr>
              <a:t>The Qing dynasty, founded by the Manchu people, followed in the wake of Ming’s collapse, becoming the last imperial dynasty of China. </a:t>
            </a:r>
          </a:p>
          <a:p>
            <a:pPr>
              <a:lnSpc>
                <a:spcPct val="110000"/>
              </a:lnSpc>
            </a:pPr>
            <a:r>
              <a:rPr lang="en-US" dirty="0">
                <a:latin typeface="Times New Roman" panose="02020603050405020304" pitchFamily="18" charset="0"/>
                <a:cs typeface="Times New Roman" panose="02020603050405020304" pitchFamily="18" charset="0"/>
              </a:rPr>
              <a:t>The Qing rulers oversaw an era of territorial expansion, administrative efficiency, and relative stability. However, they also faced increasing foreign pressure, internal rebellions, and an inability to modernize rapidly in the face of Western imperialism. The period ended with the fall of the Qing in 1911, marking the close of over two millennia of imperial rule and paving the way for the modern republic.</a:t>
            </a:r>
          </a:p>
          <a:p>
            <a:endParaRPr lang="en-US" dirty="0"/>
          </a:p>
        </p:txBody>
      </p:sp>
      <p:pic>
        <p:nvPicPr>
          <p:cNvPr id="5" name="Picture 4" descr="A book cover with a group of people&#10;&#10;Description automatically generated">
            <a:extLst>
              <a:ext uri="{FF2B5EF4-FFF2-40B4-BE49-F238E27FC236}">
                <a16:creationId xmlns:a16="http://schemas.microsoft.com/office/drawing/2014/main" id="{2BD9B9BF-EB75-4056-9415-352884DAC519}"/>
              </a:ext>
            </a:extLst>
          </p:cNvPr>
          <p:cNvPicPr>
            <a:picLocks noChangeAspect="1"/>
          </p:cNvPicPr>
          <p:nvPr/>
        </p:nvPicPr>
        <p:blipFill>
          <a:blip r:embed="rId2">
            <a:extLst>
              <a:ext uri="{28A0092B-C50C-407E-A947-70E740481C1C}">
                <a14:useLocalDpi xmlns:a14="http://schemas.microsoft.com/office/drawing/2010/main" val="0"/>
              </a:ext>
            </a:extLst>
          </a:blip>
          <a:srcRect t="53281" b="7441"/>
          <a:stretch/>
        </p:blipFill>
        <p:spPr>
          <a:xfrm>
            <a:off x="7790688" y="950976"/>
            <a:ext cx="4381500" cy="2114302"/>
          </a:xfrm>
          <a:prstGeom prst="rect">
            <a:avLst/>
          </a:prstGeom>
        </p:spPr>
      </p:pic>
    </p:spTree>
    <p:extLst>
      <p:ext uri="{BB962C8B-B14F-4D97-AF65-F5344CB8AC3E}">
        <p14:creationId xmlns:p14="http://schemas.microsoft.com/office/powerpoint/2010/main" val="16505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rtl="0">
              <a:lnSpc>
                <a:spcPct val="107000"/>
              </a:lnSpc>
              <a:spcAft>
                <a:spcPts val="792"/>
              </a:spcAft>
            </a:pPr>
            <a:r>
              <a:rPr lang="en-US" sz="4400" b="1">
                <a:solidFill>
                  <a:srgbClr val="000000"/>
                </a:solidFill>
                <a:effectLst/>
                <a:latin typeface="Times New Roman, serif"/>
              </a:rPr>
              <a:t>The Rise and Fall of the Qing Dynasty</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9"/>
            <a:ext cx="11521440" cy="3230880"/>
          </a:xfrm>
        </p:spPr>
        <p:txBody>
          <a:bodyPr>
            <a:noAutofit/>
          </a:bodyPr>
          <a:lstStyle/>
          <a:p>
            <a:pPr marL="0" indent="0" rtl="0">
              <a:lnSpc>
                <a:spcPct val="107000"/>
              </a:lnSpc>
              <a:spcAft>
                <a:spcPts val="792"/>
              </a:spcAft>
              <a:buNone/>
            </a:pPr>
            <a:r>
              <a:rPr lang="en-US" sz="2400" b="1" dirty="0">
                <a:solidFill>
                  <a:srgbClr val="000000"/>
                </a:solidFill>
                <a:effectLst/>
                <a:latin typeface="Times New Roman" panose="02020603050405020304" pitchFamily="18" charset="0"/>
                <a:cs typeface="Times New Roman" panose="02020603050405020304" pitchFamily="18" charset="0"/>
              </a:rPr>
              <a:t>From Glory to Decline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In 1644, China faced a dramatic upheaval.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Ming Dynasty, which had ruled China for nearly 300 years, fell when the warlord Li </a:t>
            </a:r>
            <a:r>
              <a:rPr lang="en-US" sz="2400" dirty="0" err="1">
                <a:solidFill>
                  <a:srgbClr val="000000"/>
                </a:solidFill>
                <a:effectLst/>
                <a:latin typeface="Times New Roman" panose="02020603050405020304" pitchFamily="18" charset="0"/>
                <a:cs typeface="Times New Roman" panose="02020603050405020304" pitchFamily="18" charset="0"/>
              </a:rPr>
              <a:t>Zicheng</a:t>
            </a:r>
            <a:r>
              <a:rPr lang="en-US" sz="2400" dirty="0">
                <a:solidFill>
                  <a:srgbClr val="000000"/>
                </a:solidFill>
                <a:effectLst/>
                <a:latin typeface="Times New Roman" panose="02020603050405020304" pitchFamily="18" charset="0"/>
                <a:cs typeface="Times New Roman" panose="02020603050405020304" pitchFamily="18" charset="0"/>
              </a:rPr>
              <a:t> captured Beijing and the Ming Emperor committed suicide.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marked the beginning of the Qing Dynasty (Qing Chao), also known as Da Qing or The Great Qing, which would govern China from 1644 to 1912. </a:t>
            </a:r>
          </a:p>
        </p:txBody>
      </p:sp>
      <p:pic>
        <p:nvPicPr>
          <p:cNvPr id="5" name="Picture 4" descr="A person in armor with a horse and flags&#10;&#10;Description automatically generated">
            <a:extLst>
              <a:ext uri="{FF2B5EF4-FFF2-40B4-BE49-F238E27FC236}">
                <a16:creationId xmlns:a16="http://schemas.microsoft.com/office/drawing/2014/main" id="{7C4C5825-AE27-5427-ECDF-67C248020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24350"/>
            <a:ext cx="4514850" cy="2533650"/>
          </a:xfrm>
          <a:prstGeom prst="rect">
            <a:avLst/>
          </a:prstGeom>
        </p:spPr>
      </p:pic>
      <p:sp>
        <p:nvSpPr>
          <p:cNvPr id="7" name="TextBox 6">
            <a:extLst>
              <a:ext uri="{FF2B5EF4-FFF2-40B4-BE49-F238E27FC236}">
                <a16:creationId xmlns:a16="http://schemas.microsoft.com/office/drawing/2014/main" id="{03F4B16B-1BB2-099C-0325-D2AAFE1CF597}"/>
              </a:ext>
            </a:extLst>
          </p:cNvPr>
          <p:cNvSpPr txBox="1"/>
          <p:nvPr/>
        </p:nvSpPr>
        <p:spPr>
          <a:xfrm>
            <a:off x="4831842" y="4437888"/>
            <a:ext cx="7006590" cy="1646413"/>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Qing Dynasty ushered in a period of considerable wealth, stability, and territorial expansion, though it ultimately faced significant challenges from both internal and external forces.</a:t>
            </a:r>
          </a:p>
        </p:txBody>
      </p:sp>
    </p:spTree>
    <p:extLst>
      <p:ext uri="{BB962C8B-B14F-4D97-AF65-F5344CB8AC3E}">
        <p14:creationId xmlns:p14="http://schemas.microsoft.com/office/powerpoint/2010/main" val="11033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rtl="0">
              <a:lnSpc>
                <a:spcPct val="107000"/>
              </a:lnSpc>
              <a:spcAft>
                <a:spcPts val="792"/>
              </a:spcAft>
            </a:pPr>
            <a:r>
              <a:rPr lang="en-US" sz="4400" b="1" dirty="0">
                <a:solidFill>
                  <a:srgbClr val="000000"/>
                </a:solidFill>
                <a:effectLst/>
                <a:latin typeface="Times New Roman, serif"/>
              </a:rPr>
              <a:t>The Rise and Fall of the Qing Dynasty</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4969955"/>
          </a:xfrm>
        </p:spPr>
        <p:txBody>
          <a:bodyPr>
            <a:noAutofit/>
          </a:bodyPr>
          <a:lstStyle/>
          <a:p>
            <a:pPr marL="0" indent="0" rtl="0">
              <a:lnSpc>
                <a:spcPct val="107000"/>
              </a:lnSpc>
              <a:spcAft>
                <a:spcPts val="792"/>
              </a:spcAft>
              <a:buNone/>
            </a:pPr>
            <a:r>
              <a:rPr lang="en-US" sz="2400" b="1" dirty="0">
                <a:solidFill>
                  <a:srgbClr val="000000"/>
                </a:solidFill>
                <a:effectLst/>
                <a:latin typeface="Times New Roman" panose="02020603050405020304" pitchFamily="18" charset="0"/>
                <a:cs typeface="Times New Roman" panose="02020603050405020304" pitchFamily="18" charset="0"/>
              </a:rPr>
              <a:t>The Establishment of the Qing Dynasty</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collapse of the Ming Dynasty was followed by a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swift rise of the Manchu-led Qing Dynasty.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As the Ming government crumbled, the Manchus, who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had been building their power outside the Great Wall,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advanced into China.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A crucial turning point came when Wu </a:t>
            </a:r>
            <a:r>
              <a:rPr lang="en-US" sz="2400" dirty="0" err="1">
                <a:solidFill>
                  <a:srgbClr val="000000"/>
                </a:solidFill>
                <a:effectLst/>
                <a:latin typeface="Times New Roman" panose="02020603050405020304" pitchFamily="18" charset="0"/>
                <a:cs typeface="Times New Roman" panose="02020603050405020304" pitchFamily="18" charset="0"/>
              </a:rPr>
              <a:t>Sangui</a:t>
            </a:r>
            <a:r>
              <a:rPr lang="en-US" sz="2400" dirty="0">
                <a:solidFill>
                  <a:srgbClr val="000000"/>
                </a:solidFill>
                <a:effectLst/>
                <a:latin typeface="Times New Roman" panose="02020603050405020304" pitchFamily="18" charset="0"/>
                <a:cs typeface="Times New Roman" panose="02020603050405020304" pitchFamily="18" charset="0"/>
              </a:rPr>
              <a:t>, a Ming general stationed at a Great Wall outpost, decided to ally with the Manchus against Li </a:t>
            </a:r>
            <a:r>
              <a:rPr lang="en-US" sz="2400" dirty="0" err="1">
                <a:solidFill>
                  <a:srgbClr val="000000"/>
                </a:solidFill>
                <a:effectLst/>
                <a:latin typeface="Times New Roman" panose="02020603050405020304" pitchFamily="18" charset="0"/>
                <a:cs typeface="Times New Roman" panose="02020603050405020304" pitchFamily="18" charset="0"/>
              </a:rPr>
              <a:t>Zicheng’s</a:t>
            </a:r>
            <a:r>
              <a:rPr lang="en-US" sz="2400" dirty="0">
                <a:solidFill>
                  <a:srgbClr val="000000"/>
                </a:solidFill>
                <a:effectLst/>
                <a:latin typeface="Times New Roman" panose="02020603050405020304" pitchFamily="18" charset="0"/>
                <a:cs typeface="Times New Roman" panose="02020603050405020304" pitchFamily="18" charset="0"/>
              </a:rPr>
              <a:t> rebels.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alliance facilitated the establishment of the Qing Dynasty and marked the beginning of another era of foreign rule over China.</a:t>
            </a:r>
          </a:p>
        </p:txBody>
      </p:sp>
      <p:pic>
        <p:nvPicPr>
          <p:cNvPr id="5" name="Picture 4" descr="A group of men on horses&#10;&#10;Description automatically generated">
            <a:extLst>
              <a:ext uri="{FF2B5EF4-FFF2-40B4-BE49-F238E27FC236}">
                <a16:creationId xmlns:a16="http://schemas.microsoft.com/office/drawing/2014/main" id="{4D89FB2B-3042-B60B-01A4-56B336BE7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1343818"/>
            <a:ext cx="4514850" cy="2809875"/>
          </a:xfrm>
          <a:prstGeom prst="rect">
            <a:avLst/>
          </a:prstGeom>
        </p:spPr>
      </p:pic>
    </p:spTree>
    <p:extLst>
      <p:ext uri="{BB962C8B-B14F-4D97-AF65-F5344CB8AC3E}">
        <p14:creationId xmlns:p14="http://schemas.microsoft.com/office/powerpoint/2010/main" val="400166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8255"/>
            <a:ext cx="12192000" cy="1325563"/>
          </a:xfrm>
        </p:spPr>
        <p:txBody>
          <a:bodyPr>
            <a:normAutofit/>
          </a:bodyPr>
          <a:lstStyle/>
          <a:p>
            <a:pPr algn="ctr" rtl="0">
              <a:lnSpc>
                <a:spcPct val="107000"/>
              </a:lnSpc>
              <a:spcAft>
                <a:spcPts val="792"/>
              </a:spcAft>
            </a:pPr>
            <a:r>
              <a:rPr lang="en-US" sz="4400" b="1" dirty="0">
                <a:solidFill>
                  <a:srgbClr val="000000"/>
                </a:solidFill>
                <a:effectLst/>
                <a:latin typeface="Times New Roman, serif"/>
              </a:rPr>
              <a:t>The Qing Dynasty’s Consolidation and Reforms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3145535"/>
          </a:xfrm>
        </p:spPr>
        <p:txBody>
          <a:bodyPr>
            <a:normAutofit lnSpcReduction="10000"/>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Qing rulers sought to solidify their control and integrate their rule with Chinese traditions. In 1645, the Qing government issued a decree requiring all Han Chinese men to adopt the Manchu hairstyle, known as the </a:t>
            </a:r>
            <a:r>
              <a:rPr lang="en-US" sz="2400" i="1" dirty="0">
                <a:solidFill>
                  <a:srgbClr val="000000"/>
                </a:solidFill>
                <a:effectLst/>
                <a:latin typeface="Times New Roman" panose="02020603050405020304" pitchFamily="18" charset="0"/>
                <a:cs typeface="Times New Roman" panose="02020603050405020304" pitchFamily="18" charset="0"/>
              </a:rPr>
              <a:t>queue</a:t>
            </a:r>
            <a:r>
              <a:rPr lang="en-US" sz="2400" dirty="0">
                <a:solidFill>
                  <a:srgbClr val="000000"/>
                </a:solidFill>
                <a:effectLst/>
                <a:latin typeface="Times New Roman" panose="02020603050405020304" pitchFamily="18" charset="0"/>
                <a:cs typeface="Times New Roman" panose="02020603050405020304" pitchFamily="18" charset="0"/>
              </a:rPr>
              <a:t>, and to shave the front of their heads.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edict was a symbol of loyalty to the new regime and a means of distinguishing between the ruling Manchus and the Chinese populace.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Noncompliance was met with severe penalties, and it took several decades for the Qing to fully suppress the remaining Ming loyalists.</a:t>
            </a:r>
          </a:p>
        </p:txBody>
      </p:sp>
      <p:pic>
        <p:nvPicPr>
          <p:cNvPr id="5" name="Picture 4" descr="A group of people getting a haircut&#10;&#10;Description automatically generated">
            <a:extLst>
              <a:ext uri="{FF2B5EF4-FFF2-40B4-BE49-F238E27FC236}">
                <a16:creationId xmlns:a16="http://schemas.microsoft.com/office/drawing/2014/main" id="{F819AB68-5D58-D1B8-D81B-6E97C2381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39513"/>
            <a:ext cx="4620768" cy="2600232"/>
          </a:xfrm>
          <a:prstGeom prst="rect">
            <a:avLst/>
          </a:prstGeom>
        </p:spPr>
      </p:pic>
      <p:sp>
        <p:nvSpPr>
          <p:cNvPr id="6" name="TextBox 5">
            <a:extLst>
              <a:ext uri="{FF2B5EF4-FFF2-40B4-BE49-F238E27FC236}">
                <a16:creationId xmlns:a16="http://schemas.microsoft.com/office/drawing/2014/main" id="{81BE147C-2B6D-4C96-DF57-41D8323EF76E}"/>
              </a:ext>
            </a:extLst>
          </p:cNvPr>
          <p:cNvSpPr txBox="1"/>
          <p:nvPr/>
        </p:nvSpPr>
        <p:spPr>
          <a:xfrm>
            <a:off x="4767072" y="3875646"/>
            <a:ext cx="7290816" cy="1650195"/>
          </a:xfrm>
          <a:prstGeom prst="rect">
            <a:avLst/>
          </a:prstGeom>
          <a:noFill/>
        </p:spPr>
        <p:txBody>
          <a:bodyPr wrap="square">
            <a:spAutoFit/>
          </a:bodyPr>
          <a:lstStyle/>
          <a:p>
            <a:pPr rtl="0">
              <a:lnSpc>
                <a:spcPct val="107000"/>
              </a:lnSpc>
              <a:spcAft>
                <a:spcPts val="792"/>
              </a:spcAft>
            </a:pPr>
            <a:endParaRPr lang="en-US" sz="1800" dirty="0">
              <a:solidFill>
                <a:srgbClr val="000000"/>
              </a:solidFill>
              <a:effectLst/>
              <a:latin typeface="Times New Roman" panose="02020603050405020304" pitchFamily="18" charset="0"/>
              <a:cs typeface="Times New Roman" panose="02020603050405020304" pitchFamily="18" charset="0"/>
            </a:endParaRP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Under Emperor Kangxi, who ascended to the throne in 1669, the Qing Dynasty entered a period of remarkable stability and prosperity. </a:t>
            </a:r>
          </a:p>
        </p:txBody>
      </p:sp>
    </p:spTree>
    <p:extLst>
      <p:ext uri="{BB962C8B-B14F-4D97-AF65-F5344CB8AC3E}">
        <p14:creationId xmlns:p14="http://schemas.microsoft.com/office/powerpoint/2010/main" val="20838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6116569" y="1"/>
            <a:ext cx="6072383" cy="2072639"/>
          </a:xfrm>
        </p:spPr>
        <p:txBody>
          <a:bodyPr>
            <a:normAutofit/>
          </a:bodyPr>
          <a:lstStyle/>
          <a:p>
            <a:pPr algn="ctr" rtl="0">
              <a:spcAft>
                <a:spcPts val="792"/>
              </a:spcAft>
            </a:pPr>
            <a:r>
              <a:rPr lang="en-US" sz="4100" b="1" dirty="0">
                <a:effectLst/>
                <a:latin typeface="Times New Roman, serif"/>
              </a:rPr>
              <a:t>Cultural and Administrative Achievements</a:t>
            </a:r>
            <a:endParaRPr lang="en-US" sz="4100" dirty="0">
              <a:effectLst/>
              <a:latin typeface="Aptos" panose="020B0004020202020204" pitchFamily="34" charset="0"/>
            </a:endParaRPr>
          </a:p>
        </p:txBody>
      </p:sp>
      <p:pic>
        <p:nvPicPr>
          <p:cNvPr id="5" name="Picture 4" descr="A close-up of a person&#10;&#10;Description automatically generated">
            <a:extLst>
              <a:ext uri="{FF2B5EF4-FFF2-40B4-BE49-F238E27FC236}">
                <a16:creationId xmlns:a16="http://schemas.microsoft.com/office/drawing/2014/main" id="{599E9BB2-D6F4-6395-6132-6F2BE4CB009E}"/>
              </a:ext>
            </a:extLst>
          </p:cNvPr>
          <p:cNvPicPr>
            <a:picLocks noChangeAspect="1"/>
          </p:cNvPicPr>
          <p:nvPr/>
        </p:nvPicPr>
        <p:blipFill>
          <a:blip r:embed="rId2">
            <a:extLst>
              <a:ext uri="{28A0092B-C50C-407E-A947-70E740481C1C}">
                <a14:useLocalDpi xmlns:a14="http://schemas.microsoft.com/office/drawing/2010/main" val="0"/>
              </a:ext>
            </a:extLst>
          </a:blip>
          <a:srcRect l="15838" r="983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6172200" y="2072640"/>
            <a:ext cx="5910072" cy="4681728"/>
          </a:xfrm>
        </p:spPr>
        <p:txBody>
          <a:bodyPr>
            <a:normAutofit fontScale="92500" lnSpcReduction="20000"/>
          </a:bodyPr>
          <a:lstStyle/>
          <a:p>
            <a:pPr rtl="0">
              <a:spcAft>
                <a:spcPts val="792"/>
              </a:spcAft>
            </a:pPr>
            <a:r>
              <a:rPr lang="en-US" sz="2400" dirty="0">
                <a:effectLst/>
                <a:latin typeface="Times New Roman" panose="02020603050405020304" pitchFamily="18" charset="0"/>
                <a:cs typeface="Times New Roman" panose="02020603050405020304" pitchFamily="18" charset="0"/>
              </a:rPr>
              <a:t>Emperor Kangxi was a patron of both Chinese culture and Western knowledge. </a:t>
            </a:r>
          </a:p>
          <a:p>
            <a:pPr rtl="0">
              <a:spcAft>
                <a:spcPts val="792"/>
              </a:spcAft>
            </a:pPr>
            <a:r>
              <a:rPr lang="en-US" sz="2400" dirty="0">
                <a:effectLst/>
                <a:latin typeface="Times New Roman" panose="02020603050405020304" pitchFamily="18" charset="0"/>
                <a:cs typeface="Times New Roman" panose="02020603050405020304" pitchFamily="18" charset="0"/>
              </a:rPr>
              <a:t>He continued the imperial examination system, allowing ethnic Chinese to participate in government and contribute to the administration. </a:t>
            </a:r>
          </a:p>
          <a:p>
            <a:pPr rtl="0">
              <a:spcAft>
                <a:spcPts val="792"/>
              </a:spcAft>
            </a:pPr>
            <a:r>
              <a:rPr lang="en-US" sz="2400" dirty="0">
                <a:effectLst/>
                <a:latin typeface="Times New Roman" panose="02020603050405020304" pitchFamily="18" charset="0"/>
                <a:cs typeface="Times New Roman" panose="02020603050405020304" pitchFamily="18" charset="0"/>
              </a:rPr>
              <a:t>Kangxi also commissioned the compilation of the </a:t>
            </a:r>
            <a:r>
              <a:rPr lang="en-US" sz="2400" i="1" dirty="0">
                <a:effectLst/>
                <a:latin typeface="Times New Roman" panose="02020603050405020304" pitchFamily="18" charset="0"/>
                <a:cs typeface="Times New Roman" panose="02020603050405020304" pitchFamily="18" charset="0"/>
              </a:rPr>
              <a:t>Kangxi Dictionary</a:t>
            </a:r>
            <a:r>
              <a:rPr lang="en-US" sz="2400" dirty="0">
                <a:effectLst/>
                <a:latin typeface="Times New Roman" panose="02020603050405020304" pitchFamily="18" charset="0"/>
                <a:cs typeface="Times New Roman" panose="02020603050405020304" pitchFamily="18" charset="0"/>
              </a:rPr>
              <a:t>, a monumental work that standardized Chinese characters and contributed to the preservation of Chinese culture.</a:t>
            </a:r>
          </a:p>
          <a:p>
            <a:pPr rtl="0">
              <a:spcAft>
                <a:spcPts val="792"/>
              </a:spcAft>
            </a:pPr>
            <a:r>
              <a:rPr lang="en-US" sz="2400" dirty="0">
                <a:effectLst/>
                <a:latin typeface="Times New Roman" panose="02020603050405020304" pitchFamily="18" charset="0"/>
                <a:cs typeface="Times New Roman" panose="02020603050405020304" pitchFamily="18" charset="0"/>
              </a:rPr>
              <a:t>Kangxi welcomed Jesuit missionaries to his court, appointing them to the Imperial Board of Astronomy. </a:t>
            </a:r>
          </a:p>
          <a:p>
            <a:pPr rtl="0">
              <a:spcAft>
                <a:spcPts val="792"/>
              </a:spcAft>
            </a:pPr>
            <a:r>
              <a:rPr lang="en-US" sz="2400" dirty="0">
                <a:effectLst/>
                <a:latin typeface="Times New Roman" panose="02020603050405020304" pitchFamily="18" charset="0"/>
                <a:cs typeface="Times New Roman" panose="02020603050405020304" pitchFamily="18" charset="0"/>
              </a:rPr>
              <a:t>These missionaries introduced advanced Western scientific knowledge, further enriching China’s intellectual landscape.</a:t>
            </a:r>
          </a:p>
          <a:p>
            <a:pPr hangingPunct="0">
              <a:spcBef>
                <a:spcPts val="0"/>
              </a:spcBef>
              <a:spcAft>
                <a:spcPts val="800"/>
              </a:spcAft>
            </a:pPr>
            <a:endParaRPr lang="en-US" sz="1400" dirty="0"/>
          </a:p>
        </p:txBody>
      </p:sp>
    </p:spTree>
    <p:extLst>
      <p:ext uri="{BB962C8B-B14F-4D97-AF65-F5344CB8AC3E}">
        <p14:creationId xmlns:p14="http://schemas.microsoft.com/office/powerpoint/2010/main" val="37921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Expansion and International Relations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4969955"/>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Qing Dynasty saw significant territorial expansion. Under Kangxi and Qianlong, China extended its borders to include Tibet, Xinjiang in the west, Mongolia in the north, and Taiwan, which had previously been a Dutch colonial outpost. This expansion solidified China’s position as a major power in Asia.</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However, the Qing Dynasty also faced growing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external pressures.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dynasty adhered to Confucian principles,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which became more stringent over time, partly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due to concerns about the instability seen in the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late Ming period. </a:t>
            </a:r>
          </a:p>
        </p:txBody>
      </p:sp>
      <p:pic>
        <p:nvPicPr>
          <p:cNvPr id="5" name="Picture 4" descr="A map of china with different colored areas&#10;&#10;Description automatically generated">
            <a:extLst>
              <a:ext uri="{FF2B5EF4-FFF2-40B4-BE49-F238E27FC236}">
                <a16:creationId xmlns:a16="http://schemas.microsoft.com/office/drawing/2014/main" id="{55FB036B-7B70-7CAC-8AE4-E17C97178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953" y="2743200"/>
            <a:ext cx="5511047" cy="4096545"/>
          </a:xfrm>
          <a:prstGeom prst="rect">
            <a:avLst/>
          </a:prstGeom>
        </p:spPr>
      </p:pic>
    </p:spTree>
    <p:extLst>
      <p:ext uri="{BB962C8B-B14F-4D97-AF65-F5344CB8AC3E}">
        <p14:creationId xmlns:p14="http://schemas.microsoft.com/office/powerpoint/2010/main" val="296643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Expansion and International Relations</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4108538" y="1362139"/>
            <a:ext cx="7478038" cy="4814824"/>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Qing government limited Western trade to certain ports and viewed Western powers as tribute states rather than equal partners.</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In 1793, the British envoy Lord Macartney visited China with gifts aimed at fostering trade relations. Despite the British attempt to stimulate interest in British goods, Emperor Qianlong dismissed these overtures, asserting that China had no need for foreign products.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sentiment was articulated in a letter to the King of England, declaring that China possessed all things it needed.</a:t>
            </a:r>
          </a:p>
        </p:txBody>
      </p:sp>
      <p:pic>
        <p:nvPicPr>
          <p:cNvPr id="5" name="Picture 4" descr="A person in a red sash&#10;&#10;Description automatically generated">
            <a:extLst>
              <a:ext uri="{FF2B5EF4-FFF2-40B4-BE49-F238E27FC236}">
                <a16:creationId xmlns:a16="http://schemas.microsoft.com/office/drawing/2014/main" id="{DF755945-4FA4-93D6-ED82-30B78983ABF5}"/>
              </a:ext>
            </a:extLst>
          </p:cNvPr>
          <p:cNvPicPr>
            <a:picLocks noChangeAspect="1"/>
          </p:cNvPicPr>
          <p:nvPr/>
        </p:nvPicPr>
        <p:blipFill>
          <a:blip r:embed="rId2">
            <a:extLst>
              <a:ext uri="{28A0092B-C50C-407E-A947-70E740481C1C}">
                <a14:useLocalDpi xmlns:a14="http://schemas.microsoft.com/office/drawing/2010/main" val="0"/>
              </a:ext>
            </a:extLst>
          </a:blip>
          <a:srcRect l="-1553" r="47850"/>
          <a:stretch/>
        </p:blipFill>
        <p:spPr>
          <a:xfrm>
            <a:off x="-75170" y="1362139"/>
            <a:ext cx="3920660" cy="5475590"/>
          </a:xfrm>
          <a:prstGeom prst="rect">
            <a:avLst/>
          </a:prstGeom>
        </p:spPr>
      </p:pic>
    </p:spTree>
    <p:extLst>
      <p:ext uri="{BB962C8B-B14F-4D97-AF65-F5344CB8AC3E}">
        <p14:creationId xmlns:p14="http://schemas.microsoft.com/office/powerpoint/2010/main" val="22285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Economic Strains and the Opium Trade</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5650991"/>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By 1800, British demand for Chinese tea had led to a significant trade imbalance, with British silver flowing into China but not returning.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To address this imbalance, the British East India Company began importing opium from India into China, creating a profitable trade loop but also leading to widespread addiction.</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Qing court recognized the dangers of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opium and attempted to curtail its trade, which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led to conflicts with Britain. The resulting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Opium Wars (1839-1842 and 1856-1860)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forced China into several unequal treaties.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These treaties opened additional ports to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British trade, ceded Hong Kong to Britain, </a:t>
            </a:r>
            <a:br>
              <a:rPr lang="en-US" sz="2400" dirty="0">
                <a:solidFill>
                  <a:srgbClr val="000000"/>
                </a:solidFill>
                <a:effectLst/>
                <a:latin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cs typeface="Times New Roman" panose="02020603050405020304" pitchFamily="18" charset="0"/>
              </a:rPr>
              <a:t>and allowed the opium trade to continue.</a:t>
            </a:r>
          </a:p>
          <a:p>
            <a:pPr hangingPunct="0">
              <a:lnSpc>
                <a:spcPct val="107000"/>
              </a:lnSpc>
              <a:spcBef>
                <a:spcPts val="0"/>
              </a:spcBef>
              <a:spcAft>
                <a:spcPts val="800"/>
              </a:spcAft>
            </a:pPr>
            <a:endParaRPr lang="en-US" dirty="0"/>
          </a:p>
        </p:txBody>
      </p:sp>
      <p:pic>
        <p:nvPicPr>
          <p:cNvPr id="5" name="Picture 4" descr="A group of people in a room&#10;&#10;Description automatically generated">
            <a:extLst>
              <a:ext uri="{FF2B5EF4-FFF2-40B4-BE49-F238E27FC236}">
                <a16:creationId xmlns:a16="http://schemas.microsoft.com/office/drawing/2014/main" id="{451D3EEB-DED1-BC71-A3C7-F46E141A4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274" y="3106454"/>
            <a:ext cx="5803726" cy="3751545"/>
          </a:xfrm>
          <a:prstGeom prst="rect">
            <a:avLst/>
          </a:prstGeom>
        </p:spPr>
      </p:pic>
    </p:spTree>
    <p:extLst>
      <p:ext uri="{BB962C8B-B14F-4D97-AF65-F5344CB8AC3E}">
        <p14:creationId xmlns:p14="http://schemas.microsoft.com/office/powerpoint/2010/main" val="39711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8255"/>
            <a:ext cx="12192000" cy="1325563"/>
          </a:xfrm>
        </p:spPr>
        <p:txBody>
          <a:bodyPr>
            <a:normAutofit/>
          </a:bodyPr>
          <a:lstStyle/>
          <a:p>
            <a:pPr algn="ctr" rtl="0">
              <a:lnSpc>
                <a:spcPct val="107000"/>
              </a:lnSpc>
              <a:spcAft>
                <a:spcPts val="792"/>
              </a:spcAft>
            </a:pPr>
            <a:r>
              <a:rPr lang="en-US" sz="4400" b="1" dirty="0">
                <a:solidFill>
                  <a:srgbClr val="000000"/>
                </a:solidFill>
                <a:effectLst/>
                <a:latin typeface="Times New Roman, serif"/>
              </a:rPr>
              <a:t>Internal Rebellions and Western Encroachment</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6450226" y="1207008"/>
            <a:ext cx="5388205" cy="5632737"/>
          </a:xfrm>
        </p:spPr>
        <p:txBody>
          <a:bodyPr>
            <a:norm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19th century was marked by internal strife and external encroachments.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Taiping Rebellion (1850-1864), one of the largest and bloodiest conflicts in history, challenged Qing authority and further strained the dynasty’s resources.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Qing government faced further pressure from Western powers as well as Japan, who occupied parts of Chinese territory and forced the opening of more ports.</a:t>
            </a:r>
          </a:p>
          <a:p>
            <a:pPr hangingPunct="0">
              <a:lnSpc>
                <a:spcPct val="107000"/>
              </a:lnSpc>
              <a:spcBef>
                <a:spcPts val="0"/>
              </a:spcBef>
              <a:spcAft>
                <a:spcPts val="800"/>
              </a:spcAft>
            </a:pPr>
            <a:endParaRPr lang="en-US" dirty="0"/>
          </a:p>
        </p:txBody>
      </p:sp>
      <p:pic>
        <p:nvPicPr>
          <p:cNvPr id="5" name="Picture 4" descr="A group of men marching with flags&#10;&#10;Description automatically generated">
            <a:extLst>
              <a:ext uri="{FF2B5EF4-FFF2-40B4-BE49-F238E27FC236}">
                <a16:creationId xmlns:a16="http://schemas.microsoft.com/office/drawing/2014/main" id="{12CEB799-DFF0-F07B-9407-F452DF747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43817"/>
            <a:ext cx="6242392" cy="5081697"/>
          </a:xfrm>
          <a:prstGeom prst="rect">
            <a:avLst/>
          </a:prstGeom>
        </p:spPr>
      </p:pic>
    </p:spTree>
    <p:extLst>
      <p:ext uri="{BB962C8B-B14F-4D97-AF65-F5344CB8AC3E}">
        <p14:creationId xmlns:p14="http://schemas.microsoft.com/office/powerpoint/2010/main" val="25962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0" y="1"/>
            <a:ext cx="6172200" cy="1652259"/>
          </a:xfrm>
        </p:spPr>
        <p:txBody>
          <a:bodyPr>
            <a:normAutofit/>
          </a:bodyPr>
          <a:lstStyle/>
          <a:p>
            <a:pPr algn="ctr" rtl="0">
              <a:spcAft>
                <a:spcPts val="792"/>
              </a:spcAft>
            </a:pPr>
            <a:r>
              <a:rPr lang="en-US" sz="4100" b="1" dirty="0">
                <a:effectLst/>
                <a:latin typeface="Times New Roman, serif"/>
              </a:rPr>
              <a:t>Internal Rebellions and Western Encroachment</a:t>
            </a:r>
            <a:endParaRPr lang="en-US" sz="4100" dirty="0">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268224" y="1652260"/>
            <a:ext cx="5903976" cy="5297180"/>
          </a:xfrm>
        </p:spPr>
        <p:txBody>
          <a:bodyPr>
            <a:normAutofit fontScale="92500" lnSpcReduction="20000"/>
          </a:bodyPr>
          <a:lstStyle/>
          <a:p>
            <a:pPr marL="0" indent="0" rtl="0">
              <a:spcAft>
                <a:spcPts val="792"/>
              </a:spcAft>
              <a:buNone/>
            </a:pPr>
            <a:r>
              <a:rPr lang="en-US" sz="2400" b="1" dirty="0">
                <a:effectLst/>
                <a:latin typeface="Times New Roman" panose="02020603050405020304" pitchFamily="18" charset="0"/>
                <a:cs typeface="Times New Roman" panose="02020603050405020304" pitchFamily="18" charset="0"/>
              </a:rPr>
              <a:t>Modernization Efforts: </a:t>
            </a:r>
            <a:r>
              <a:rPr lang="en-US" sz="2400" dirty="0">
                <a:effectLst/>
                <a:latin typeface="Times New Roman" panose="02020603050405020304" pitchFamily="18" charset="0"/>
                <a:cs typeface="Times New Roman" panose="02020603050405020304" pitchFamily="18" charset="0"/>
              </a:rPr>
              <a:t>In response to the mounting pressures from both within and outside, the Qing Dynasty began to adopt some aspects of Western learning and technology to strengthen its rule. </a:t>
            </a:r>
          </a:p>
          <a:p>
            <a:pPr rtl="0">
              <a:spcAft>
                <a:spcPts val="792"/>
              </a:spcAft>
            </a:pPr>
            <a:r>
              <a:rPr lang="en-US" sz="2400" dirty="0">
                <a:effectLst/>
                <a:latin typeface="Times New Roman" panose="02020603050405020304" pitchFamily="18" charset="0"/>
                <a:cs typeface="Times New Roman" panose="02020603050405020304" pitchFamily="18" charset="0"/>
              </a:rPr>
              <a:t>This period saw efforts to modernize China's military, industry, and administrative practices, though these reforms were often too limited and came too late to prevent the dynasty’s eventual decline.</a:t>
            </a:r>
          </a:p>
          <a:p>
            <a:pPr rtl="0">
              <a:spcAft>
                <a:spcPts val="792"/>
              </a:spcAft>
            </a:pPr>
            <a:r>
              <a:rPr lang="en-US" sz="2400" dirty="0">
                <a:effectLst/>
                <a:latin typeface="Times New Roman" panose="02020603050405020304" pitchFamily="18" charset="0"/>
                <a:cs typeface="Times New Roman" panose="02020603050405020304" pitchFamily="18" charset="0"/>
              </a:rPr>
              <a:t>By the early 20th century, the Qing Dynasty’s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inability to address internal turmoil and external </a:t>
            </a:r>
            <a:br>
              <a:rPr lang="en-US" sz="2400" dirty="0">
                <a:effectLst/>
                <a:latin typeface="Times New Roman" panose="02020603050405020304" pitchFamily="18" charset="0"/>
                <a:cs typeface="Times New Roman" panose="02020603050405020304" pitchFamily="18" charset="0"/>
              </a:rPr>
            </a:br>
            <a:r>
              <a:rPr lang="en-US" sz="2400" dirty="0">
                <a:effectLst/>
                <a:latin typeface="Times New Roman" panose="02020603050405020304" pitchFamily="18" charset="0"/>
                <a:cs typeface="Times New Roman" panose="02020603050405020304" pitchFamily="18" charset="0"/>
              </a:rPr>
              <a:t>pressures led to its collapse and the establishment of the Republic of China. </a:t>
            </a:r>
          </a:p>
          <a:p>
            <a:pPr rtl="0">
              <a:spcAft>
                <a:spcPts val="792"/>
              </a:spcAft>
            </a:pPr>
            <a:r>
              <a:rPr lang="en-US" sz="2400" dirty="0">
                <a:effectLst/>
                <a:latin typeface="Times New Roman" panose="02020603050405020304" pitchFamily="18" charset="0"/>
                <a:cs typeface="Times New Roman" panose="02020603050405020304" pitchFamily="18" charset="0"/>
              </a:rPr>
              <a:t>The Qing era remains a complex chapter in Chinese history, characterized by significant achievements and profound challenges that shaped the trajectory of modern China.</a:t>
            </a:r>
          </a:p>
          <a:p>
            <a:pPr hangingPunct="0">
              <a:spcBef>
                <a:spcPts val="0"/>
              </a:spcBef>
              <a:spcAft>
                <a:spcPts val="800"/>
              </a:spcAft>
            </a:pPr>
            <a:endParaRPr lang="en-US" sz="1300" dirty="0"/>
          </a:p>
        </p:txBody>
      </p:sp>
      <p:pic>
        <p:nvPicPr>
          <p:cNvPr id="7" name="Picture 6" descr="A group of men in military uniforms&#10;&#10;Description automatically generated">
            <a:extLst>
              <a:ext uri="{FF2B5EF4-FFF2-40B4-BE49-F238E27FC236}">
                <a16:creationId xmlns:a16="http://schemas.microsoft.com/office/drawing/2014/main" id="{91DA0025-DE66-E904-131B-C10ED37CF618}"/>
              </a:ext>
            </a:extLst>
          </p:cNvPr>
          <p:cNvPicPr>
            <a:picLocks noChangeAspect="1"/>
          </p:cNvPicPr>
          <p:nvPr/>
        </p:nvPicPr>
        <p:blipFill>
          <a:blip r:embed="rId3">
            <a:extLst>
              <a:ext uri="{28A0092B-C50C-407E-A947-70E740481C1C}">
                <a14:useLocalDpi xmlns:a14="http://schemas.microsoft.com/office/drawing/2010/main" val="0"/>
              </a:ext>
            </a:extLst>
          </a:blip>
          <a:srcRect l="21310" r="2978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54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group of men posing for a photo&#10;&#10;Description automatically generated">
            <a:extLst>
              <a:ext uri="{FF2B5EF4-FFF2-40B4-BE49-F238E27FC236}">
                <a16:creationId xmlns:a16="http://schemas.microsoft.com/office/drawing/2014/main" id="{F5B2BACC-9795-6F5A-2949-B69A7CB64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484197"/>
            <a:ext cx="5363492" cy="3886123"/>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a:bodyPr>
          <a:lstStyle/>
          <a:p>
            <a:pPr algn="ctr" rtl="0">
              <a:lnSpc>
                <a:spcPct val="107000"/>
              </a:lnSpc>
              <a:spcAft>
                <a:spcPts val="792"/>
              </a:spcAft>
            </a:pPr>
            <a:r>
              <a:rPr lang="en-US" sz="4400" b="1" dirty="0">
                <a:solidFill>
                  <a:srgbClr val="000000"/>
                </a:solidFill>
                <a:effectLst/>
                <a:latin typeface="Times New Roman, serif"/>
              </a:rPr>
              <a:t>A Prelude to Modern China</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1865376"/>
          </a:xfrm>
        </p:spPr>
        <p:txBody>
          <a:bodyPr>
            <a:normAutofit/>
          </a:bodyPr>
          <a:lstStyle/>
          <a:p>
            <a:pPr rtl="0">
              <a:lnSpc>
                <a:spcPct val="107000"/>
              </a:lnSpc>
              <a:spcAft>
                <a:spcPts val="792"/>
              </a:spcAft>
            </a:pPr>
            <a:r>
              <a:rPr lang="en-US" sz="2400" b="1" dirty="0">
                <a:solidFill>
                  <a:srgbClr val="000000"/>
                </a:solidFill>
                <a:effectLst/>
                <a:latin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cs typeface="Times New Roman" panose="02020603050405020304" pitchFamily="18" charset="0"/>
              </a:rPr>
              <a:t>he Self-Strengthening Movement (Zi </a:t>
            </a:r>
            <a:r>
              <a:rPr lang="en-US" sz="2400" dirty="0" err="1">
                <a:solidFill>
                  <a:srgbClr val="000000"/>
                </a:solidFill>
                <a:effectLst/>
                <a:latin typeface="Times New Roman" panose="02020603050405020304" pitchFamily="18" charset="0"/>
                <a:cs typeface="Times New Roman" panose="02020603050405020304" pitchFamily="18" charset="0"/>
              </a:rPr>
              <a:t>qiang</a:t>
            </a:r>
            <a:r>
              <a:rPr lang="en-US" sz="240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cs typeface="Times New Roman" panose="02020603050405020304" pitchFamily="18" charset="0"/>
              </a:rPr>
              <a:t>yun</a:t>
            </a:r>
            <a:r>
              <a:rPr lang="en-US" sz="2400" dirty="0">
                <a:solidFill>
                  <a:srgbClr val="000000"/>
                </a:solidFill>
                <a:effectLst/>
                <a:latin typeface="Times New Roman" panose="02020603050405020304" pitchFamily="18" charset="0"/>
                <a:cs typeface="Times New Roman" panose="02020603050405020304" pitchFamily="18" charset="0"/>
              </a:rPr>
              <a:t> dong), spanning from 1861 to 1895, was a crucial yet ultimately flawed attempt by late Qing China to modernize and respond to the pressures of Western imperialism and internal strife. </a:t>
            </a:r>
          </a:p>
        </p:txBody>
      </p:sp>
      <p:sp>
        <p:nvSpPr>
          <p:cNvPr id="7" name="TextBox 6">
            <a:extLst>
              <a:ext uri="{FF2B5EF4-FFF2-40B4-BE49-F238E27FC236}">
                <a16:creationId xmlns:a16="http://schemas.microsoft.com/office/drawing/2014/main" id="{8F27E954-B5E8-B969-DB58-3D48E22B3CD3}"/>
              </a:ext>
            </a:extLst>
          </p:cNvPr>
          <p:cNvSpPr txBox="1"/>
          <p:nvPr/>
        </p:nvSpPr>
        <p:spPr>
          <a:xfrm>
            <a:off x="5364480" y="2484197"/>
            <a:ext cx="6510528" cy="4044890"/>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This period marked a pivotal shift as China sought to industrialize, enhance its military capabilities, and adopt Western technologies and knowledge.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However, the movement's shortcomings and the broader geopolitical challenges faced by the Qing Dynasty led to a series of humiliations and transformations that shaped the trajectory of modern China.</a:t>
            </a:r>
          </a:p>
          <a:p>
            <a:pPr rtl="0">
              <a:lnSpc>
                <a:spcPct val="107000"/>
              </a:lnSpc>
              <a:spcAft>
                <a:spcPts val="792"/>
              </a:spcAft>
            </a:pPr>
            <a:endParaRPr lang="en-US" sz="120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398566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hart of different coins&#10;&#10;Description automatically generated">
            <a:extLst>
              <a:ext uri="{FF2B5EF4-FFF2-40B4-BE49-F238E27FC236}">
                <a16:creationId xmlns:a16="http://schemas.microsoft.com/office/drawing/2014/main" id="{1EA4287A-81DA-E593-D1AC-DE6C5CDCE68F}"/>
              </a:ext>
            </a:extLst>
          </p:cNvPr>
          <p:cNvPicPr>
            <a:picLocks noChangeAspect="1"/>
          </p:cNvPicPr>
          <p:nvPr/>
        </p:nvPicPr>
        <p:blipFill>
          <a:blip r:embed="rId2"/>
          <a:stretch>
            <a:fillRect/>
          </a:stretch>
        </p:blipFill>
        <p:spPr>
          <a:xfrm>
            <a:off x="0" y="-1016"/>
            <a:ext cx="12192000" cy="6860032"/>
          </a:xfrm>
          <a:prstGeom prst="rect">
            <a:avLst/>
          </a:prstGeom>
        </p:spPr>
      </p:pic>
    </p:spTree>
    <p:extLst>
      <p:ext uri="{BB962C8B-B14F-4D97-AF65-F5344CB8AC3E}">
        <p14:creationId xmlns:p14="http://schemas.microsoft.com/office/powerpoint/2010/main" val="388429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normAutofit fontScale="90000"/>
          </a:bodyPr>
          <a:lstStyle/>
          <a:p>
            <a:pPr rtl="0">
              <a:lnSpc>
                <a:spcPct val="107000"/>
              </a:lnSpc>
              <a:spcAft>
                <a:spcPts val="792"/>
              </a:spcAft>
            </a:pPr>
            <a:r>
              <a:rPr lang="en-US" b="1" dirty="0">
                <a:solidFill>
                  <a:srgbClr val="000000"/>
                </a:solidFill>
                <a:effectLst/>
                <a:latin typeface="Times New Roman" panose="02020603050405020304" pitchFamily="18" charset="0"/>
                <a:cs typeface="Times New Roman" panose="02020603050405020304" pitchFamily="18" charset="0"/>
              </a:rPr>
              <a:t>Initiatives of the Self-Strengthening Movement</a:t>
            </a:r>
            <a:endParaRPr lang="en-US" dirty="0">
              <a:solidFill>
                <a:srgbClr val="000000"/>
              </a:solidFill>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521440" cy="5650992"/>
          </a:xfrm>
        </p:spPr>
        <p:txBody>
          <a:bodyPr>
            <a:normAutofit fontScale="92500" lnSpcReduction="20000"/>
          </a:bodyPr>
          <a:lstStyle/>
          <a:p>
            <a:pPr marL="0" indent="0" rtl="0">
              <a:lnSpc>
                <a:spcPct val="107000"/>
              </a:lnSpc>
              <a:spcAft>
                <a:spcPts val="792"/>
              </a:spcAft>
              <a:buNone/>
            </a:pPr>
            <a:r>
              <a:rPr lang="en-US" sz="2600" dirty="0">
                <a:solidFill>
                  <a:srgbClr val="000000"/>
                </a:solidFill>
                <a:effectLst/>
                <a:latin typeface="Times New Roman" panose="02020603050405020304" pitchFamily="18" charset="0"/>
                <a:cs typeface="Times New Roman" panose="02020603050405020304" pitchFamily="18" charset="0"/>
              </a:rPr>
              <a:t>The Self-Strengthening Movement aimed to modernize China’s military and industrial sectors by adopting Western innovations. Key initiatives included:</a:t>
            </a:r>
          </a:p>
          <a:p>
            <a:pPr rtl="0">
              <a:lnSpc>
                <a:spcPct val="107000"/>
              </a:lnSpc>
              <a:spcAft>
                <a:spcPts val="792"/>
              </a:spcAft>
              <a:buFont typeface="+mj-lt"/>
              <a:buAutoNum type="arabicPeriod"/>
            </a:pPr>
            <a:r>
              <a:rPr lang="en-US" sz="2600" dirty="0">
                <a:solidFill>
                  <a:srgbClr val="000000"/>
                </a:solidFill>
                <a:effectLst/>
                <a:latin typeface="Times New Roman" panose="02020603050405020304" pitchFamily="18" charset="0"/>
                <a:cs typeface="Times New Roman" panose="02020603050405020304" pitchFamily="18" charset="0"/>
              </a:rPr>
              <a:t>Industrialization: Efforts were made to build factories, railroads, and shipyards to stimulate economic development and increase production capabilities.</a:t>
            </a:r>
          </a:p>
          <a:p>
            <a:pPr rtl="0">
              <a:lnSpc>
                <a:spcPct val="107000"/>
              </a:lnSpc>
              <a:spcAft>
                <a:spcPts val="792"/>
              </a:spcAft>
              <a:buFont typeface="+mj-lt"/>
              <a:buAutoNum type="arabicPeriod"/>
            </a:pPr>
            <a:r>
              <a:rPr lang="en-US" sz="2600" dirty="0">
                <a:solidFill>
                  <a:srgbClr val="000000"/>
                </a:solidFill>
                <a:effectLst/>
                <a:latin typeface="Times New Roman" panose="02020603050405020304" pitchFamily="18" charset="0"/>
                <a:cs typeface="Times New Roman" panose="02020603050405020304" pitchFamily="18" charset="0"/>
              </a:rPr>
              <a:t>Military Modernization: The Qing government invested in acquiring and building Western-style weapons and warships to strengthen China's military forces.</a:t>
            </a:r>
          </a:p>
          <a:p>
            <a:pPr rtl="0">
              <a:lnSpc>
                <a:spcPct val="107000"/>
              </a:lnSpc>
              <a:spcAft>
                <a:spcPts val="792"/>
              </a:spcAft>
              <a:buFont typeface="+mj-lt"/>
              <a:buAutoNum type="arabicPeriod"/>
            </a:pPr>
            <a:r>
              <a:rPr lang="en-US" sz="2600" dirty="0">
                <a:solidFill>
                  <a:srgbClr val="000000"/>
                </a:solidFill>
                <a:effectLst/>
                <a:latin typeface="Times New Roman" panose="02020603050405020304" pitchFamily="18" charset="0"/>
                <a:cs typeface="Times New Roman" panose="02020603050405020304" pitchFamily="18" charset="0"/>
              </a:rPr>
              <a:t>Education and Science: The movement promoted the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study of Western science, mathematics, and engineering,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aiming to bridge the technological gap between China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and the Western powers.</a:t>
            </a:r>
          </a:p>
          <a:p>
            <a:pPr rtl="0">
              <a:lnSpc>
                <a:spcPct val="107000"/>
              </a:lnSpc>
              <a:spcAft>
                <a:spcPts val="792"/>
              </a:spcAft>
            </a:pPr>
            <a:r>
              <a:rPr lang="en-US" sz="2600" dirty="0">
                <a:solidFill>
                  <a:srgbClr val="000000"/>
                </a:solidFill>
                <a:effectLst/>
                <a:latin typeface="Times New Roman" panose="02020603050405020304" pitchFamily="18" charset="0"/>
                <a:cs typeface="Times New Roman" panose="02020603050405020304" pitchFamily="18" charset="0"/>
              </a:rPr>
              <a:t>Despite these efforts, the movement faced significant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obstacles. Bureaucratic inefficiencies, corruption, and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resistance to change hindered progress, and the reforms </a:t>
            </a:r>
            <a:br>
              <a:rPr lang="en-US" sz="2600" dirty="0">
                <a:solidFill>
                  <a:srgbClr val="000000"/>
                </a:solidFill>
                <a:effectLst/>
                <a:latin typeface="Times New Roman" panose="02020603050405020304" pitchFamily="18" charset="0"/>
                <a:cs typeface="Times New Roman" panose="02020603050405020304" pitchFamily="18" charset="0"/>
              </a:rPr>
            </a:br>
            <a:r>
              <a:rPr lang="en-US" sz="2600" dirty="0">
                <a:solidFill>
                  <a:srgbClr val="000000"/>
                </a:solidFill>
                <a:effectLst/>
                <a:latin typeface="Times New Roman" panose="02020603050405020304" pitchFamily="18" charset="0"/>
                <a:cs typeface="Times New Roman" panose="02020603050405020304" pitchFamily="18" charset="0"/>
              </a:rPr>
              <a:t>were often poorly implemented.</a:t>
            </a:r>
          </a:p>
          <a:p>
            <a:pPr rtl="0">
              <a:lnSpc>
                <a:spcPct val="107000"/>
              </a:lnSpc>
              <a:spcAft>
                <a:spcPts val="792"/>
              </a:spcAft>
            </a:pPr>
            <a:endParaRPr lang="en-US" sz="1800" dirty="0">
              <a:solidFill>
                <a:srgbClr val="000000"/>
              </a:solidFill>
              <a:effectLst/>
              <a:latin typeface="Aptos" panose="020B0004020202020204" pitchFamily="34" charset="0"/>
            </a:endParaRPr>
          </a:p>
        </p:txBody>
      </p:sp>
      <p:pic>
        <p:nvPicPr>
          <p:cNvPr id="5" name="Picture 4" descr="A group of men sitting in chairs&#10;&#10;Description automatically generated">
            <a:extLst>
              <a:ext uri="{FF2B5EF4-FFF2-40B4-BE49-F238E27FC236}">
                <a16:creationId xmlns:a16="http://schemas.microsoft.com/office/drawing/2014/main" id="{AB7CF982-567F-CC07-F806-55804E5C230A}"/>
              </a:ext>
            </a:extLst>
          </p:cNvPr>
          <p:cNvPicPr>
            <a:picLocks noChangeAspect="1"/>
          </p:cNvPicPr>
          <p:nvPr/>
        </p:nvPicPr>
        <p:blipFill>
          <a:blip r:embed="rId2">
            <a:extLst>
              <a:ext uri="{28A0092B-C50C-407E-A947-70E740481C1C}">
                <a14:useLocalDpi xmlns:a14="http://schemas.microsoft.com/office/drawing/2010/main" val="0"/>
              </a:ext>
            </a:extLst>
          </a:blip>
          <a:srcRect l="7191" t="4768" r="8493" b="6500"/>
          <a:stretch/>
        </p:blipFill>
        <p:spPr>
          <a:xfrm>
            <a:off x="7546848" y="3706368"/>
            <a:ext cx="4645152" cy="3151631"/>
          </a:xfrm>
          <a:prstGeom prst="rect">
            <a:avLst/>
          </a:prstGeom>
        </p:spPr>
      </p:pic>
    </p:spTree>
    <p:extLst>
      <p:ext uri="{BB962C8B-B14F-4D97-AF65-F5344CB8AC3E}">
        <p14:creationId xmlns:p14="http://schemas.microsoft.com/office/powerpoint/2010/main" val="32144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algn="ctr"/>
            <a:r>
              <a:rPr lang="en-US" b="1">
                <a:latin typeface="Times New Roman" panose="02020603050405020304" pitchFamily="18" charset="0"/>
                <a:cs typeface="Times New Roman" panose="02020603050405020304" pitchFamily="18" charset="0"/>
              </a:rPr>
              <a:t>The Limitations Exposed</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56032" y="1353312"/>
            <a:ext cx="11668238" cy="5266944"/>
          </a:xfrm>
        </p:spPr>
        <p:txBody>
          <a:bodyPr>
            <a:noAutofit/>
          </a:bodyPr>
          <a:lstStyle/>
          <a:p>
            <a:r>
              <a:rPr lang="en-US" sz="2400" dirty="0">
                <a:latin typeface="Times New Roman" panose="02020603050405020304" pitchFamily="18" charset="0"/>
                <a:cs typeface="Times New Roman" panose="02020603050405020304" pitchFamily="18" charset="0"/>
              </a:rPr>
              <a:t>The inadequacies of the Self-Strengthening Movement were starkly revealed during the Sino-French War in the 1880s. </a:t>
            </a:r>
          </a:p>
          <a:p>
            <a:r>
              <a:rPr lang="en-US" sz="2400" dirty="0">
                <a:latin typeface="Times New Roman" panose="02020603050405020304" pitchFamily="18" charset="0"/>
                <a:cs typeface="Times New Roman" panose="02020603050405020304" pitchFamily="18" charset="0"/>
              </a:rPr>
              <a:t>In a notable instance of military failure, the French managed to destroy an entire fleet of new Chinese warships in just one hour, highlighting the ineffective modernization of the Qing military.</a:t>
            </a:r>
          </a:p>
          <a:p>
            <a:r>
              <a:rPr lang="en-US" sz="2400" dirty="0">
                <a:latin typeface="Times New Roman" panose="02020603050405020304" pitchFamily="18" charset="0"/>
                <a:cs typeface="Times New Roman" panose="02020603050405020304" pitchFamily="18" charset="0"/>
              </a:rPr>
              <a:t>The movement’s failures were compounded by China’s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defeat in the First Sino-Japanese War (1894-1895),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conflict over control of Korea. </a:t>
            </a:r>
          </a:p>
          <a:p>
            <a:r>
              <a:rPr lang="en-US" sz="2400" dirty="0">
                <a:latin typeface="Times New Roman" panose="02020603050405020304" pitchFamily="18" charset="0"/>
                <a:cs typeface="Times New Roman" panose="02020603050405020304" pitchFamily="18" charset="0"/>
              </a:rPr>
              <a:t>The war ended disastrously for China, resulting in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Treaty of Shimonoseki, which forced China to cede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Taiwan and the Liaodong Peninsula to Japan and pay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hefty indemnity. </a:t>
            </a:r>
          </a:p>
          <a:p>
            <a:r>
              <a:rPr lang="en-US" sz="2400" dirty="0">
                <a:latin typeface="Times New Roman" panose="02020603050405020304" pitchFamily="18" charset="0"/>
                <a:cs typeface="Times New Roman" panose="02020603050405020304" pitchFamily="18" charset="0"/>
              </a:rPr>
              <a:t>This defeat underscored China’s weakened state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opened the door to further foreign encroachments.</a:t>
            </a:r>
          </a:p>
        </p:txBody>
      </p:sp>
      <p:pic>
        <p:nvPicPr>
          <p:cNvPr id="5" name="Picture 4" descr="A map of the war of china&#10;&#10;Description automatically generated">
            <a:extLst>
              <a:ext uri="{FF2B5EF4-FFF2-40B4-BE49-F238E27FC236}">
                <a16:creationId xmlns:a16="http://schemas.microsoft.com/office/drawing/2014/main" id="{4373E6AC-E765-ABEF-2D09-F7E4FD2A16DB}"/>
              </a:ext>
            </a:extLst>
          </p:cNvPr>
          <p:cNvPicPr>
            <a:picLocks noChangeAspect="1"/>
          </p:cNvPicPr>
          <p:nvPr/>
        </p:nvPicPr>
        <p:blipFill>
          <a:blip r:embed="rId2">
            <a:extLst>
              <a:ext uri="{28A0092B-C50C-407E-A947-70E740481C1C}">
                <a14:useLocalDpi xmlns:a14="http://schemas.microsoft.com/office/drawing/2010/main" val="0"/>
              </a:ext>
            </a:extLst>
          </a:blip>
          <a:srcRect l="5602"/>
          <a:stretch/>
        </p:blipFill>
        <p:spPr>
          <a:xfrm>
            <a:off x="7376160" y="2913888"/>
            <a:ext cx="4804141" cy="3944112"/>
          </a:xfrm>
          <a:prstGeom prst="rect">
            <a:avLst/>
          </a:prstGeom>
        </p:spPr>
      </p:pic>
    </p:spTree>
    <p:extLst>
      <p:ext uri="{BB962C8B-B14F-4D97-AF65-F5344CB8AC3E}">
        <p14:creationId xmlns:p14="http://schemas.microsoft.com/office/powerpoint/2010/main" val="57160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algn="ctr"/>
            <a:r>
              <a:rPr lang="en-US" b="1" dirty="0">
                <a:latin typeface="Times New Roman" panose="02020603050405020304" pitchFamily="18" charset="0"/>
                <a:cs typeface="Times New Roman" panose="02020603050405020304" pitchFamily="18" charset="0"/>
              </a:rPr>
              <a:t>The Scramble for Concessions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6765324" y="1353312"/>
            <a:ext cx="5158946" cy="5266944"/>
          </a:xfrm>
        </p:spPr>
        <p:txBody>
          <a:bodyPr>
            <a:noAutofit/>
          </a:bodyPr>
          <a:lstStyle/>
          <a:p>
            <a:r>
              <a:rPr lang="en-US" sz="2400" dirty="0">
                <a:latin typeface="Times New Roman" panose="02020603050405020304" pitchFamily="18" charset="0"/>
                <a:cs typeface="Times New Roman" panose="02020603050405020304" pitchFamily="18" charset="0"/>
              </a:rPr>
              <a:t>By the end of the 19th century, China faced a "scramble for concessions" similar to the partitioning of Africa by Western powers. </a:t>
            </a:r>
          </a:p>
          <a:p>
            <a:r>
              <a:rPr lang="en-US" sz="2400" dirty="0">
                <a:latin typeface="Times New Roman" panose="02020603050405020304" pitchFamily="18" charset="0"/>
                <a:cs typeface="Times New Roman" panose="02020603050405020304" pitchFamily="18" charset="0"/>
              </a:rPr>
              <a:t>Foreign nations seized various territories and established spheres of influence within China, further eroding Chinese sovereignty. </a:t>
            </a:r>
          </a:p>
          <a:p>
            <a:r>
              <a:rPr lang="en-US" sz="2400" dirty="0">
                <a:latin typeface="Times New Roman" panose="02020603050405020304" pitchFamily="18" charset="0"/>
                <a:cs typeface="Times New Roman" panose="02020603050405020304" pitchFamily="18" charset="0"/>
              </a:rPr>
              <a:t>This period was marked by a series of unequal treaties that granted foreign powers significant control over Chinese territories and trade.</a:t>
            </a:r>
          </a:p>
        </p:txBody>
      </p:sp>
      <p:pic>
        <p:nvPicPr>
          <p:cNvPr id="5" name="Picture 4" descr="A cartoon of a bear attacking a lion&#10;&#10;Description automatically generated">
            <a:extLst>
              <a:ext uri="{FF2B5EF4-FFF2-40B4-BE49-F238E27FC236}">
                <a16:creationId xmlns:a16="http://schemas.microsoft.com/office/drawing/2014/main" id="{F3A7CB31-2B7E-330F-4CF7-9292C2C19B42}"/>
              </a:ext>
            </a:extLst>
          </p:cNvPr>
          <p:cNvPicPr>
            <a:picLocks noChangeAspect="1"/>
          </p:cNvPicPr>
          <p:nvPr/>
        </p:nvPicPr>
        <p:blipFill>
          <a:blip r:embed="rId2">
            <a:extLst>
              <a:ext uri="{28A0092B-C50C-407E-A947-70E740481C1C}">
                <a14:useLocalDpi xmlns:a14="http://schemas.microsoft.com/office/drawing/2010/main" val="0"/>
              </a:ext>
            </a:extLst>
          </a:blip>
          <a:srcRect l="6645" t="5668" r="8402" b="3714"/>
          <a:stretch/>
        </p:blipFill>
        <p:spPr>
          <a:xfrm>
            <a:off x="0" y="1445741"/>
            <a:ext cx="6765324" cy="5412259"/>
          </a:xfrm>
          <a:prstGeom prst="rect">
            <a:avLst/>
          </a:prstGeom>
        </p:spPr>
      </p:pic>
    </p:spTree>
    <p:extLst>
      <p:ext uri="{BB962C8B-B14F-4D97-AF65-F5344CB8AC3E}">
        <p14:creationId xmlns:p14="http://schemas.microsoft.com/office/powerpoint/2010/main" val="47518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1"/>
            <a:ext cx="6172200" cy="1652259"/>
          </a:xfrm>
        </p:spPr>
        <p:txBody>
          <a:bodyPr>
            <a:normAutofit/>
          </a:bodyPr>
          <a:lstStyle/>
          <a:p>
            <a:pPr algn="ctr"/>
            <a:r>
              <a:rPr lang="en-US" sz="4100" b="1" dirty="0">
                <a:latin typeface="Times New Roman" panose="02020603050405020304" pitchFamily="18" charset="0"/>
                <a:cs typeface="Times New Roman" panose="02020603050405020304" pitchFamily="18" charset="0"/>
              </a:rPr>
              <a:t>The Boxer Rebellion and Foreign Intervention</a:t>
            </a: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341376" y="1652260"/>
            <a:ext cx="5962784" cy="4524703"/>
          </a:xfrm>
        </p:spPr>
        <p:txBody>
          <a:bodyPr>
            <a:noAutofit/>
          </a:bodyPr>
          <a:lstStyle/>
          <a:p>
            <a:r>
              <a:rPr lang="en-US" sz="2400" dirty="0">
                <a:latin typeface="Times New Roman" panose="02020603050405020304" pitchFamily="18" charset="0"/>
                <a:cs typeface="Times New Roman" panose="02020603050405020304" pitchFamily="18" charset="0"/>
              </a:rPr>
              <a:t>In 1900, the Boxer Rebellion erupted, fueled by anti-foreign and anti-Christian sentiments. </a:t>
            </a:r>
          </a:p>
          <a:p>
            <a:r>
              <a:rPr lang="en-US" sz="2400" dirty="0">
                <a:latin typeface="Times New Roman" panose="02020603050405020304" pitchFamily="18" charset="0"/>
                <a:cs typeface="Times New Roman" panose="02020603050405020304" pitchFamily="18" charset="0"/>
              </a:rPr>
              <a:t>The uprising prompted an international response, with an alliance of eight Western powers and Japan sending a combined force of 20,000 soldiers to suppress the rebellion. </a:t>
            </a:r>
          </a:p>
          <a:p>
            <a:r>
              <a:rPr lang="en-US" sz="2400" dirty="0">
                <a:latin typeface="Times New Roman" panose="02020603050405020304" pitchFamily="18" charset="0"/>
                <a:cs typeface="Times New Roman" panose="02020603050405020304" pitchFamily="18" charset="0"/>
              </a:rPr>
              <a:t>The allied forces marched from Tianjin to Beijing, quelling the uprising and subsequently looting the capital. </a:t>
            </a:r>
          </a:p>
          <a:p>
            <a:r>
              <a:rPr lang="en-US" sz="2400" dirty="0">
                <a:latin typeface="Times New Roman" panose="02020603050405020304" pitchFamily="18" charset="0"/>
                <a:cs typeface="Times New Roman" panose="02020603050405020304" pitchFamily="18" charset="0"/>
              </a:rPr>
              <a:t>The Qing Dynasty was compelled to pay a staggering indemnity, twice the annual government revenue, as compensation to the foreign powers.</a:t>
            </a:r>
          </a:p>
        </p:txBody>
      </p:sp>
      <p:pic>
        <p:nvPicPr>
          <p:cNvPr id="5" name="Picture 4" descr="A painting of a military parade&#10;&#10;Description automatically generated">
            <a:extLst>
              <a:ext uri="{FF2B5EF4-FFF2-40B4-BE49-F238E27FC236}">
                <a16:creationId xmlns:a16="http://schemas.microsoft.com/office/drawing/2014/main" id="{06634486-D104-85A4-72E1-71B588426002}"/>
              </a:ext>
            </a:extLst>
          </p:cNvPr>
          <p:cNvPicPr>
            <a:picLocks noChangeAspect="1"/>
          </p:cNvPicPr>
          <p:nvPr/>
        </p:nvPicPr>
        <p:blipFill>
          <a:blip r:embed="rId2">
            <a:extLst>
              <a:ext uri="{28A0092B-C50C-407E-A947-70E740481C1C}">
                <a14:useLocalDpi xmlns:a14="http://schemas.microsoft.com/office/drawing/2010/main" val="0"/>
              </a:ext>
            </a:extLst>
          </a:blip>
          <a:srcRect l="14068" r="22895" b="-1"/>
          <a:stretch/>
        </p:blipFill>
        <p:spPr>
          <a:xfrm>
            <a:off x="6226167" y="-1"/>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033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algn="ctr"/>
            <a:r>
              <a:rPr lang="en-US" b="1" dirty="0">
                <a:latin typeface="Times New Roman" panose="02020603050405020304" pitchFamily="18" charset="0"/>
                <a:cs typeface="Times New Roman" panose="02020603050405020304" pitchFamily="18" charset="0"/>
              </a:rPr>
              <a:t>The Fall of the Qing Dynasty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5292558" y="1353312"/>
            <a:ext cx="6631711" cy="3547872"/>
          </a:xfrm>
        </p:spPr>
        <p:txBody>
          <a:bodyPr>
            <a:noAutofit/>
          </a:bodyPr>
          <a:lstStyle/>
          <a:p>
            <a:r>
              <a:rPr lang="en-US" sz="2400" dirty="0">
                <a:latin typeface="Times New Roman" panose="02020603050405020304" pitchFamily="18" charset="0"/>
                <a:cs typeface="Times New Roman" panose="02020603050405020304" pitchFamily="18" charset="0"/>
              </a:rPr>
              <a:t>The Qing Dynasty, despite holding onto power through the early 20th century, was increasingly seen as ineffective and corrupt. </a:t>
            </a:r>
          </a:p>
          <a:p>
            <a:r>
              <a:rPr lang="en-US" sz="2400" dirty="0">
                <a:latin typeface="Times New Roman" panose="02020603050405020304" pitchFamily="18" charset="0"/>
                <a:cs typeface="Times New Roman" panose="02020603050405020304" pitchFamily="18" charset="0"/>
              </a:rPr>
              <a:t>In 1905, the century-old imperial examination system, a hallmark of Confucian governance, was abolished in favor of a modern Western-style education system. </a:t>
            </a:r>
          </a:p>
          <a:p>
            <a:r>
              <a:rPr lang="en-US" sz="2400" dirty="0">
                <a:latin typeface="Times New Roman" panose="02020603050405020304" pitchFamily="18" charset="0"/>
                <a:cs typeface="Times New Roman" panose="02020603050405020304" pitchFamily="18" charset="0"/>
              </a:rPr>
              <a:t>This reform marked a significant shift away from traditional practices.</a:t>
            </a:r>
          </a:p>
        </p:txBody>
      </p:sp>
      <p:pic>
        <p:nvPicPr>
          <p:cNvPr id="5" name="Picture 4" descr="A colorful flag with a dragon and a shield&#10;&#10;Description automatically generated">
            <a:extLst>
              <a:ext uri="{FF2B5EF4-FFF2-40B4-BE49-F238E27FC236}">
                <a16:creationId xmlns:a16="http://schemas.microsoft.com/office/drawing/2014/main" id="{23D12027-57C9-3247-1BB0-5FA569AA092B}"/>
              </a:ext>
            </a:extLst>
          </p:cNvPr>
          <p:cNvPicPr>
            <a:picLocks noChangeAspect="1"/>
          </p:cNvPicPr>
          <p:nvPr/>
        </p:nvPicPr>
        <p:blipFill>
          <a:blip r:embed="rId2">
            <a:extLst>
              <a:ext uri="{28A0092B-C50C-407E-A947-70E740481C1C}">
                <a14:useLocalDpi xmlns:a14="http://schemas.microsoft.com/office/drawing/2010/main" val="0"/>
              </a:ext>
            </a:extLst>
          </a:blip>
          <a:srcRect t="17257" b="15817"/>
          <a:stretch/>
        </p:blipFill>
        <p:spPr>
          <a:xfrm>
            <a:off x="-8650" y="1353312"/>
            <a:ext cx="5301209" cy="3547872"/>
          </a:xfrm>
          <a:prstGeom prst="rect">
            <a:avLst/>
          </a:prstGeom>
        </p:spPr>
      </p:pic>
      <p:sp>
        <p:nvSpPr>
          <p:cNvPr id="7" name="TextBox 6">
            <a:extLst>
              <a:ext uri="{FF2B5EF4-FFF2-40B4-BE49-F238E27FC236}">
                <a16:creationId xmlns:a16="http://schemas.microsoft.com/office/drawing/2014/main" id="{E57777EB-10A0-6B9A-3D84-8FEF890EF6E3}"/>
              </a:ext>
            </a:extLst>
          </p:cNvPr>
          <p:cNvSpPr txBox="1"/>
          <p:nvPr/>
        </p:nvSpPr>
        <p:spPr>
          <a:xfrm>
            <a:off x="243841" y="4997672"/>
            <a:ext cx="11680428"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final blow came in 1912 when the last Qing Emperor, Puyi, abdicated, leading to the establishment of the Republic of China.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transition marked the end of over two millennia of imperial rule and the beginning of China’s modern era.</a:t>
            </a:r>
          </a:p>
        </p:txBody>
      </p:sp>
    </p:spTree>
    <p:extLst>
      <p:ext uri="{BB962C8B-B14F-4D97-AF65-F5344CB8AC3E}">
        <p14:creationId xmlns:p14="http://schemas.microsoft.com/office/powerpoint/2010/main" val="201542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algn="ctr"/>
            <a:r>
              <a:rPr lang="en-US" b="1">
                <a:latin typeface="Times New Roman" panose="02020603050405020304" pitchFamily="18" charset="0"/>
                <a:cs typeface="Times New Roman" panose="02020603050405020304" pitchFamily="18" charset="0"/>
              </a:rPr>
              <a:t>Legacy and Reflection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56032" y="1353312"/>
            <a:ext cx="11668238" cy="5266944"/>
          </a:xfrm>
        </p:spPr>
        <p:txBody>
          <a:bodyPr>
            <a:noAutofit/>
          </a:bodyPr>
          <a:lstStyle/>
          <a:p>
            <a:r>
              <a:rPr lang="en-US" sz="2400" dirty="0">
                <a:latin typeface="Times New Roman" panose="02020603050405020304" pitchFamily="18" charset="0"/>
                <a:cs typeface="Times New Roman" panose="02020603050405020304" pitchFamily="18" charset="0"/>
              </a:rPr>
              <a:t>The end of the Qing Dynasty ushered in a period of profound change, leading to significant disruptions in traditional Chinese culture and one of the largest </a:t>
            </a:r>
            <a:r>
              <a:rPr lang="en-US" sz="2400" dirty="0" err="1">
                <a:latin typeface="Times New Roman" panose="02020603050405020304" pitchFamily="18" charset="0"/>
                <a:cs typeface="Times New Roman" panose="02020603050405020304" pitchFamily="18" charset="0"/>
              </a:rPr>
              <a:t>losse</a:t>
            </a:r>
            <a:r>
              <a:rPr lang="en-US" sz="2400" dirty="0">
                <a:latin typeface="Times New Roman" panose="02020603050405020304" pitchFamily="18" charset="0"/>
                <a:cs typeface="Times New Roman" panose="02020603050405020304" pitchFamily="18" charset="0"/>
              </a:rPr>
              <a:t> of life in Chinese history. </a:t>
            </a:r>
          </a:p>
          <a:p>
            <a:r>
              <a:rPr lang="en-US" sz="2400" dirty="0">
                <a:latin typeface="Times New Roman" panose="02020603050405020304" pitchFamily="18" charset="0"/>
                <a:cs typeface="Times New Roman" panose="02020603050405020304" pitchFamily="18" charset="0"/>
              </a:rPr>
              <a:t>Despite the challenges and turmoil of this era, scholars today often look back at the imperial examination system and Confucian values with a sense of respect. </a:t>
            </a:r>
          </a:p>
          <a:p>
            <a:r>
              <a:rPr lang="en-US" sz="2400" dirty="0">
                <a:latin typeface="Times New Roman" panose="02020603050405020304" pitchFamily="18" charset="0"/>
                <a:cs typeface="Times New Roman" panose="02020603050405020304" pitchFamily="18" charset="0"/>
              </a:rPr>
              <a:t>The examination system is viewed by some as an advanced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political mechanism that provided a meritocratic element to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governance.</a:t>
            </a:r>
          </a:p>
          <a:p>
            <a:r>
              <a:rPr lang="en-US" sz="2400" dirty="0">
                <a:latin typeface="Times New Roman" panose="02020603050405020304" pitchFamily="18" charset="0"/>
                <a:cs typeface="Times New Roman" panose="02020603050405020304" pitchFamily="18" charset="0"/>
              </a:rPr>
              <a:t>Many modern observers argue that aspects of Confucianism could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 vital in revitalizing Chinese culture and addressing contemporary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societal issues. </a:t>
            </a:r>
          </a:p>
          <a:p>
            <a:r>
              <a:rPr lang="en-US" sz="2400" dirty="0">
                <a:latin typeface="Times New Roman" panose="02020603050405020304" pitchFamily="18" charset="0"/>
                <a:cs typeface="Times New Roman" panose="02020603050405020304" pitchFamily="18" charset="0"/>
              </a:rPr>
              <a:t>By revisiting and understanding China’s rich historical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philosophical heritage, there is potential to glean insights that could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positively impact modern society.</a:t>
            </a:r>
          </a:p>
        </p:txBody>
      </p:sp>
      <p:pic>
        <p:nvPicPr>
          <p:cNvPr id="7" name="Picture 6" descr="A statue of a person holding an object&#10;&#10;Description automatically generated">
            <a:extLst>
              <a:ext uri="{FF2B5EF4-FFF2-40B4-BE49-F238E27FC236}">
                <a16:creationId xmlns:a16="http://schemas.microsoft.com/office/drawing/2014/main" id="{17921989-7554-5125-3582-4E76F13E2131}"/>
              </a:ext>
            </a:extLst>
          </p:cNvPr>
          <p:cNvPicPr>
            <a:picLocks noChangeAspect="1"/>
          </p:cNvPicPr>
          <p:nvPr/>
        </p:nvPicPr>
        <p:blipFill>
          <a:blip r:embed="rId2">
            <a:extLst>
              <a:ext uri="{28A0092B-C50C-407E-A947-70E740481C1C}">
                <a14:useLocalDpi xmlns:a14="http://schemas.microsoft.com/office/drawing/2010/main" val="0"/>
              </a:ext>
            </a:extLst>
          </a:blip>
          <a:srcRect l="28818" r="20490"/>
          <a:stretch/>
        </p:blipFill>
        <p:spPr>
          <a:xfrm>
            <a:off x="9168384" y="2896950"/>
            <a:ext cx="3011918" cy="3961049"/>
          </a:xfrm>
          <a:prstGeom prst="rect">
            <a:avLst/>
          </a:prstGeom>
        </p:spPr>
      </p:pic>
    </p:spTree>
    <p:extLst>
      <p:ext uri="{BB962C8B-B14F-4D97-AF65-F5344CB8AC3E}">
        <p14:creationId xmlns:p14="http://schemas.microsoft.com/office/powerpoint/2010/main" val="26871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sculpture of a person holding a person&#10;&#10;Description automatically generated">
            <a:extLst>
              <a:ext uri="{FF2B5EF4-FFF2-40B4-BE49-F238E27FC236}">
                <a16:creationId xmlns:a16="http://schemas.microsoft.com/office/drawing/2014/main" id="{951BC26B-6654-212F-926E-D9D6EE04AC0C}"/>
              </a:ext>
            </a:extLst>
          </p:cNvPr>
          <p:cNvPicPr>
            <a:picLocks noChangeAspect="1"/>
          </p:cNvPicPr>
          <p:nvPr/>
        </p:nvPicPr>
        <p:blipFill>
          <a:blip r:embed="rId2">
            <a:extLst>
              <a:ext uri="{28A0092B-C50C-407E-A947-70E740481C1C}">
                <a14:useLocalDpi xmlns:a14="http://schemas.microsoft.com/office/drawing/2010/main" val="0"/>
              </a:ext>
            </a:extLst>
          </a:blip>
          <a:srcRect l="3496" r="13287"/>
          <a:stretch/>
        </p:blipFill>
        <p:spPr>
          <a:xfrm>
            <a:off x="0" y="-2083"/>
            <a:ext cx="12188952" cy="6860083"/>
          </a:xfrm>
          <a:prstGeom prst="rect">
            <a:avLst/>
          </a:prstGeom>
        </p:spPr>
      </p:pic>
      <p:sp>
        <p:nvSpPr>
          <p:cNvPr id="2" name="Title 1">
            <a:extLst>
              <a:ext uri="{FF2B5EF4-FFF2-40B4-BE49-F238E27FC236}">
                <a16:creationId xmlns:a16="http://schemas.microsoft.com/office/drawing/2014/main" id="{0DF01B79-B0EB-5F04-FD61-834A7793E9D9}"/>
              </a:ext>
            </a:extLst>
          </p:cNvPr>
          <p:cNvSpPr>
            <a:spLocks noGrp="1"/>
          </p:cNvSpPr>
          <p:nvPr>
            <p:ph type="title"/>
          </p:nvPr>
        </p:nvSpPr>
        <p:spPr>
          <a:xfrm>
            <a:off x="0" y="0"/>
            <a:ext cx="12188952" cy="1445741"/>
          </a:xfrm>
        </p:spPr>
        <p:txBody>
          <a:bodyPr>
            <a:normAutofit/>
          </a:bodyPr>
          <a:lstStyle/>
          <a:p>
            <a:pPr marL="0" marR="0" algn="ctr">
              <a:spcBef>
                <a:spcPts val="0"/>
              </a:spcBef>
              <a:spcAft>
                <a:spcPts val="800"/>
              </a:spcAft>
            </a:pPr>
            <a:r>
              <a:rPr lang="en-US" b="1" dirty="0">
                <a:solidFill>
                  <a:schemeClr val="bg1"/>
                </a:solidFill>
                <a:latin typeface="Times New Roman" panose="02020603050405020304" pitchFamily="18" charset="0"/>
                <a:cs typeface="Times New Roman" panose="02020603050405020304" pitchFamily="18" charset="0"/>
              </a:rPr>
              <a:t>Conclusion</a:t>
            </a:r>
            <a:endParaRPr lang="en-US"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F480F92-42E3-31CF-72C6-603BD478DF29}"/>
              </a:ext>
            </a:extLst>
          </p:cNvPr>
          <p:cNvSpPr>
            <a:spLocks noGrp="1"/>
          </p:cNvSpPr>
          <p:nvPr>
            <p:ph idx="1"/>
          </p:nvPr>
        </p:nvSpPr>
        <p:spPr>
          <a:xfrm>
            <a:off x="2304288" y="1445741"/>
            <a:ext cx="8948928" cy="5174515"/>
          </a:xfrm>
        </p:spPr>
        <p:txBody>
          <a:bodyPr>
            <a:noAutofit/>
          </a:bodyPr>
          <a:lstStyle/>
          <a:p>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China’s 5,000-year history offers invaluable lessons on resilience, adaptation, and the complexities of cultural and political transformation. </a:t>
            </a:r>
          </a:p>
          <a:p>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we reflect on this historical journey, it becomes clear that both the achievements and failures of past eras can provide guidance for contemporary and future challenges. </a:t>
            </a:r>
          </a:p>
          <a:p>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written records of China’s past remain a treasure trove of knowledge, awaiting further exploration and rediscovery.</a:t>
            </a:r>
          </a:p>
        </p:txBody>
      </p:sp>
    </p:spTree>
    <p:extLst>
      <p:ext uri="{BB962C8B-B14F-4D97-AF65-F5344CB8AC3E}">
        <p14:creationId xmlns:p14="http://schemas.microsoft.com/office/powerpoint/2010/main" val="10590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445477"/>
            <a:ext cx="9144000" cy="1688123"/>
          </a:xfrm>
        </p:spPr>
        <p:txBody>
          <a:bodyPr anchor="ctr">
            <a:normAutofit/>
          </a:bodyPr>
          <a:lstStyle/>
          <a:p>
            <a:r>
              <a:rPr lang="en-US" sz="5000"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sz="2800"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 would like to acknowledge the many source I have accessed.</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p:nvPr/>
        </p:nvSpPr>
        <p:spPr>
          <a:xfrm>
            <a:off x="287383" y="235131"/>
            <a:ext cx="11652068" cy="6266844"/>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rtl="0">
              <a:lnSpc>
                <a:spcPct val="107000"/>
              </a:lnSpc>
              <a:spcBef>
                <a:spcPts val="504"/>
              </a:spcBef>
              <a:spcAft>
                <a:spcPts val="504"/>
              </a:spcAft>
              <a:buFont typeface="Arial" panose="020B0604020202020204" pitchFamily="34" charset="0"/>
              <a:buChar char="•"/>
            </a:pPr>
            <a:r>
              <a:rPr lang="en-US" sz="1800" dirty="0" err="1">
                <a:solidFill>
                  <a:srgbClr val="000000"/>
                </a:solidFill>
                <a:effectLst/>
                <a:latin typeface="Times New Roman, serif"/>
              </a:rPr>
              <a:t>Keightley</a:t>
            </a:r>
            <a:r>
              <a:rPr lang="en-US" sz="1800" dirty="0">
                <a:solidFill>
                  <a:srgbClr val="000000"/>
                </a:solidFill>
                <a:effectLst/>
                <a:latin typeface="Times New Roman, serif"/>
              </a:rPr>
              <a:t>, D. N. (1978). </a:t>
            </a:r>
            <a:r>
              <a:rPr lang="en-US" sz="1800" i="1" dirty="0">
                <a:solidFill>
                  <a:srgbClr val="000000"/>
                </a:solidFill>
                <a:effectLst/>
                <a:latin typeface="Times New Roman, serif"/>
              </a:rPr>
              <a:t>Sources of Shang History: The Oracle-Bone Inscriptions of Bronze Age China</a:t>
            </a:r>
            <a:r>
              <a:rPr lang="en-US" sz="1800" dirty="0">
                <a:solidFill>
                  <a:srgbClr val="000000"/>
                </a:solidFill>
                <a:effectLst/>
                <a:latin typeface="Times New Roman, serif"/>
              </a:rPr>
              <a:t>. University of California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Chang, K. C. (1980). </a:t>
            </a:r>
            <a:r>
              <a:rPr lang="en-US" sz="1800" i="1" dirty="0">
                <a:solidFill>
                  <a:srgbClr val="000000"/>
                </a:solidFill>
                <a:effectLst/>
                <a:latin typeface="Times New Roman, serif"/>
              </a:rPr>
              <a:t>Shang Civilization</a:t>
            </a:r>
            <a:r>
              <a:rPr lang="en-US" sz="1800" dirty="0">
                <a:solidFill>
                  <a:srgbClr val="000000"/>
                </a:solidFill>
                <a:effectLst/>
                <a:latin typeface="Times New Roman, serif"/>
              </a:rPr>
              <a:t>. Yale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Liu, L. (2004). </a:t>
            </a:r>
            <a:r>
              <a:rPr lang="en-US" sz="1800" i="1" dirty="0">
                <a:solidFill>
                  <a:srgbClr val="000000"/>
                </a:solidFill>
                <a:effectLst/>
                <a:latin typeface="Times New Roman, serif"/>
              </a:rPr>
              <a:t>The Chinese Neolithic: Trajectories to Early States</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Shaughnessy, E. L. (1999). </a:t>
            </a:r>
            <a:r>
              <a:rPr lang="en-US" sz="1800" i="1" dirty="0">
                <a:solidFill>
                  <a:srgbClr val="000000"/>
                </a:solidFill>
                <a:effectLst/>
                <a:latin typeface="Times New Roman, serif"/>
              </a:rPr>
              <a:t>The Cambridge History of Ancient China: From the Origins of Civilization to 221 BC</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Li, F. (2006). </a:t>
            </a:r>
            <a:r>
              <a:rPr lang="en-US" sz="1800" i="1" dirty="0">
                <a:solidFill>
                  <a:srgbClr val="000000"/>
                </a:solidFill>
                <a:effectLst/>
                <a:latin typeface="Times New Roman, serif"/>
              </a:rPr>
              <a:t>Bureaucracy and the State in Early China: Governing the Western Zhou</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Creel, H. G. (1960). </a:t>
            </a:r>
            <a:r>
              <a:rPr lang="en-US" sz="1800" i="1" dirty="0">
                <a:solidFill>
                  <a:srgbClr val="000000"/>
                </a:solidFill>
                <a:effectLst/>
                <a:latin typeface="Times New Roman, serif"/>
              </a:rPr>
              <a:t>Confucius: The Man and the Myth</a:t>
            </a:r>
            <a:r>
              <a:rPr lang="en-US" sz="1800" dirty="0">
                <a:solidFill>
                  <a:srgbClr val="000000"/>
                </a:solidFill>
                <a:effectLst/>
                <a:latin typeface="Times New Roman, serif"/>
              </a:rPr>
              <a:t>. John Day Company.</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Pines, Y. (2002). </a:t>
            </a:r>
            <a:r>
              <a:rPr lang="en-US" sz="1800" i="1" dirty="0">
                <a:solidFill>
                  <a:srgbClr val="000000"/>
                </a:solidFill>
                <a:effectLst/>
                <a:latin typeface="Times New Roman, serif"/>
              </a:rPr>
              <a:t>Foundations of Confucian Thought: Intellectual Life in the Chunqiu Period, 722–453 BCE</a:t>
            </a:r>
            <a:r>
              <a:rPr lang="en-US" sz="1800" dirty="0">
                <a:solidFill>
                  <a:srgbClr val="000000"/>
                </a:solidFill>
                <a:effectLst/>
                <a:latin typeface="Times New Roman, serif"/>
              </a:rPr>
              <a:t>. University of Hawaii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Loewe, M. (1999). </a:t>
            </a:r>
            <a:r>
              <a:rPr lang="en-US" sz="1800" i="1" dirty="0">
                <a:solidFill>
                  <a:srgbClr val="000000"/>
                </a:solidFill>
                <a:effectLst/>
                <a:latin typeface="Times New Roman, serif"/>
              </a:rPr>
              <a:t>The Cambridge History of Ancient China: From the Origins of Civilization to 221 BC</a:t>
            </a:r>
            <a:r>
              <a:rPr lang="en-US" sz="1800" dirty="0">
                <a:solidFill>
                  <a:srgbClr val="000000"/>
                </a:solidFill>
                <a:effectLst/>
                <a:latin typeface="Times New Roman, serif"/>
              </a:rPr>
              <a:t>. Cambridge University Press.</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Wood, F. (2008). </a:t>
            </a:r>
            <a:r>
              <a:rPr lang="en-US" sz="1800" i="1" dirty="0">
                <a:solidFill>
                  <a:srgbClr val="000000"/>
                </a:solidFill>
                <a:effectLst/>
                <a:latin typeface="Times New Roman, serif"/>
              </a:rPr>
              <a:t>China's First Emperor and His Terracotta Warriors</a:t>
            </a:r>
            <a:r>
              <a:rPr lang="en-US" sz="1800" dirty="0">
                <a:solidFill>
                  <a:srgbClr val="000000"/>
                </a:solidFill>
                <a:effectLst/>
                <a:latin typeface="Times New Roman, serif"/>
              </a:rPr>
              <a:t>. Macmillan.</a:t>
            </a:r>
            <a:endParaRPr lang="en-US" sz="2400" dirty="0">
              <a:solidFill>
                <a:srgbClr val="000000"/>
              </a:solidFill>
              <a:effectLst/>
            </a:endParaRPr>
          </a:p>
          <a:p>
            <a:pPr rtl="0">
              <a:lnSpc>
                <a:spcPct val="107000"/>
              </a:lnSpc>
              <a:spcBef>
                <a:spcPts val="504"/>
              </a:spcBef>
              <a:spcAft>
                <a:spcPts val="504"/>
              </a:spcAft>
              <a:buFont typeface="Arial" panose="020B0604020202020204" pitchFamily="34" charset="0"/>
              <a:buChar char="•"/>
            </a:pPr>
            <a:r>
              <a:rPr lang="en-US" sz="1800" dirty="0">
                <a:solidFill>
                  <a:srgbClr val="000000"/>
                </a:solidFill>
                <a:effectLst/>
                <a:latin typeface="Times New Roman, serif"/>
              </a:rPr>
              <a:t>Sima Qian. (1993). </a:t>
            </a:r>
            <a:r>
              <a:rPr lang="en-US" sz="1800" i="1" dirty="0">
                <a:solidFill>
                  <a:srgbClr val="000000"/>
                </a:solidFill>
                <a:effectLst/>
                <a:latin typeface="Times New Roman, serif"/>
              </a:rPr>
              <a:t>Records of the Grand Historian: Qin Dynasty</a:t>
            </a:r>
            <a:r>
              <a:rPr lang="en-US" sz="1800" dirty="0">
                <a:solidFill>
                  <a:srgbClr val="000000"/>
                </a:solidFill>
                <a:effectLst/>
                <a:latin typeface="Times New Roman, serif"/>
              </a:rPr>
              <a:t>. Columbia University Press.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5284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7562719" y="0"/>
            <a:ext cx="4629281" cy="1316736"/>
          </a:xfrm>
        </p:spPr>
        <p:txBody>
          <a:bodyPr anchor="ctr">
            <a:normAutofit/>
          </a:bodyPr>
          <a:lstStyle/>
          <a:p>
            <a:pPr marL="0" indent="0" algn="ctr" rtl="0">
              <a:spcAft>
                <a:spcPts val="792"/>
              </a:spcAft>
              <a:buNone/>
            </a:pPr>
            <a:r>
              <a:rPr lang="en-US" sz="3200" b="1" dirty="0">
                <a:effectLst/>
                <a:latin typeface="Times New Roman" panose="02020603050405020304" pitchFamily="18" charset="0"/>
                <a:cs typeface="Times New Roman" panose="02020603050405020304" pitchFamily="18" charset="0"/>
              </a:rPr>
              <a:t>A Tale of Triumph and Turmoil</a:t>
            </a:r>
            <a:endParaRPr lang="en-US" sz="3200" dirty="0">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7562719" y="1121664"/>
            <a:ext cx="4507361" cy="5736326"/>
          </a:xfrm>
        </p:spPr>
        <p:txBody>
          <a:bodyPr>
            <a:norm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In 1368, China witnessed a historic shift as it fell under the rule of an ethnic Chinese dynasty for the first time in over a century. </a:t>
            </a:r>
          </a:p>
          <a:p>
            <a:pPr rtl="0">
              <a:spcAft>
                <a:spcPts val="792"/>
              </a:spcAft>
            </a:pPr>
            <a:r>
              <a:rPr lang="en-US" sz="2400" dirty="0">
                <a:effectLst/>
                <a:latin typeface="Times New Roman" panose="02020603050405020304" pitchFamily="18" charset="0"/>
                <a:cs typeface="Times New Roman" panose="02020603050405020304" pitchFamily="18" charset="0"/>
              </a:rPr>
              <a:t>This marked the beginning of the Ming Dynasty (Ming Chao), which would rule China from 1368 to 1644. </a:t>
            </a:r>
          </a:p>
          <a:p>
            <a:pPr rtl="0">
              <a:spcAft>
                <a:spcPts val="792"/>
              </a:spcAft>
            </a:pPr>
            <a:r>
              <a:rPr lang="en-US" sz="2400" dirty="0">
                <a:effectLst/>
                <a:latin typeface="Times New Roman" panose="02020603050405020304" pitchFamily="18" charset="0"/>
                <a:cs typeface="Times New Roman" panose="02020603050405020304" pitchFamily="18" charset="0"/>
              </a:rPr>
              <a:t>The Ming era, characterized by both remarkable achievements and profound challenges, left an indelible mark on Chinese history.</a:t>
            </a:r>
          </a:p>
        </p:txBody>
      </p:sp>
      <p:pic>
        <p:nvPicPr>
          <p:cNvPr id="5" name="Picture 4" descr="A yellow sign with black text&#10;&#10;Description automatically generated">
            <a:extLst>
              <a:ext uri="{FF2B5EF4-FFF2-40B4-BE49-F238E27FC236}">
                <a16:creationId xmlns:a16="http://schemas.microsoft.com/office/drawing/2014/main" id="{AE75E49C-ECEA-C10D-CAE5-A53701E561D9}"/>
              </a:ext>
            </a:extLst>
          </p:cNvPr>
          <p:cNvPicPr>
            <a:picLocks noChangeAspect="1"/>
          </p:cNvPicPr>
          <p:nvPr/>
        </p:nvPicPr>
        <p:blipFill>
          <a:blip r:embed="rId2">
            <a:extLst>
              <a:ext uri="{28A0092B-C50C-407E-A947-70E740481C1C}">
                <a14:useLocalDpi xmlns:a14="http://schemas.microsoft.com/office/drawing/2010/main" val="0"/>
              </a:ext>
            </a:extLst>
          </a:blip>
          <a:srcRect l="21607" r="16282"/>
          <a:stretch/>
        </p:blipFill>
        <p:spPr>
          <a:xfrm>
            <a:off x="-9886" y="10"/>
            <a:ext cx="7572605" cy="6857990"/>
          </a:xfrm>
          <a:prstGeom prst="rect">
            <a:avLst/>
          </a:prstGeom>
        </p:spPr>
      </p:pic>
    </p:spTree>
    <p:extLst>
      <p:ext uri="{BB962C8B-B14F-4D97-AF65-F5344CB8AC3E}">
        <p14:creationId xmlns:p14="http://schemas.microsoft.com/office/powerpoint/2010/main" val="93473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A52D59-B92D-A5DE-F3E1-5F4B95E8A092}"/>
              </a:ext>
            </a:extLst>
          </p:cNvPr>
          <p:cNvSpPr txBox="1">
            <a:spLocks noGrp="1" noRot="1" noMove="1" noResize="1" noEditPoints="1" noAdjustHandles="1" noChangeArrowheads="1" noChangeShapeType="1"/>
          </p:cNvSpPr>
          <p:nvPr/>
        </p:nvSpPr>
        <p:spPr>
          <a:xfrm>
            <a:off x="287383" y="235131"/>
            <a:ext cx="11652068" cy="6691447"/>
          </a:xfrm>
          <a:prstGeom prst="rect">
            <a:avLst/>
          </a:prstGeom>
          <a:noFill/>
        </p:spPr>
        <p:txBody>
          <a:bodyPr wrap="square">
            <a:spAutoFit/>
          </a:bodyPr>
          <a:lstStyle/>
          <a:p>
            <a:pPr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panose="02020603050405020304" pitchFamily="18" charset="0"/>
                <a:cs typeface="Times New Roman" panose="02020603050405020304" pitchFamily="18" charset="0"/>
              </a:rPr>
              <a:t>Twitchett</a:t>
            </a:r>
            <a:r>
              <a:rPr lang="en-US" dirty="0">
                <a:solidFill>
                  <a:srgbClr val="000000"/>
                </a:solidFill>
                <a:effectLst/>
                <a:latin typeface="Times New Roman" panose="02020603050405020304" pitchFamily="18" charset="0"/>
                <a:cs typeface="Times New Roman" panose="02020603050405020304" pitchFamily="18" charset="0"/>
              </a:rPr>
              <a:t>, D., &amp; Loewe, M. (1986). </a:t>
            </a:r>
            <a:r>
              <a:rPr lang="en-US" i="1" dirty="0">
                <a:solidFill>
                  <a:srgbClr val="000000"/>
                </a:solidFill>
                <a:effectLst/>
                <a:latin typeface="Times New Roman" panose="02020603050405020304" pitchFamily="18" charset="0"/>
                <a:cs typeface="Times New Roman" panose="02020603050405020304" pitchFamily="18" charset="0"/>
              </a:rPr>
              <a:t>The Cambridge History of China: Volume 1, The Ch'in and Han Empires, 221 BC – AD 220</a:t>
            </a:r>
            <a:r>
              <a:rPr lang="en-US" dirty="0">
                <a:solidFill>
                  <a:srgbClr val="000000"/>
                </a:solidFill>
                <a:effectLst/>
                <a:latin typeface="Times New Roman" panose="02020603050405020304" pitchFamily="18" charset="0"/>
                <a:cs typeface="Times New Roman" panose="02020603050405020304" pitchFamily="18" charset="0"/>
              </a:rPr>
              <a:t>. Cambridge University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de </a:t>
            </a:r>
            <a:r>
              <a:rPr lang="en-US" dirty="0" err="1">
                <a:solidFill>
                  <a:srgbClr val="000000"/>
                </a:solidFill>
                <a:effectLst/>
                <a:latin typeface="Times New Roman" panose="02020603050405020304" pitchFamily="18" charset="0"/>
                <a:cs typeface="Times New Roman" panose="02020603050405020304" pitchFamily="18" charset="0"/>
              </a:rPr>
              <a:t>Crespigny</a:t>
            </a:r>
            <a:r>
              <a:rPr lang="en-US" dirty="0">
                <a:solidFill>
                  <a:srgbClr val="000000"/>
                </a:solidFill>
                <a:effectLst/>
                <a:latin typeface="Times New Roman" panose="02020603050405020304" pitchFamily="18" charset="0"/>
                <a:cs typeface="Times New Roman" panose="02020603050405020304" pitchFamily="18" charset="0"/>
              </a:rPr>
              <a:t>, R. (2010). </a:t>
            </a:r>
            <a:r>
              <a:rPr lang="en-US" i="1" dirty="0">
                <a:solidFill>
                  <a:srgbClr val="000000"/>
                </a:solidFill>
                <a:effectLst/>
                <a:latin typeface="Times New Roman" panose="02020603050405020304" pitchFamily="18" charset="0"/>
                <a:cs typeface="Times New Roman" panose="02020603050405020304" pitchFamily="18" charset="0"/>
              </a:rPr>
              <a:t>Imperial Warlord: A Biography of Cao </a:t>
            </a:r>
            <a:r>
              <a:rPr lang="en-US" i="1" dirty="0" err="1">
                <a:solidFill>
                  <a:srgbClr val="000000"/>
                </a:solidFill>
                <a:effectLst/>
                <a:latin typeface="Times New Roman" panose="02020603050405020304" pitchFamily="18" charset="0"/>
                <a:cs typeface="Times New Roman" panose="02020603050405020304" pitchFamily="18" charset="0"/>
              </a:rPr>
              <a:t>Cao</a:t>
            </a:r>
            <a:r>
              <a:rPr lang="en-US" i="1" dirty="0">
                <a:solidFill>
                  <a:srgbClr val="000000"/>
                </a:solidFill>
                <a:effectLst/>
                <a:latin typeface="Times New Roman" panose="02020603050405020304" pitchFamily="18" charset="0"/>
                <a:cs typeface="Times New Roman" panose="02020603050405020304" pitchFamily="18" charset="0"/>
              </a:rPr>
              <a:t> 155-220 AD</a:t>
            </a:r>
            <a:r>
              <a:rPr lang="en-US" dirty="0">
                <a:solidFill>
                  <a:srgbClr val="000000"/>
                </a:solidFill>
                <a:effectLst/>
                <a:latin typeface="Times New Roman" panose="02020603050405020304" pitchFamily="18" charset="0"/>
                <a:cs typeface="Times New Roman" panose="02020603050405020304" pitchFamily="18" charset="0"/>
              </a:rPr>
              <a:t>. Brill.</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Roberts, M. (1991). </a:t>
            </a:r>
            <a:r>
              <a:rPr lang="en-US" i="1" dirty="0">
                <a:solidFill>
                  <a:srgbClr val="000000"/>
                </a:solidFill>
                <a:effectLst/>
                <a:latin typeface="Times New Roman" panose="02020603050405020304" pitchFamily="18" charset="0"/>
                <a:cs typeface="Times New Roman" panose="02020603050405020304" pitchFamily="18" charset="0"/>
              </a:rPr>
              <a:t>Three Kingdoms: A Historical Novel</a:t>
            </a:r>
            <a:r>
              <a:rPr lang="en-US" dirty="0">
                <a:solidFill>
                  <a:srgbClr val="000000"/>
                </a:solidFill>
                <a:effectLst/>
                <a:latin typeface="Times New Roman" panose="02020603050405020304" pitchFamily="18" charset="0"/>
                <a:cs typeface="Times New Roman" panose="02020603050405020304" pitchFamily="18" charset="0"/>
              </a:rPr>
              <a:t>. University of California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Wright, A. F. (1959). </a:t>
            </a:r>
            <a:r>
              <a:rPr lang="en-US" i="1" dirty="0">
                <a:solidFill>
                  <a:srgbClr val="000000"/>
                </a:solidFill>
                <a:effectLst/>
                <a:latin typeface="Times New Roman" panose="02020603050405020304" pitchFamily="18" charset="0"/>
                <a:cs typeface="Times New Roman" panose="02020603050405020304" pitchFamily="18" charset="0"/>
              </a:rPr>
              <a:t>Buddhism in Chinese History</a:t>
            </a:r>
            <a:r>
              <a:rPr lang="en-US" dirty="0">
                <a:solidFill>
                  <a:srgbClr val="000000"/>
                </a:solidFill>
                <a:effectLst/>
                <a:latin typeface="Times New Roman" panose="02020603050405020304" pitchFamily="18" charset="0"/>
                <a:cs typeface="Times New Roman" panose="02020603050405020304" pitchFamily="18" charset="0"/>
              </a:rPr>
              <a:t>. Stanford University Press.</a:t>
            </a:r>
          </a:p>
          <a:p>
            <a:pPr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panose="02020603050405020304" pitchFamily="18" charset="0"/>
                <a:cs typeface="Times New Roman" panose="02020603050405020304" pitchFamily="18" charset="0"/>
              </a:rPr>
              <a:t>Zürcher</a:t>
            </a:r>
            <a:r>
              <a:rPr lang="en-US" dirty="0">
                <a:solidFill>
                  <a:srgbClr val="000000"/>
                </a:solidFill>
                <a:effectLst/>
                <a:latin typeface="Times New Roman" panose="02020603050405020304" pitchFamily="18" charset="0"/>
                <a:cs typeface="Times New Roman" panose="02020603050405020304" pitchFamily="18" charset="0"/>
              </a:rPr>
              <a:t>, E. (2007). </a:t>
            </a:r>
            <a:r>
              <a:rPr lang="en-US" i="1" dirty="0">
                <a:solidFill>
                  <a:srgbClr val="000000"/>
                </a:solidFill>
                <a:effectLst/>
                <a:latin typeface="Times New Roman" panose="02020603050405020304" pitchFamily="18" charset="0"/>
                <a:cs typeface="Times New Roman" panose="02020603050405020304" pitchFamily="18" charset="0"/>
              </a:rPr>
              <a:t>The Buddhist Conquest of China: The Spread and Adaptation of Buddhism in Early Medieval China</a:t>
            </a:r>
            <a:r>
              <a:rPr lang="en-US" dirty="0">
                <a:solidFill>
                  <a:srgbClr val="000000"/>
                </a:solidFill>
                <a:effectLst/>
                <a:latin typeface="Times New Roman" panose="02020603050405020304" pitchFamily="18" charset="0"/>
                <a:cs typeface="Times New Roman" panose="02020603050405020304" pitchFamily="18" charset="0"/>
              </a:rPr>
              <a:t>. Brill.</a:t>
            </a:r>
          </a:p>
          <a:p>
            <a:pPr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panose="02020603050405020304" pitchFamily="18" charset="0"/>
                <a:cs typeface="Times New Roman" panose="02020603050405020304" pitchFamily="18" charset="0"/>
              </a:rPr>
              <a:t>Ch’en</a:t>
            </a:r>
            <a:r>
              <a:rPr lang="en-US" dirty="0">
                <a:solidFill>
                  <a:srgbClr val="000000"/>
                </a:solidFill>
                <a:effectLst/>
                <a:latin typeface="Times New Roman" panose="02020603050405020304" pitchFamily="18" charset="0"/>
                <a:cs typeface="Times New Roman" panose="02020603050405020304" pitchFamily="18" charset="0"/>
              </a:rPr>
              <a:t>, K. (1973). </a:t>
            </a:r>
            <a:r>
              <a:rPr lang="en-US" i="1" dirty="0">
                <a:solidFill>
                  <a:srgbClr val="000000"/>
                </a:solidFill>
                <a:effectLst/>
                <a:latin typeface="Times New Roman" panose="02020603050405020304" pitchFamily="18" charset="0"/>
                <a:cs typeface="Times New Roman" panose="02020603050405020304" pitchFamily="18" charset="0"/>
              </a:rPr>
              <a:t>Buddhism in China: A Historical Survey</a:t>
            </a:r>
            <a:r>
              <a:rPr lang="en-US" dirty="0">
                <a:solidFill>
                  <a:srgbClr val="000000"/>
                </a:solidFill>
                <a:effectLst/>
                <a:latin typeface="Times New Roman" panose="02020603050405020304" pitchFamily="18" charset="0"/>
                <a:cs typeface="Times New Roman" panose="02020603050405020304" pitchFamily="18" charset="0"/>
              </a:rPr>
              <a:t>. Princeton University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Benn, C. (2002). </a:t>
            </a:r>
            <a:r>
              <a:rPr lang="en-US" i="1" dirty="0">
                <a:solidFill>
                  <a:srgbClr val="000000"/>
                </a:solidFill>
                <a:effectLst/>
                <a:latin typeface="Times New Roman" panose="02020603050405020304" pitchFamily="18" charset="0"/>
                <a:cs typeface="Times New Roman" panose="02020603050405020304" pitchFamily="18" charset="0"/>
              </a:rPr>
              <a:t>China's Golden Age: Everyday Life in the Tang Dynasty</a:t>
            </a:r>
            <a:r>
              <a:rPr lang="en-US" dirty="0">
                <a:solidFill>
                  <a:srgbClr val="000000"/>
                </a:solidFill>
                <a:effectLst/>
                <a:latin typeface="Times New Roman" panose="02020603050405020304" pitchFamily="18" charset="0"/>
                <a:cs typeface="Times New Roman" panose="02020603050405020304" pitchFamily="18" charset="0"/>
              </a:rPr>
              <a:t>. Oxford University Press. Mote, F. W. (1999). </a:t>
            </a:r>
            <a:r>
              <a:rPr lang="en-US" i="1" dirty="0">
                <a:solidFill>
                  <a:srgbClr val="000000"/>
                </a:solidFill>
                <a:effectLst/>
                <a:latin typeface="Times New Roman" panose="02020603050405020304" pitchFamily="18" charset="0"/>
                <a:cs typeface="Times New Roman" panose="02020603050405020304" pitchFamily="18" charset="0"/>
              </a:rPr>
              <a:t>Imperial China 900–1800</a:t>
            </a:r>
            <a:r>
              <a:rPr lang="en-US" dirty="0">
                <a:solidFill>
                  <a:srgbClr val="000000"/>
                </a:solidFill>
                <a:effectLst/>
                <a:latin typeface="Times New Roman" panose="02020603050405020304" pitchFamily="18" charset="0"/>
                <a:cs typeface="Times New Roman" panose="02020603050405020304" pitchFamily="18" charset="0"/>
              </a:rPr>
              <a:t>. Harvard University Press.</a:t>
            </a:r>
          </a:p>
          <a:p>
            <a:pPr rtl="0">
              <a:lnSpc>
                <a:spcPct val="107000"/>
              </a:lnSpc>
              <a:spcBef>
                <a:spcPts val="504"/>
              </a:spcBef>
              <a:spcAft>
                <a:spcPts val="504"/>
              </a:spcAft>
              <a:buFont typeface="Arial" panose="020B0604020202020204" pitchFamily="34" charset="0"/>
              <a:buChar char="•"/>
            </a:pPr>
            <a:r>
              <a:rPr lang="en-US" dirty="0" err="1">
                <a:solidFill>
                  <a:srgbClr val="000000"/>
                </a:solidFill>
                <a:effectLst/>
                <a:latin typeface="Times New Roman" panose="02020603050405020304" pitchFamily="18" charset="0"/>
                <a:cs typeface="Times New Roman" panose="02020603050405020304" pitchFamily="18" charset="0"/>
              </a:rPr>
              <a:t>Ebrey</a:t>
            </a:r>
            <a:r>
              <a:rPr lang="en-US" dirty="0">
                <a:solidFill>
                  <a:srgbClr val="000000"/>
                </a:solidFill>
                <a:effectLst/>
                <a:latin typeface="Times New Roman" panose="02020603050405020304" pitchFamily="18" charset="0"/>
                <a:cs typeface="Times New Roman" panose="02020603050405020304" pitchFamily="18" charset="0"/>
              </a:rPr>
              <a:t>, P. B. (2010). </a:t>
            </a:r>
            <a:r>
              <a:rPr lang="en-US" i="1" dirty="0">
                <a:solidFill>
                  <a:srgbClr val="000000"/>
                </a:solidFill>
                <a:effectLst/>
                <a:latin typeface="Times New Roman" panose="02020603050405020304" pitchFamily="18" charset="0"/>
                <a:cs typeface="Times New Roman" panose="02020603050405020304" pitchFamily="18" charset="0"/>
              </a:rPr>
              <a:t>The Cambridge Illustrated History of China</a:t>
            </a:r>
            <a:r>
              <a:rPr lang="en-US" dirty="0">
                <a:solidFill>
                  <a:srgbClr val="000000"/>
                </a:solidFill>
                <a:effectLst/>
                <a:latin typeface="Times New Roman" panose="02020603050405020304" pitchFamily="18" charset="0"/>
                <a:cs typeface="Times New Roman" panose="02020603050405020304" pitchFamily="18" charset="0"/>
              </a:rPr>
              <a:t>. Cambridge University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Mote, F. W. (1999). </a:t>
            </a:r>
            <a:r>
              <a:rPr lang="en-US" i="1" dirty="0">
                <a:solidFill>
                  <a:srgbClr val="000000"/>
                </a:solidFill>
                <a:effectLst/>
                <a:latin typeface="Times New Roman" panose="02020603050405020304" pitchFamily="18" charset="0"/>
                <a:cs typeface="Times New Roman" panose="02020603050405020304" pitchFamily="18" charset="0"/>
              </a:rPr>
              <a:t>Imperial China 900–1800</a:t>
            </a:r>
            <a:r>
              <a:rPr lang="en-US" dirty="0">
                <a:solidFill>
                  <a:srgbClr val="000000"/>
                </a:solidFill>
                <a:effectLst/>
                <a:latin typeface="Times New Roman" panose="02020603050405020304" pitchFamily="18" charset="0"/>
                <a:cs typeface="Times New Roman" panose="02020603050405020304" pitchFamily="18" charset="0"/>
              </a:rPr>
              <a:t>. Harvard University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Kuhn, D. (2009). </a:t>
            </a:r>
            <a:r>
              <a:rPr lang="en-US" i="1" dirty="0">
                <a:solidFill>
                  <a:srgbClr val="000000"/>
                </a:solidFill>
                <a:effectLst/>
                <a:latin typeface="Times New Roman" panose="02020603050405020304" pitchFamily="18" charset="0"/>
                <a:cs typeface="Times New Roman" panose="02020603050405020304" pitchFamily="18" charset="0"/>
              </a:rPr>
              <a:t>The Age of Confucian Rule: The Song Transformation of China</a:t>
            </a:r>
            <a:r>
              <a:rPr lang="en-US" dirty="0">
                <a:solidFill>
                  <a:srgbClr val="000000"/>
                </a:solidFill>
                <a:effectLst/>
                <a:latin typeface="Times New Roman" panose="02020603050405020304" pitchFamily="18" charset="0"/>
                <a:cs typeface="Times New Roman" panose="02020603050405020304" pitchFamily="18" charset="0"/>
              </a:rPr>
              <a:t>. Harvard University Press.</a:t>
            </a:r>
          </a:p>
          <a:p>
            <a:pPr rtl="0">
              <a:lnSpc>
                <a:spcPct val="107000"/>
              </a:lnSpc>
              <a:spcBef>
                <a:spcPts val="504"/>
              </a:spcBef>
              <a:spcAft>
                <a:spcPts val="504"/>
              </a:spcAft>
              <a:buFont typeface="Arial" panose="020B0604020202020204" pitchFamily="34" charset="0"/>
              <a:buChar char="•"/>
            </a:pPr>
            <a:r>
              <a:rPr lang="en-US" dirty="0">
                <a:solidFill>
                  <a:srgbClr val="000000"/>
                </a:solidFill>
                <a:effectLst/>
                <a:latin typeface="Times New Roman" panose="02020603050405020304" pitchFamily="18" charset="0"/>
                <a:cs typeface="Times New Roman" panose="02020603050405020304" pitchFamily="18" charset="0"/>
              </a:rPr>
              <a:t>Andrade, T. (2016). </a:t>
            </a:r>
            <a:r>
              <a:rPr lang="en-US" i="1" dirty="0">
                <a:solidFill>
                  <a:srgbClr val="000000"/>
                </a:solidFill>
                <a:effectLst/>
                <a:latin typeface="Times New Roman" panose="02020603050405020304" pitchFamily="18" charset="0"/>
                <a:cs typeface="Times New Roman" panose="02020603050405020304" pitchFamily="18" charset="0"/>
              </a:rPr>
              <a:t>The Gunpowder Age: China, Military Innovation, and the Rise of the West in World History</a:t>
            </a:r>
            <a:r>
              <a:rPr lang="en-US" dirty="0">
                <a:solidFill>
                  <a:srgbClr val="000000"/>
                </a:solidFill>
                <a:effectLst/>
                <a:latin typeface="Times New Roman" panose="02020603050405020304" pitchFamily="18" charset="0"/>
                <a:cs typeface="Times New Roman" panose="02020603050405020304" pitchFamily="18" charset="0"/>
              </a:rPr>
              <a:t>. Princeton University Press.</a:t>
            </a:r>
          </a:p>
        </p:txBody>
      </p:sp>
    </p:spTree>
    <p:extLst>
      <p:ext uri="{BB962C8B-B14F-4D97-AF65-F5344CB8AC3E}">
        <p14:creationId xmlns:p14="http://schemas.microsoft.com/office/powerpoint/2010/main" val="390202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The Ascension of Emperor Taizu</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40918"/>
            <a:ext cx="8339328" cy="4742688"/>
          </a:xfrm>
        </p:spPr>
        <p:txBody>
          <a:bodyPr>
            <a:noAutofit/>
          </a:bodyPr>
          <a:lstStyle/>
          <a:p>
            <a:pPr marL="341313" indent="-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The founder of the Ming Dynasty, Emperor Taizu, began his life far from the imperial palace. </a:t>
            </a:r>
          </a:p>
          <a:p>
            <a:pPr marL="341313" indent="-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Born as a commoner and orphaned at the age of sixteen, Taizu spent part of his youth in a Buddhist monastery. </a:t>
            </a:r>
          </a:p>
          <a:p>
            <a:pPr marL="341313" indent="-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His humble beginnings and subsequent rise to power are emblematic of the tumultuous period of rebellion and instability that preceded the Ming Dynasty. </a:t>
            </a:r>
          </a:p>
          <a:p>
            <a:pPr marL="341313" indent="-341313"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Joining and eventually leading a rebel faction, Taizu first captured Nanjing and then marched north to seize the Mongol capital of Beijing. </a:t>
            </a:r>
          </a:p>
        </p:txBody>
      </p:sp>
      <p:pic>
        <p:nvPicPr>
          <p:cNvPr id="5" name="Picture 4" descr="A portrait of a person&#10;&#10;Description automatically generated">
            <a:extLst>
              <a:ext uri="{FF2B5EF4-FFF2-40B4-BE49-F238E27FC236}">
                <a16:creationId xmlns:a16="http://schemas.microsoft.com/office/drawing/2014/main" id="{DDCC13E3-AC24-A61B-D4DF-961C0A272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6320" y="1240918"/>
            <a:ext cx="3561588" cy="4495208"/>
          </a:xfrm>
          <a:prstGeom prst="rect">
            <a:avLst/>
          </a:prstGeom>
        </p:spPr>
      </p:pic>
      <p:sp>
        <p:nvSpPr>
          <p:cNvPr id="7" name="TextBox 6">
            <a:extLst>
              <a:ext uri="{FF2B5EF4-FFF2-40B4-BE49-F238E27FC236}">
                <a16:creationId xmlns:a16="http://schemas.microsoft.com/office/drawing/2014/main" id="{B1FED198-1E7C-9CBE-738B-3F9C0E3D5004}"/>
              </a:ext>
            </a:extLst>
          </p:cNvPr>
          <p:cNvSpPr txBox="1"/>
          <p:nvPr/>
        </p:nvSpPr>
        <p:spPr>
          <a:xfrm>
            <a:off x="316992" y="5895596"/>
            <a:ext cx="11789664" cy="856068"/>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panose="02020603050405020304" pitchFamily="18" charset="0"/>
                <a:cs typeface="Times New Roman" panose="02020603050405020304" pitchFamily="18" charset="0"/>
              </a:rPr>
              <a:t>The Mongol Emperor, unable to withstand Taizu’s forces, fled, and Taizu established the Ming Dynasty.</a:t>
            </a:r>
          </a:p>
        </p:txBody>
      </p:sp>
    </p:spTree>
    <p:extLst>
      <p:ext uri="{BB962C8B-B14F-4D97-AF65-F5344CB8AC3E}">
        <p14:creationId xmlns:p14="http://schemas.microsoft.com/office/powerpoint/2010/main" val="33662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dirty="0">
                <a:solidFill>
                  <a:srgbClr val="000000"/>
                </a:solidFill>
                <a:effectLst/>
                <a:latin typeface="Times New Roman, serif"/>
              </a:rPr>
              <a:t>The </a:t>
            </a:r>
            <a:r>
              <a:rPr lang="en-US" sz="4400" b="1" dirty="0">
                <a:solidFill>
                  <a:srgbClr val="000000"/>
                </a:solidFill>
                <a:effectLst/>
                <a:latin typeface="Times New Roman" panose="02020603050405020304" pitchFamily="18" charset="0"/>
                <a:cs typeface="Times New Roman" panose="02020603050405020304" pitchFamily="18" charset="0"/>
              </a:rPr>
              <a:t>Ming Dynasty</a:t>
            </a:r>
            <a:endParaRPr lang="en-US" sz="4400" b="1"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060193" y="1207008"/>
            <a:ext cx="8948927" cy="5535168"/>
          </a:xfrm>
        </p:spPr>
        <p:txBody>
          <a:bodyPr>
            <a:noAutofit/>
          </a:bodyPr>
          <a:lstStyle/>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Emperor Taizu’s reign was marked by both reform and ruthlessness.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He carried out several purges of the elite and intellectuals, consolidating his power and rooting out potential rivals. </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Despite his harsh methods, Taizu maintained the imperial examination system, which continued to test candidates on the Confucian classics: the </a:t>
            </a:r>
            <a:r>
              <a:rPr lang="en-US" sz="2400" i="1" dirty="0">
                <a:solidFill>
                  <a:srgbClr val="000000"/>
                </a:solidFill>
                <a:effectLst/>
                <a:latin typeface="Times New Roman" panose="02020603050405020304" pitchFamily="18" charset="0"/>
                <a:cs typeface="Times New Roman" panose="02020603050405020304" pitchFamily="18" charset="0"/>
              </a:rPr>
              <a:t>Analects</a:t>
            </a:r>
            <a:r>
              <a:rPr lang="en-US" sz="2400" dirty="0">
                <a:solidFill>
                  <a:srgbClr val="000000"/>
                </a:solidFill>
                <a:effectLst/>
                <a:latin typeface="Times New Roman" panose="02020603050405020304" pitchFamily="18" charset="0"/>
                <a:cs typeface="Times New Roman" panose="02020603050405020304" pitchFamily="18" charset="0"/>
              </a:rPr>
              <a:t> of Confucius (Lun Yu), the writings of Mencius (Meng Zi), the </a:t>
            </a:r>
            <a:r>
              <a:rPr lang="en-US" sz="2400" i="1" dirty="0">
                <a:solidFill>
                  <a:srgbClr val="000000"/>
                </a:solidFill>
                <a:effectLst/>
                <a:latin typeface="Times New Roman" panose="02020603050405020304" pitchFamily="18" charset="0"/>
                <a:cs typeface="Times New Roman" panose="02020603050405020304" pitchFamily="18" charset="0"/>
              </a:rPr>
              <a:t>Doctrine of the Mean</a:t>
            </a:r>
            <a:r>
              <a:rPr lang="en-US" sz="2400" dirty="0">
                <a:solidFill>
                  <a:srgbClr val="000000"/>
                </a:solidFill>
                <a:effectLst/>
                <a:latin typeface="Times New Roman" panose="02020603050405020304" pitchFamily="18" charset="0"/>
                <a:cs typeface="Times New Roman" panose="02020603050405020304" pitchFamily="18" charset="0"/>
              </a:rPr>
              <a:t> (Zhong Yong), and the </a:t>
            </a:r>
            <a:r>
              <a:rPr lang="en-US" sz="2400" i="1" dirty="0">
                <a:solidFill>
                  <a:srgbClr val="000000"/>
                </a:solidFill>
                <a:effectLst/>
                <a:latin typeface="Times New Roman" panose="02020603050405020304" pitchFamily="18" charset="0"/>
                <a:cs typeface="Times New Roman" panose="02020603050405020304" pitchFamily="18" charset="0"/>
              </a:rPr>
              <a:t>Great Learning</a:t>
            </a:r>
            <a:r>
              <a:rPr lang="en-US" sz="2400" dirty="0">
                <a:solidFill>
                  <a:srgbClr val="000000"/>
                </a:solidFill>
                <a:effectLst/>
                <a:latin typeface="Times New Roman" panose="02020603050405020304" pitchFamily="18" charset="0"/>
                <a:cs typeface="Times New Roman" panose="02020603050405020304" pitchFamily="18" charset="0"/>
              </a:rPr>
              <a:t> (Da Xue), as interpreted by the scholar Zhu Xi.</a:t>
            </a:r>
          </a:p>
          <a:p>
            <a:pPr rtl="0">
              <a:lnSpc>
                <a:spcPct val="107000"/>
              </a:lnSpc>
              <a:spcAft>
                <a:spcPts val="792"/>
              </a:spcAft>
            </a:pPr>
            <a:r>
              <a:rPr lang="en-US" sz="2400" dirty="0">
                <a:solidFill>
                  <a:srgbClr val="000000"/>
                </a:solidFill>
                <a:effectLst/>
                <a:latin typeface="Times New Roman" panose="02020603050405020304" pitchFamily="18" charset="0"/>
                <a:cs typeface="Times New Roman" panose="02020603050405020304" pitchFamily="18" charset="0"/>
              </a:rPr>
              <a:t>This system played a critical role in the administration of the empire, ensuring that meritocracy remained a cornerstone of governance.</a:t>
            </a:r>
          </a:p>
        </p:txBody>
      </p:sp>
      <p:pic>
        <p:nvPicPr>
          <p:cNvPr id="7" name="Picture 6" descr="A black and white drawing of a person&#10;&#10;Description automatically generated">
            <a:extLst>
              <a:ext uri="{FF2B5EF4-FFF2-40B4-BE49-F238E27FC236}">
                <a16:creationId xmlns:a16="http://schemas.microsoft.com/office/drawing/2014/main" id="{AB817BF0-B048-8947-D857-150FD31B7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7008"/>
            <a:ext cx="3060192" cy="3966915"/>
          </a:xfrm>
          <a:prstGeom prst="rect">
            <a:avLst/>
          </a:prstGeom>
        </p:spPr>
      </p:pic>
      <p:sp>
        <p:nvSpPr>
          <p:cNvPr id="9" name="TextBox 8">
            <a:extLst>
              <a:ext uri="{FF2B5EF4-FFF2-40B4-BE49-F238E27FC236}">
                <a16:creationId xmlns:a16="http://schemas.microsoft.com/office/drawing/2014/main" id="{D86F5DC1-BB5D-98A4-AF90-FC805790317C}"/>
              </a:ext>
            </a:extLst>
          </p:cNvPr>
          <p:cNvSpPr txBox="1"/>
          <p:nvPr/>
        </p:nvSpPr>
        <p:spPr>
          <a:xfrm>
            <a:off x="0" y="5281660"/>
            <a:ext cx="3060192" cy="646331"/>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Zhu Xi (Chu </a:t>
            </a:r>
            <a:r>
              <a:rPr lang="en-US" b="1" dirty="0" err="1">
                <a:latin typeface="Times New Roman" panose="02020603050405020304" pitchFamily="18" charset="0"/>
                <a:cs typeface="Times New Roman" panose="02020603050405020304" pitchFamily="18" charset="0"/>
              </a:rPr>
              <a:t>Hsi</a:t>
            </a:r>
            <a:r>
              <a:rPr lang="en-US" b="1" dirty="0">
                <a:latin typeface="Times New Roman" panose="02020603050405020304" pitchFamily="18" charset="0"/>
                <a:cs typeface="Times New Roman" panose="02020603050405020304" pitchFamily="18" charset="0"/>
              </a:rPr>
              <a:t>)</a:t>
            </a:r>
          </a:p>
          <a:p>
            <a:pPr algn="ctr"/>
            <a:r>
              <a:rPr lang="en-US" b="1" dirty="0">
                <a:latin typeface="Times New Roman" panose="02020603050405020304" pitchFamily="18" charset="0"/>
                <a:cs typeface="Times New Roman" panose="02020603050405020304" pitchFamily="18" charset="0"/>
              </a:rPr>
              <a:t>Chinese Scholar</a:t>
            </a:r>
          </a:p>
        </p:txBody>
      </p:sp>
    </p:spTree>
    <p:extLst>
      <p:ext uri="{BB962C8B-B14F-4D97-AF65-F5344CB8AC3E}">
        <p14:creationId xmlns:p14="http://schemas.microsoft.com/office/powerpoint/2010/main" val="39022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3048" y="390144"/>
            <a:ext cx="6137148" cy="1782286"/>
          </a:xfrm>
        </p:spPr>
        <p:txBody>
          <a:bodyPr>
            <a:normAutofit/>
          </a:bodyPr>
          <a:lstStyle/>
          <a:p>
            <a:pPr algn="ctr"/>
            <a:r>
              <a:rPr lang="en-US" b="1" dirty="0">
                <a:effectLst/>
                <a:latin typeface="Times New Roman, serif"/>
              </a:rPr>
              <a:t>Cultural Flourishing </a:t>
            </a:r>
            <a:br>
              <a:rPr lang="en-US" b="1" dirty="0">
                <a:effectLst/>
                <a:latin typeface="Times New Roman, serif"/>
              </a:rPr>
            </a:br>
            <a:r>
              <a:rPr lang="en-US" b="1" dirty="0">
                <a:effectLst/>
                <a:latin typeface="Times New Roman, serif"/>
              </a:rPr>
              <a:t>and Foreign Relations</a:t>
            </a:r>
            <a:endParaRPr lang="en-US" dirty="0"/>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414528" y="2172430"/>
            <a:ext cx="5548258" cy="4295426"/>
          </a:xfrm>
        </p:spPr>
        <p:txBody>
          <a:bodyPr>
            <a:no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The Ming Dynasty is renowned for its cultural achievements, including a flourishing of literature and publishing. </a:t>
            </a:r>
          </a:p>
          <a:p>
            <a:pPr rtl="0">
              <a:spcAft>
                <a:spcPts val="792"/>
              </a:spcAft>
            </a:pPr>
            <a:r>
              <a:rPr lang="en-US" sz="2400" dirty="0">
                <a:effectLst/>
                <a:latin typeface="Times New Roman" panose="02020603050405020304" pitchFamily="18" charset="0"/>
                <a:cs typeface="Times New Roman" panose="02020603050405020304" pitchFamily="18" charset="0"/>
              </a:rPr>
              <a:t>The period saw an explosion in the production of vernacular literature, making significant contributions to Chinese cultural and intellectual life. </a:t>
            </a:r>
          </a:p>
          <a:p>
            <a:pPr rtl="0">
              <a:spcAft>
                <a:spcPts val="792"/>
              </a:spcAft>
            </a:pPr>
            <a:r>
              <a:rPr lang="en-US" sz="2400" dirty="0">
                <a:effectLst/>
                <a:latin typeface="Times New Roman" panose="02020603050405020304" pitchFamily="18" charset="0"/>
                <a:cs typeface="Times New Roman" panose="02020603050405020304" pitchFamily="18" charset="0"/>
              </a:rPr>
              <a:t>Additionally, Ming blue-and-white porcelain became highly prized in Europe, reflecting the era's artistic and commercial vibrancy.</a:t>
            </a:r>
          </a:p>
        </p:txBody>
      </p:sp>
      <p:pic>
        <p:nvPicPr>
          <p:cNvPr id="5" name="Picture 4" descr="A group of blue and white china&#10;&#10;Description automatically generated">
            <a:extLst>
              <a:ext uri="{FF2B5EF4-FFF2-40B4-BE49-F238E27FC236}">
                <a16:creationId xmlns:a16="http://schemas.microsoft.com/office/drawing/2014/main" id="{BBA5D75D-D786-D8E4-3F35-FAF307FC9A38}"/>
              </a:ext>
            </a:extLst>
          </p:cNvPr>
          <p:cNvPicPr>
            <a:picLocks noChangeAspect="1"/>
          </p:cNvPicPr>
          <p:nvPr/>
        </p:nvPicPr>
        <p:blipFill>
          <a:blip r:embed="rId2">
            <a:extLst>
              <a:ext uri="{28A0092B-C50C-407E-A947-70E740481C1C}">
                <a14:useLocalDpi xmlns:a14="http://schemas.microsoft.com/office/drawing/2010/main" val="0"/>
              </a:ext>
            </a:extLst>
          </a:blip>
          <a:srcRect l="14969" r="261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0104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6134100" y="1"/>
            <a:ext cx="6054852" cy="1609343"/>
          </a:xfrm>
        </p:spPr>
        <p:txBody>
          <a:bodyPr>
            <a:normAutofit/>
          </a:bodyPr>
          <a:lstStyle/>
          <a:p>
            <a:pPr algn="ctr"/>
            <a:r>
              <a:rPr lang="en-US" sz="4100" b="1" dirty="0">
                <a:effectLst/>
                <a:latin typeface="Times New Roman, serif"/>
              </a:rPr>
              <a:t>Cultural Flourishing </a:t>
            </a:r>
            <a:br>
              <a:rPr lang="en-US" sz="4100" b="1" dirty="0">
                <a:effectLst/>
                <a:latin typeface="Times New Roman, serif"/>
              </a:rPr>
            </a:br>
            <a:r>
              <a:rPr lang="en-US" sz="4100" b="1" dirty="0">
                <a:effectLst/>
                <a:latin typeface="Times New Roman, serif"/>
              </a:rPr>
              <a:t>and Foreign Relations</a:t>
            </a:r>
            <a:endParaRPr lang="en-US" sz="4100" dirty="0"/>
          </a:p>
        </p:txBody>
      </p:sp>
      <p:pic>
        <p:nvPicPr>
          <p:cNvPr id="5" name="Picture 4" descr="A person with a beard holding a cross&#10;&#10;Description automatically generated">
            <a:extLst>
              <a:ext uri="{FF2B5EF4-FFF2-40B4-BE49-F238E27FC236}">
                <a16:creationId xmlns:a16="http://schemas.microsoft.com/office/drawing/2014/main" id="{BDB5D3D9-3282-51D4-AD05-441C2B8C9D9C}"/>
              </a:ext>
            </a:extLst>
          </p:cNvPr>
          <p:cNvPicPr>
            <a:picLocks noChangeAspect="1"/>
          </p:cNvPicPr>
          <p:nvPr/>
        </p:nvPicPr>
        <p:blipFill>
          <a:blip r:embed="rId2">
            <a:extLst>
              <a:ext uri="{28A0092B-C50C-407E-A947-70E740481C1C}">
                <a14:useLocalDpi xmlns:a14="http://schemas.microsoft.com/office/drawing/2010/main" val="0"/>
              </a:ext>
            </a:extLst>
          </a:blip>
          <a:srcRect l="9896" r="3057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6134100" y="1609344"/>
            <a:ext cx="5840779" cy="5248655"/>
          </a:xfrm>
        </p:spPr>
        <p:txBody>
          <a:bodyPr>
            <a:noAutofit/>
          </a:bodyPr>
          <a:lstStyle/>
          <a:p>
            <a:pPr rtl="0">
              <a:spcAft>
                <a:spcPts val="792"/>
              </a:spcAft>
            </a:pPr>
            <a:r>
              <a:rPr lang="en-US" sz="2400" dirty="0">
                <a:effectLst/>
                <a:latin typeface="Times New Roman" panose="02020603050405020304" pitchFamily="18" charset="0"/>
                <a:cs typeface="Times New Roman" panose="02020603050405020304" pitchFamily="18" charset="0"/>
              </a:rPr>
              <a:t>Religiously, the early Ming emperors were inclined towards Taoism, and Emperor Taizu notably banned Christianity. </a:t>
            </a:r>
          </a:p>
          <a:p>
            <a:pPr rtl="0">
              <a:spcAft>
                <a:spcPts val="792"/>
              </a:spcAft>
            </a:pPr>
            <a:r>
              <a:rPr lang="en-US" sz="2400" dirty="0">
                <a:effectLst/>
                <a:latin typeface="Times New Roman" panose="02020603050405020304" pitchFamily="18" charset="0"/>
                <a:cs typeface="Times New Roman" panose="02020603050405020304" pitchFamily="18" charset="0"/>
              </a:rPr>
              <a:t>However, this stance would shift in the later years of the dynasty. </a:t>
            </a:r>
          </a:p>
          <a:p>
            <a:pPr rtl="0">
              <a:spcAft>
                <a:spcPts val="792"/>
              </a:spcAft>
            </a:pPr>
            <a:r>
              <a:rPr lang="en-US" sz="2400" dirty="0">
                <a:effectLst/>
                <a:latin typeface="Times New Roman" panose="02020603050405020304" pitchFamily="18" charset="0"/>
                <a:cs typeface="Times New Roman" panose="02020603050405020304" pitchFamily="18" charset="0"/>
              </a:rPr>
              <a:t>The arrival of Jesuit missionaries, including the renowned Matteo Ricci, who lived in Beijing from 1601 to 1610, introduced advanced knowledge in astronomy, mathematics, and geography to China. </a:t>
            </a:r>
          </a:p>
          <a:p>
            <a:pPr rtl="0">
              <a:spcAft>
                <a:spcPts val="792"/>
              </a:spcAft>
            </a:pPr>
            <a:r>
              <a:rPr lang="en-US" sz="2400" dirty="0">
                <a:effectLst/>
                <a:latin typeface="Times New Roman" panose="02020603050405020304" pitchFamily="18" charset="0"/>
                <a:cs typeface="Times New Roman" panose="02020603050405020304" pitchFamily="18" charset="0"/>
              </a:rPr>
              <a:t>Ricci and his fellow missionaries fostered a degree of cultural exchange and intellectual dialogue between China and the West.</a:t>
            </a:r>
          </a:p>
        </p:txBody>
      </p:sp>
      <p:sp>
        <p:nvSpPr>
          <p:cNvPr id="7" name="TextBox 6">
            <a:extLst>
              <a:ext uri="{FF2B5EF4-FFF2-40B4-BE49-F238E27FC236}">
                <a16:creationId xmlns:a16="http://schemas.microsoft.com/office/drawing/2014/main" id="{66AD0720-F64D-E9CF-861F-C2C329C5F897}"/>
              </a:ext>
            </a:extLst>
          </p:cNvPr>
          <p:cNvSpPr txBox="1"/>
          <p:nvPr/>
        </p:nvSpPr>
        <p:spPr>
          <a:xfrm>
            <a:off x="217122" y="6176963"/>
            <a:ext cx="2819156" cy="430887"/>
          </a:xfrm>
          <a:prstGeom prst="rect">
            <a:avLst/>
          </a:prstGeom>
          <a:noFill/>
        </p:spPr>
        <p:txBody>
          <a:bodyPr wrap="square">
            <a:spAutoFit/>
          </a:bodyPr>
          <a:lstStyle/>
          <a:p>
            <a:pPr algn="ctr"/>
            <a:r>
              <a:rPr lang="en-US" sz="2200" b="1" dirty="0">
                <a:solidFill>
                  <a:schemeClr val="bg1"/>
                </a:solidFill>
                <a:latin typeface="Times New Roman" panose="02020603050405020304" pitchFamily="18" charset="0"/>
                <a:cs typeface="Times New Roman" panose="02020603050405020304" pitchFamily="18" charset="0"/>
              </a:rPr>
              <a:t>Jesuit Matteo Ricci</a:t>
            </a:r>
          </a:p>
        </p:txBody>
      </p:sp>
    </p:spTree>
    <p:extLst>
      <p:ext uri="{BB962C8B-B14F-4D97-AF65-F5344CB8AC3E}">
        <p14:creationId xmlns:p14="http://schemas.microsoft.com/office/powerpoint/2010/main" val="29654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50207E3B-D6D4-530A-C2EE-7158FB05334C}"/>
              </a:ext>
            </a:extLst>
          </p:cNvPr>
          <p:cNvPicPr>
            <a:picLocks noChangeAspect="1"/>
          </p:cNvPicPr>
          <p:nvPr/>
        </p:nvPicPr>
        <p:blipFill>
          <a:blip r:embed="rId3">
            <a:extLst>
              <a:ext uri="{28A0092B-C50C-407E-A947-70E740481C1C}">
                <a14:useLocalDpi xmlns:a14="http://schemas.microsoft.com/office/drawing/2010/main" val="0"/>
              </a:ext>
            </a:extLst>
          </a:blip>
          <a:srcRect l="35066" r="4558"/>
          <a:stretch/>
        </p:blipFill>
        <p:spPr>
          <a:xfrm>
            <a:off x="9284313" y="3950208"/>
            <a:ext cx="2907687" cy="2889537"/>
          </a:xfrm>
          <a:prstGeom prst="rect">
            <a:avLst/>
          </a:prstGeom>
        </p:spPr>
      </p:pic>
      <p:sp>
        <p:nvSpPr>
          <p:cNvPr id="2" name="Title 1">
            <a:extLst>
              <a:ext uri="{FF2B5EF4-FFF2-40B4-BE49-F238E27FC236}">
                <a16:creationId xmlns:a16="http://schemas.microsoft.com/office/drawing/2014/main" id="{5215C962-D752-1DC1-5DC0-7260579C1608}"/>
              </a:ext>
            </a:extLst>
          </p:cNvPr>
          <p:cNvSpPr>
            <a:spLocks noGrp="1"/>
          </p:cNvSpPr>
          <p:nvPr>
            <p:ph type="title"/>
          </p:nvPr>
        </p:nvSpPr>
        <p:spPr>
          <a:xfrm>
            <a:off x="838200" y="18255"/>
            <a:ext cx="10515600" cy="1325563"/>
          </a:xfrm>
        </p:spPr>
        <p:txBody>
          <a:bodyPr/>
          <a:lstStyle/>
          <a:p>
            <a:pPr algn="ctr" rtl="0">
              <a:lnSpc>
                <a:spcPct val="107000"/>
              </a:lnSpc>
              <a:spcAft>
                <a:spcPts val="792"/>
              </a:spcAft>
            </a:pPr>
            <a:r>
              <a:rPr lang="en-US" sz="4400" b="1">
                <a:solidFill>
                  <a:srgbClr val="000000"/>
                </a:solidFill>
                <a:effectLst/>
                <a:latin typeface="Times New Roman, serif"/>
              </a:rPr>
              <a:t>Challenges and Expansion</a:t>
            </a:r>
            <a:endParaRPr lang="en-US" sz="4400" dirty="0">
              <a:solidFill>
                <a:srgbClr val="000000"/>
              </a:solidFill>
              <a:effectLst/>
              <a:latin typeface="Aptos" panose="020B0004020202020204" pitchFamily="34" charset="0"/>
            </a:endParaRPr>
          </a:p>
        </p:txBody>
      </p:sp>
      <p:sp>
        <p:nvSpPr>
          <p:cNvPr id="3" name="Content Placeholder 2">
            <a:extLst>
              <a:ext uri="{FF2B5EF4-FFF2-40B4-BE49-F238E27FC236}">
                <a16:creationId xmlns:a16="http://schemas.microsoft.com/office/drawing/2014/main" id="{B4C66CC8-06FA-61ED-4B9C-A108E76A1067}"/>
              </a:ext>
            </a:extLst>
          </p:cNvPr>
          <p:cNvSpPr>
            <a:spLocks noGrp="1"/>
          </p:cNvSpPr>
          <p:nvPr>
            <p:ph idx="1"/>
          </p:nvPr>
        </p:nvSpPr>
        <p:spPr>
          <a:xfrm>
            <a:off x="316992" y="1207008"/>
            <a:ext cx="11655552" cy="3255689"/>
          </a:xfrm>
        </p:spPr>
        <p:txBody>
          <a:bodyPr>
            <a:normAutofit lnSpcReduction="10000"/>
          </a:bodyPr>
          <a:lstStyle/>
          <a:p>
            <a:pPr rtl="0">
              <a:lnSpc>
                <a:spcPct val="107000"/>
              </a:lnSpc>
              <a:spcAft>
                <a:spcPts val="792"/>
              </a:spcAft>
            </a:pPr>
            <a:r>
              <a:rPr lang="en-US" sz="2400" dirty="0">
                <a:solidFill>
                  <a:srgbClr val="000000"/>
                </a:solidFill>
                <a:effectLst/>
                <a:latin typeface="Times New Roman, serif"/>
              </a:rPr>
              <a:t>The Ming Dynasty faced significant challenges, particularly in border control. The Great Wall, as seen today, was extensively rebuilt and expanded during this period to defend against Mongol incursions. Along the coasts, China grappled with threats from pirates and smugglers, which complicated maritime security and trade.</a:t>
            </a:r>
            <a:endParaRPr lang="en-US" sz="2400" dirty="0">
              <a:solidFill>
                <a:srgbClr val="000000"/>
              </a:solidFill>
              <a:effectLst/>
              <a:latin typeface="Aptos" panose="020B0004020202020204" pitchFamily="34" charset="0"/>
            </a:endParaRPr>
          </a:p>
          <a:p>
            <a:pPr rtl="0">
              <a:lnSpc>
                <a:spcPct val="107000"/>
              </a:lnSpc>
              <a:spcAft>
                <a:spcPts val="792"/>
              </a:spcAft>
            </a:pPr>
            <a:r>
              <a:rPr lang="en-US" sz="2400" dirty="0">
                <a:solidFill>
                  <a:srgbClr val="000000"/>
                </a:solidFill>
                <a:effectLst/>
                <a:latin typeface="Times New Roman, serif"/>
              </a:rPr>
              <a:t>In terms of naval power, the Ming Dynasty experienced a period of significant expansion.</a:t>
            </a:r>
          </a:p>
          <a:p>
            <a:pPr rtl="0">
              <a:lnSpc>
                <a:spcPct val="107000"/>
              </a:lnSpc>
              <a:spcAft>
                <a:spcPts val="792"/>
              </a:spcAft>
            </a:pPr>
            <a:r>
              <a:rPr lang="en-US" sz="2400" dirty="0">
                <a:solidFill>
                  <a:srgbClr val="000000"/>
                </a:solidFill>
                <a:effectLst/>
                <a:latin typeface="Times New Roman, serif"/>
              </a:rPr>
              <a:t>The explorer Zheng He, under an imperial commission, undertook several voyages to establish tributary relations and explored beyond China. </a:t>
            </a:r>
          </a:p>
        </p:txBody>
      </p:sp>
      <p:sp>
        <p:nvSpPr>
          <p:cNvPr id="7" name="TextBox 6">
            <a:extLst>
              <a:ext uri="{FF2B5EF4-FFF2-40B4-BE49-F238E27FC236}">
                <a16:creationId xmlns:a16="http://schemas.microsoft.com/office/drawing/2014/main" id="{6FE1417C-0FA8-DFAF-61F6-87B282D841A1}"/>
              </a:ext>
            </a:extLst>
          </p:cNvPr>
          <p:cNvSpPr txBox="1"/>
          <p:nvPr/>
        </p:nvSpPr>
        <p:spPr>
          <a:xfrm>
            <a:off x="316992" y="4307364"/>
            <a:ext cx="9302496" cy="2549544"/>
          </a:xfrm>
          <a:prstGeom prst="rect">
            <a:avLst/>
          </a:prstGeom>
          <a:noFill/>
        </p:spPr>
        <p:txBody>
          <a:bodyPr wrap="square">
            <a:spAutoFit/>
          </a:bodyPr>
          <a:lstStyle/>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serif"/>
              </a:rPr>
              <a:t>Zheng He’s expeditions reached as far as the East African coast, demonstrating China’s growing maritime capabilities. </a:t>
            </a:r>
          </a:p>
          <a:p>
            <a:pPr marL="342900" indent="-342900" rtl="0">
              <a:lnSpc>
                <a:spcPct val="107000"/>
              </a:lnSpc>
              <a:spcAft>
                <a:spcPts val="792"/>
              </a:spcAft>
              <a:buFont typeface="Arial" panose="020B0604020202020204" pitchFamily="34" charset="0"/>
              <a:buChar char="•"/>
            </a:pPr>
            <a:r>
              <a:rPr lang="en-US" sz="2400" dirty="0">
                <a:solidFill>
                  <a:srgbClr val="000000"/>
                </a:solidFill>
                <a:effectLst/>
                <a:latin typeface="Times New Roman, serif"/>
              </a:rPr>
              <a:t>Despite this, Ming policy remained cautious regarding foreigners, limiting their interactions primarily to trading posts and treating them as tribute states rather than integrating them fully into the Chinese economic and political sphere.</a:t>
            </a:r>
            <a:endParaRPr lang="en-US" sz="240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32633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1014</TotalTime>
  <Words>4345</Words>
  <Application>Microsoft Office PowerPoint</Application>
  <PresentationFormat>Widescreen</PresentationFormat>
  <Paragraphs>218</Paragraphs>
  <Slides>40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Times New Roman</vt:lpstr>
      <vt:lpstr>Times New Roman, serif</vt:lpstr>
      <vt:lpstr>Office Theme</vt:lpstr>
      <vt:lpstr>Chinese Dynastic History Part 4  1368 CE to 1911 CE  Presented by  Marc Silver </vt:lpstr>
      <vt:lpstr>Chinese Dynastic History Part 4</vt:lpstr>
      <vt:lpstr>PowerPoint Presentation</vt:lpstr>
      <vt:lpstr>A Tale of Triumph and Turmoil</vt:lpstr>
      <vt:lpstr>The Ascension of Emperor Taizu</vt:lpstr>
      <vt:lpstr>The Ming Dynasty</vt:lpstr>
      <vt:lpstr>Cultural Flourishing  and Foreign Relations</vt:lpstr>
      <vt:lpstr>Cultural Flourishing  and Foreign Relations</vt:lpstr>
      <vt:lpstr>Challenges and Expansion</vt:lpstr>
      <vt:lpstr>Decline and Fall</vt:lpstr>
      <vt:lpstr>Decline and Fall</vt:lpstr>
      <vt:lpstr>The Ming Dynasty</vt:lpstr>
      <vt:lpstr>The Rise of Emperor Taizu</vt:lpstr>
      <vt:lpstr>Taizu’s Reforms and Governance</vt:lpstr>
      <vt:lpstr>Cultural Flourishing  and Technological Advances</vt:lpstr>
      <vt:lpstr>Challenges and Military Endeavors</vt:lpstr>
      <vt:lpstr>Challenges and Military Endeavors</vt:lpstr>
      <vt:lpstr>Decline and Fall</vt:lpstr>
      <vt:lpstr>Decline and Fall</vt:lpstr>
      <vt:lpstr>The Rise and Fall of the Qing Dynasty</vt:lpstr>
      <vt:lpstr>The Rise and Fall of the Qing Dynasty</vt:lpstr>
      <vt:lpstr>The Qing Dynasty’s Consolidation and Reforms</vt:lpstr>
      <vt:lpstr>Cultural and Administrative Achievements</vt:lpstr>
      <vt:lpstr>Expansion and International Relations</vt:lpstr>
      <vt:lpstr>Expansion and International Relations</vt:lpstr>
      <vt:lpstr>Economic Strains and the Opium Trade</vt:lpstr>
      <vt:lpstr>Internal Rebellions and Western Encroachment</vt:lpstr>
      <vt:lpstr>Internal Rebellions and Western Encroachment</vt:lpstr>
      <vt:lpstr>A Prelude to Modern China</vt:lpstr>
      <vt:lpstr>Initiatives of the Self-Strengthening Movement</vt:lpstr>
      <vt:lpstr>The Limitations Exposed</vt:lpstr>
      <vt:lpstr>The Scramble for Concessions</vt:lpstr>
      <vt:lpstr>The Boxer Rebellion and Foreign Intervention</vt:lpstr>
      <vt:lpstr>The Fall of the Qing Dynasty</vt:lpstr>
      <vt:lpstr>Legacy and Reflection</vt:lpstr>
      <vt:lpstr>Conclusion</vt:lpstr>
      <vt:lpstr>Thankyou for Coming!</vt:lpstr>
      <vt:lpstr>Acknowledgement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82</cp:revision>
  <dcterms:created xsi:type="dcterms:W3CDTF">2024-09-14T02:01:20Z</dcterms:created>
  <dcterms:modified xsi:type="dcterms:W3CDTF">2025-04-24T20:18:37Z</dcterms:modified>
</cp:coreProperties>
</file>