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44_69940256.xml" ContentType="application/vnd.ms-powerpoint.comments+xml"/>
  <Override PartName="/ppt/comments/modernComment_146_20C5D872.xml" ContentType="application/vnd.ms-powerpoint.comments+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272" r:id="rId2"/>
    <p:sldId id="258" r:id="rId3"/>
    <p:sldId id="309" r:id="rId4"/>
    <p:sldId id="291" r:id="rId5"/>
    <p:sldId id="310" r:id="rId6"/>
    <p:sldId id="357" r:id="rId7"/>
    <p:sldId id="325" r:id="rId8"/>
    <p:sldId id="358" r:id="rId9"/>
    <p:sldId id="324" r:id="rId10"/>
    <p:sldId id="371" r:id="rId11"/>
    <p:sldId id="359" r:id="rId12"/>
    <p:sldId id="326" r:id="rId13"/>
    <p:sldId id="327" r:id="rId14"/>
    <p:sldId id="348" r:id="rId15"/>
    <p:sldId id="360" r:id="rId16"/>
    <p:sldId id="349" r:id="rId17"/>
    <p:sldId id="361" r:id="rId18"/>
    <p:sldId id="350" r:id="rId19"/>
    <p:sldId id="328" r:id="rId20"/>
    <p:sldId id="362" r:id="rId21"/>
    <p:sldId id="351" r:id="rId22"/>
    <p:sldId id="372" r:id="rId23"/>
    <p:sldId id="304" r:id="rId24"/>
    <p:sldId id="305" r:id="rId25"/>
    <p:sldId id="306" r:id="rId26"/>
    <p:sldId id="3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snapToGrid="0" showGuides="1">
      <p:cViewPr varScale="1">
        <p:scale>
          <a:sx n="82" d="100"/>
          <a:sy n="82" d="100"/>
        </p:scale>
        <p:origin x="7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omments/modernComment_144_69940256.xml><?xml version="1.0" encoding="utf-8"?>
<p188:cmLst xmlns:a="http://schemas.openxmlformats.org/drawingml/2006/main" xmlns:r="http://schemas.openxmlformats.org/officeDocument/2006/relationships" xmlns:p188="http://schemas.microsoft.com/office/powerpoint/2018/8/main">
  <p188:cm id="{66B852E0-BA4A-4065-B5A9-7E69B228DB47}" authorId="{5A6809BF-033D-8017-B196-2FD9BEB1A563}" created="2024-09-17T01:13:05.694">
    <ac:deMkLst xmlns:ac="http://schemas.microsoft.com/office/drawing/2013/main/command">
      <pc:docMk xmlns:pc="http://schemas.microsoft.com/office/powerpoint/2013/main/command"/>
      <pc:sldMk xmlns:pc="http://schemas.microsoft.com/office/powerpoint/2013/main/command" cId="1771307606" sldId="324"/>
      <ac:spMk id="7" creationId="{AE2802A0-3A84-AC17-8439-3B0542FF4F91}"/>
    </ac:deMkLst>
    <p188:txBody>
      <a:bodyPr/>
      <a:lstStyle/>
      <a:p>
        <a:r>
          <a:rPr lang="en-US"/>
          <a:t>In one of the most pivotal moments of this conflict, they besieged Kaifeng, the capital of the Northern Song.</a:t>
        </a:r>
      </a:p>
    </p188:txBody>
  </p188:cm>
</p188:cmLst>
</file>

<file path=ppt/comments/modernComment_146_20C5D872.xml><?xml version="1.0" encoding="utf-8"?>
<p188:cmLst xmlns:a="http://schemas.openxmlformats.org/drawingml/2006/main" xmlns:r="http://schemas.openxmlformats.org/officeDocument/2006/relationships" xmlns:p188="http://schemas.microsoft.com/office/powerpoint/2018/8/main">
  <p188:cm id="{9C685967-8D8A-4261-AD10-15445891162A}" authorId="{5A6809BF-033D-8017-B196-2FD9BEB1A563}" created="2024-09-18T02:22:25.441">
    <ac:txMkLst xmlns:ac="http://schemas.microsoft.com/office/drawing/2013/main/command">
      <pc:docMk xmlns:pc="http://schemas.microsoft.com/office/powerpoint/2013/main/command"/>
      <pc:sldMk xmlns:pc="http://schemas.microsoft.com/office/powerpoint/2013/main/command" cId="549836914" sldId="326"/>
      <ac:spMk id="3" creationId="{B4C66CC8-06FA-61ED-4B9C-A108E76A1067}"/>
      <ac:txMk cp="286" len="12">
        <ac:context len="829" hash="2939441238"/>
      </ac:txMk>
    </ac:txMkLst>
    <p188:pos x="3048000" y="2121408"/>
    <p188:txBody>
      <a:bodyPr/>
      <a:lstStyle/>
      <a:p>
        <a:r>
          <a:rPr lang="en-US"/>
          <a:t>Sinicization (from the prefix sino-, 'Chinese, relating to China') is the process by which non-Chinese societies or groups are acculturated or assimilated into Chinese culture, particularly the language, societal norms, culture, and ethnic identity of the Han Chinese.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95F4E-7304-437C-940F-771511DABE8D}"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7C36C-7589-409B-89DA-6A207A4CD0A8}" type="slidenum">
              <a:rPr lang="en-US" smtClean="0"/>
              <a:t>‹#›</a:t>
            </a:fld>
            <a:endParaRPr lang="en-US"/>
          </a:p>
        </p:txBody>
      </p:sp>
    </p:spTree>
    <p:extLst>
      <p:ext uri="{BB962C8B-B14F-4D97-AF65-F5344CB8AC3E}">
        <p14:creationId xmlns:p14="http://schemas.microsoft.com/office/powerpoint/2010/main" val="296213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7C36C-7589-409B-89DA-6A207A4CD0A8}" type="slidenum">
              <a:rPr lang="en-US" smtClean="0"/>
              <a:t>2</a:t>
            </a:fld>
            <a:endParaRPr lang="en-US"/>
          </a:p>
        </p:txBody>
      </p:sp>
    </p:spTree>
    <p:extLst>
      <p:ext uri="{BB962C8B-B14F-4D97-AF65-F5344CB8AC3E}">
        <p14:creationId xmlns:p14="http://schemas.microsoft.com/office/powerpoint/2010/main" val="428788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7C36C-7589-409B-89DA-6A207A4CD0A8}" type="slidenum">
              <a:rPr lang="en-US" smtClean="0"/>
              <a:t>9</a:t>
            </a:fld>
            <a:endParaRPr lang="en-US"/>
          </a:p>
        </p:txBody>
      </p:sp>
    </p:spTree>
    <p:extLst>
      <p:ext uri="{BB962C8B-B14F-4D97-AF65-F5344CB8AC3E}">
        <p14:creationId xmlns:p14="http://schemas.microsoft.com/office/powerpoint/2010/main" val="394900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24</a:t>
            </a:fld>
            <a:endParaRPr lang="en-US"/>
          </a:p>
        </p:txBody>
      </p:sp>
    </p:spTree>
    <p:extLst>
      <p:ext uri="{BB962C8B-B14F-4D97-AF65-F5344CB8AC3E}">
        <p14:creationId xmlns:p14="http://schemas.microsoft.com/office/powerpoint/2010/main" val="281512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40AEA-BCE2-4E06-7DFD-92CD9C1A8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91BE69-FAFC-17EB-B9E0-A8B5725534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23A1D8-005D-B6CB-A6C3-0F5AD2875080}"/>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0D06E07D-39C5-9314-59A2-61B0BC7E3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A902C-229C-B76F-16CB-A29FB5CCEA11}"/>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389179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7E44D-C793-BB8A-E90A-6B60ADD9C4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683B35-1F9F-8C5E-5792-C269BB29A1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A4D98-EBFF-D8A8-B56A-9B27661FF4B8}"/>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39D927DF-158B-8FDB-B2D2-47DFE954F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BA251-985A-408C-5234-93160C1C3C6E}"/>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95618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9D1CAD-C440-5D7A-AE20-ABB42EB4A6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000103-D6BC-9433-67F1-8DC196FCC1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B51C89-2F4D-B0EA-D783-5C80A0BB9AD7}"/>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69997B6C-1976-A4C4-8DAB-3D5E0E60A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870F5-F519-9A93-2FB2-555469DA3B86}"/>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2320942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7942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43B3-5B5C-02F3-425F-5012E5925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D74B67-4950-9A4F-59DF-CD154422A6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4A4E4-6114-33DE-0A08-3852E86D19AB}"/>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8B92AAB1-53DB-2872-CB41-62FB68759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41CBC-89D2-4A71-6D94-F9A06068FFA3}"/>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349403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9BF8-B3A3-CE1C-FBFC-DB39EF49F2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420DC5-DAFC-D35A-75C0-E242C13317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42D6A5-40B1-62DD-DB3B-9B47FF93B698}"/>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E9CCB3E3-ECCA-A285-E200-F272027B2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F2F99-81E1-96A5-2979-56BA8D19DD44}"/>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183183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0E51-BB24-344A-0000-91ADBA90AB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FAB92-E1DA-F7D5-D1C7-A992403204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C0D31F-FC33-8E6B-EFD2-501ADAD294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3A9492-812C-8935-4407-352B6858F0EF}"/>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6" name="Footer Placeholder 5">
            <a:extLst>
              <a:ext uri="{FF2B5EF4-FFF2-40B4-BE49-F238E27FC236}">
                <a16:creationId xmlns:a16="http://schemas.microsoft.com/office/drawing/2014/main" id="{672F9DBF-1A74-8AFA-3CF7-C81748FF8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476E0-F385-4DC2-0845-8B389622C4D0}"/>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243963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B4E0-3218-F75D-1BC6-296AA4EC89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073927-01A8-4676-5166-0E1FA71210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7AC83D-7A90-F2C7-B8A8-6E0B918B63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9D10DD-D936-71E7-A7D3-22252875EF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ED3BD1-33A6-6387-B91B-F241D62037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98D0C8-6669-C8D4-B97C-09D407BE3654}"/>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8" name="Footer Placeholder 7">
            <a:extLst>
              <a:ext uri="{FF2B5EF4-FFF2-40B4-BE49-F238E27FC236}">
                <a16:creationId xmlns:a16="http://schemas.microsoft.com/office/drawing/2014/main" id="{406A3494-2D74-1F3A-76EB-B7BB712581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506F55-EBE4-A7D0-86AF-F9EF6CED654D}"/>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407389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3C6E-5073-9D39-4F30-6296694620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AF70B4-4F41-4F0B-3B2B-E3E42976B220}"/>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4" name="Footer Placeholder 3">
            <a:extLst>
              <a:ext uri="{FF2B5EF4-FFF2-40B4-BE49-F238E27FC236}">
                <a16:creationId xmlns:a16="http://schemas.microsoft.com/office/drawing/2014/main" id="{621AE1AD-B77B-B3E9-8DF6-04A1DF7F77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804C14-CE4E-94D2-ABE2-B441F26D7849}"/>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4350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81DE0-3451-FCDE-282B-4294B5F25A2D}"/>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3" name="Footer Placeholder 2">
            <a:extLst>
              <a:ext uri="{FF2B5EF4-FFF2-40B4-BE49-F238E27FC236}">
                <a16:creationId xmlns:a16="http://schemas.microsoft.com/office/drawing/2014/main" id="{2BCBBC44-F265-E0BD-EE82-C2DB7A5AD8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E8FD5-EF47-2E4E-2D8D-0DA54D2BCC79}"/>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405035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B322-8395-D3DD-420A-39BF08A202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B31B3A-6580-2F9E-DC20-6D40A483D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6CF9E2-EC90-4CF3-CCDF-07364694C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9C7AEE-AB10-7CA6-83AB-1BCE09CC36F8}"/>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6" name="Footer Placeholder 5">
            <a:extLst>
              <a:ext uri="{FF2B5EF4-FFF2-40B4-BE49-F238E27FC236}">
                <a16:creationId xmlns:a16="http://schemas.microsoft.com/office/drawing/2014/main" id="{76C672A9-F8BB-0941-DCC5-673237BF9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21AB79-76DA-6A97-E036-1B9357A68C14}"/>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17610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51A74-6372-1B17-0910-0C34EDD4F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0787ED-33CC-38DF-CD52-079C23EAB1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F1FF44-A81D-ED3C-8292-2281B92DE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9999C-DB18-9F67-B49B-CC9E3890CB3D}"/>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6" name="Footer Placeholder 5">
            <a:extLst>
              <a:ext uri="{FF2B5EF4-FFF2-40B4-BE49-F238E27FC236}">
                <a16:creationId xmlns:a16="http://schemas.microsoft.com/office/drawing/2014/main" id="{5CC14DC9-628E-2094-C881-57141CE47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E4AE21-8079-4647-84E4-A8351AA7E147}"/>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2998672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7E392-FAC6-4F2E-DE4F-A5EB370ECE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D65F07-0997-EA88-C800-0BF241C47B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8CBA9-F3EE-3176-42C0-FDBB926E57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A9BCE33C-FB68-B21F-3707-BB5F5EAC42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65401FD-31A3-C296-D296-B1163724D5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ACE090-CD7A-44FC-B589-04C8594203F6}" type="slidenum">
              <a:rPr lang="en-US" smtClean="0"/>
              <a:t>‹#›</a:t>
            </a:fld>
            <a:endParaRPr lang="en-US"/>
          </a:p>
        </p:txBody>
      </p:sp>
    </p:spTree>
    <p:extLst>
      <p:ext uri="{BB962C8B-B14F-4D97-AF65-F5344CB8AC3E}">
        <p14:creationId xmlns:p14="http://schemas.microsoft.com/office/powerpoint/2010/main" val="25936847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microsoft.com/office/2018/10/relationships/comments" Target="../comments/modernComment_146_20C5D87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44_69940256.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 name="Picture 5" descr="A tall building in the mountains&#10;&#10;Description automatically generated">
            <a:extLst>
              <a:ext uri="{FF2B5EF4-FFF2-40B4-BE49-F238E27FC236}">
                <a16:creationId xmlns:a16="http://schemas.microsoft.com/office/drawing/2014/main" id="{CC67C6E0-B331-3AC0-0AE8-D2A33557649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C701EC-E1E7-2540-BD6F-721438EE270A}"/>
              </a:ext>
            </a:extLst>
          </p:cNvPr>
          <p:cNvSpPr>
            <a:spLocks noGrp="1"/>
          </p:cNvSpPr>
          <p:nvPr>
            <p:ph type="title"/>
          </p:nvPr>
        </p:nvSpPr>
        <p:spPr>
          <a:xfrm>
            <a:off x="0" y="365125"/>
            <a:ext cx="12192000" cy="5096891"/>
          </a:xfrm>
        </p:spPr>
        <p:txBody>
          <a:bodyPr>
            <a:normAutofit fontScale="90000"/>
          </a:bodyPr>
          <a:lstStyle/>
          <a:p>
            <a:pPr marL="0" marR="0" algn="ctr" hangingPunct="0">
              <a:lnSpc>
                <a:spcPct val="107000"/>
              </a:lnSpc>
              <a:spcBef>
                <a:spcPts val="0"/>
              </a:spcBef>
              <a:spcAft>
                <a:spcPts val="800"/>
              </a:spcAft>
            </a:pPr>
            <a: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Chinese Dynastic History</a:t>
            </a:r>
            <a:b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4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Part 3 </a:t>
            </a:r>
            <a:br>
              <a:rPr lang="en-US" sz="4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4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960 CE to 1368 CE</a:t>
            </a:r>
            <a:br>
              <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br>
              <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Presented by </a:t>
            </a:r>
            <a:b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Marc Silver</a:t>
            </a:r>
            <a:br>
              <a:rPr lang="en-US" sz="1800" kern="50" dirty="0">
                <a:effectLst/>
                <a:latin typeface="Aptos" panose="020B0004020202020204" pitchFamily="34"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02069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76300" y="18255"/>
            <a:ext cx="10515600" cy="1325563"/>
          </a:xfrm>
        </p:spPr>
        <p:txBody>
          <a:bodyPr>
            <a:normAutofit fontScale="90000"/>
          </a:bodyPr>
          <a:lstStyle/>
          <a:p>
            <a:pPr algn="ctr" rtl="0">
              <a:lnSpc>
                <a:spcPct val="107000"/>
              </a:lnSpc>
              <a:spcAft>
                <a:spcPts val="792"/>
              </a:spcAft>
            </a:pPr>
            <a:r>
              <a:rPr lang="en-US" sz="4400" b="1" dirty="0">
                <a:solidFill>
                  <a:srgbClr val="000000"/>
                </a:solidFill>
                <a:effectLst/>
                <a:latin typeface="Times New Roman, serif"/>
              </a:rPr>
              <a:t>The Rise of the Jin Dynasty </a:t>
            </a:r>
            <a:br>
              <a:rPr lang="en-US" sz="4400" b="1" dirty="0">
                <a:solidFill>
                  <a:srgbClr val="000000"/>
                </a:solidFill>
                <a:effectLst/>
                <a:latin typeface="Times New Roman, serif"/>
              </a:rPr>
            </a:br>
            <a:r>
              <a:rPr lang="en-US" sz="4400" b="1" dirty="0">
                <a:solidFill>
                  <a:srgbClr val="000000"/>
                </a:solidFill>
                <a:effectLst/>
                <a:latin typeface="Times New Roman, serif"/>
              </a:rPr>
              <a:t>and the Fall of the Northern Song </a:t>
            </a:r>
            <a:r>
              <a:rPr lang="en-US" sz="4000" b="1" dirty="0">
                <a:solidFill>
                  <a:srgbClr val="000000"/>
                </a:solidFill>
                <a:effectLst/>
                <a:latin typeface="Times New Roman, serif"/>
              </a:rPr>
              <a:t>Cont.</a:t>
            </a:r>
            <a:endParaRPr lang="en-US" sz="40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73380" y="1658112"/>
            <a:ext cx="11521440" cy="5181633"/>
          </a:xfrm>
        </p:spPr>
        <p:txBody>
          <a:bodyPr>
            <a:normAutofit/>
          </a:bodyPr>
          <a:lstStyle/>
          <a:p>
            <a:pPr rtl="0">
              <a:lnSpc>
                <a:spcPct val="107000"/>
              </a:lnSpc>
              <a:spcAft>
                <a:spcPts val="792"/>
              </a:spcAft>
            </a:pPr>
            <a:r>
              <a:rPr lang="en-US" sz="2400" dirty="0">
                <a:latin typeface="Times New Roman" panose="02020603050405020304" pitchFamily="18" charset="0"/>
                <a:cs typeface="Times New Roman" panose="02020603050405020304" pitchFamily="18" charset="0"/>
              </a:rPr>
              <a:t>The Jin Dynasty, after occupying northern China, it came to a confrontation with the Southern Song Dynasty in south China. The two reigns were well-matched in strength, but Jin was harassed by the continuous attacks from the northern tribes, especially the rising Mongols. </a:t>
            </a:r>
          </a:p>
        </p:txBody>
      </p:sp>
      <p:sp>
        <p:nvSpPr>
          <p:cNvPr id="7" name="TextBox 6">
            <a:extLst>
              <a:ext uri="{FF2B5EF4-FFF2-40B4-BE49-F238E27FC236}">
                <a16:creationId xmlns:a16="http://schemas.microsoft.com/office/drawing/2014/main" id="{AE2802A0-3A84-AC17-8439-3B0542FF4F91}"/>
              </a:ext>
            </a:extLst>
          </p:cNvPr>
          <p:cNvSpPr txBox="1"/>
          <p:nvPr/>
        </p:nvSpPr>
        <p:spPr>
          <a:xfrm>
            <a:off x="297180" y="3279648"/>
            <a:ext cx="6115762" cy="3329694"/>
          </a:xfrm>
          <a:prstGeom prst="rect">
            <a:avLst/>
          </a:prstGeom>
          <a:noFill/>
        </p:spPr>
        <p:txBody>
          <a:bodyPr wrap="square">
            <a:spAutoFit/>
          </a:bodyPr>
          <a:lstStyle/>
          <a:p>
            <a:pPr marL="342900" indent="-342900">
              <a:lnSpc>
                <a:spcPct val="107000"/>
              </a:lnSpc>
              <a:spcAft>
                <a:spcPts val="792"/>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Jin Great Wall ultimately failed in blocking the Mongolian troops led by Genghis Khan, it did </a:t>
            </a:r>
            <a:r>
              <a:rPr lang="en-US" sz="2400" dirty="0" err="1">
                <a:latin typeface="Times New Roman" panose="02020603050405020304" pitchFamily="18" charset="0"/>
                <a:cs typeface="Times New Roman" panose="02020603050405020304" pitchFamily="18" charset="0"/>
              </a:rPr>
              <a:t>repell</a:t>
            </a:r>
            <a:r>
              <a:rPr lang="en-US" sz="2400" dirty="0">
                <a:latin typeface="Times New Roman" panose="02020603050405020304" pitchFamily="18" charset="0"/>
                <a:cs typeface="Times New Roman" panose="02020603050405020304" pitchFamily="18" charset="0"/>
              </a:rPr>
              <a:t> other small nomadic powers and sustained Jin Dynasty for many years. </a:t>
            </a:r>
          </a:p>
          <a:p>
            <a:pPr marL="342900" indent="-342900">
              <a:lnSpc>
                <a:spcPct val="107000"/>
              </a:lnSpc>
              <a:spcAft>
                <a:spcPts val="792"/>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the huge financial and labor cost on building the wall heavily burdened Jin and later contributed to its collapse.</a:t>
            </a:r>
          </a:p>
        </p:txBody>
      </p:sp>
      <p:pic>
        <p:nvPicPr>
          <p:cNvPr id="6" name="Picture 5" descr="Long shot of a great wall&#10;&#10;Description automatically generated">
            <a:extLst>
              <a:ext uri="{FF2B5EF4-FFF2-40B4-BE49-F238E27FC236}">
                <a16:creationId xmlns:a16="http://schemas.microsoft.com/office/drawing/2014/main" id="{496890A7-02EC-AC0B-097F-927EF4738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942" y="2987039"/>
            <a:ext cx="5779058" cy="3852705"/>
          </a:xfrm>
          <a:prstGeom prst="rect">
            <a:avLst/>
          </a:prstGeom>
        </p:spPr>
      </p:pic>
    </p:spTree>
    <p:extLst>
      <p:ext uri="{BB962C8B-B14F-4D97-AF65-F5344CB8AC3E}">
        <p14:creationId xmlns:p14="http://schemas.microsoft.com/office/powerpoint/2010/main" val="291716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normAutofit fontScale="90000"/>
          </a:bodyPr>
          <a:lstStyle/>
          <a:p>
            <a:pPr algn="ctr" rtl="0">
              <a:lnSpc>
                <a:spcPct val="107000"/>
              </a:lnSpc>
              <a:spcAft>
                <a:spcPts val="792"/>
              </a:spcAft>
            </a:pPr>
            <a:r>
              <a:rPr lang="en-US" sz="4400" b="1" dirty="0">
                <a:solidFill>
                  <a:srgbClr val="000000"/>
                </a:solidFill>
                <a:effectLst/>
                <a:latin typeface="Times New Roman, serif"/>
              </a:rPr>
              <a:t>The Rise of the Jin Dynasty </a:t>
            </a:r>
            <a:br>
              <a:rPr lang="en-US" sz="4400" b="1" dirty="0">
                <a:solidFill>
                  <a:srgbClr val="000000"/>
                </a:solidFill>
                <a:effectLst/>
                <a:latin typeface="Times New Roman, serif"/>
              </a:rPr>
            </a:br>
            <a:r>
              <a:rPr lang="en-US" sz="4400" b="1" dirty="0">
                <a:solidFill>
                  <a:srgbClr val="000000"/>
                </a:solidFill>
                <a:effectLst/>
                <a:latin typeface="Times New Roman, serif"/>
              </a:rPr>
              <a:t>and the Fall of the Northern Song </a:t>
            </a:r>
            <a:r>
              <a:rPr lang="en-US" sz="4000" b="1" dirty="0">
                <a:solidFill>
                  <a:srgbClr val="000000"/>
                </a:solidFill>
                <a:effectLst/>
                <a:latin typeface="Times New Roman, serif"/>
              </a:rPr>
              <a:t>Cont.</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73380" y="1658113"/>
            <a:ext cx="11521440" cy="2255520"/>
          </a:xfrm>
        </p:spPr>
        <p:txBody>
          <a:bodyPr>
            <a:normAutofit/>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Kaifeng was defended by 48,000 troops equipped with advanced weapons such as crossbows and flamethrowers. At this time, the Chinese had already discovered gunpowder, referred to as "</a:t>
            </a:r>
            <a:r>
              <a:rPr lang="en-US" sz="2400" dirty="0" err="1">
                <a:solidFill>
                  <a:srgbClr val="000000"/>
                </a:solidFill>
                <a:effectLst/>
                <a:latin typeface="Times New Roman" panose="02020603050405020304" pitchFamily="18" charset="0"/>
                <a:cs typeface="Times New Roman" panose="02020603050405020304" pitchFamily="18" charset="0"/>
              </a:rPr>
              <a:t>huoyao</a:t>
            </a:r>
            <a:r>
              <a:rPr lang="en-US" sz="2400" dirty="0">
                <a:solidFill>
                  <a:srgbClr val="000000"/>
                </a:solidFill>
                <a:effectLst/>
                <a:latin typeface="Times New Roman" panose="02020603050405020304" pitchFamily="18" charset="0"/>
                <a:cs typeface="Times New Roman" panose="02020603050405020304" pitchFamily="18" charset="0"/>
              </a:rPr>
              <a:t>" or "fire medicine", although firearms had not yet been developed. The early uses of gunpowder included slow-burning fire arrows and other explosive devices, which later evolved into more sophisticated weaponry.</a:t>
            </a:r>
          </a:p>
        </p:txBody>
      </p:sp>
      <p:pic>
        <p:nvPicPr>
          <p:cNvPr id="5" name="Picture 4" descr="A person in a robe holding a torch&#10;&#10;Description automatically generated">
            <a:extLst>
              <a:ext uri="{FF2B5EF4-FFF2-40B4-BE49-F238E27FC236}">
                <a16:creationId xmlns:a16="http://schemas.microsoft.com/office/drawing/2014/main" id="{A49E2A6E-8783-EEAB-C46B-2D0498A7D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26783"/>
            <a:ext cx="3805881" cy="3112962"/>
          </a:xfrm>
          <a:prstGeom prst="rect">
            <a:avLst/>
          </a:prstGeom>
        </p:spPr>
      </p:pic>
      <p:sp>
        <p:nvSpPr>
          <p:cNvPr id="7" name="TextBox 6">
            <a:extLst>
              <a:ext uri="{FF2B5EF4-FFF2-40B4-BE49-F238E27FC236}">
                <a16:creationId xmlns:a16="http://schemas.microsoft.com/office/drawing/2014/main" id="{66B45D45-B7CF-865F-6906-DD1D1B15F0FF}"/>
              </a:ext>
            </a:extLst>
          </p:cNvPr>
          <p:cNvSpPr txBox="1"/>
          <p:nvPr/>
        </p:nvSpPr>
        <p:spPr>
          <a:xfrm>
            <a:off x="4059936" y="3735876"/>
            <a:ext cx="7758684" cy="2934521"/>
          </a:xfrm>
          <a:prstGeom prst="rect">
            <a:avLst/>
          </a:prstGeom>
          <a:noFill/>
        </p:spPr>
        <p:txBody>
          <a:bodyPr wrap="square">
            <a:spAutoFit/>
          </a:bodyPr>
          <a:lstStyle/>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Despite these defenses, the Jurchens were relentless. They brought 30 catapults, launching massive stones toward the city, and used iron sheeting to bridge Kaifeng's moat.</a:t>
            </a:r>
          </a:p>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Additionally, they deployed siege towers taller than the city walls, from which they hurled bombs into the city. Overwhelmed by this onslaught, the city eventually fell, marking a devastating defeat for the Northern Song.</a:t>
            </a:r>
          </a:p>
        </p:txBody>
      </p:sp>
    </p:spTree>
    <p:extLst>
      <p:ext uri="{BB962C8B-B14F-4D97-AF65-F5344CB8AC3E}">
        <p14:creationId xmlns:p14="http://schemas.microsoft.com/office/powerpoint/2010/main" val="43357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a:r>
              <a:rPr lang="en-US" sz="4400" b="1" dirty="0">
                <a:solidFill>
                  <a:srgbClr val="000000"/>
                </a:solidFill>
                <a:effectLst/>
                <a:latin typeface="Times New Roman, serif"/>
              </a:rPr>
              <a:t>Governance and Assimilation</a:t>
            </a:r>
            <a:endParaRPr lang="en-US" dirty="0"/>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207008"/>
            <a:ext cx="11521440" cy="5632737"/>
          </a:xfrm>
        </p:spPr>
        <p:txBody>
          <a:bodyPr>
            <a:normAutofit fontScale="92500"/>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Once established, the Jin Dynasty ruled over approximately 40 million people in northern China. Although initially foreign rulers, the Jurchens adopted many elements of Chinese governance.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Over time, they began to incorporate Chinese customs into their way of life, a process known as Sinicization. The Jurchens adopted Chinese language, dress, and rituals, integrating themselves into the cultural fabric of the region.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This process, however, was not without resistance.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Some Jurchen officials, concerned about the loss of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their cultural identity, assassinated the emperor as a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form of protest against what they saw as excessive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assimilation.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Despite such efforts, by the end of the dynasty, most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Jurchens spoke Chinese, wore Chinese clothing,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adopted Chinese names, and intermarried with the local Chinese population.</a:t>
            </a:r>
          </a:p>
        </p:txBody>
      </p:sp>
      <p:pic>
        <p:nvPicPr>
          <p:cNvPr id="5" name="Picture 4" descr="A painting of a person holding a group of children&#10;&#10;Description automatically generated">
            <a:extLst>
              <a:ext uri="{FF2B5EF4-FFF2-40B4-BE49-F238E27FC236}">
                <a16:creationId xmlns:a16="http://schemas.microsoft.com/office/drawing/2014/main" id="{DC55626C-D0A0-41F5-F4A7-517E36F66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291" y="2962656"/>
            <a:ext cx="5594710" cy="3243072"/>
          </a:xfrm>
          <a:prstGeom prst="rect">
            <a:avLst/>
          </a:prstGeom>
        </p:spPr>
      </p:pic>
    </p:spTree>
    <p:extLst>
      <p:ext uri="{BB962C8B-B14F-4D97-AF65-F5344CB8AC3E}">
        <p14:creationId xmlns:p14="http://schemas.microsoft.com/office/powerpoint/2010/main" val="54983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rtl="0">
              <a:lnSpc>
                <a:spcPct val="107000"/>
              </a:lnSpc>
              <a:spcAft>
                <a:spcPts val="792"/>
              </a:spcAft>
            </a:pPr>
            <a:r>
              <a:rPr lang="en-US" sz="4400" b="1" dirty="0">
                <a:solidFill>
                  <a:srgbClr val="000000"/>
                </a:solidFill>
                <a:effectLst/>
                <a:latin typeface="Times New Roman, serif"/>
              </a:rPr>
              <a:t>Legacy of the Jin Dynasty</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35280" y="1343819"/>
            <a:ext cx="11521440" cy="2828078"/>
          </a:xfrm>
        </p:spPr>
        <p:txBody>
          <a:bodyPr>
            <a:normAutofit lnSpcReduction="10000"/>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Jin Dynasty’s significance lies not only in its military conquests but also in its role as a bridge between nomadic rulers and Chinese civilization.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Although it was a foreign dynasty, the Jin contributed to the ongoing process of cultural integration that characterized much of Chinese history during periods of non-Han rule.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dynasty set the stage for future foreign rulers, such as the Mongols and Manchus, who would also adopt Chinese customs to solidify their rule.</a:t>
            </a:r>
          </a:p>
        </p:txBody>
      </p:sp>
      <p:pic>
        <p:nvPicPr>
          <p:cNvPr id="5" name="Picture 4" descr="A person holding a cannon&#10;&#10;Description automatically generated">
            <a:extLst>
              <a:ext uri="{FF2B5EF4-FFF2-40B4-BE49-F238E27FC236}">
                <a16:creationId xmlns:a16="http://schemas.microsoft.com/office/drawing/2014/main" id="{56580FCD-71BA-26FC-3FAD-EA7722DA9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50067"/>
            <a:ext cx="3694176" cy="2828077"/>
          </a:xfrm>
          <a:prstGeom prst="rect">
            <a:avLst/>
          </a:prstGeom>
        </p:spPr>
      </p:pic>
      <p:sp>
        <p:nvSpPr>
          <p:cNvPr id="7" name="TextBox 6">
            <a:extLst>
              <a:ext uri="{FF2B5EF4-FFF2-40B4-BE49-F238E27FC236}">
                <a16:creationId xmlns:a16="http://schemas.microsoft.com/office/drawing/2014/main" id="{27C115AF-1E81-94D6-078B-7594528922C1}"/>
              </a:ext>
            </a:extLst>
          </p:cNvPr>
          <p:cNvSpPr txBox="1"/>
          <p:nvPr/>
        </p:nvSpPr>
        <p:spPr>
          <a:xfrm>
            <a:off x="3694176" y="3989107"/>
            <a:ext cx="8162544" cy="2539350"/>
          </a:xfrm>
          <a:prstGeom prst="rect">
            <a:avLst/>
          </a:prstGeom>
          <a:noFill/>
        </p:spPr>
        <p:txBody>
          <a:bodyPr wrap="square">
            <a:spAutoFit/>
          </a:bodyPr>
          <a:lstStyle/>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The fall of the Jin Dynasty in 1234 AD came at the hands of the Mongols, who were in the process of building one of the largest empires in history. </a:t>
            </a:r>
          </a:p>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The Jin Dynasty’s legacy of cultural assimilation and its impact on the development of Chinese military technology, particularly in the use of gunpowder, remained significant.</a:t>
            </a:r>
          </a:p>
        </p:txBody>
      </p:sp>
    </p:spTree>
    <p:extLst>
      <p:ext uri="{BB962C8B-B14F-4D97-AF65-F5344CB8AC3E}">
        <p14:creationId xmlns:p14="http://schemas.microsoft.com/office/powerpoint/2010/main" val="316818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0" y="1"/>
            <a:ext cx="6089517" cy="2172430"/>
          </a:xfrm>
        </p:spPr>
        <p:txBody>
          <a:bodyPr>
            <a:normAutofit/>
          </a:bodyPr>
          <a:lstStyle/>
          <a:p>
            <a:pPr algn="ctr" rtl="0">
              <a:spcAft>
                <a:spcPts val="792"/>
              </a:spcAft>
            </a:pPr>
            <a:r>
              <a:rPr lang="en-US" b="1" dirty="0">
                <a:effectLst/>
                <a:latin typeface="Times New Roman, serif"/>
              </a:rPr>
              <a:t>The Rise if the Great Empire</a:t>
            </a:r>
            <a:endParaRPr lang="en-US" dirty="0">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65760" y="2072640"/>
            <a:ext cx="5962785" cy="4645152"/>
          </a:xfrm>
        </p:spPr>
        <p:txBody>
          <a:bodyPr>
            <a:noAutofit/>
          </a:bodyPr>
          <a:lstStyle/>
          <a:p>
            <a:pPr rtl="0">
              <a:spcAft>
                <a:spcPts val="792"/>
              </a:spcAft>
            </a:pPr>
            <a:r>
              <a:rPr lang="en-US" sz="2400" dirty="0">
                <a:effectLst/>
                <a:latin typeface="Times New Roman" panose="02020603050405020304" pitchFamily="18" charset="0"/>
                <a:cs typeface="Times New Roman" panose="02020603050405020304" pitchFamily="18" charset="0"/>
              </a:rPr>
              <a:t>In the late 12th century, a new power emerged to challenge the dominance of the Chinese empires: </a:t>
            </a:r>
            <a:r>
              <a:rPr lang="en-US" sz="2400" b="1" dirty="0">
                <a:effectLst/>
                <a:latin typeface="Times New Roman" panose="02020603050405020304" pitchFamily="18" charset="0"/>
                <a:cs typeface="Times New Roman" panose="02020603050405020304" pitchFamily="18" charset="0"/>
              </a:rPr>
              <a:t>Genghis Khan and his Mongol Empire</a:t>
            </a:r>
            <a:r>
              <a:rPr lang="en-US" sz="2400" dirty="0">
                <a:effectLst/>
                <a:latin typeface="Times New Roman" panose="02020603050405020304" pitchFamily="18" charset="0"/>
                <a:cs typeface="Times New Roman" panose="02020603050405020304" pitchFamily="18" charset="0"/>
              </a:rPr>
              <a:t>. </a:t>
            </a:r>
          </a:p>
          <a:p>
            <a:pPr rtl="0">
              <a:spcAft>
                <a:spcPts val="792"/>
              </a:spcAft>
            </a:pPr>
            <a:r>
              <a:rPr lang="en-US" sz="2400" dirty="0">
                <a:effectLst/>
                <a:latin typeface="Times New Roman" panose="02020603050405020304" pitchFamily="18" charset="0"/>
                <a:cs typeface="Times New Roman" panose="02020603050405020304" pitchFamily="18" charset="0"/>
              </a:rPr>
              <a:t>Though Genghis Khan did not live to see the Mongol Conquest of the Song Dynasty, his establishment of the Mongol Empire laid the foundation for the largest contiguous land empire in history. </a:t>
            </a:r>
          </a:p>
          <a:p>
            <a:pPr rtl="0">
              <a:spcAft>
                <a:spcPts val="792"/>
              </a:spcAft>
            </a:pPr>
            <a:r>
              <a:rPr lang="en-US" sz="2400" dirty="0">
                <a:effectLst/>
                <a:latin typeface="Times New Roman" panose="02020603050405020304" pitchFamily="18" charset="0"/>
                <a:cs typeface="Times New Roman" panose="02020603050405020304" pitchFamily="18" charset="0"/>
              </a:rPr>
              <a:t>The empire stretched from Korea in the east to Eastern Europe in the west, encompassing vast territories and diverse cultures.</a:t>
            </a:r>
          </a:p>
        </p:txBody>
      </p:sp>
      <p:pic>
        <p:nvPicPr>
          <p:cNvPr id="7" name="Picture 6" descr="Close-up of a statue of a person&#10;&#10;Description automatically generated">
            <a:extLst>
              <a:ext uri="{FF2B5EF4-FFF2-40B4-BE49-F238E27FC236}">
                <a16:creationId xmlns:a16="http://schemas.microsoft.com/office/drawing/2014/main" id="{3F1E8468-519A-9988-353F-029D6E588F68}"/>
              </a:ext>
            </a:extLst>
          </p:cNvPr>
          <p:cNvPicPr>
            <a:picLocks noChangeAspect="1"/>
          </p:cNvPicPr>
          <p:nvPr/>
        </p:nvPicPr>
        <p:blipFill>
          <a:blip r:embed="rId2">
            <a:extLst>
              <a:ext uri="{28A0092B-C50C-407E-A947-70E740481C1C}">
                <a14:useLocalDpi xmlns:a14="http://schemas.microsoft.com/office/drawing/2010/main" val="0"/>
              </a:ext>
            </a:extLst>
          </a:blip>
          <a:srcRect l="4134" r="3913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4993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rtl="0">
              <a:lnSpc>
                <a:spcPct val="107000"/>
              </a:lnSpc>
              <a:spcAft>
                <a:spcPts val="792"/>
              </a:spcAft>
            </a:pPr>
            <a:r>
              <a:rPr lang="en-US" sz="4400" b="1" dirty="0">
                <a:solidFill>
                  <a:srgbClr val="000000"/>
                </a:solidFill>
                <a:effectLst/>
                <a:latin typeface="Times New Roman, serif"/>
              </a:rPr>
              <a:t>The Rise if the Great Empire</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5532436" y="1343818"/>
            <a:ext cx="6324283" cy="4972653"/>
          </a:xfrm>
        </p:spPr>
        <p:txBody>
          <a:bodyPr>
            <a:noAutofit/>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After Genghis Khan's death in 1227, his grandson Kublai Khan continued his legacy. Kublai Khan was instrumental in the Mongol conquest of China, particularly in the southern region where the Song Dynasty still held power.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By 1271, Kublai Khan had established the Yuan Dynasty, marking a new era in Chinese history. He also relocated the capital from Mongolia to Beijing, then known as Da Du, signifying a strategic shift and a deepening commitment to ruling China.</a:t>
            </a:r>
          </a:p>
        </p:txBody>
      </p:sp>
      <p:pic>
        <p:nvPicPr>
          <p:cNvPr id="5" name="Picture 4" descr="A portrait of a person&#10;&#10;Description automatically generated">
            <a:extLst>
              <a:ext uri="{FF2B5EF4-FFF2-40B4-BE49-F238E27FC236}">
                <a16:creationId xmlns:a16="http://schemas.microsoft.com/office/drawing/2014/main" id="{CA51F884-F424-834A-F6CD-F4314073B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3817"/>
            <a:ext cx="5532437" cy="5532437"/>
          </a:xfrm>
          <a:prstGeom prst="rect">
            <a:avLst/>
          </a:prstGeom>
        </p:spPr>
      </p:pic>
    </p:spTree>
    <p:extLst>
      <p:ext uri="{BB962C8B-B14F-4D97-AF65-F5344CB8AC3E}">
        <p14:creationId xmlns:p14="http://schemas.microsoft.com/office/powerpoint/2010/main" val="332453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a:r>
              <a:rPr lang="en-US" sz="4400" b="1" kern="50" dirty="0">
                <a:effectLst/>
                <a:latin typeface="Times New Roman" panose="02020603050405020304" pitchFamily="18" charset="0"/>
                <a:ea typeface="Times New Roman" panose="02020603050405020304" pitchFamily="18" charset="0"/>
                <a:cs typeface="Times New Roman" panose="02020603050405020304" pitchFamily="18" charset="0"/>
              </a:rPr>
              <a:t>A New China</a:t>
            </a:r>
            <a:endParaRPr lang="en-US" dirty="0"/>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35280" y="1343819"/>
            <a:ext cx="11521440" cy="2435702"/>
          </a:xfrm>
        </p:spPr>
        <p:txBody>
          <a:bodyPr>
            <a:noAutofit/>
          </a:bodyPr>
          <a:lstStyle/>
          <a:p>
            <a:pPr marL="341313"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Yuan Dynasty, which lasted from 1271 to 1368, represented a significant phase of Mongol rule over China. </a:t>
            </a:r>
          </a:p>
          <a:p>
            <a:pPr marL="341313"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Mongols, much like their predecessors the Liao and Jin Dynasties, adopted a Chinese name for their empire to solidify their legitimacy and integrate into the Chinese cultural and political framework. </a:t>
            </a:r>
          </a:p>
        </p:txBody>
      </p:sp>
      <p:pic>
        <p:nvPicPr>
          <p:cNvPr id="5" name="Picture 4" descr="A map of china with black text&#10;&#10;Description automatically generated">
            <a:extLst>
              <a:ext uri="{FF2B5EF4-FFF2-40B4-BE49-F238E27FC236}">
                <a16:creationId xmlns:a16="http://schemas.microsoft.com/office/drawing/2014/main" id="{F10F84E3-071F-2ACD-1075-4CE6DDA05327}"/>
              </a:ext>
            </a:extLst>
          </p:cNvPr>
          <p:cNvPicPr>
            <a:picLocks noChangeAspect="1"/>
          </p:cNvPicPr>
          <p:nvPr/>
        </p:nvPicPr>
        <p:blipFill>
          <a:blip r:embed="rId2">
            <a:extLst>
              <a:ext uri="{28A0092B-C50C-407E-A947-70E740481C1C}">
                <a14:useLocalDpi xmlns:a14="http://schemas.microsoft.com/office/drawing/2010/main" val="0"/>
              </a:ext>
            </a:extLst>
          </a:blip>
          <a:srcRect r="2940"/>
          <a:stretch/>
        </p:blipFill>
        <p:spPr>
          <a:xfrm>
            <a:off x="6888718" y="3200400"/>
            <a:ext cx="5303282" cy="3657600"/>
          </a:xfrm>
          <a:prstGeom prst="rect">
            <a:avLst/>
          </a:prstGeom>
        </p:spPr>
      </p:pic>
      <p:sp>
        <p:nvSpPr>
          <p:cNvPr id="7" name="TextBox 6">
            <a:extLst>
              <a:ext uri="{FF2B5EF4-FFF2-40B4-BE49-F238E27FC236}">
                <a16:creationId xmlns:a16="http://schemas.microsoft.com/office/drawing/2014/main" id="{100E95C9-782D-E7EC-9FD1-FFC7FA2E25D7}"/>
              </a:ext>
            </a:extLst>
          </p:cNvPr>
          <p:cNvSpPr txBox="1"/>
          <p:nvPr/>
        </p:nvSpPr>
        <p:spPr>
          <a:xfrm>
            <a:off x="335280" y="3576283"/>
            <a:ext cx="6431280" cy="2539350"/>
          </a:xfrm>
          <a:prstGeom prst="rect">
            <a:avLst/>
          </a:prstGeom>
          <a:noFill/>
        </p:spPr>
        <p:txBody>
          <a:bodyPr wrap="square">
            <a:spAutoFit/>
          </a:bodyPr>
          <a:lstStyle/>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The conquest of the southern Song Dynasty was a protracted and challenging endeavor. </a:t>
            </a:r>
          </a:p>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The Mongols had to build a formidable fleet to navigate China's rivers and engage in a five-year siege of Xiangyang, a crucial city in the Yangtze Valley.</a:t>
            </a:r>
          </a:p>
        </p:txBody>
      </p:sp>
    </p:spTree>
    <p:extLst>
      <p:ext uri="{BB962C8B-B14F-4D97-AF65-F5344CB8AC3E}">
        <p14:creationId xmlns:p14="http://schemas.microsoft.com/office/powerpoint/2010/main" val="186423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a:r>
              <a:rPr lang="en-US" sz="4400" b="1" kern="50" dirty="0">
                <a:effectLst/>
                <a:latin typeface="Times New Roman" panose="02020603050405020304" pitchFamily="18" charset="0"/>
                <a:ea typeface="Times New Roman" panose="02020603050405020304" pitchFamily="18" charset="0"/>
                <a:cs typeface="Times New Roman" panose="02020603050405020304" pitchFamily="18" charset="0"/>
              </a:rPr>
              <a:t>A New China</a:t>
            </a:r>
            <a:endParaRPr lang="en-US" dirty="0"/>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5899776" y="1348206"/>
            <a:ext cx="6036851" cy="5491539"/>
          </a:xfrm>
        </p:spPr>
        <p:txBody>
          <a:bodyPr>
            <a:noAutofit/>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In 1275, after crossing the Yangtze River, the Mongols faced fierce resistance from the Song forces. The Song Empress Dowager managed to mobilize an army of 200,000 soldiers in defense.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Despite the Song's efforts, the Mongols' military prowess proved overwhelming. Following a brutal massacre in Changzhou, the Empress Dowager ultimately surrendered.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final blow to the Song Dynasty came in 1279 with a decisive naval battle that ended the last of the Song loyalist resistance.</a:t>
            </a:r>
          </a:p>
        </p:txBody>
      </p:sp>
      <p:pic>
        <p:nvPicPr>
          <p:cNvPr id="5" name="Picture 4" descr="A painting of people on a horse&#10;&#10;Description automatically generated">
            <a:extLst>
              <a:ext uri="{FF2B5EF4-FFF2-40B4-BE49-F238E27FC236}">
                <a16:creationId xmlns:a16="http://schemas.microsoft.com/office/drawing/2014/main" id="{1CC94B9B-0822-F0DC-1C50-8DFF7730C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3818"/>
            <a:ext cx="5827214" cy="5514182"/>
          </a:xfrm>
          <a:prstGeom prst="rect">
            <a:avLst/>
          </a:prstGeom>
        </p:spPr>
      </p:pic>
    </p:spTree>
    <p:extLst>
      <p:ext uri="{BB962C8B-B14F-4D97-AF65-F5344CB8AC3E}">
        <p14:creationId xmlns:p14="http://schemas.microsoft.com/office/powerpoint/2010/main" val="62598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a:r>
              <a:rPr lang="en-US" sz="4400" b="1">
                <a:solidFill>
                  <a:srgbClr val="000000"/>
                </a:solidFill>
                <a:effectLst/>
                <a:latin typeface="Times New Roman" panose="02020603050405020304" pitchFamily="18" charset="0"/>
                <a:cs typeface="Times New Roman" panose="02020603050405020304" pitchFamily="18" charset="0"/>
              </a:rPr>
              <a:t>Ethnic Tension</a:t>
            </a:r>
            <a:endParaRPr lang="en-US" b="1" dirty="0"/>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35280" y="1343818"/>
            <a:ext cx="11521440" cy="5495927"/>
          </a:xfrm>
        </p:spPr>
        <p:txBody>
          <a:bodyPr>
            <a:normAutofit lnSpcReduction="10000"/>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Under Yuan rule, China saw both continuity and change.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The Mongols allowed the Chinese to maintain many of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their customs and religious practices, but the era was also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marked by significant ethnic tension.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Italian explorer Marco Polo, who visited China during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this time, observed that the Mongol administration imposed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a hierarchical system where different ethnic groups were subjected to different laws and taxes.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Ethnic Chinese faced harsh penalties for resisting Mongol authority, while Mongols enjoyed more lenient treatment. Chinese subjects were also prohibited from owning weapons, reflecting the power imbalance.</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During the Yuan Dynasty, China was regarded as the center of the world, and the Chinese Emperor was revered as the "Son of Heaven." </a:t>
            </a:r>
          </a:p>
        </p:txBody>
      </p:sp>
      <p:pic>
        <p:nvPicPr>
          <p:cNvPr id="5" name="Picture 4" descr="A map of the silk road adventure&#10;&#10;Description automatically generated">
            <a:extLst>
              <a:ext uri="{FF2B5EF4-FFF2-40B4-BE49-F238E27FC236}">
                <a16:creationId xmlns:a16="http://schemas.microsoft.com/office/drawing/2014/main" id="{CEA5E293-E4AE-63E0-97A7-2517AAFCE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562" y="1346866"/>
            <a:ext cx="4222437" cy="2420462"/>
          </a:xfrm>
          <a:prstGeom prst="rect">
            <a:avLst/>
          </a:prstGeom>
        </p:spPr>
      </p:pic>
    </p:spTree>
    <p:extLst>
      <p:ext uri="{BB962C8B-B14F-4D97-AF65-F5344CB8AC3E}">
        <p14:creationId xmlns:p14="http://schemas.microsoft.com/office/powerpoint/2010/main" val="31954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0" y="1"/>
            <a:ext cx="12191999" cy="1597152"/>
          </a:xfrm>
        </p:spPr>
        <p:txBody>
          <a:bodyPr anchor="ctr">
            <a:normAutofit/>
          </a:bodyPr>
          <a:lstStyle/>
          <a:p>
            <a:pPr algn="ctr"/>
            <a:r>
              <a:rPr lang="en-US" sz="4000" dirty="0">
                <a:latin typeface="Times New Roman" panose="02020603050405020304" pitchFamily="18" charset="0"/>
                <a:cs typeface="Times New Roman" panose="02020603050405020304" pitchFamily="18" charset="0"/>
              </a:rPr>
              <a:t>I</a:t>
            </a:r>
            <a:r>
              <a:rPr lang="en-US" sz="4000" dirty="0">
                <a:effectLst/>
                <a:latin typeface="Times New Roman" panose="02020603050405020304" pitchFamily="18" charset="0"/>
                <a:cs typeface="Times New Roman" panose="02020603050405020304" pitchFamily="18" charset="0"/>
              </a:rPr>
              <a:t>mperial Examination Reinstated</a:t>
            </a:r>
            <a:endParaRPr lang="en-US" sz="4000" dirty="0"/>
          </a:p>
        </p:txBody>
      </p:sp>
      <p:pic>
        <p:nvPicPr>
          <p:cNvPr id="5" name="Picture 4" descr="A painting of people in a classroom&#10;&#10;Description automatically generated">
            <a:extLst>
              <a:ext uri="{FF2B5EF4-FFF2-40B4-BE49-F238E27FC236}">
                <a16:creationId xmlns:a16="http://schemas.microsoft.com/office/drawing/2014/main" id="{4CC5C76B-221F-3A76-AB66-33711A3111B9}"/>
              </a:ext>
            </a:extLst>
          </p:cNvPr>
          <p:cNvPicPr>
            <a:picLocks noChangeAspect="1"/>
          </p:cNvPicPr>
          <p:nvPr/>
        </p:nvPicPr>
        <p:blipFill>
          <a:blip r:embed="rId2">
            <a:extLst>
              <a:ext uri="{28A0092B-C50C-407E-A947-70E740481C1C}">
                <a14:useLocalDpi xmlns:a14="http://schemas.microsoft.com/office/drawing/2010/main" val="0"/>
              </a:ext>
            </a:extLst>
          </a:blip>
          <a:srcRect l="29506" r="11145" b="-2"/>
          <a:stretch/>
        </p:blipFill>
        <p:spPr>
          <a:xfrm>
            <a:off x="2" y="1450849"/>
            <a:ext cx="4807469" cy="5407152"/>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5059680" y="1450848"/>
            <a:ext cx="7132318" cy="5407151"/>
          </a:xfrm>
        </p:spPr>
        <p:txBody>
          <a:bodyPr>
            <a:noAutofit/>
          </a:bodyPr>
          <a:lstStyle/>
          <a:p>
            <a:pPr rtl="0">
              <a:spcAft>
                <a:spcPts val="792"/>
              </a:spcAft>
            </a:pPr>
            <a:r>
              <a:rPr lang="en-US" sz="2400" dirty="0">
                <a:effectLst/>
                <a:latin typeface="Times New Roman" panose="02020603050405020304" pitchFamily="18" charset="0"/>
                <a:cs typeface="Times New Roman" panose="02020603050405020304" pitchFamily="18" charset="0"/>
              </a:rPr>
              <a:t>Despite the Mongols' foreign origins, they retained Chinese advisors and reinstated the imperial examination system in 1315 to ensure a degree of traditional governance. </a:t>
            </a:r>
          </a:p>
          <a:p>
            <a:pPr rtl="0">
              <a:spcAft>
                <a:spcPts val="792"/>
              </a:spcAft>
            </a:pPr>
            <a:r>
              <a:rPr lang="en-US" sz="2400" dirty="0">
                <a:effectLst/>
                <a:latin typeface="Times New Roman" panose="02020603050405020304" pitchFamily="18" charset="0"/>
                <a:cs typeface="Times New Roman" panose="02020603050405020304" pitchFamily="18" charset="0"/>
              </a:rPr>
              <a:t>However, the Yuan administration-imposed quotas to ensure that Mongols and other non-Chinese groups held more positions in government than the ethnic Chinese, especially those from the former Song territories. </a:t>
            </a:r>
          </a:p>
          <a:p>
            <a:pPr rtl="0">
              <a:spcAft>
                <a:spcPts val="792"/>
              </a:spcAft>
            </a:pPr>
            <a:r>
              <a:rPr lang="en-US" sz="2400" dirty="0">
                <a:effectLst/>
                <a:latin typeface="Times New Roman" panose="02020603050405020304" pitchFamily="18" charset="0"/>
                <a:cs typeface="Times New Roman" panose="02020603050405020304" pitchFamily="18" charset="0"/>
              </a:rPr>
              <a:t>The Yuan Dynasty's rule also facilitated increased interaction between China and the broader Eurasian world. This period saw a surge in European interest in China, with more Europeans visiting the region than ever before. </a:t>
            </a:r>
          </a:p>
        </p:txBody>
      </p:sp>
    </p:spTree>
    <p:extLst>
      <p:ext uri="{BB962C8B-B14F-4D97-AF65-F5344CB8AC3E}">
        <p14:creationId xmlns:p14="http://schemas.microsoft.com/office/powerpoint/2010/main" val="20205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01EC-E1E7-2540-BD6F-721438EE270A}"/>
              </a:ext>
            </a:extLst>
          </p:cNvPr>
          <p:cNvSpPr>
            <a:spLocks noGrp="1"/>
          </p:cNvSpPr>
          <p:nvPr>
            <p:ph type="title"/>
          </p:nvPr>
        </p:nvSpPr>
        <p:spPr>
          <a:xfrm>
            <a:off x="0" y="1"/>
            <a:ext cx="7617768" cy="1143000"/>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Chinese Dynastic History </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Part 3</a:t>
            </a:r>
            <a:endParaRPr lang="en-US" dirty="0"/>
          </a:p>
        </p:txBody>
      </p:sp>
      <p:sp>
        <p:nvSpPr>
          <p:cNvPr id="4" name="Content Placeholder 3">
            <a:extLst>
              <a:ext uri="{FF2B5EF4-FFF2-40B4-BE49-F238E27FC236}">
                <a16:creationId xmlns:a16="http://schemas.microsoft.com/office/drawing/2014/main" id="{463B98DC-9648-4AD2-9B5A-AD800A075EDD}"/>
              </a:ext>
            </a:extLst>
          </p:cNvPr>
          <p:cNvSpPr>
            <a:spLocks noGrp="1"/>
          </p:cNvSpPr>
          <p:nvPr>
            <p:ph idx="1"/>
          </p:nvPr>
        </p:nvSpPr>
        <p:spPr>
          <a:xfrm>
            <a:off x="292608" y="902208"/>
            <a:ext cx="7325160" cy="4340352"/>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Introduction: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Spanning from the Song Dynasty to the fall of </a:t>
            </a:r>
            <a:r>
              <a:rPr lang="en-US" sz="2400" dirty="0" err="1">
                <a:latin typeface="Times New Roman" panose="02020603050405020304" pitchFamily="18" charset="0"/>
                <a:cs typeface="Times New Roman" panose="02020603050405020304" pitchFamily="18" charset="0"/>
              </a:rPr>
              <a:t>theYuan</a:t>
            </a:r>
            <a:r>
              <a:rPr lang="en-US" sz="2400" dirty="0">
                <a:latin typeface="Times New Roman" panose="02020603050405020304" pitchFamily="18" charset="0"/>
                <a:cs typeface="Times New Roman" panose="02020603050405020304" pitchFamily="18" charset="0"/>
              </a:rPr>
              <a:t> Dynasty, the period between 960 and 1279 CE was transformative for China’s political, cultural, and social landscape.</a:t>
            </a:r>
          </a:p>
          <a:p>
            <a:r>
              <a:rPr lang="en-US" sz="2400" dirty="0">
                <a:latin typeface="Times New Roman" panose="02020603050405020304" pitchFamily="18" charset="0"/>
                <a:cs typeface="Times New Roman" panose="02020603050405020304" pitchFamily="18" charset="0"/>
              </a:rPr>
              <a:t>Each of the dynasties played a pivotal role in shaping China's identity and its interactions with the broader world.</a:t>
            </a:r>
          </a:p>
          <a:p>
            <a:r>
              <a:rPr lang="en-US" sz="2400" dirty="0">
                <a:latin typeface="Times New Roman" panose="02020603050405020304" pitchFamily="18" charset="0"/>
                <a:cs typeface="Times New Roman" panose="02020603050405020304" pitchFamily="18" charset="0"/>
              </a:rPr>
              <a:t>The Song Dynasty (960–1279 CE) is remembered for its significant advancements in science, technology, and economics, despite external threats from northern nomadic tribes. </a:t>
            </a:r>
          </a:p>
        </p:txBody>
      </p:sp>
      <p:pic>
        <p:nvPicPr>
          <p:cNvPr id="7" name="Picture 6" descr="A book cover with a dragon head&#10;&#10;Description automatically generated">
            <a:extLst>
              <a:ext uri="{FF2B5EF4-FFF2-40B4-BE49-F238E27FC236}">
                <a16:creationId xmlns:a16="http://schemas.microsoft.com/office/drawing/2014/main" id="{8BA3C1E4-9E2D-A610-F31A-7DF4EDB08753}"/>
              </a:ext>
            </a:extLst>
          </p:cNvPr>
          <p:cNvPicPr>
            <a:picLocks noChangeAspect="1"/>
          </p:cNvPicPr>
          <p:nvPr/>
        </p:nvPicPr>
        <p:blipFill>
          <a:blip r:embed="rId3">
            <a:extLst>
              <a:ext uri="{28A0092B-C50C-407E-A947-70E740481C1C}">
                <a14:useLocalDpi xmlns:a14="http://schemas.microsoft.com/office/drawing/2010/main" val="0"/>
              </a:ext>
            </a:extLst>
          </a:blip>
          <a:srcRect b="25333"/>
          <a:stretch/>
        </p:blipFill>
        <p:spPr>
          <a:xfrm>
            <a:off x="7617768" y="0"/>
            <a:ext cx="4574232" cy="5242560"/>
          </a:xfrm>
          <a:prstGeom prst="rect">
            <a:avLst/>
          </a:prstGeom>
        </p:spPr>
      </p:pic>
      <p:sp>
        <p:nvSpPr>
          <p:cNvPr id="9" name="TextBox 8">
            <a:extLst>
              <a:ext uri="{FF2B5EF4-FFF2-40B4-BE49-F238E27FC236}">
                <a16:creationId xmlns:a16="http://schemas.microsoft.com/office/drawing/2014/main" id="{D9652E88-51B1-281D-F367-1C99847B137D}"/>
              </a:ext>
            </a:extLst>
          </p:cNvPr>
          <p:cNvSpPr txBox="1"/>
          <p:nvPr/>
        </p:nvSpPr>
        <p:spPr>
          <a:xfrm>
            <a:off x="292608" y="5355627"/>
            <a:ext cx="11618976" cy="1200329"/>
          </a:xfrm>
          <a:prstGeom prst="rect">
            <a:avLst/>
          </a:prstGeom>
          <a:noFill/>
        </p:spPr>
        <p:txBody>
          <a:bodyPr wrap="square">
            <a:spAutoFit/>
          </a:bodyPr>
          <a:lstStyle/>
          <a:p>
            <a:pPr marL="231775" indent="-2317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Yuan Dynasty (1271–1368 CE), established by Kublai Khan, marked the first foreign rule over China and promoted extensive cultural exchange across Eurasia, especially along the Silk Road.</a:t>
            </a:r>
          </a:p>
        </p:txBody>
      </p:sp>
    </p:spTree>
    <p:extLst>
      <p:ext uri="{BB962C8B-B14F-4D97-AF65-F5344CB8AC3E}">
        <p14:creationId xmlns:p14="http://schemas.microsoft.com/office/powerpoint/2010/main" val="310813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a:r>
              <a:rPr lang="en-US" dirty="0">
                <a:solidFill>
                  <a:srgbClr val="000000"/>
                </a:solidFill>
                <a:latin typeface="Times New Roman" panose="02020603050405020304" pitchFamily="18" charset="0"/>
                <a:cs typeface="Times New Roman" panose="02020603050405020304" pitchFamily="18" charset="0"/>
              </a:rPr>
              <a:t>I</a:t>
            </a:r>
            <a:r>
              <a:rPr lang="en-US" sz="4400" dirty="0">
                <a:solidFill>
                  <a:srgbClr val="000000"/>
                </a:solidFill>
                <a:effectLst/>
                <a:latin typeface="Times New Roman" panose="02020603050405020304" pitchFamily="18" charset="0"/>
                <a:cs typeface="Times New Roman" panose="02020603050405020304" pitchFamily="18" charset="0"/>
              </a:rPr>
              <a:t>mperial Examination Reinstated</a:t>
            </a:r>
            <a:endParaRPr lang="en-US" dirty="0"/>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207008"/>
            <a:ext cx="11521440" cy="1158240"/>
          </a:xfrm>
        </p:spPr>
        <p:txBody>
          <a:bodyPr>
            <a:noAutofit/>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exchange of culture and technology, including innovations such as printing and gunpowder, flowed westward from China. </a:t>
            </a:r>
          </a:p>
        </p:txBody>
      </p:sp>
      <p:pic>
        <p:nvPicPr>
          <p:cNvPr id="5" name="Picture 4" descr="A diagram of a variety of rectangular objects&#10;&#10;Description automatically generated with medium confidence">
            <a:extLst>
              <a:ext uri="{FF2B5EF4-FFF2-40B4-BE49-F238E27FC236}">
                <a16:creationId xmlns:a16="http://schemas.microsoft.com/office/drawing/2014/main" id="{1B18B163-70AE-9E5D-8A52-D728AFD99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712" y="2108645"/>
            <a:ext cx="6096000" cy="3695700"/>
          </a:xfrm>
          <a:prstGeom prst="rect">
            <a:avLst/>
          </a:prstGeom>
        </p:spPr>
      </p:pic>
      <p:sp>
        <p:nvSpPr>
          <p:cNvPr id="7" name="TextBox 6">
            <a:extLst>
              <a:ext uri="{FF2B5EF4-FFF2-40B4-BE49-F238E27FC236}">
                <a16:creationId xmlns:a16="http://schemas.microsoft.com/office/drawing/2014/main" id="{656016D9-917C-F52B-BDF9-46F594E1895E}"/>
              </a:ext>
            </a:extLst>
          </p:cNvPr>
          <p:cNvSpPr txBox="1"/>
          <p:nvPr/>
        </p:nvSpPr>
        <p:spPr>
          <a:xfrm>
            <a:off x="316992" y="2108645"/>
            <a:ext cx="5779008" cy="4515210"/>
          </a:xfrm>
          <a:prstGeom prst="rect">
            <a:avLst/>
          </a:prstGeom>
          <a:noFill/>
        </p:spPr>
        <p:txBody>
          <a:bodyPr wrap="square">
            <a:spAutoFit/>
          </a:bodyPr>
          <a:lstStyle/>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This increased cross-cultural contact contributed to the European Age of Exploration, a period marked by European attempts to explore and colonize distant lands. </a:t>
            </a:r>
          </a:p>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This burgeoning era of exploration was met with mixed reactions in China, reflecting a complex dynamic of admiration, apprehension, and eventual resistance to the expanding influence of European powers.</a:t>
            </a:r>
          </a:p>
        </p:txBody>
      </p:sp>
    </p:spTree>
    <p:extLst>
      <p:ext uri="{BB962C8B-B14F-4D97-AF65-F5344CB8AC3E}">
        <p14:creationId xmlns:p14="http://schemas.microsoft.com/office/powerpoint/2010/main" val="253973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0" y="0"/>
            <a:ext cx="6861048" cy="1906392"/>
          </a:xfrm>
        </p:spPr>
        <p:txBody>
          <a:bodyPr>
            <a:normAutofit/>
          </a:bodyPr>
          <a:lstStyle/>
          <a:p>
            <a:pPr marL="0" marR="0" algn="ctr">
              <a:spcBef>
                <a:spcPts val="0"/>
              </a:spcBef>
              <a:spcAft>
                <a:spcPts val="800"/>
              </a:spcAft>
            </a:pPr>
            <a:r>
              <a:rPr lang="en-US" b="1" dirty="0">
                <a:latin typeface="Times New Roman" panose="02020603050405020304" pitchFamily="18" charset="0"/>
                <a:cs typeface="Times New Roman" panose="02020603050405020304" pitchFamily="18" charset="0"/>
              </a:rPr>
              <a:t>Final Thoughts</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Rectangle 6">
            <a:extLst>
              <a:ext uri="{FF2B5EF4-FFF2-40B4-BE49-F238E27FC236}">
                <a16:creationId xmlns:a16="http://schemas.microsoft.com/office/drawing/2014/main" id="{F372D4EF-F864-B13A-D6F7-49AEA05A13D5}"/>
              </a:ext>
            </a:extLst>
          </p:cNvPr>
          <p:cNvSpPr>
            <a:spLocks noChangeArrowheads="1"/>
          </p:cNvSpPr>
          <p:nvPr/>
        </p:nvSpPr>
        <p:spPr bwMode="auto">
          <a:xfrm>
            <a:off x="316992" y="1906392"/>
            <a:ext cx="11448288"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400" dirty="0">
                <a:latin typeface="Times New Roman" panose="02020603050405020304" pitchFamily="18" charset="0"/>
                <a:cs typeface="Times New Roman" panose="02020603050405020304" pitchFamily="18" charset="0"/>
              </a:rPr>
              <a:t>This discussion examines the transformative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period between the Song Dynasty (960–1279 CE)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the fall of the Yuan Dynasty (1271–1368 CE),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marked by significant political, cultural,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social changes.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400" dirty="0">
                <a:latin typeface="Times New Roman" panose="02020603050405020304" pitchFamily="18" charset="0"/>
                <a:cs typeface="Times New Roman" panose="02020603050405020304" pitchFamily="18" charset="0"/>
              </a:rPr>
              <a:t>The Song Dynasty, a time of stability and intellectual vibrancy, saw major innovations in science, technology, and economics, such as movable-type printing, gunpowder, and shipbuilding.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400" dirty="0">
                <a:latin typeface="Times New Roman" panose="02020603050405020304" pitchFamily="18" charset="0"/>
                <a:cs typeface="Times New Roman" panose="02020603050405020304" pitchFamily="18" charset="0"/>
              </a:rPr>
              <a:t>These advancements boosted maritime dominance and economic growth, with increased urbanization, paper money, and expansive trade networks.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400" dirty="0">
                <a:latin typeface="Times New Roman" panose="02020603050405020304" pitchFamily="18" charset="0"/>
                <a:cs typeface="Times New Roman" panose="02020603050405020304" pitchFamily="18" charset="0"/>
              </a:rPr>
              <a:t>Despite these achievements, the Song faced military threats from the Jurchen-led Jin and later the Mongols, leading to its decline. However, its cultural and technological legacies endured, influencing future dynasties and civilizations.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 name="Picture 13" descr="A red flag with a dragon and sun&#10;&#10;Description automatically generated">
            <a:extLst>
              <a:ext uri="{FF2B5EF4-FFF2-40B4-BE49-F238E27FC236}">
                <a16:creationId xmlns:a16="http://schemas.microsoft.com/office/drawing/2014/main" id="{1F0C296D-708C-2467-464D-D6E4B0E9D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4096" y="0"/>
            <a:ext cx="5327904" cy="3355192"/>
          </a:xfrm>
          <a:prstGeom prst="rect">
            <a:avLst/>
          </a:prstGeom>
        </p:spPr>
      </p:pic>
    </p:spTree>
    <p:extLst>
      <p:ext uri="{BB962C8B-B14F-4D97-AF65-F5344CB8AC3E}">
        <p14:creationId xmlns:p14="http://schemas.microsoft.com/office/powerpoint/2010/main" val="10590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887B08-9AE2-4551-1357-21EFDBEEAD33}"/>
              </a:ext>
            </a:extLst>
          </p:cNvPr>
          <p:cNvSpPr>
            <a:spLocks noGrp="1"/>
          </p:cNvSpPr>
          <p:nvPr>
            <p:ph type="title"/>
          </p:nvPr>
        </p:nvSpPr>
        <p:spPr>
          <a:xfrm>
            <a:off x="1" y="1"/>
            <a:ext cx="12188952" cy="1652259"/>
          </a:xfrm>
        </p:spPr>
        <p:txBody>
          <a:bodyPr>
            <a:normAutofit/>
          </a:bodyPr>
          <a:lstStyle/>
          <a:p>
            <a:pPr algn="ctr"/>
            <a:r>
              <a:rPr lang="en-US" b="1" dirty="0">
                <a:latin typeface="Times New Roman" panose="02020603050405020304" pitchFamily="18" charset="0"/>
                <a:cs typeface="Times New Roman" panose="02020603050405020304" pitchFamily="18" charset="0"/>
              </a:rPr>
              <a:t>Final Thoughts</a:t>
            </a:r>
            <a:endParaRPr lang="en-US" dirty="0"/>
          </a:p>
        </p:txBody>
      </p:sp>
      <p:sp>
        <p:nvSpPr>
          <p:cNvPr id="3" name="Content Placeholder 2">
            <a:extLst>
              <a:ext uri="{FF2B5EF4-FFF2-40B4-BE49-F238E27FC236}">
                <a16:creationId xmlns:a16="http://schemas.microsoft.com/office/drawing/2014/main" id="{55655C49-CCD6-BE2E-3BA4-CF5B288F80FF}"/>
              </a:ext>
            </a:extLst>
          </p:cNvPr>
          <p:cNvSpPr>
            <a:spLocks noGrp="1"/>
          </p:cNvSpPr>
          <p:nvPr>
            <p:ph idx="1"/>
          </p:nvPr>
        </p:nvSpPr>
        <p:spPr>
          <a:xfrm>
            <a:off x="4584192" y="1652260"/>
            <a:ext cx="7376161" cy="5205740"/>
          </a:xfrm>
        </p:spPr>
        <p:txBody>
          <a:bodyPr>
            <a:noAutofit/>
          </a:bodyPr>
          <a:lstStyle/>
          <a:p>
            <a:pPr marL="342900" marR="0" lvl="0" indent="-342900" defTabSz="914400" rtl="0" eaLnBrk="0" fontAlgn="base" latinLnBrk="0" hangingPunct="0">
              <a:spcBef>
                <a:spcPct val="0"/>
              </a:spcBef>
              <a:spcAft>
                <a:spcPts val="600"/>
              </a:spcAft>
              <a:buClrTx/>
              <a:buSzTx/>
              <a:buFont typeface="Arial" panose="020B0604020202020204" pitchFamily="34" charset="0"/>
              <a:buChar char="•"/>
              <a:tabLst/>
            </a:pPr>
            <a:r>
              <a:rPr lang="en-US" sz="2400" dirty="0">
                <a:latin typeface="Times New Roman" panose="02020603050405020304" pitchFamily="18" charset="0"/>
                <a:cs typeface="Times New Roman" panose="02020603050405020304" pitchFamily="18" charset="0"/>
              </a:rPr>
              <a:t>The Yuan Dynasty, founded by Kublai Khan after the Mongol conquest, marked China's first foreign rule and connected it more closely with Eurasia. </a:t>
            </a:r>
          </a:p>
          <a:p>
            <a:pPr marL="342900" marR="0" lvl="0" indent="-342900" defTabSz="914400" rtl="0" eaLnBrk="0" fontAlgn="base" latinLnBrk="0" hangingPunct="0">
              <a:spcBef>
                <a:spcPct val="0"/>
              </a:spcBef>
              <a:spcAft>
                <a:spcPts val="600"/>
              </a:spcAft>
              <a:buClrTx/>
              <a:buSzTx/>
              <a:buFont typeface="Arial" panose="020B0604020202020204" pitchFamily="34" charset="0"/>
              <a:buChar char="•"/>
              <a:tabLst/>
            </a:pPr>
            <a:r>
              <a:rPr lang="en-US" sz="2400" dirty="0">
                <a:latin typeface="Times New Roman" panose="02020603050405020304" pitchFamily="18" charset="0"/>
                <a:cs typeface="Times New Roman" panose="02020603050405020304" pitchFamily="18" charset="0"/>
              </a:rPr>
              <a:t>Kublai Khan encouraged cultural exchange, bringing influences from the Middle East, Europe, and Central Asia. </a:t>
            </a:r>
          </a:p>
          <a:p>
            <a:pPr marL="342900" marR="0" lvl="0" indent="-342900" defTabSz="914400" rtl="0" eaLnBrk="0" fontAlgn="base" latinLnBrk="0" hangingPunct="0">
              <a:spcBef>
                <a:spcPct val="0"/>
              </a:spcBef>
              <a:spcAft>
                <a:spcPts val="600"/>
              </a:spcAft>
              <a:buClrTx/>
              <a:buSzTx/>
              <a:buFont typeface="Arial" panose="020B0604020202020204" pitchFamily="34" charset="0"/>
              <a:buChar char="•"/>
              <a:tabLst/>
            </a:pPr>
            <a:r>
              <a:rPr lang="en-US" sz="2400" dirty="0">
                <a:latin typeface="Times New Roman" panose="02020603050405020304" pitchFamily="18" charset="0"/>
                <a:cs typeface="Times New Roman" panose="02020603050405020304" pitchFamily="18" charset="0"/>
              </a:rPr>
              <a:t>The Silk Road thrived, facilitating trade and the spread of ideas, with Chinese porcelain, silk, and tea becoming prized in the West. </a:t>
            </a:r>
          </a:p>
          <a:p>
            <a:pPr marL="342900" marR="0" lvl="0" indent="-342900" defTabSz="914400" rtl="0" eaLnBrk="0" fontAlgn="base" latinLnBrk="0" hangingPunct="0">
              <a:spcBef>
                <a:spcPct val="0"/>
              </a:spcBef>
              <a:spcAft>
                <a:spcPts val="600"/>
              </a:spcAft>
              <a:buClrTx/>
              <a:buSzTx/>
              <a:buFont typeface="Arial" panose="020B0604020202020204" pitchFamily="34" charset="0"/>
              <a:buChar char="•"/>
              <a:tabLst/>
            </a:pPr>
            <a:r>
              <a:rPr lang="en-US" sz="2400" dirty="0">
                <a:latin typeface="Times New Roman" panose="02020603050405020304" pitchFamily="18" charset="0"/>
                <a:cs typeface="Times New Roman" panose="02020603050405020304" pitchFamily="18" charset="0"/>
              </a:rPr>
              <a:t>Despite administrative reforms, Mongol rule introduced challenges like ethnic tensions and social stratification. </a:t>
            </a:r>
          </a:p>
          <a:p>
            <a:pPr marL="342900" marR="0" lvl="0" indent="-342900" defTabSz="914400" rtl="0" eaLnBrk="0" fontAlgn="base" latinLnBrk="0" hangingPunct="0">
              <a:spcBef>
                <a:spcPct val="0"/>
              </a:spcBef>
              <a:spcAft>
                <a:spcPts val="600"/>
              </a:spcAft>
              <a:buClrTx/>
              <a:buSzTx/>
              <a:buFont typeface="Arial" panose="020B0604020202020204" pitchFamily="34" charset="0"/>
              <a:buChar char="•"/>
              <a:tabLst/>
            </a:pPr>
            <a:r>
              <a:rPr lang="en-US" sz="2400" dirty="0">
                <a:latin typeface="Times New Roman" panose="02020603050405020304" pitchFamily="18" charset="0"/>
                <a:cs typeface="Times New Roman" panose="02020603050405020304" pitchFamily="18" charset="0"/>
              </a:rPr>
              <a:t>However, the Yuan's promotion of trade and diplomacy had a lasting global impact, shaping economic and cultural systems beyond China.</a:t>
            </a:r>
          </a:p>
        </p:txBody>
      </p:sp>
      <p:pic>
        <p:nvPicPr>
          <p:cNvPr id="6" name="Picture 5" descr="A coin with a square hole in the middle of it photo&#10;&#10;Description automatically generated">
            <a:extLst>
              <a:ext uri="{FF2B5EF4-FFF2-40B4-BE49-F238E27FC236}">
                <a16:creationId xmlns:a16="http://schemas.microsoft.com/office/drawing/2014/main" id="{082499EC-AC39-9415-A673-747DF1BD2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 y="1652260"/>
            <a:ext cx="4514850" cy="4476750"/>
          </a:xfrm>
          <a:prstGeom prst="rect">
            <a:avLst/>
          </a:prstGeom>
        </p:spPr>
      </p:pic>
    </p:spTree>
    <p:extLst>
      <p:ext uri="{BB962C8B-B14F-4D97-AF65-F5344CB8AC3E}">
        <p14:creationId xmlns:p14="http://schemas.microsoft.com/office/powerpoint/2010/main" val="247381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790221"/>
            <a:ext cx="12191979" cy="880533"/>
          </a:xfrm>
        </p:spPr>
        <p:txBody>
          <a:bodyPr anchor="t">
            <a:normAutofit/>
          </a:bodyPr>
          <a:lstStyle/>
          <a:p>
            <a:pPr algn="ctr"/>
            <a:r>
              <a:rPr lang="en-US" b="1" dirty="0">
                <a:latin typeface="Times New Roman" panose="02020603050405020304" pitchFamily="18" charset="0"/>
                <a:cs typeface="Times New Roman" panose="02020603050405020304" pitchFamily="18" charset="0"/>
              </a:rPr>
              <a:t>Thankyou for Coming!</a:t>
            </a:r>
          </a:p>
        </p:txBody>
      </p:sp>
      <p:sp>
        <p:nvSpPr>
          <p:cNvPr id="3" name="Content Placeholder 2">
            <a:extLst>
              <a:ext uri="{FF2B5EF4-FFF2-40B4-BE49-F238E27FC236}">
                <a16:creationId xmlns:a16="http://schemas.microsoft.com/office/drawing/2014/main" id="{2800DBC8-7BC7-EA18-ACBB-86B4CC4CBDBF}"/>
              </a:ext>
            </a:extLst>
          </p:cNvPr>
          <p:cNvSpPr>
            <a:spLocks noGrp="1"/>
          </p:cNvSpPr>
          <p:nvPr>
            <p:ph idx="1"/>
          </p:nvPr>
        </p:nvSpPr>
        <p:spPr>
          <a:xfrm>
            <a:off x="0" y="2020710"/>
            <a:ext cx="12192000" cy="4837290"/>
          </a:xfrm>
        </p:spPr>
        <p:txBody>
          <a:bodyPr>
            <a:normAutofit/>
          </a:bodyPr>
          <a:lstStyle/>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b="1" dirty="0">
                <a:latin typeface="Times New Roman" panose="02020603050405020304" pitchFamily="18" charset="0"/>
                <a:cs typeface="Times New Roman" panose="02020603050405020304" pitchFamily="18" charset="0"/>
              </a:rPr>
              <a:t>I hope you enjoyed my talk!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endParaRPr lang="en-US" sz="3600" dirty="0">
              <a:latin typeface="Times New Roman" panose="02020603050405020304" pitchFamily="18" charset="0"/>
              <a:cs typeface="Times New Roman" panose="02020603050405020304" pitchFamily="18" charset="0"/>
            </a:endParaRP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dirty="0">
                <a:latin typeface="Times New Roman" panose="02020603050405020304" pitchFamily="18" charset="0"/>
                <a:cs typeface="Times New Roman" panose="02020603050405020304" pitchFamily="18" charset="0"/>
              </a:rPr>
              <a:t>If you have any more questions, please ask.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dirty="0">
                <a:latin typeface="Times New Roman" panose="02020603050405020304" pitchFamily="18" charset="0"/>
                <a:cs typeface="Times New Roman" panose="02020603050405020304" pitchFamily="18" charset="0"/>
              </a:rPr>
              <a:t>I will do my best to answer them for you. </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200" dirty="0">
                <a:latin typeface="Times New Roman" panose="02020603050405020304" pitchFamily="18" charset="0"/>
                <a:cs typeface="Times New Roman" panose="02020603050405020304" pitchFamily="18" charset="0"/>
              </a:rPr>
              <a:t>I can be reached by e-mail at </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200" dirty="0">
                <a:latin typeface="Times New Roman" panose="02020603050405020304" pitchFamily="18" charset="0"/>
                <a:cs typeface="Times New Roman" panose="02020603050405020304" pitchFamily="18" charset="0"/>
              </a:rPr>
              <a:t>marcs@sonic.net</a:t>
            </a:r>
          </a:p>
          <a:p>
            <a:endParaRPr lang="en-US" sz="1800" dirty="0"/>
          </a:p>
        </p:txBody>
      </p:sp>
    </p:spTree>
    <p:extLst>
      <p:ext uri="{BB962C8B-B14F-4D97-AF65-F5344CB8AC3E}">
        <p14:creationId xmlns:p14="http://schemas.microsoft.com/office/powerpoint/2010/main" val="336982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398585"/>
            <a:ext cx="9144000" cy="1735015"/>
          </a:xfrm>
        </p:spPr>
        <p:txBody>
          <a:bodyPr anchor="ctr">
            <a:normAutofit/>
          </a:bodyPr>
          <a:lstStyle/>
          <a:p>
            <a:r>
              <a:rPr lang="en-US" sz="5000"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351285"/>
            <a:ext cx="10196623" cy="3965944"/>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A52D59-B92D-A5DE-F3E1-5F4B95E8A092}"/>
              </a:ext>
            </a:extLst>
          </p:cNvPr>
          <p:cNvSpPr txBox="1"/>
          <p:nvPr/>
        </p:nvSpPr>
        <p:spPr>
          <a:xfrm>
            <a:off x="287383" y="174171"/>
            <a:ext cx="11652068" cy="7276351"/>
          </a:xfrm>
          <a:prstGeom prst="rect">
            <a:avLst/>
          </a:prstGeom>
          <a:noFill/>
        </p:spPr>
        <p:txBody>
          <a:bodyPr wrap="square">
            <a:spAutoFit/>
          </a:bodyPr>
          <a:lstStyle/>
          <a:p>
            <a:pPr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References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rtl="0">
              <a:lnSpc>
                <a:spcPct val="107000"/>
              </a:lnSpc>
              <a:spcBef>
                <a:spcPts val="504"/>
              </a:spcBef>
              <a:spcAft>
                <a:spcPts val="504"/>
              </a:spcAft>
              <a:buFont typeface="Arial" panose="020B0604020202020204" pitchFamily="34" charset="0"/>
              <a:buChar char="•"/>
            </a:pPr>
            <a:r>
              <a:rPr lang="en-US" sz="1800" dirty="0" err="1">
                <a:solidFill>
                  <a:srgbClr val="000000"/>
                </a:solidFill>
                <a:effectLst/>
                <a:latin typeface="Times New Roman, serif"/>
              </a:rPr>
              <a:t>Keightley</a:t>
            </a:r>
            <a:r>
              <a:rPr lang="en-US" sz="1800" dirty="0">
                <a:solidFill>
                  <a:srgbClr val="000000"/>
                </a:solidFill>
                <a:effectLst/>
                <a:latin typeface="Times New Roman, serif"/>
              </a:rPr>
              <a:t>, D. N. (1978). </a:t>
            </a:r>
            <a:r>
              <a:rPr lang="en-US" sz="1800" i="1" dirty="0">
                <a:solidFill>
                  <a:srgbClr val="000000"/>
                </a:solidFill>
                <a:effectLst/>
                <a:latin typeface="Times New Roman, serif"/>
              </a:rPr>
              <a:t>Sources of Shang History: The Oracle-Bone Inscriptions of Bronze Age China</a:t>
            </a:r>
            <a:r>
              <a:rPr lang="en-US" sz="1800" dirty="0">
                <a:solidFill>
                  <a:srgbClr val="000000"/>
                </a:solidFill>
                <a:effectLst/>
                <a:latin typeface="Times New Roman, serif"/>
              </a:rPr>
              <a:t>. University of California Press.</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Chang, K. C. (1980). </a:t>
            </a:r>
            <a:r>
              <a:rPr lang="en-US" sz="1800" i="1" dirty="0">
                <a:solidFill>
                  <a:srgbClr val="000000"/>
                </a:solidFill>
                <a:effectLst/>
                <a:latin typeface="Times New Roman, serif"/>
              </a:rPr>
              <a:t>Shang Civilization</a:t>
            </a:r>
            <a:r>
              <a:rPr lang="en-US" sz="1800" dirty="0">
                <a:solidFill>
                  <a:srgbClr val="000000"/>
                </a:solidFill>
                <a:effectLst/>
                <a:latin typeface="Times New Roman, serif"/>
              </a:rPr>
              <a:t>. Yale University Press.</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Liu, L. (2004). </a:t>
            </a:r>
            <a:r>
              <a:rPr lang="en-US" sz="1800" i="1" dirty="0">
                <a:solidFill>
                  <a:srgbClr val="000000"/>
                </a:solidFill>
                <a:effectLst/>
                <a:latin typeface="Times New Roman, serif"/>
              </a:rPr>
              <a:t>The Chinese Neolithic: Trajectories to Early States</a:t>
            </a:r>
            <a:r>
              <a:rPr lang="en-US" sz="1800" dirty="0">
                <a:solidFill>
                  <a:srgbClr val="000000"/>
                </a:solidFill>
                <a:effectLst/>
                <a:latin typeface="Times New Roman, serif"/>
              </a:rPr>
              <a:t>. Cambridge University Press.</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Shaughnessy, E. L. (1999). </a:t>
            </a:r>
            <a:r>
              <a:rPr lang="en-US" sz="1800" i="1" dirty="0">
                <a:solidFill>
                  <a:srgbClr val="000000"/>
                </a:solidFill>
                <a:effectLst/>
                <a:latin typeface="Times New Roman, serif"/>
              </a:rPr>
              <a:t>The Cambridge History of Ancient China: From the Origins of Civilization to 221 BC</a:t>
            </a:r>
            <a:r>
              <a:rPr lang="en-US" sz="1800" dirty="0">
                <a:solidFill>
                  <a:srgbClr val="000000"/>
                </a:solidFill>
                <a:effectLst/>
                <a:latin typeface="Times New Roman, serif"/>
              </a:rPr>
              <a:t>. Cambridge University Press.</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Li, F. (2006). </a:t>
            </a:r>
            <a:r>
              <a:rPr lang="en-US" sz="1800" i="1" dirty="0">
                <a:solidFill>
                  <a:srgbClr val="000000"/>
                </a:solidFill>
                <a:effectLst/>
                <a:latin typeface="Times New Roman, serif"/>
              </a:rPr>
              <a:t>Bureaucracy and the State in Early China: Governing the Western Zhou</a:t>
            </a:r>
            <a:r>
              <a:rPr lang="en-US" sz="1800" dirty="0">
                <a:solidFill>
                  <a:srgbClr val="000000"/>
                </a:solidFill>
                <a:effectLst/>
                <a:latin typeface="Times New Roman, serif"/>
              </a:rPr>
              <a:t>. Cambridge University Press.</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Creel, H. G. (1960). </a:t>
            </a:r>
            <a:r>
              <a:rPr lang="en-US" sz="1800" i="1" dirty="0">
                <a:solidFill>
                  <a:srgbClr val="000000"/>
                </a:solidFill>
                <a:effectLst/>
                <a:latin typeface="Times New Roman, serif"/>
              </a:rPr>
              <a:t>Confucius: The Man and the Myth</a:t>
            </a:r>
            <a:r>
              <a:rPr lang="en-US" sz="1800" dirty="0">
                <a:solidFill>
                  <a:srgbClr val="000000"/>
                </a:solidFill>
                <a:effectLst/>
                <a:latin typeface="Times New Roman, serif"/>
              </a:rPr>
              <a:t>. John Day Company.</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Pines, Y. (2002). </a:t>
            </a:r>
            <a:r>
              <a:rPr lang="en-US" sz="1800" i="1" dirty="0">
                <a:solidFill>
                  <a:srgbClr val="000000"/>
                </a:solidFill>
                <a:effectLst/>
                <a:latin typeface="Times New Roman, serif"/>
              </a:rPr>
              <a:t>Foundations of Confucian Thought: Intellectual Life in the Chunqiu Period, 722–453 BCE</a:t>
            </a:r>
            <a:r>
              <a:rPr lang="en-US" sz="1800" dirty="0">
                <a:solidFill>
                  <a:srgbClr val="000000"/>
                </a:solidFill>
                <a:effectLst/>
                <a:latin typeface="Times New Roman, serif"/>
              </a:rPr>
              <a:t>. University of Hawaii Press.</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Loewe, M. (1999). </a:t>
            </a:r>
            <a:r>
              <a:rPr lang="en-US" sz="1800" i="1" dirty="0">
                <a:solidFill>
                  <a:srgbClr val="000000"/>
                </a:solidFill>
                <a:effectLst/>
                <a:latin typeface="Times New Roman, serif"/>
              </a:rPr>
              <a:t>The Cambridge History of Ancient China: From the Origins of Civilization to 221 BC</a:t>
            </a:r>
            <a:r>
              <a:rPr lang="en-US" sz="1800" dirty="0">
                <a:solidFill>
                  <a:srgbClr val="000000"/>
                </a:solidFill>
                <a:effectLst/>
                <a:latin typeface="Times New Roman, serif"/>
              </a:rPr>
              <a:t>. Cambridge University Press.</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Wood, F. (2008). </a:t>
            </a:r>
            <a:r>
              <a:rPr lang="en-US" sz="1800" i="1" dirty="0">
                <a:solidFill>
                  <a:srgbClr val="000000"/>
                </a:solidFill>
                <a:effectLst/>
                <a:latin typeface="Times New Roman, serif"/>
              </a:rPr>
              <a:t>China's First Emperor and His Terracotta Warriors</a:t>
            </a:r>
            <a:r>
              <a:rPr lang="en-US" sz="1800" dirty="0">
                <a:solidFill>
                  <a:srgbClr val="000000"/>
                </a:solidFill>
                <a:effectLst/>
                <a:latin typeface="Times New Roman, serif"/>
              </a:rPr>
              <a:t>. Macmillan.</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dirty="0">
                <a:solidFill>
                  <a:srgbClr val="000000"/>
                </a:solidFill>
                <a:effectLst/>
                <a:latin typeface="Times New Roman, serif"/>
              </a:rPr>
              <a:t>Sima Qian. (1993). </a:t>
            </a:r>
            <a:r>
              <a:rPr lang="en-US" i="1" dirty="0">
                <a:solidFill>
                  <a:srgbClr val="000000"/>
                </a:solidFill>
                <a:effectLst/>
                <a:latin typeface="Times New Roman, serif"/>
              </a:rPr>
              <a:t>Records of the Grand Historian: Qin Dynasty</a:t>
            </a:r>
            <a:r>
              <a:rPr lang="en-US" dirty="0">
                <a:solidFill>
                  <a:srgbClr val="000000"/>
                </a:solidFill>
                <a:effectLst/>
                <a:latin typeface="Times New Roman, serif"/>
              </a:rPr>
              <a:t>. Columbia University Press.</a:t>
            </a:r>
          </a:p>
          <a:p>
            <a:pPr>
              <a:lnSpc>
                <a:spcPct val="107000"/>
              </a:lnSpc>
              <a:spcBef>
                <a:spcPts val="504"/>
              </a:spcBef>
              <a:spcAft>
                <a:spcPts val="504"/>
              </a:spcAft>
              <a:buFont typeface="Arial" panose="020B0604020202020204" pitchFamily="34" charset="0"/>
              <a:buChar char="•"/>
            </a:pPr>
            <a:r>
              <a:rPr lang="en-US" dirty="0" err="1">
                <a:solidFill>
                  <a:srgbClr val="000000"/>
                </a:solidFill>
                <a:effectLst/>
                <a:latin typeface="Times New Roman, serif"/>
              </a:rPr>
              <a:t>Ch’en</a:t>
            </a:r>
            <a:r>
              <a:rPr lang="en-US" dirty="0">
                <a:solidFill>
                  <a:srgbClr val="000000"/>
                </a:solidFill>
                <a:effectLst/>
                <a:latin typeface="Times New Roman, serif"/>
              </a:rPr>
              <a:t>, K. (1973). </a:t>
            </a:r>
            <a:r>
              <a:rPr lang="en-US" i="1" dirty="0">
                <a:solidFill>
                  <a:srgbClr val="000000"/>
                </a:solidFill>
                <a:effectLst/>
                <a:latin typeface="Times New Roman, serif"/>
              </a:rPr>
              <a:t>Buddhism in China: A Historical Survey</a:t>
            </a:r>
            <a:r>
              <a:rPr lang="en-US" dirty="0">
                <a:solidFill>
                  <a:srgbClr val="000000"/>
                </a:solidFill>
                <a:effectLst/>
                <a:latin typeface="Times New Roman, serif"/>
              </a:rPr>
              <a:t>. Princeton University Press.</a:t>
            </a:r>
            <a:endParaRPr lang="en-US" dirty="0">
              <a:solidFill>
                <a:srgbClr val="000000"/>
              </a:solidFill>
              <a:effectLst/>
            </a:endParaRPr>
          </a:p>
          <a:p>
            <a:pPr rtl="0">
              <a:lnSpc>
                <a:spcPct val="107000"/>
              </a:lnSpc>
              <a:spcBef>
                <a:spcPts val="504"/>
              </a:spcBef>
              <a:spcAft>
                <a:spcPts val="504"/>
              </a:spcAft>
              <a:buFont typeface="Arial" panose="020B0604020202020204" pitchFamily="34" charset="0"/>
              <a:buChar char="•"/>
            </a:pP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52846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A52D59-B92D-A5DE-F3E1-5F4B95E8A092}"/>
              </a:ext>
            </a:extLst>
          </p:cNvPr>
          <p:cNvSpPr txBox="1">
            <a:spLocks noGrp="1" noRot="1" noMove="1" noResize="1" noEditPoints="1" noAdjustHandles="1" noChangeArrowheads="1" noChangeShapeType="1"/>
          </p:cNvSpPr>
          <p:nvPr/>
        </p:nvSpPr>
        <p:spPr>
          <a:xfrm>
            <a:off x="287383" y="235131"/>
            <a:ext cx="11652068" cy="6274475"/>
          </a:xfrm>
          <a:prstGeom prst="rect">
            <a:avLst/>
          </a:prstGeom>
          <a:noFill/>
        </p:spPr>
        <p:txBody>
          <a:bodyPr wrap="square">
            <a:spAutoFit/>
          </a:bodyPr>
          <a:lstStyle/>
          <a:p>
            <a:pPr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References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indent="-285750" rtl="0">
              <a:lnSpc>
                <a:spcPct val="107000"/>
              </a:lnSpc>
              <a:spcBef>
                <a:spcPts val="504"/>
              </a:spcBef>
              <a:spcAft>
                <a:spcPts val="504"/>
              </a:spcAft>
              <a:buFont typeface="Arial" panose="020B0604020202020204" pitchFamily="34" charset="0"/>
              <a:buChar char="•"/>
            </a:pPr>
            <a:r>
              <a:rPr lang="en-US" dirty="0" err="1">
                <a:solidFill>
                  <a:srgbClr val="000000"/>
                </a:solidFill>
                <a:effectLst/>
                <a:latin typeface="Times New Roman, serif"/>
              </a:rPr>
              <a:t>Twitchett</a:t>
            </a:r>
            <a:r>
              <a:rPr lang="en-US" dirty="0">
                <a:solidFill>
                  <a:srgbClr val="000000"/>
                </a:solidFill>
                <a:effectLst/>
                <a:latin typeface="Times New Roman, serif"/>
              </a:rPr>
              <a:t>, D., &amp; Loewe, M. (1986). </a:t>
            </a:r>
            <a:r>
              <a:rPr lang="en-US" i="1" dirty="0">
                <a:solidFill>
                  <a:srgbClr val="000000"/>
                </a:solidFill>
                <a:effectLst/>
                <a:latin typeface="Times New Roman, serif"/>
              </a:rPr>
              <a:t>The Cambridge History of China: Volume 1, The Ch'in and Han Empires, 221 BC – AD 220</a:t>
            </a:r>
            <a:r>
              <a:rPr lang="en-US" dirty="0">
                <a:solidFill>
                  <a:srgbClr val="000000"/>
                </a:solidFill>
                <a:effectLst/>
                <a:latin typeface="Times New Roman, serif"/>
              </a:rPr>
              <a:t>. Cambridge University Press.</a:t>
            </a:r>
            <a:endParaRPr lang="en-US" dirty="0">
              <a:solidFill>
                <a:srgbClr val="000000"/>
              </a:solidFill>
              <a:effectLst/>
            </a:endParaRPr>
          </a:p>
          <a:p>
            <a:pPr marL="285750" indent="-285750" rtl="0">
              <a:lnSpc>
                <a:spcPct val="107000"/>
              </a:lnSpc>
              <a:spcBef>
                <a:spcPts val="504"/>
              </a:spcBef>
              <a:spcAft>
                <a:spcPts val="504"/>
              </a:spcAft>
              <a:buFont typeface="Arial" panose="020B0604020202020204" pitchFamily="34" charset="0"/>
              <a:buChar char="•"/>
            </a:pPr>
            <a:r>
              <a:rPr lang="en-US" dirty="0">
                <a:solidFill>
                  <a:srgbClr val="000000"/>
                </a:solidFill>
                <a:effectLst/>
                <a:latin typeface="Times New Roman, serif"/>
              </a:rPr>
              <a:t>de </a:t>
            </a:r>
            <a:r>
              <a:rPr lang="en-US" dirty="0" err="1">
                <a:solidFill>
                  <a:srgbClr val="000000"/>
                </a:solidFill>
                <a:effectLst/>
                <a:latin typeface="Times New Roman, serif"/>
              </a:rPr>
              <a:t>Crespigny</a:t>
            </a:r>
            <a:r>
              <a:rPr lang="en-US" dirty="0">
                <a:solidFill>
                  <a:srgbClr val="000000"/>
                </a:solidFill>
                <a:effectLst/>
                <a:latin typeface="Times New Roman, serif"/>
              </a:rPr>
              <a:t>, R. (2010). </a:t>
            </a:r>
            <a:r>
              <a:rPr lang="en-US" i="1" dirty="0">
                <a:solidFill>
                  <a:srgbClr val="000000"/>
                </a:solidFill>
                <a:effectLst/>
                <a:latin typeface="Times New Roman, serif"/>
              </a:rPr>
              <a:t>Imperial Warlord: A Biography of Cao </a:t>
            </a:r>
            <a:r>
              <a:rPr lang="en-US" i="1" dirty="0" err="1">
                <a:solidFill>
                  <a:srgbClr val="000000"/>
                </a:solidFill>
                <a:effectLst/>
                <a:latin typeface="Times New Roman, serif"/>
              </a:rPr>
              <a:t>Cao</a:t>
            </a:r>
            <a:r>
              <a:rPr lang="en-US" i="1" dirty="0">
                <a:solidFill>
                  <a:srgbClr val="000000"/>
                </a:solidFill>
                <a:effectLst/>
                <a:latin typeface="Times New Roman, serif"/>
              </a:rPr>
              <a:t> 155-220 AD</a:t>
            </a:r>
            <a:r>
              <a:rPr lang="en-US" dirty="0">
                <a:solidFill>
                  <a:srgbClr val="000000"/>
                </a:solidFill>
                <a:effectLst/>
                <a:latin typeface="Times New Roman, serif"/>
              </a:rPr>
              <a:t>. Brill.</a:t>
            </a:r>
            <a:endParaRPr lang="en-US" dirty="0">
              <a:solidFill>
                <a:srgbClr val="000000"/>
              </a:solidFill>
              <a:effectLst/>
            </a:endParaRPr>
          </a:p>
          <a:p>
            <a:pPr marL="285750" indent="-285750" rtl="0">
              <a:lnSpc>
                <a:spcPct val="107000"/>
              </a:lnSpc>
              <a:spcBef>
                <a:spcPts val="504"/>
              </a:spcBef>
              <a:spcAft>
                <a:spcPts val="504"/>
              </a:spcAft>
              <a:buFont typeface="Arial" panose="020B0604020202020204" pitchFamily="34" charset="0"/>
              <a:buChar char="•"/>
            </a:pPr>
            <a:r>
              <a:rPr lang="en-US" dirty="0">
                <a:solidFill>
                  <a:srgbClr val="000000"/>
                </a:solidFill>
                <a:effectLst/>
                <a:latin typeface="Times New Roman, serif"/>
              </a:rPr>
              <a:t>Roberts, M. (1991). </a:t>
            </a:r>
            <a:r>
              <a:rPr lang="en-US" i="1" dirty="0">
                <a:solidFill>
                  <a:srgbClr val="000000"/>
                </a:solidFill>
                <a:effectLst/>
                <a:latin typeface="Times New Roman, serif"/>
              </a:rPr>
              <a:t>Three Kingdoms: A Historical Novel</a:t>
            </a:r>
            <a:r>
              <a:rPr lang="en-US" dirty="0">
                <a:solidFill>
                  <a:srgbClr val="000000"/>
                </a:solidFill>
                <a:effectLst/>
                <a:latin typeface="Times New Roman, serif"/>
              </a:rPr>
              <a:t>. University of California Press</a:t>
            </a:r>
            <a:endParaRPr lang="en-US" dirty="0">
              <a:solidFill>
                <a:srgbClr val="000000"/>
              </a:solidFill>
              <a:effectLst/>
            </a:endParaRPr>
          </a:p>
          <a:p>
            <a:pPr marL="285750" indent="-285750" rtl="0">
              <a:lnSpc>
                <a:spcPct val="107000"/>
              </a:lnSpc>
              <a:spcBef>
                <a:spcPts val="504"/>
              </a:spcBef>
              <a:spcAft>
                <a:spcPts val="504"/>
              </a:spcAft>
              <a:buFont typeface="Arial" panose="020B0604020202020204" pitchFamily="34" charset="0"/>
              <a:buChar char="•"/>
            </a:pPr>
            <a:r>
              <a:rPr lang="en-US" dirty="0">
                <a:solidFill>
                  <a:srgbClr val="000000"/>
                </a:solidFill>
                <a:effectLst/>
                <a:latin typeface="Times New Roman, serif"/>
              </a:rPr>
              <a:t>Wright, A. F. (1959). </a:t>
            </a:r>
            <a:r>
              <a:rPr lang="en-US" i="1" dirty="0">
                <a:solidFill>
                  <a:srgbClr val="000000"/>
                </a:solidFill>
                <a:effectLst/>
                <a:latin typeface="Times New Roman, serif"/>
              </a:rPr>
              <a:t>Buddhism in Chinese History</a:t>
            </a:r>
            <a:r>
              <a:rPr lang="en-US" dirty="0">
                <a:solidFill>
                  <a:srgbClr val="000000"/>
                </a:solidFill>
                <a:effectLst/>
                <a:latin typeface="Times New Roman, serif"/>
              </a:rPr>
              <a:t>. Stanford University Press.</a:t>
            </a:r>
            <a:endParaRPr lang="en-US" dirty="0">
              <a:solidFill>
                <a:srgbClr val="000000"/>
              </a:solidFill>
              <a:effectLst/>
            </a:endParaRPr>
          </a:p>
          <a:p>
            <a:pPr marL="285750" indent="-285750" rtl="0">
              <a:lnSpc>
                <a:spcPct val="107000"/>
              </a:lnSpc>
              <a:spcBef>
                <a:spcPts val="504"/>
              </a:spcBef>
              <a:spcAft>
                <a:spcPts val="504"/>
              </a:spcAft>
              <a:buFont typeface="Arial" panose="020B0604020202020204" pitchFamily="34" charset="0"/>
              <a:buChar char="•"/>
            </a:pPr>
            <a:r>
              <a:rPr lang="en-US" dirty="0" err="1">
                <a:solidFill>
                  <a:srgbClr val="000000"/>
                </a:solidFill>
                <a:effectLst/>
                <a:latin typeface="Times New Roman, serif"/>
              </a:rPr>
              <a:t>Zürcher</a:t>
            </a:r>
            <a:r>
              <a:rPr lang="en-US" dirty="0">
                <a:solidFill>
                  <a:srgbClr val="000000"/>
                </a:solidFill>
                <a:effectLst/>
                <a:latin typeface="Times New Roman, serif"/>
              </a:rPr>
              <a:t>, E. (2007). </a:t>
            </a:r>
            <a:r>
              <a:rPr lang="en-US" i="1" dirty="0">
                <a:solidFill>
                  <a:srgbClr val="000000"/>
                </a:solidFill>
                <a:effectLst/>
                <a:latin typeface="Times New Roman, serif"/>
              </a:rPr>
              <a:t>The Buddhist Conquest of China: The Spread and Adaptation of Buddhism in Early Medieval China</a:t>
            </a:r>
            <a:r>
              <a:rPr lang="en-US" dirty="0">
                <a:solidFill>
                  <a:srgbClr val="000000"/>
                </a:solidFill>
                <a:effectLst/>
                <a:latin typeface="Times New Roman, serif"/>
              </a:rPr>
              <a:t>. Brill.</a:t>
            </a:r>
            <a:endParaRPr lang="en-US" dirty="0">
              <a:solidFill>
                <a:srgbClr val="000000"/>
              </a:solidFill>
              <a:effectLst/>
            </a:endParaRPr>
          </a:p>
          <a:p>
            <a:pPr marL="285750" indent="-285750" rtl="0">
              <a:lnSpc>
                <a:spcPct val="107000"/>
              </a:lnSpc>
              <a:spcBef>
                <a:spcPts val="504"/>
              </a:spcBef>
              <a:spcAft>
                <a:spcPts val="504"/>
              </a:spcAft>
              <a:buFont typeface="Arial" panose="020B0604020202020204" pitchFamily="34" charset="0"/>
              <a:buChar char="•"/>
            </a:pPr>
            <a:r>
              <a:rPr lang="en-US" dirty="0">
                <a:solidFill>
                  <a:srgbClr val="000000"/>
                </a:solidFill>
                <a:effectLst/>
                <a:latin typeface="Times New Roman, serif"/>
              </a:rPr>
              <a:t>Benn, C. (2002). </a:t>
            </a:r>
            <a:r>
              <a:rPr lang="en-US" i="1" dirty="0">
                <a:solidFill>
                  <a:srgbClr val="000000"/>
                </a:solidFill>
                <a:effectLst/>
                <a:latin typeface="Times New Roman, serif"/>
              </a:rPr>
              <a:t>China's Golden Age: Everyday Life in the Tang Dynasty</a:t>
            </a:r>
            <a:r>
              <a:rPr lang="en-US" dirty="0">
                <a:solidFill>
                  <a:srgbClr val="000000"/>
                </a:solidFill>
                <a:effectLst/>
                <a:latin typeface="Times New Roman, serif"/>
              </a:rPr>
              <a:t>. Oxford University Press. Mote, F. W. (1999). </a:t>
            </a:r>
            <a:r>
              <a:rPr lang="en-US" i="1" dirty="0">
                <a:solidFill>
                  <a:srgbClr val="000000"/>
                </a:solidFill>
                <a:effectLst/>
                <a:latin typeface="Times New Roman, serif"/>
              </a:rPr>
              <a:t>Imperial China 900–1800</a:t>
            </a:r>
            <a:r>
              <a:rPr lang="en-US" dirty="0">
                <a:solidFill>
                  <a:srgbClr val="000000"/>
                </a:solidFill>
                <a:effectLst/>
                <a:latin typeface="Times New Roman, serif"/>
              </a:rPr>
              <a:t>. Harvard University Press.</a:t>
            </a:r>
            <a:endParaRPr lang="en-US" dirty="0">
              <a:solidFill>
                <a:srgbClr val="000000"/>
              </a:solidFill>
              <a:effectLst/>
            </a:endParaRPr>
          </a:p>
          <a:p>
            <a:pPr marL="285750" indent="-285750" rtl="0">
              <a:lnSpc>
                <a:spcPct val="107000"/>
              </a:lnSpc>
              <a:spcBef>
                <a:spcPts val="504"/>
              </a:spcBef>
              <a:spcAft>
                <a:spcPts val="504"/>
              </a:spcAft>
              <a:buFont typeface="Arial" panose="020B0604020202020204" pitchFamily="34" charset="0"/>
              <a:buChar char="•"/>
            </a:pPr>
            <a:r>
              <a:rPr lang="en-US" dirty="0" err="1">
                <a:solidFill>
                  <a:srgbClr val="000000"/>
                </a:solidFill>
                <a:effectLst/>
                <a:latin typeface="Times New Roman, serif"/>
              </a:rPr>
              <a:t>Ebrey</a:t>
            </a:r>
            <a:r>
              <a:rPr lang="en-US" dirty="0">
                <a:solidFill>
                  <a:srgbClr val="000000"/>
                </a:solidFill>
                <a:effectLst/>
                <a:latin typeface="Times New Roman, serif"/>
              </a:rPr>
              <a:t>, P. B. (2010). </a:t>
            </a:r>
            <a:r>
              <a:rPr lang="en-US" i="1" dirty="0">
                <a:solidFill>
                  <a:srgbClr val="000000"/>
                </a:solidFill>
                <a:effectLst/>
                <a:latin typeface="Times New Roman, serif"/>
              </a:rPr>
              <a:t>The Cambridge Illustrated History of China</a:t>
            </a:r>
            <a:r>
              <a:rPr lang="en-US" dirty="0">
                <a:solidFill>
                  <a:srgbClr val="000000"/>
                </a:solidFill>
                <a:effectLst/>
                <a:latin typeface="Times New Roman, serif"/>
              </a:rPr>
              <a:t>. Cambridge University Press.</a:t>
            </a:r>
            <a:endParaRPr lang="en-US" dirty="0">
              <a:solidFill>
                <a:srgbClr val="000000"/>
              </a:solidFill>
              <a:effectLst/>
            </a:endParaRPr>
          </a:p>
          <a:p>
            <a:pPr marL="285750" indent="-285750" rtl="0">
              <a:lnSpc>
                <a:spcPct val="107000"/>
              </a:lnSpc>
              <a:spcBef>
                <a:spcPts val="504"/>
              </a:spcBef>
              <a:spcAft>
                <a:spcPts val="504"/>
              </a:spcAft>
              <a:buFont typeface="Arial" panose="020B0604020202020204" pitchFamily="34" charset="0"/>
              <a:buChar char="•"/>
            </a:pPr>
            <a:r>
              <a:rPr lang="en-US" dirty="0">
                <a:solidFill>
                  <a:srgbClr val="000000"/>
                </a:solidFill>
                <a:effectLst/>
                <a:latin typeface="Times New Roman, serif"/>
              </a:rPr>
              <a:t>Mote, F. W. (1999). </a:t>
            </a:r>
            <a:r>
              <a:rPr lang="en-US" i="1" dirty="0">
                <a:solidFill>
                  <a:srgbClr val="000000"/>
                </a:solidFill>
                <a:effectLst/>
                <a:latin typeface="Times New Roman, serif"/>
              </a:rPr>
              <a:t>Imperial China 900–1800</a:t>
            </a:r>
            <a:r>
              <a:rPr lang="en-US" dirty="0">
                <a:solidFill>
                  <a:srgbClr val="000000"/>
                </a:solidFill>
                <a:effectLst/>
                <a:latin typeface="Times New Roman, serif"/>
              </a:rPr>
              <a:t>. Harvard University Press.</a:t>
            </a:r>
            <a:endParaRPr lang="en-US" dirty="0">
              <a:solidFill>
                <a:srgbClr val="000000"/>
              </a:solidFill>
              <a:effectLst/>
            </a:endParaRPr>
          </a:p>
          <a:p>
            <a:pPr marL="285750" indent="-285750" rtl="0">
              <a:lnSpc>
                <a:spcPct val="107000"/>
              </a:lnSpc>
              <a:spcBef>
                <a:spcPts val="504"/>
              </a:spcBef>
              <a:spcAft>
                <a:spcPts val="504"/>
              </a:spcAft>
              <a:buFont typeface="Arial" panose="020B0604020202020204" pitchFamily="34" charset="0"/>
              <a:buChar char="•"/>
            </a:pPr>
            <a:r>
              <a:rPr lang="en-US" dirty="0">
                <a:solidFill>
                  <a:srgbClr val="000000"/>
                </a:solidFill>
                <a:effectLst/>
                <a:latin typeface="Times New Roman, serif"/>
              </a:rPr>
              <a:t>Kuhn, D. (2009). </a:t>
            </a:r>
            <a:r>
              <a:rPr lang="en-US" i="1" dirty="0">
                <a:solidFill>
                  <a:srgbClr val="000000"/>
                </a:solidFill>
                <a:effectLst/>
                <a:latin typeface="Times New Roman, serif"/>
              </a:rPr>
              <a:t>The Age of Confucian Rule: The Song Transformation of China</a:t>
            </a:r>
            <a:r>
              <a:rPr lang="en-US" dirty="0">
                <a:solidFill>
                  <a:srgbClr val="000000"/>
                </a:solidFill>
                <a:effectLst/>
                <a:latin typeface="Times New Roman, serif"/>
              </a:rPr>
              <a:t>. Harvard University Press.</a:t>
            </a:r>
            <a:endParaRPr lang="en-US" dirty="0">
              <a:solidFill>
                <a:srgbClr val="000000"/>
              </a:solidFill>
              <a:effectLst/>
            </a:endParaRPr>
          </a:p>
          <a:p>
            <a:pPr marL="285750" indent="-285750" rtl="0">
              <a:lnSpc>
                <a:spcPct val="107000"/>
              </a:lnSpc>
              <a:spcBef>
                <a:spcPts val="504"/>
              </a:spcBef>
              <a:spcAft>
                <a:spcPts val="504"/>
              </a:spcAft>
              <a:buFont typeface="Arial" panose="020B0604020202020204" pitchFamily="34" charset="0"/>
              <a:buChar char="•"/>
            </a:pPr>
            <a:r>
              <a:rPr lang="en-US" dirty="0">
                <a:solidFill>
                  <a:srgbClr val="000000"/>
                </a:solidFill>
                <a:effectLst/>
                <a:latin typeface="Times New Roman, serif"/>
              </a:rPr>
              <a:t>Andrade, T. (2016). </a:t>
            </a:r>
            <a:r>
              <a:rPr lang="en-US" i="1" dirty="0">
                <a:solidFill>
                  <a:srgbClr val="000000"/>
                </a:solidFill>
                <a:effectLst/>
                <a:latin typeface="Times New Roman, serif"/>
              </a:rPr>
              <a:t>The Gunpowder Age: China, Military Innovation, and the Rise of the West in World History</a:t>
            </a:r>
            <a:r>
              <a:rPr lang="en-US" dirty="0">
                <a:solidFill>
                  <a:srgbClr val="000000"/>
                </a:solidFill>
                <a:effectLst/>
                <a:latin typeface="Times New Roman, serif"/>
              </a:rPr>
              <a:t>. Princeton University Press.</a:t>
            </a:r>
            <a:endParaRPr lang="en-US" dirty="0">
              <a:solidFill>
                <a:srgbClr val="000000"/>
              </a:solidFill>
              <a:effectLst/>
            </a:endParaRPr>
          </a:p>
        </p:txBody>
      </p:sp>
    </p:spTree>
    <p:extLst>
      <p:ext uri="{BB962C8B-B14F-4D97-AF65-F5344CB8AC3E}">
        <p14:creationId xmlns:p14="http://schemas.microsoft.com/office/powerpoint/2010/main" val="3902025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5" name="Picture 24" descr="A chart of different coins&#10;&#10;Description automatically generated">
            <a:extLst>
              <a:ext uri="{FF2B5EF4-FFF2-40B4-BE49-F238E27FC236}">
                <a16:creationId xmlns:a16="http://schemas.microsoft.com/office/drawing/2014/main" id="{1EA4287A-81DA-E593-D1AC-DE6C5CDCE68F}"/>
              </a:ext>
            </a:extLst>
          </p:cNvPr>
          <p:cNvPicPr>
            <a:picLocks noChangeAspect="1"/>
          </p:cNvPicPr>
          <p:nvPr/>
        </p:nvPicPr>
        <p:blipFill>
          <a:blip r:embed="rId2"/>
          <a:stretch>
            <a:fillRect/>
          </a:stretch>
        </p:blipFill>
        <p:spPr>
          <a:xfrm>
            <a:off x="0" y="-1016"/>
            <a:ext cx="12192000" cy="6860032"/>
          </a:xfrm>
          <a:prstGeom prst="rect">
            <a:avLst/>
          </a:prstGeom>
        </p:spPr>
      </p:pic>
    </p:spTree>
    <p:extLst>
      <p:ext uri="{BB962C8B-B14F-4D97-AF65-F5344CB8AC3E}">
        <p14:creationId xmlns:p14="http://schemas.microsoft.com/office/powerpoint/2010/main" val="140210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
            <a:ext cx="10515600" cy="1341119"/>
          </a:xfrm>
        </p:spPr>
        <p:txBody>
          <a:bodyPr>
            <a:normAutofit/>
          </a:bodyPr>
          <a:lstStyle/>
          <a:p>
            <a:pPr algn="ctr"/>
            <a:r>
              <a:rPr lang="en-US" sz="4400" b="1" dirty="0">
                <a:latin typeface="Times New Roman" panose="02020603050405020304" pitchFamily="18" charset="0"/>
                <a:cs typeface="Times New Roman" panose="02020603050405020304" pitchFamily="18" charset="0"/>
              </a:rPr>
              <a:t>The Song Dynasty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573024" y="1328928"/>
            <a:ext cx="11497056" cy="6083808"/>
          </a:xfrm>
        </p:spPr>
        <p:txBody>
          <a:bodyPr>
            <a:normAutofit fontScale="70000" lnSpcReduction="20000"/>
          </a:bodyPr>
          <a:lstStyle/>
          <a:p>
            <a:pPr marL="0" indent="0">
              <a:lnSpc>
                <a:spcPct val="120000"/>
              </a:lnSpc>
              <a:buNone/>
            </a:pPr>
            <a:r>
              <a:rPr lang="en-US" sz="3100" b="1" dirty="0">
                <a:latin typeface="Times New Roman" panose="02020603050405020304" pitchFamily="18" charset="0"/>
                <a:cs typeface="Times New Roman" panose="02020603050405020304" pitchFamily="18" charset="0"/>
              </a:rPr>
              <a:t>Economic Strength, Military Weakness</a:t>
            </a:r>
          </a:p>
          <a:p>
            <a:pPr>
              <a:lnSpc>
                <a:spcPct val="120000"/>
              </a:lnSpc>
            </a:pPr>
            <a:r>
              <a:rPr lang="en-US" sz="3100" dirty="0">
                <a:latin typeface="Times New Roman" panose="02020603050405020304" pitchFamily="18" charset="0"/>
                <a:cs typeface="Times New Roman" panose="02020603050405020304" pitchFamily="18" charset="0"/>
              </a:rPr>
              <a:t>Founded by Emperor Taizu, the Song Dynasty (960–1276 CE)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marked a new era in Chinese history. </a:t>
            </a:r>
          </a:p>
          <a:p>
            <a:pPr>
              <a:lnSpc>
                <a:spcPct val="120000"/>
              </a:lnSpc>
            </a:pPr>
            <a:r>
              <a:rPr lang="en-US" sz="3100" dirty="0">
                <a:latin typeface="Times New Roman" panose="02020603050405020304" pitchFamily="18" charset="0"/>
                <a:cs typeface="Times New Roman" panose="02020603050405020304" pitchFamily="18" charset="0"/>
              </a:rPr>
              <a:t>Unlike the Tang Dynasty, which was characterized by military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conquests and expansion, the Song was more focused on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internal development, particularly in the realms of economics,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culture, and technology. </a:t>
            </a:r>
          </a:p>
          <a:p>
            <a:pPr>
              <a:lnSpc>
                <a:spcPct val="120000"/>
              </a:lnSpc>
            </a:pPr>
            <a:r>
              <a:rPr lang="en-US" sz="3100" dirty="0">
                <a:latin typeface="Times New Roman" panose="02020603050405020304" pitchFamily="18" charset="0"/>
                <a:cs typeface="Times New Roman" panose="02020603050405020304" pitchFamily="18" charset="0"/>
              </a:rPr>
              <a:t>This was a period of rapid economic growth, with advances in agriculture, trade, and urbanization.</a:t>
            </a:r>
          </a:p>
          <a:p>
            <a:pPr>
              <a:lnSpc>
                <a:spcPct val="120000"/>
              </a:lnSpc>
            </a:pPr>
            <a:r>
              <a:rPr lang="en-US" sz="3100" dirty="0">
                <a:latin typeface="Times New Roman" panose="02020603050405020304" pitchFamily="18" charset="0"/>
                <a:cs typeface="Times New Roman" panose="02020603050405020304" pitchFamily="18" charset="0"/>
              </a:rPr>
              <a:t>However, despite its internal prosperity, the Song Dynasty struggled to exert the same military dominance over Asia as the Han and Tang dynasties had. The Song military was relatively weak, and the dynasty faced constant pressure from powerful northern neighbors. </a:t>
            </a:r>
          </a:p>
          <a:p>
            <a:pPr>
              <a:lnSpc>
                <a:spcPct val="120000"/>
              </a:lnSpc>
            </a:pPr>
            <a:r>
              <a:rPr lang="en-US" sz="3100" dirty="0">
                <a:latin typeface="Times New Roman" panose="02020603050405020304" pitchFamily="18" charset="0"/>
                <a:cs typeface="Times New Roman" panose="02020603050405020304" pitchFamily="18" charset="0"/>
              </a:rPr>
              <a:t>In 1126 CE, disaster struck when the Jurchens, a nomadic people from the north, attacked the Song capital of Kaifeng. The emperor and more than 3,000 members of the imperial family were captured and taken north as prisoners. This marked the fall of the Northern Song.</a:t>
            </a:r>
          </a:p>
          <a:p>
            <a:pPr marL="0" indent="0">
              <a:buNone/>
            </a:pPr>
            <a:endParaRPr lang="en-US" dirty="0"/>
          </a:p>
        </p:txBody>
      </p:sp>
      <p:pic>
        <p:nvPicPr>
          <p:cNvPr id="5" name="Picture 4" descr="A map of asia with black text&#10;&#10;Description automatically generated">
            <a:extLst>
              <a:ext uri="{FF2B5EF4-FFF2-40B4-BE49-F238E27FC236}">
                <a16:creationId xmlns:a16="http://schemas.microsoft.com/office/drawing/2014/main" id="{A28FBAE3-BC5C-0A2C-D161-CD51F4239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790" y="1341120"/>
            <a:ext cx="4273210" cy="2560320"/>
          </a:xfrm>
          <a:prstGeom prst="rect">
            <a:avLst/>
          </a:prstGeom>
        </p:spPr>
      </p:pic>
    </p:spTree>
    <p:extLst>
      <p:ext uri="{BB962C8B-B14F-4D97-AF65-F5344CB8AC3E}">
        <p14:creationId xmlns:p14="http://schemas.microsoft.com/office/powerpoint/2010/main" val="79259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normAutofit/>
          </a:bodyPr>
          <a:lstStyle/>
          <a:p>
            <a:pPr algn="ctr"/>
            <a:r>
              <a:rPr lang="en-US" b="1" dirty="0">
                <a:latin typeface="Times New Roman" panose="02020603050405020304" pitchFamily="18" charset="0"/>
                <a:cs typeface="Times New Roman" panose="02020603050405020304" pitchFamily="18" charset="0"/>
              </a:rPr>
              <a:t>The Southern Song</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868614" y="1295050"/>
            <a:ext cx="7969817" cy="7044278"/>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Cultural Flourishing Despite Territorial Loss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Despite losing control of the northern heartland, the Song Dynasty survived for another century and a half by regrouping in the south. </a:t>
            </a:r>
          </a:p>
          <a:p>
            <a:r>
              <a:rPr lang="en-US" sz="2400" dirty="0">
                <a:latin typeface="Times New Roman" panose="02020603050405020304" pitchFamily="18" charset="0"/>
                <a:cs typeface="Times New Roman" panose="02020603050405020304" pitchFamily="18" charset="0"/>
              </a:rPr>
              <a:t>Emperor </a:t>
            </a:r>
            <a:r>
              <a:rPr lang="en-US" sz="2400" dirty="0" err="1">
                <a:latin typeface="Times New Roman" panose="02020603050405020304" pitchFamily="18" charset="0"/>
                <a:cs typeface="Times New Roman" panose="02020603050405020304" pitchFamily="18" charset="0"/>
              </a:rPr>
              <a:t>Gaozong</a:t>
            </a:r>
            <a:r>
              <a:rPr lang="en-US" sz="2400" dirty="0">
                <a:latin typeface="Times New Roman" panose="02020603050405020304" pitchFamily="18" charset="0"/>
                <a:cs typeface="Times New Roman" panose="02020603050405020304" pitchFamily="18" charset="0"/>
              </a:rPr>
              <a:t>, the younger son of the captured emperor, established a new capital at Hangzhou and founded the Southern Song Dynasty (1127–1276 CE). Though militarily weakened, the Southern Song is remembered for its cultural and intellectual achievements.</a:t>
            </a:r>
          </a:p>
          <a:p>
            <a:r>
              <a:rPr lang="en-US" sz="2400" dirty="0">
                <a:latin typeface="Times New Roman" panose="02020603050405020304" pitchFamily="18" charset="0"/>
                <a:cs typeface="Times New Roman" panose="02020603050405020304" pitchFamily="18" charset="0"/>
              </a:rPr>
              <a:t>During this period, markets were less restricted, and a vibrant urban culture emerged. </a:t>
            </a:r>
          </a:p>
          <a:p>
            <a:r>
              <a:rPr lang="en-US" sz="2400" dirty="0">
                <a:latin typeface="Times New Roman" panose="02020603050405020304" pitchFamily="18" charset="0"/>
                <a:cs typeface="Times New Roman" panose="02020603050405020304" pitchFamily="18" charset="0"/>
              </a:rPr>
              <a:t>Tea houses, puppet shows, storytelling, and poetry became popular forms of entertainment. One distinctive cultural development was the rise of Song Ci, a form of lyrical poetry that flourished during this time.</a:t>
            </a:r>
          </a:p>
        </p:txBody>
      </p:sp>
      <p:pic>
        <p:nvPicPr>
          <p:cNvPr id="5" name="Picture 4" descr="A person in traditional chinese clothing&#10;&#10;Description automatically generated">
            <a:extLst>
              <a:ext uri="{FF2B5EF4-FFF2-40B4-BE49-F238E27FC236}">
                <a16:creationId xmlns:a16="http://schemas.microsoft.com/office/drawing/2014/main" id="{05A46DE3-E26D-7FBF-B7FD-4BBC5DBAC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3818"/>
            <a:ext cx="3718488" cy="5495926"/>
          </a:xfrm>
          <a:prstGeom prst="rect">
            <a:avLst/>
          </a:prstGeom>
        </p:spPr>
      </p:pic>
    </p:spTree>
    <p:extLst>
      <p:ext uri="{BB962C8B-B14F-4D97-AF65-F5344CB8AC3E}">
        <p14:creationId xmlns:p14="http://schemas.microsoft.com/office/powerpoint/2010/main" val="78216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The Southern Song</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 Flourishing Cultural Despite Territorial Loss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343818"/>
            <a:ext cx="7120128" cy="3642710"/>
          </a:xfrm>
        </p:spPr>
        <p:txBody>
          <a:bodyPr>
            <a:noAutofit/>
          </a:bodyPr>
          <a:lstStyle/>
          <a:p>
            <a:r>
              <a:rPr lang="en-US" sz="2400" dirty="0">
                <a:latin typeface="Times New Roman" panose="02020603050405020304" pitchFamily="18" charset="0"/>
                <a:cs typeface="Times New Roman" panose="02020603050405020304" pitchFamily="18" charset="0"/>
              </a:rPr>
              <a:t>The arts also thrived, particularly landscape painting (Shan Shui Hua), which became symbolic of the Southern Song’s identity. In the early Northern Song, artists created grand, expansive scenes, but after the loss of the north, Southern Song paintings grew smaller and more introspective. </a:t>
            </a:r>
          </a:p>
          <a:p>
            <a:r>
              <a:rPr lang="en-US" sz="2400" dirty="0">
                <a:latin typeface="Times New Roman" panose="02020603050405020304" pitchFamily="18" charset="0"/>
                <a:cs typeface="Times New Roman" panose="02020603050405020304" pitchFamily="18" charset="0"/>
              </a:rPr>
              <a:t>Often, these works left vast portions of the canvas empty, a metaphor for the loss of the Chinese heartland and the sense of emptiness that pervaded society following the defeat of the Northern Song.</a:t>
            </a:r>
          </a:p>
        </p:txBody>
      </p:sp>
      <p:pic>
        <p:nvPicPr>
          <p:cNvPr id="5" name="Picture 4" descr="A painting of a person walking on a mountain&#10;&#10;Description automatically generated">
            <a:extLst>
              <a:ext uri="{FF2B5EF4-FFF2-40B4-BE49-F238E27FC236}">
                <a16:creationId xmlns:a16="http://schemas.microsoft.com/office/drawing/2014/main" id="{D9DD1807-EA5D-E800-4CF3-FC6E36905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9262" y="1343818"/>
            <a:ext cx="5042738" cy="3398869"/>
          </a:xfrm>
          <a:prstGeom prst="rect">
            <a:avLst/>
          </a:prstGeom>
        </p:spPr>
      </p:pic>
      <p:sp>
        <p:nvSpPr>
          <p:cNvPr id="7" name="TextBox 6">
            <a:extLst>
              <a:ext uri="{FF2B5EF4-FFF2-40B4-BE49-F238E27FC236}">
                <a16:creationId xmlns:a16="http://schemas.microsoft.com/office/drawing/2014/main" id="{BADA6129-713C-1D30-5189-773389D54CA7}"/>
              </a:ext>
            </a:extLst>
          </p:cNvPr>
          <p:cNvSpPr txBox="1"/>
          <p:nvPr/>
        </p:nvSpPr>
        <p:spPr>
          <a:xfrm>
            <a:off x="316992" y="4815840"/>
            <a:ext cx="11679936" cy="1938992"/>
          </a:xfrm>
          <a:prstGeom prst="rect">
            <a:avLst/>
          </a:prstGeom>
          <a:noFill/>
        </p:spPr>
        <p:txBody>
          <a:bodyPr wrap="square">
            <a:spAutoFit/>
          </a:bodyPr>
          <a:lstStyle/>
          <a:p>
            <a:pPr marL="231775" indent="-2317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 a philosophical level, scholars of the Southern Song sought to preserve Confucian values. One of the most important figures during this time was Zhu Xi, a scholar who wrote influential commentaries on the Confucian classics. </a:t>
            </a:r>
          </a:p>
          <a:p>
            <a:pPr marL="231775" indent="-2317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His works became the foundation of the civil service examination system, which lasted until 1905.</a:t>
            </a:r>
          </a:p>
        </p:txBody>
      </p:sp>
    </p:spTree>
    <p:extLst>
      <p:ext uri="{BB962C8B-B14F-4D97-AF65-F5344CB8AC3E}">
        <p14:creationId xmlns:p14="http://schemas.microsoft.com/office/powerpoint/2010/main" val="70273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A map of china with black text&#10;&#10;Description automatically generated">
            <a:extLst>
              <a:ext uri="{FF2B5EF4-FFF2-40B4-BE49-F238E27FC236}">
                <a16:creationId xmlns:a16="http://schemas.microsoft.com/office/drawing/2014/main" id="{CC3CD5CB-B12A-A099-2610-6B4A23322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0352"/>
            <a:ext cx="4217121" cy="2517648"/>
          </a:xfrm>
          <a:prstGeom prst="rect">
            <a:avLst/>
          </a:prstGeom>
        </p:spPr>
      </p:pic>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normAutofit/>
          </a:bodyPr>
          <a:lstStyle/>
          <a:p>
            <a:pPr algn="ctr"/>
            <a:r>
              <a:rPr lang="en-US" sz="4400" b="1" dirty="0">
                <a:solidFill>
                  <a:srgbClr val="000000"/>
                </a:solidFill>
                <a:effectLst/>
                <a:latin typeface="Times New Roman, serif"/>
              </a:rPr>
              <a:t>The Liao Dynasty</a:t>
            </a:r>
            <a:endParaRPr lang="en-US" dirty="0"/>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158240"/>
            <a:ext cx="11692128" cy="3133344"/>
          </a:xfrm>
        </p:spPr>
        <p:txBody>
          <a:bodyPr>
            <a:normAutofit fontScale="77500" lnSpcReduction="20000"/>
          </a:bodyPr>
          <a:lstStyle/>
          <a:p>
            <a:pPr marL="0" indent="0" rtl="0">
              <a:lnSpc>
                <a:spcPct val="107000"/>
              </a:lnSpc>
              <a:spcAft>
                <a:spcPts val="792"/>
              </a:spcAft>
              <a:buNone/>
            </a:pPr>
            <a:r>
              <a:rPr lang="en-US" sz="3100" b="1" dirty="0">
                <a:solidFill>
                  <a:srgbClr val="000000"/>
                </a:solidFill>
                <a:effectLst/>
                <a:latin typeface="Times New Roman" panose="02020603050405020304" pitchFamily="18" charset="0"/>
                <a:cs typeface="Times New Roman" panose="02020603050405020304" pitchFamily="18" charset="0"/>
              </a:rPr>
              <a:t>Foreign Rule and the Precedent for Future Dynasties </a:t>
            </a:r>
          </a:p>
          <a:p>
            <a:pPr rtl="0">
              <a:lnSpc>
                <a:spcPct val="107000"/>
              </a:lnSpc>
              <a:spcAft>
                <a:spcPts val="792"/>
              </a:spcAft>
            </a:pPr>
            <a:r>
              <a:rPr lang="en-US" sz="3100" dirty="0">
                <a:solidFill>
                  <a:srgbClr val="000000"/>
                </a:solidFill>
                <a:effectLst/>
                <a:latin typeface="Times New Roman" panose="02020603050405020304" pitchFamily="18" charset="0"/>
                <a:cs typeface="Times New Roman" panose="02020603050405020304" pitchFamily="18" charset="0"/>
              </a:rPr>
              <a:t>Even as the Song Dynasty reigned over the central and southern parts of China, foreign rule had already begun to take root in the north. One of the most significant foreign powers of this time was the Liao Dynasty (Liao Chao), which was founded in 907 CE by the </a:t>
            </a:r>
            <a:r>
              <a:rPr lang="en-US" sz="3100" dirty="0" err="1">
                <a:solidFill>
                  <a:srgbClr val="000000"/>
                </a:solidFill>
                <a:effectLst/>
                <a:latin typeface="Times New Roman" panose="02020603050405020304" pitchFamily="18" charset="0"/>
                <a:cs typeface="Times New Roman" panose="02020603050405020304" pitchFamily="18" charset="0"/>
              </a:rPr>
              <a:t>Khitan</a:t>
            </a:r>
            <a:r>
              <a:rPr lang="en-US" sz="3100" dirty="0">
                <a:solidFill>
                  <a:srgbClr val="000000"/>
                </a:solidFill>
                <a:effectLst/>
                <a:latin typeface="Times New Roman" panose="02020603050405020304" pitchFamily="18" charset="0"/>
                <a:cs typeface="Times New Roman" panose="02020603050405020304" pitchFamily="18" charset="0"/>
              </a:rPr>
              <a:t> people, a nomadic group that inhabited the northeastern region of China.</a:t>
            </a:r>
          </a:p>
          <a:p>
            <a:pPr rtl="0">
              <a:lnSpc>
                <a:spcPct val="107000"/>
              </a:lnSpc>
              <a:spcAft>
                <a:spcPts val="792"/>
              </a:spcAft>
            </a:pPr>
            <a:r>
              <a:rPr lang="en-US" sz="3100" dirty="0">
                <a:solidFill>
                  <a:srgbClr val="000000"/>
                </a:solidFill>
                <a:effectLst/>
                <a:latin typeface="Times New Roman" panose="02020603050405020304" pitchFamily="18" charset="0"/>
                <a:cs typeface="Times New Roman" panose="02020603050405020304" pitchFamily="18" charset="0"/>
              </a:rPr>
              <a:t>The Liao Dynasty, though foreign in origin, adopted many elements of Chinese governance and culture. The </a:t>
            </a:r>
            <a:r>
              <a:rPr lang="en-US" sz="3100" dirty="0" err="1">
                <a:solidFill>
                  <a:srgbClr val="000000"/>
                </a:solidFill>
                <a:effectLst/>
                <a:latin typeface="Times New Roman" panose="02020603050405020304" pitchFamily="18" charset="0"/>
                <a:cs typeface="Times New Roman" panose="02020603050405020304" pitchFamily="18" charset="0"/>
              </a:rPr>
              <a:t>Khitan</a:t>
            </a:r>
            <a:r>
              <a:rPr lang="en-US" sz="3100" dirty="0">
                <a:solidFill>
                  <a:srgbClr val="000000"/>
                </a:solidFill>
                <a:effectLst/>
                <a:latin typeface="Times New Roman" panose="02020603050405020304" pitchFamily="18" charset="0"/>
                <a:cs typeface="Times New Roman" panose="02020603050405020304" pitchFamily="18" charset="0"/>
              </a:rPr>
              <a:t> rulers took on the Chinese imperial system of hereditary succession, marking a departure from their traditional practice of electing clan chiefs. </a:t>
            </a:r>
          </a:p>
        </p:txBody>
      </p:sp>
      <p:sp>
        <p:nvSpPr>
          <p:cNvPr id="7" name="TextBox 6">
            <a:extLst>
              <a:ext uri="{FF2B5EF4-FFF2-40B4-BE49-F238E27FC236}">
                <a16:creationId xmlns:a16="http://schemas.microsoft.com/office/drawing/2014/main" id="{6279C50E-2484-71D9-B0A9-48095582854D}"/>
              </a:ext>
            </a:extLst>
          </p:cNvPr>
          <p:cNvSpPr txBox="1"/>
          <p:nvPr/>
        </p:nvSpPr>
        <p:spPr>
          <a:xfrm>
            <a:off x="4217121" y="4156713"/>
            <a:ext cx="7791999" cy="2780248"/>
          </a:xfrm>
          <a:prstGeom prst="rect">
            <a:avLst/>
          </a:prstGeom>
          <a:noFill/>
        </p:spPr>
        <p:txBody>
          <a:bodyPr wrap="square">
            <a:spAutoFit/>
          </a:bodyPr>
          <a:lstStyle/>
          <a:p>
            <a:pPr marL="285750" indent="-285750" rtl="0">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The Liao's blending of </a:t>
            </a:r>
            <a:r>
              <a:rPr lang="en-US" sz="2400" dirty="0" err="1">
                <a:solidFill>
                  <a:srgbClr val="000000"/>
                </a:solidFill>
                <a:effectLst/>
                <a:latin typeface="Times New Roman" panose="02020603050405020304" pitchFamily="18" charset="0"/>
                <a:cs typeface="Times New Roman" panose="02020603050405020304" pitchFamily="18" charset="0"/>
              </a:rPr>
              <a:t>Khitan</a:t>
            </a:r>
            <a:r>
              <a:rPr lang="en-US" sz="2400" dirty="0">
                <a:solidFill>
                  <a:srgbClr val="000000"/>
                </a:solidFill>
                <a:effectLst/>
                <a:latin typeface="Times New Roman" panose="02020603050405020304" pitchFamily="18" charset="0"/>
                <a:cs typeface="Times New Roman" panose="02020603050405020304" pitchFamily="18" charset="0"/>
              </a:rPr>
              <a:t> and Chinese practices set a precedent for future foreign dynasties.</a:t>
            </a:r>
          </a:p>
          <a:p>
            <a:pPr marL="285750" indent="-285750" rtl="0">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The Liao Dynasty lasted from 907 to 1125 CE, and though it was eventually defeated by the Jurchens, its existence foreshadowed the eventual rise of foreign dominance over China, a theme that would continue in subsequent centuries with the Mongols and later the Manchus.</a:t>
            </a:r>
          </a:p>
        </p:txBody>
      </p:sp>
    </p:spTree>
    <p:extLst>
      <p:ext uri="{BB962C8B-B14F-4D97-AF65-F5344CB8AC3E}">
        <p14:creationId xmlns:p14="http://schemas.microsoft.com/office/powerpoint/2010/main" val="41143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0" y="18255"/>
            <a:ext cx="7061290" cy="1325563"/>
          </a:xfrm>
        </p:spPr>
        <p:txBody>
          <a:bodyPr>
            <a:normAutofit/>
          </a:bodyPr>
          <a:lstStyle/>
          <a:p>
            <a:pPr algn="ctr"/>
            <a:r>
              <a:rPr lang="en-US" sz="4400" b="1" dirty="0">
                <a:solidFill>
                  <a:srgbClr val="000000"/>
                </a:solidFill>
                <a:effectLst/>
                <a:latin typeface="Times New Roman, serif"/>
              </a:rPr>
              <a:t>The Liao Dynasty</a:t>
            </a:r>
            <a:endParaRPr lang="en-US" dirty="0"/>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170432"/>
            <a:ext cx="11765280" cy="6315456"/>
          </a:xfrm>
        </p:spPr>
        <p:txBody>
          <a:bodyPr>
            <a:normAutofit fontScale="92500" lnSpcReduction="10000"/>
          </a:bodyPr>
          <a:lstStyle/>
          <a:p>
            <a:pPr marL="0" indent="0" rtl="0">
              <a:lnSpc>
                <a:spcPct val="107000"/>
              </a:lnSpc>
              <a:spcAft>
                <a:spcPts val="792"/>
              </a:spcAft>
              <a:buNone/>
            </a:pPr>
            <a:r>
              <a:rPr lang="en-US" sz="2600" b="1" dirty="0">
                <a:solidFill>
                  <a:srgbClr val="000000"/>
                </a:solidFill>
                <a:effectLst/>
                <a:latin typeface="Times New Roman" panose="02020603050405020304" pitchFamily="18" charset="0"/>
                <a:cs typeface="Times New Roman" panose="02020603050405020304" pitchFamily="18" charset="0"/>
              </a:rPr>
              <a:t>The Legacy of the Song and Liao Dynasties</a:t>
            </a:r>
          </a:p>
          <a:p>
            <a:pPr rtl="0">
              <a:lnSpc>
                <a:spcPct val="107000"/>
              </a:lnSpc>
              <a:spcAft>
                <a:spcPts val="792"/>
              </a:spcAft>
            </a:pPr>
            <a:r>
              <a:rPr lang="en-US" sz="2600" dirty="0">
                <a:solidFill>
                  <a:srgbClr val="000000"/>
                </a:solidFill>
                <a:effectLst/>
                <a:latin typeface="Times New Roman" panose="02020603050405020304" pitchFamily="18" charset="0"/>
                <a:cs typeface="Times New Roman" panose="02020603050405020304" pitchFamily="18" charset="0"/>
              </a:rPr>
              <a:t>While the Song Dynasty may not have had the military </a:t>
            </a:r>
            <a:br>
              <a:rPr lang="en-US" sz="2600" dirty="0">
                <a:solidFill>
                  <a:srgbClr val="000000"/>
                </a:solidFill>
                <a:effectLst/>
                <a:latin typeface="Times New Roman" panose="02020603050405020304" pitchFamily="18" charset="0"/>
                <a:cs typeface="Times New Roman" panose="02020603050405020304" pitchFamily="18" charset="0"/>
              </a:rPr>
            </a:br>
            <a:r>
              <a:rPr lang="en-US" sz="2600" dirty="0">
                <a:solidFill>
                  <a:srgbClr val="000000"/>
                </a:solidFill>
                <a:effectLst/>
                <a:latin typeface="Times New Roman" panose="02020603050405020304" pitchFamily="18" charset="0"/>
                <a:cs typeface="Times New Roman" panose="02020603050405020304" pitchFamily="18" charset="0"/>
              </a:rPr>
              <a:t>might of its predecessors, its legacy is largely defined </a:t>
            </a:r>
            <a:br>
              <a:rPr lang="en-US" sz="2600" dirty="0">
                <a:solidFill>
                  <a:srgbClr val="000000"/>
                </a:solidFill>
                <a:effectLst/>
                <a:latin typeface="Times New Roman" panose="02020603050405020304" pitchFamily="18" charset="0"/>
                <a:cs typeface="Times New Roman" panose="02020603050405020304" pitchFamily="18" charset="0"/>
              </a:rPr>
            </a:br>
            <a:r>
              <a:rPr lang="en-US" sz="2600" dirty="0">
                <a:solidFill>
                  <a:srgbClr val="000000"/>
                </a:solidFill>
                <a:effectLst/>
                <a:latin typeface="Times New Roman" panose="02020603050405020304" pitchFamily="18" charset="0"/>
                <a:cs typeface="Times New Roman" panose="02020603050405020304" pitchFamily="18" charset="0"/>
              </a:rPr>
              <a:t>by its economic prosperity and cultural richness. The </a:t>
            </a:r>
            <a:br>
              <a:rPr lang="en-US" sz="2600" dirty="0">
                <a:solidFill>
                  <a:srgbClr val="000000"/>
                </a:solidFill>
                <a:effectLst/>
                <a:latin typeface="Times New Roman" panose="02020603050405020304" pitchFamily="18" charset="0"/>
                <a:cs typeface="Times New Roman" panose="02020603050405020304" pitchFamily="18" charset="0"/>
              </a:rPr>
            </a:br>
            <a:r>
              <a:rPr lang="en-US" sz="2600" dirty="0">
                <a:solidFill>
                  <a:srgbClr val="000000"/>
                </a:solidFill>
                <a:effectLst/>
                <a:latin typeface="Times New Roman" panose="02020603050405020304" pitchFamily="18" charset="0"/>
                <a:cs typeface="Times New Roman" panose="02020603050405020304" pitchFamily="18" charset="0"/>
              </a:rPr>
              <a:t>Song period saw significant advances in literature, painting, philosophy, and the development of urban culture. </a:t>
            </a:r>
          </a:p>
          <a:p>
            <a:pPr rtl="0">
              <a:lnSpc>
                <a:spcPct val="107000"/>
              </a:lnSpc>
              <a:spcAft>
                <a:spcPts val="792"/>
              </a:spcAft>
            </a:pPr>
            <a:r>
              <a:rPr lang="en-US" sz="2600" dirty="0">
                <a:solidFill>
                  <a:srgbClr val="000000"/>
                </a:solidFill>
                <a:effectLst/>
                <a:latin typeface="Times New Roman" panose="02020603050405020304" pitchFamily="18" charset="0"/>
                <a:cs typeface="Times New Roman" panose="02020603050405020304" pitchFamily="18" charset="0"/>
              </a:rPr>
              <a:t>Although the capture of the Northern Song’s capital was a devastating blow, the dynasty’s intellectual and cultural achievements of the Song era left a lasting mark on Chinese history.</a:t>
            </a:r>
          </a:p>
          <a:p>
            <a:pPr rtl="0">
              <a:lnSpc>
                <a:spcPct val="107000"/>
              </a:lnSpc>
              <a:spcAft>
                <a:spcPts val="792"/>
              </a:spcAft>
            </a:pPr>
            <a:r>
              <a:rPr lang="en-US" sz="2600" dirty="0">
                <a:solidFill>
                  <a:srgbClr val="000000"/>
                </a:solidFill>
                <a:effectLst/>
                <a:latin typeface="Times New Roman" panose="02020603050405020304" pitchFamily="18" charset="0"/>
                <a:cs typeface="Times New Roman" panose="02020603050405020304" pitchFamily="18" charset="0"/>
              </a:rPr>
              <a:t>Simultaneously, the Liao Dynasty played a crucial role in the broader narrative of China’s history, representing the first in a series of foreign dynasties that would challenge the notion of Chinese supremacy and shape the country’s future political landscape. The Liao’s adoption of Chinese governance also highlighted the Sinicization of foreign rulers, a pattern that would continue throughout China’s history, particularly under the Mongol and Manchu rulers.</a:t>
            </a:r>
          </a:p>
          <a:p>
            <a:pPr hangingPunct="0">
              <a:lnSpc>
                <a:spcPct val="107000"/>
              </a:lnSpc>
              <a:spcBef>
                <a:spcPts val="0"/>
              </a:spcBef>
              <a:spcAft>
                <a:spcPts val="800"/>
              </a:spcAft>
            </a:pPr>
            <a:endParaRPr lang="en-US" dirty="0"/>
          </a:p>
        </p:txBody>
      </p:sp>
      <p:pic>
        <p:nvPicPr>
          <p:cNvPr id="9" name="Picture 8" descr="A group of men in robes&#10;&#10;Description automatically generated">
            <a:extLst>
              <a:ext uri="{FF2B5EF4-FFF2-40B4-BE49-F238E27FC236}">
                <a16:creationId xmlns:a16="http://schemas.microsoft.com/office/drawing/2014/main" id="{7163C57D-9FF8-900F-D429-F7A1035B08D9}"/>
              </a:ext>
            </a:extLst>
          </p:cNvPr>
          <p:cNvPicPr>
            <a:picLocks noChangeAspect="1"/>
          </p:cNvPicPr>
          <p:nvPr/>
        </p:nvPicPr>
        <p:blipFill>
          <a:blip r:embed="rId2">
            <a:extLst>
              <a:ext uri="{28A0092B-C50C-407E-A947-70E740481C1C}">
                <a14:useLocalDpi xmlns:a14="http://schemas.microsoft.com/office/drawing/2010/main" val="0"/>
              </a:ext>
            </a:extLst>
          </a:blip>
          <a:srcRect l="6179" b="6465"/>
          <a:stretch/>
        </p:blipFill>
        <p:spPr>
          <a:xfrm>
            <a:off x="7378282" y="18255"/>
            <a:ext cx="4813718" cy="2822481"/>
          </a:xfrm>
          <a:prstGeom prst="rect">
            <a:avLst/>
          </a:prstGeom>
        </p:spPr>
      </p:pic>
    </p:spTree>
    <p:extLst>
      <p:ext uri="{BB962C8B-B14F-4D97-AF65-F5344CB8AC3E}">
        <p14:creationId xmlns:p14="http://schemas.microsoft.com/office/powerpoint/2010/main" val="246717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76300" y="18255"/>
            <a:ext cx="10515600" cy="1325563"/>
          </a:xfrm>
        </p:spPr>
        <p:txBody>
          <a:bodyPr>
            <a:normAutofit fontScale="90000"/>
          </a:bodyPr>
          <a:lstStyle/>
          <a:p>
            <a:pPr algn="ctr" rtl="0">
              <a:lnSpc>
                <a:spcPct val="107000"/>
              </a:lnSpc>
              <a:spcAft>
                <a:spcPts val="792"/>
              </a:spcAft>
            </a:pPr>
            <a:r>
              <a:rPr lang="en-US" sz="4400" b="1" dirty="0">
                <a:solidFill>
                  <a:srgbClr val="000000"/>
                </a:solidFill>
                <a:effectLst/>
                <a:latin typeface="Times New Roman, serif"/>
              </a:rPr>
              <a:t>The Rise of the Jin Dynasty </a:t>
            </a:r>
            <a:br>
              <a:rPr lang="en-US" sz="4400" b="1" dirty="0">
                <a:solidFill>
                  <a:srgbClr val="000000"/>
                </a:solidFill>
                <a:effectLst/>
                <a:latin typeface="Times New Roman, serif"/>
              </a:rPr>
            </a:br>
            <a:r>
              <a:rPr lang="en-US" sz="4400" b="1" dirty="0">
                <a:solidFill>
                  <a:srgbClr val="000000"/>
                </a:solidFill>
                <a:effectLst/>
                <a:latin typeface="Times New Roman, serif"/>
              </a:rPr>
              <a:t>and the Fall of the Northern Song</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73380" y="1658112"/>
            <a:ext cx="11521440" cy="5181633"/>
          </a:xfrm>
        </p:spPr>
        <p:txBody>
          <a:bodyPr>
            <a:normAutofit/>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a:t>
            </a:r>
            <a:r>
              <a:rPr lang="en-US" sz="2400" b="1" dirty="0">
                <a:solidFill>
                  <a:srgbClr val="000000"/>
                </a:solidFill>
                <a:effectLst/>
                <a:latin typeface="Times New Roman" panose="02020603050405020304" pitchFamily="18" charset="0"/>
                <a:cs typeface="Times New Roman" panose="02020603050405020304" pitchFamily="18" charset="0"/>
              </a:rPr>
              <a:t>Jin Dynasty (Jin Chao)</a:t>
            </a:r>
            <a:r>
              <a:rPr lang="en-US" sz="2400" dirty="0">
                <a:solidFill>
                  <a:srgbClr val="000000"/>
                </a:solidFill>
                <a:effectLst/>
                <a:latin typeface="Times New Roman" panose="02020603050405020304" pitchFamily="18" charset="0"/>
                <a:cs typeface="Times New Roman" panose="02020603050405020304" pitchFamily="18" charset="0"/>
              </a:rPr>
              <a:t>, also known as Da Jin or the Great Jin (1115–1234 AD), was a significant player in Chinese history, particularly for its role in defeating the Northern Song Dynasty and forcing the Song Imperial Court to retreat to the south.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dynasty was founded by the Jurchen people, ancestors of the Manchus, who would later establish the Qing Dynasty.</a:t>
            </a:r>
          </a:p>
          <a:p>
            <a:pPr hangingPunct="0">
              <a:lnSpc>
                <a:spcPct val="107000"/>
              </a:lnSpc>
              <a:spcBef>
                <a:spcPts val="0"/>
              </a:spcBef>
              <a:spcAft>
                <a:spcPts val="800"/>
              </a:spcAft>
            </a:pPr>
            <a:endParaRPr lang="en-US" dirty="0"/>
          </a:p>
        </p:txBody>
      </p:sp>
      <p:sp>
        <p:nvSpPr>
          <p:cNvPr id="7" name="TextBox 6">
            <a:extLst>
              <a:ext uri="{FF2B5EF4-FFF2-40B4-BE49-F238E27FC236}">
                <a16:creationId xmlns:a16="http://schemas.microsoft.com/office/drawing/2014/main" id="{AE2802A0-3A84-AC17-8439-3B0542FF4F91}"/>
              </a:ext>
            </a:extLst>
          </p:cNvPr>
          <p:cNvSpPr txBox="1"/>
          <p:nvPr/>
        </p:nvSpPr>
        <p:spPr>
          <a:xfrm>
            <a:off x="5413248" y="3875646"/>
            <a:ext cx="6656832" cy="2934521"/>
          </a:xfrm>
          <a:prstGeom prst="rect">
            <a:avLst/>
          </a:prstGeom>
          <a:noFill/>
        </p:spPr>
        <p:txBody>
          <a:bodyPr wrap="square">
            <a:spAutoFit/>
          </a:bodyPr>
          <a:lstStyle/>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The Jurchens, a nomadic people from the northeast, first defeated the Liao Dynasty and then turned their attention to the Song. </a:t>
            </a:r>
          </a:p>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By incorporating Chinese military experts from the cities they had conquered, the Jurchens developed a powerful army capable of laying siege to major Song strongholds. </a:t>
            </a:r>
          </a:p>
        </p:txBody>
      </p:sp>
      <p:pic>
        <p:nvPicPr>
          <p:cNvPr id="8" name="Picture 7" descr="A group of men fighting&#10;&#10;Description automatically generated">
            <a:extLst>
              <a:ext uri="{FF2B5EF4-FFF2-40B4-BE49-F238E27FC236}">
                <a16:creationId xmlns:a16="http://schemas.microsoft.com/office/drawing/2014/main" id="{20D2B9B1-2DD8-822D-9B6B-983408671C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27681"/>
            <a:ext cx="5413248" cy="2934520"/>
          </a:xfrm>
          <a:prstGeom prst="rect">
            <a:avLst/>
          </a:prstGeom>
        </p:spPr>
      </p:pic>
    </p:spTree>
    <p:extLst>
      <p:ext uri="{BB962C8B-B14F-4D97-AF65-F5344CB8AC3E}">
        <p14:creationId xmlns:p14="http://schemas.microsoft.com/office/powerpoint/2010/main" val="177130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846</TotalTime>
  <Words>3177</Words>
  <Application>Microsoft Office PowerPoint</Application>
  <PresentationFormat>Widescreen</PresentationFormat>
  <Paragraphs>137</Paragraphs>
  <Slides>26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Times New Roman</vt:lpstr>
      <vt:lpstr>Times New Roman, serif</vt:lpstr>
      <vt:lpstr>Office Theme</vt:lpstr>
      <vt:lpstr>Chinese Dynastic History Part 3  960 CE to 1368 CE  Presented by  Marc Silver </vt:lpstr>
      <vt:lpstr>Chinese Dynastic History Part 3</vt:lpstr>
      <vt:lpstr>PowerPoint Presentation</vt:lpstr>
      <vt:lpstr>The Song Dynasty</vt:lpstr>
      <vt:lpstr>The Southern Song</vt:lpstr>
      <vt:lpstr>The Southern Song A Flourishing Cultural Despite Territorial Loss</vt:lpstr>
      <vt:lpstr>The Liao Dynasty</vt:lpstr>
      <vt:lpstr>The Liao Dynasty</vt:lpstr>
      <vt:lpstr>The Rise of the Jin Dynasty  and the Fall of the Northern Song</vt:lpstr>
      <vt:lpstr>The Rise of the Jin Dynasty  and the Fall of the Northern Song Cont.</vt:lpstr>
      <vt:lpstr>The Rise of the Jin Dynasty  and the Fall of the Northern Song Cont.</vt:lpstr>
      <vt:lpstr>Governance and Assimilation</vt:lpstr>
      <vt:lpstr>Legacy of the Jin Dynasty</vt:lpstr>
      <vt:lpstr>The Rise if the Great Empire</vt:lpstr>
      <vt:lpstr>The Rise if the Great Empire</vt:lpstr>
      <vt:lpstr>A New China</vt:lpstr>
      <vt:lpstr>A New China</vt:lpstr>
      <vt:lpstr>Ethnic Tension</vt:lpstr>
      <vt:lpstr>Imperial Examination Reinstated</vt:lpstr>
      <vt:lpstr>Imperial Examination Reinstated</vt:lpstr>
      <vt:lpstr>Final Thoughts</vt:lpstr>
      <vt:lpstr>Final Thoughts</vt:lpstr>
      <vt:lpstr>Thankyou for Coming!</vt:lpstr>
      <vt:lpstr>Acknowledgement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69</cp:revision>
  <dcterms:created xsi:type="dcterms:W3CDTF">2024-09-14T02:01:20Z</dcterms:created>
  <dcterms:modified xsi:type="dcterms:W3CDTF">2025-04-24T20:19:04Z</dcterms:modified>
</cp:coreProperties>
</file>