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F_D840A48A.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sldIdLst>
    <p:sldId id="272" r:id="rId2"/>
    <p:sldId id="258" r:id="rId3"/>
    <p:sldId id="273" r:id="rId4"/>
    <p:sldId id="309" r:id="rId5"/>
    <p:sldId id="291" r:id="rId6"/>
    <p:sldId id="310" r:id="rId7"/>
    <p:sldId id="293" r:id="rId8"/>
    <p:sldId id="292" r:id="rId9"/>
    <p:sldId id="312" r:id="rId10"/>
    <p:sldId id="313" r:id="rId11"/>
    <p:sldId id="314" r:id="rId12"/>
    <p:sldId id="333" r:id="rId13"/>
    <p:sldId id="315" r:id="rId14"/>
    <p:sldId id="334" r:id="rId15"/>
    <p:sldId id="316" r:id="rId16"/>
    <p:sldId id="321" r:id="rId17"/>
    <p:sldId id="317" r:id="rId18"/>
    <p:sldId id="318" r:id="rId19"/>
    <p:sldId id="319" r:id="rId20"/>
    <p:sldId id="332" r:id="rId21"/>
    <p:sldId id="320" r:id="rId22"/>
    <p:sldId id="336" r:id="rId23"/>
    <p:sldId id="330" r:id="rId24"/>
    <p:sldId id="322" r:id="rId25"/>
    <p:sldId id="337" r:id="rId26"/>
    <p:sldId id="324" r:id="rId27"/>
    <p:sldId id="331" r:id="rId28"/>
    <p:sldId id="325" r:id="rId29"/>
    <p:sldId id="323" r:id="rId30"/>
    <p:sldId id="304" r:id="rId31"/>
    <p:sldId id="305" r:id="rId32"/>
    <p:sldId id="306" r:id="rId33"/>
    <p:sldId id="30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showGuides="1">
      <p:cViewPr varScale="1">
        <p:scale>
          <a:sx n="82" d="100"/>
          <a:sy n="82" d="100"/>
        </p:scale>
        <p:origin x="798" y="10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modernComment_13F_D840A48A.xml><?xml version="1.0" encoding="utf-8"?>
<p188:cmLst xmlns:a="http://schemas.openxmlformats.org/drawingml/2006/main" xmlns:r="http://schemas.openxmlformats.org/officeDocument/2006/relationships" xmlns:p188="http://schemas.microsoft.com/office/powerpoint/2018/8/main">
  <p188:cm id="{D310F622-D100-47F7-99F3-7E346B70461F}" authorId="{5A6809BF-033D-8017-B196-2FD9BEB1A563}" created="2024-09-16T00:33:08.187">
    <ac:deMkLst xmlns:ac="http://schemas.microsoft.com/office/drawing/2013/main/command">
      <pc:docMk xmlns:pc="http://schemas.microsoft.com/office/powerpoint/2013/main/command"/>
      <pc:sldMk xmlns:pc="http://schemas.microsoft.com/office/powerpoint/2013/main/command" cId="3628115082" sldId="319"/>
      <ac:spMk id="3" creationId="{2F480F92-42E3-31CF-72C6-603BD478DF29}"/>
    </ac:deMkLst>
    <p188:txBody>
      <a:bodyPr/>
      <a:lstStyle/>
      <a:p>
        <a:r>
          <a:rPr lang="en-US"/>
          <a:t>Portrait of emperor wen of sui on Craiyon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5F4E-7304-437C-940F-771511DABE8D}"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7C36C-7589-409B-89DA-6A207A4CD0A8}" type="slidenum">
              <a:rPr lang="en-US" smtClean="0"/>
              <a:t>‹#›</a:t>
            </a:fld>
            <a:endParaRPr lang="en-US"/>
          </a:p>
        </p:txBody>
      </p:sp>
    </p:spTree>
    <p:extLst>
      <p:ext uri="{BB962C8B-B14F-4D97-AF65-F5344CB8AC3E}">
        <p14:creationId xmlns:p14="http://schemas.microsoft.com/office/powerpoint/2010/main" val="296213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3</a:t>
            </a:fld>
            <a:endParaRPr lang="en-US"/>
          </a:p>
        </p:txBody>
      </p:sp>
    </p:spTree>
    <p:extLst>
      <p:ext uri="{BB962C8B-B14F-4D97-AF65-F5344CB8AC3E}">
        <p14:creationId xmlns:p14="http://schemas.microsoft.com/office/powerpoint/2010/main" val="111911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15</a:t>
            </a:fld>
            <a:endParaRPr lang="en-US"/>
          </a:p>
        </p:txBody>
      </p:sp>
    </p:spTree>
    <p:extLst>
      <p:ext uri="{BB962C8B-B14F-4D97-AF65-F5344CB8AC3E}">
        <p14:creationId xmlns:p14="http://schemas.microsoft.com/office/powerpoint/2010/main" val="130361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18</a:t>
            </a:fld>
            <a:endParaRPr lang="en-US"/>
          </a:p>
        </p:txBody>
      </p:sp>
    </p:spTree>
    <p:extLst>
      <p:ext uri="{BB962C8B-B14F-4D97-AF65-F5344CB8AC3E}">
        <p14:creationId xmlns:p14="http://schemas.microsoft.com/office/powerpoint/2010/main" val="186312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27</a:t>
            </a:fld>
            <a:endParaRPr lang="en-US"/>
          </a:p>
        </p:txBody>
      </p:sp>
    </p:spTree>
    <p:extLst>
      <p:ext uri="{BB962C8B-B14F-4D97-AF65-F5344CB8AC3E}">
        <p14:creationId xmlns:p14="http://schemas.microsoft.com/office/powerpoint/2010/main" val="392551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31</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40AEA-BCE2-4E06-7DFD-92CD9C1A8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91BE69-FAFC-17EB-B9E0-A8B5725534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23A1D8-005D-B6CB-A6C3-0F5AD287508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0D06E07D-39C5-9314-59A2-61B0BC7E3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A902C-229C-B76F-16CB-A29FB5CCEA11}"/>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89179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E44D-C793-BB8A-E90A-6B60ADD9C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83B35-1F9F-8C5E-5792-C269BB29A1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4D98-EBFF-D8A8-B56A-9B27661FF4B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39D927DF-158B-8FDB-B2D2-47DFE954F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BA251-985A-408C-5234-93160C1C3C6E}"/>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9561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9D1CAD-C440-5D7A-AE20-ABB42EB4A6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000103-D6BC-9433-67F1-8DC196FCC1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51C89-2F4D-B0EA-D783-5C80A0BB9AD7}"/>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69997B6C-1976-A4C4-8DAB-3D5E0E60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870F5-F519-9A93-2FB2-555469DA3B86}"/>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320942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942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43B3-5B5C-02F3-425F-5012E5925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74B67-4950-9A4F-59DF-CD154422A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4A4E4-6114-33DE-0A08-3852E86D19AB}"/>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8B92AAB1-53DB-2872-CB41-62FB68759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41CBC-89D2-4A71-6D94-F9A06068FFA3}"/>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49403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9BF8-B3A3-CE1C-FBFC-DB39EF49F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20DC5-DAFC-D35A-75C0-E242C1331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42D6A5-40B1-62DD-DB3B-9B47FF93B69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E9CCB3E3-ECCA-A285-E200-F272027B2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F2F99-81E1-96A5-2979-56BA8D19DD44}"/>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831832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90E51-BB24-344A-0000-91ADBA90A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FAB92-E1DA-F7D5-D1C7-A992403204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D31F-FC33-8E6B-EFD2-501ADAD29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3A9492-812C-8935-4407-352B6858F0EF}"/>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672F9DBF-1A74-8AFA-3CF7-C81748FF8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476E0-F385-4DC2-0845-8B389622C4D0}"/>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43963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B4E0-3218-F75D-1BC6-296AA4EC8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073927-01A8-4676-5166-0E1FA7121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7AC83D-7A90-F2C7-B8A8-6E0B918B63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D10DD-D936-71E7-A7D3-22252875E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ED3BD1-33A6-6387-B91B-F241D62037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98D0C8-6669-C8D4-B97C-09D407BE3654}"/>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8" name="Footer Placeholder 7">
            <a:extLst>
              <a:ext uri="{FF2B5EF4-FFF2-40B4-BE49-F238E27FC236}">
                <a16:creationId xmlns:a16="http://schemas.microsoft.com/office/drawing/2014/main" id="{406A3494-2D74-1F3A-76EB-B7BB71258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506F55-EBE4-A7D0-86AF-F9EF6CED654D}"/>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07389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3C6E-5073-9D39-4F30-6296694620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AF70B4-4F41-4F0B-3B2B-E3E42976B22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4" name="Footer Placeholder 3">
            <a:extLst>
              <a:ext uri="{FF2B5EF4-FFF2-40B4-BE49-F238E27FC236}">
                <a16:creationId xmlns:a16="http://schemas.microsoft.com/office/drawing/2014/main" id="{621AE1AD-B77B-B3E9-8DF6-04A1DF7F7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804C14-CE4E-94D2-ABE2-B441F26D784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350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81DE0-3451-FCDE-282B-4294B5F25A2D}"/>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3" name="Footer Placeholder 2">
            <a:extLst>
              <a:ext uri="{FF2B5EF4-FFF2-40B4-BE49-F238E27FC236}">
                <a16:creationId xmlns:a16="http://schemas.microsoft.com/office/drawing/2014/main" id="{2BCBBC44-F265-E0BD-EE82-C2DB7A5AD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E8FD5-EF47-2E4E-2D8D-0DA54D2BCC7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405035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B322-8395-D3DD-420A-39BF08A20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B31B3A-6580-2F9E-DC20-6D40A483D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CF9E2-EC90-4CF3-CCDF-07364694C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C7AEE-AB10-7CA6-83AB-1BCE09CC36F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76C672A9-F8BB-0941-DCC5-673237BF9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1AB79-76DA-6A97-E036-1B9357A68C14}"/>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7610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1A74-6372-1B17-0910-0C34EDD4F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787ED-33CC-38DF-CD52-079C23EAB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F1FF44-A81D-ED3C-8292-2281B92DE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9999C-DB18-9F67-B49B-CC9E3890CB3D}"/>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5CC14DC9-628E-2094-C881-57141CE47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4AE21-8079-4647-84E4-A8351AA7E147}"/>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998672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47E392-FAC6-4F2E-DE4F-A5EB370EC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65F07-0997-EA88-C800-0BF241C47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8CBA9-F3EE-3176-42C0-FDBB926E5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A9BCE33C-FB68-B21F-3707-BB5F5EAC4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5401FD-31A3-C296-D296-B1163724D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ACE090-CD7A-44FC-B589-04C8594203F6}" type="slidenum">
              <a:rPr lang="en-US" smtClean="0"/>
              <a:t>‹#›</a:t>
            </a:fld>
            <a:endParaRPr lang="en-US"/>
          </a:p>
        </p:txBody>
      </p:sp>
    </p:spTree>
    <p:extLst>
      <p:ext uri="{BB962C8B-B14F-4D97-AF65-F5344CB8AC3E}">
        <p14:creationId xmlns:p14="http://schemas.microsoft.com/office/powerpoint/2010/main" val="259368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3F_D840A48A.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worldhistory.org/Mandate_of_Heaven/" TargetMode="External"/><Relationship Id="rId2" Type="http://schemas.openxmlformats.org/officeDocument/2006/relationships/hyperlink" Target="https://en.wikipedia.org/wiki/Mandate_of_Heaven" TargetMode="External"/><Relationship Id="rId1" Type="http://schemas.openxmlformats.org/officeDocument/2006/relationships/slideLayout" Target="../slideLayouts/slideLayout7.xml"/><Relationship Id="rId6" Type="http://schemas.openxmlformats.org/officeDocument/2006/relationships/hyperlink" Target="https://human.libretexts.org/Under_Construction/History-Boundless-1581241200.epub/05%3A_Early_Chinese_Dynasties/5.03%3A_The_Zhou_Dynasty" TargetMode="External"/><Relationship Id="rId5" Type="http://schemas.openxmlformats.org/officeDocument/2006/relationships/hyperlink" Target="https://library.achievingthedream.org/herkimerworldcivilization/chapter/the-mandate-of-heaven/" TargetMode="External"/><Relationship Id="rId4" Type="http://schemas.openxmlformats.org/officeDocument/2006/relationships/hyperlink" Target="https://www.thoughtco.com/the-mandate-of-heaven-19511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britannica.com/art/jiaguwen" TargetMode="External"/><Relationship Id="rId2" Type="http://schemas.openxmlformats.org/officeDocument/2006/relationships/hyperlink" Target="https://chem.rutgers.edu/ky-chen-laboratory-research/oracle-bone-inscription/641-chinese-writing-from-5000-b-c-to-present" TargetMode="External"/><Relationship Id="rId1" Type="http://schemas.openxmlformats.org/officeDocument/2006/relationships/slideLayout" Target="../slideLayouts/slideLayout7.xml"/><Relationship Id="rId6" Type="http://schemas.openxmlformats.org/officeDocument/2006/relationships/hyperlink" Target="https://www.metmuseum.org/TOAH/HD/shzh/hd_shzh.htm" TargetMode="External"/><Relationship Id="rId5" Type="http://schemas.openxmlformats.org/officeDocument/2006/relationships/hyperlink" Target="https://en.wikipedia.org/wiki/Zhou_dynasty" TargetMode="External"/><Relationship Id="rId4" Type="http://schemas.openxmlformats.org/officeDocument/2006/relationships/hyperlink" Target="https://www.worldhistory.org/Shang_Dynas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descr="A tall building in the mountains&#10;&#10;Description automatically generated">
            <a:extLst>
              <a:ext uri="{FF2B5EF4-FFF2-40B4-BE49-F238E27FC236}">
                <a16:creationId xmlns:a16="http://schemas.microsoft.com/office/drawing/2014/main" id="{CC67C6E0-B331-3AC0-0AE8-D2A33557649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365125"/>
            <a:ext cx="12192000" cy="5096891"/>
          </a:xfrm>
        </p:spPr>
        <p:txBody>
          <a:bodyPr>
            <a:normAutofit/>
          </a:bodyPr>
          <a:lstStyle/>
          <a:p>
            <a:pPr marL="0" marR="0" algn="ctr" hangingPunct="0">
              <a:lnSpc>
                <a:spcPct val="107000"/>
              </a:lnSpc>
              <a:spcBef>
                <a:spcPts val="0"/>
              </a:spcBef>
              <a:spcAft>
                <a:spcPts val="800"/>
              </a:spcAft>
            </a:pP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Chinese Dynastic History</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Part 2 </a:t>
            </a:r>
            <a:b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220 CE to 960 CE</a:t>
            </a: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 </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53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5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2069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597151"/>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Division of China: North and South</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621792" y="1597153"/>
            <a:ext cx="10948416" cy="2170175"/>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After the fall of the Jin Dynasty, China remained divided between northern and southern regions, each ruled by different dynasties.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north was primarily controlled by nomadic and non-Han Chinese dynasties, while the south remained under the rule of Han Chinese leaders.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great wall of china&#10;&#10;Description automatically generated">
            <a:extLst>
              <a:ext uri="{FF2B5EF4-FFF2-40B4-BE49-F238E27FC236}">
                <a16:creationId xmlns:a16="http://schemas.microsoft.com/office/drawing/2014/main" id="{09FC2670-6061-8F86-B40E-75D017E96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56"/>
            <a:ext cx="6790944" cy="3530943"/>
          </a:xfrm>
          <a:prstGeom prst="rect">
            <a:avLst/>
          </a:prstGeom>
        </p:spPr>
      </p:pic>
      <p:sp>
        <p:nvSpPr>
          <p:cNvPr id="7" name="TextBox 6">
            <a:extLst>
              <a:ext uri="{FF2B5EF4-FFF2-40B4-BE49-F238E27FC236}">
                <a16:creationId xmlns:a16="http://schemas.microsoft.com/office/drawing/2014/main" id="{12DBCC75-59AC-F732-0617-7DB60FA11CA2}"/>
              </a:ext>
            </a:extLst>
          </p:cNvPr>
          <p:cNvSpPr txBox="1"/>
          <p:nvPr/>
        </p:nvSpPr>
        <p:spPr>
          <a:xfrm>
            <a:off x="6986016" y="3429000"/>
            <a:ext cx="4584192" cy="2308324"/>
          </a:xfrm>
          <a:prstGeom prst="rect">
            <a:avLst/>
          </a:prstGeom>
          <a:noFill/>
        </p:spPr>
        <p:txBody>
          <a:bodyPr wrap="square">
            <a:spAutoFit/>
          </a:bodyPr>
          <a:lstStyle/>
          <a:p>
            <a:pPr marL="342900" indent="-3429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division lasted for over a century, but during this time, a shared cultural and religious landscape began to develop, particularly through the spread of Buddhism.</a:t>
            </a:r>
            <a:endParaRPr lang="en-US" sz="2400" dirty="0"/>
          </a:p>
        </p:txBody>
      </p:sp>
    </p:spTree>
    <p:extLst>
      <p:ext uri="{BB962C8B-B14F-4D97-AF65-F5344CB8AC3E}">
        <p14:creationId xmlns:p14="http://schemas.microsoft.com/office/powerpoint/2010/main" val="90012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large statue of a buddha&#10;&#10;Description automatically generated">
            <a:extLst>
              <a:ext uri="{FF2B5EF4-FFF2-40B4-BE49-F238E27FC236}">
                <a16:creationId xmlns:a16="http://schemas.microsoft.com/office/drawing/2014/main" id="{A8430E4C-66DD-8112-65CA-754C5FFBED49}"/>
              </a:ext>
            </a:extLst>
          </p:cNvPr>
          <p:cNvPicPr>
            <a:picLocks noChangeAspect="1"/>
          </p:cNvPicPr>
          <p:nvPr/>
        </p:nvPicPr>
        <p:blipFill>
          <a:blip r:embed="rId2">
            <a:extLst>
              <a:ext uri="{28A0092B-C50C-407E-A947-70E740481C1C}">
                <a14:useLocalDpi xmlns:a14="http://schemas.microsoft.com/office/drawing/2010/main" val="0"/>
              </a:ext>
            </a:extLst>
          </a:blip>
          <a:srcRect l="5914" r="3918"/>
          <a:stretch/>
        </p:blipFill>
        <p:spPr>
          <a:xfrm>
            <a:off x="5608320" y="2560320"/>
            <a:ext cx="6583680" cy="4297679"/>
          </a:xfrm>
          <a:prstGeom prst="rect">
            <a:avLst/>
          </a:prstGeom>
        </p:spPr>
      </p:pic>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377697"/>
          </a:xfrm>
        </p:spPr>
        <p:txBody>
          <a:bodyPr>
            <a:noAutofit/>
          </a:bodyPr>
          <a:lstStyle/>
          <a:p>
            <a:pPr marL="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Spread of Buddhism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and Its Role in Society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316992" y="1597152"/>
            <a:ext cx="11643360" cy="4895723"/>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Buddhism, which had been introduced to China centuries earlier during the Han Dynasty, experienced rapid growth during the Northern and Southern Dynasties.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477 CE, the northern part of China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boasted over 6,000 Buddhist temples,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the south had nearly 3,000.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increase in religious establishments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highlighted Buddhism’s rise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popularity among the Chinese populace,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transcending the political division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between the north and south.</a:t>
            </a:r>
          </a:p>
        </p:txBody>
      </p:sp>
    </p:spTree>
    <p:extLst>
      <p:ext uri="{BB962C8B-B14F-4D97-AF65-F5344CB8AC3E}">
        <p14:creationId xmlns:p14="http://schemas.microsoft.com/office/powerpoint/2010/main" val="40741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377697"/>
          </a:xfrm>
        </p:spPr>
        <p:txBody>
          <a:bodyPr>
            <a:noAutofit/>
          </a:bodyPr>
          <a:lstStyle/>
          <a:p>
            <a:pPr marL="0" marR="0" algn="ctr">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The Spread of Buddhism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and Its Role in Society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316992" y="1597153"/>
            <a:ext cx="11643360" cy="1377698"/>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Buddhism appealed to a broad spectrum of society, including the ruling elite, commoners,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intellectuals. </a:t>
            </a:r>
          </a:p>
        </p:txBody>
      </p:sp>
      <p:pic>
        <p:nvPicPr>
          <p:cNvPr id="6" name="Picture 5" descr="A building on a hill&#10;&#10;Description automatically generated">
            <a:extLst>
              <a:ext uri="{FF2B5EF4-FFF2-40B4-BE49-F238E27FC236}">
                <a16:creationId xmlns:a16="http://schemas.microsoft.com/office/drawing/2014/main" id="{ED49BA11-4C96-79B5-81C5-DB5613C47889}"/>
              </a:ext>
            </a:extLst>
          </p:cNvPr>
          <p:cNvPicPr>
            <a:picLocks noChangeAspect="1"/>
          </p:cNvPicPr>
          <p:nvPr/>
        </p:nvPicPr>
        <p:blipFill>
          <a:blip r:embed="rId2">
            <a:extLst>
              <a:ext uri="{28A0092B-C50C-407E-A947-70E740481C1C}">
                <a14:useLocalDpi xmlns:a14="http://schemas.microsoft.com/office/drawing/2010/main" val="0"/>
              </a:ext>
            </a:extLst>
          </a:blip>
          <a:srcRect l="4790"/>
          <a:stretch/>
        </p:blipFill>
        <p:spPr>
          <a:xfrm>
            <a:off x="0" y="2545842"/>
            <a:ext cx="6300210" cy="4312158"/>
          </a:xfrm>
          <a:prstGeom prst="rect">
            <a:avLst/>
          </a:prstGeom>
        </p:spPr>
      </p:pic>
      <p:sp>
        <p:nvSpPr>
          <p:cNvPr id="8" name="TextBox 7">
            <a:extLst>
              <a:ext uri="{FF2B5EF4-FFF2-40B4-BE49-F238E27FC236}">
                <a16:creationId xmlns:a16="http://schemas.microsoft.com/office/drawing/2014/main" id="{D5843EBB-8CB3-D31D-265E-E18567C38C0B}"/>
              </a:ext>
            </a:extLst>
          </p:cNvPr>
          <p:cNvSpPr txBox="1"/>
          <p:nvPr/>
        </p:nvSpPr>
        <p:spPr>
          <a:xfrm>
            <a:off x="6300210" y="2430296"/>
            <a:ext cx="5891790" cy="4120039"/>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religion offered a path to spiritual salvation and addressed existential questions about suffering and the afterlife, which resonated deeply during a time of political turmoil and uncertainty. </a:t>
            </a:r>
          </a:p>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Buddhist temples became not only religious centers but also hubs for education, art, and social welfare, contributing to the broader cultural development of China during this period.</a:t>
            </a:r>
          </a:p>
        </p:txBody>
      </p:sp>
    </p:spTree>
    <p:extLst>
      <p:ext uri="{BB962C8B-B14F-4D97-AF65-F5344CB8AC3E}">
        <p14:creationId xmlns:p14="http://schemas.microsoft.com/office/powerpoint/2010/main" val="9861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1"/>
            <a:ext cx="12192000" cy="1292351"/>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Tension Between Confucianism and Buddhism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97408" y="1292353"/>
            <a:ext cx="11009376" cy="1560575"/>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Despite its growing influence, Buddhism faced criticism from some Confucian scholars. The main point of contention was the Buddhist monastic lifestyle, which required monks and nuns to remain celibate and childless.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statue of a person with a beard&#10;&#10;Description automatically generated">
            <a:extLst>
              <a:ext uri="{FF2B5EF4-FFF2-40B4-BE49-F238E27FC236}">
                <a16:creationId xmlns:a16="http://schemas.microsoft.com/office/drawing/2014/main" id="{20A0F298-17D1-5E6B-BEA4-08B32B8C9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562973"/>
            <a:ext cx="6388608" cy="4272550"/>
          </a:xfrm>
          <a:prstGeom prst="rect">
            <a:avLst/>
          </a:prstGeom>
        </p:spPr>
      </p:pic>
      <p:sp>
        <p:nvSpPr>
          <p:cNvPr id="7" name="TextBox 6">
            <a:extLst>
              <a:ext uri="{FF2B5EF4-FFF2-40B4-BE49-F238E27FC236}">
                <a16:creationId xmlns:a16="http://schemas.microsoft.com/office/drawing/2014/main" id="{27A0B4CD-4EE7-C75D-6FBF-DA1223A7462A}"/>
              </a:ext>
            </a:extLst>
          </p:cNvPr>
          <p:cNvSpPr txBox="1"/>
          <p:nvPr/>
        </p:nvSpPr>
        <p:spPr>
          <a:xfrm>
            <a:off x="6510528" y="2562973"/>
            <a:ext cx="5437632" cy="3349956"/>
          </a:xfrm>
          <a:prstGeom prst="rect">
            <a:avLst/>
          </a:prstGeom>
          <a:noFill/>
        </p:spPr>
        <p:txBody>
          <a:bodyPr wrap="square">
            <a:spAutoFit/>
          </a:bodyPr>
          <a:lstStyle/>
          <a:p>
            <a:pPr marL="28575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Confucianists, this went against the core value of filial piety, particularly the duty to produce heirs to carry on the family lineage. </a:t>
            </a:r>
          </a:p>
          <a:p>
            <a:pPr marL="285750" indent="-28575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critique reflected the deep Confucian emphasis on family, societal order, and continuity.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6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1"/>
            <a:ext cx="12192000" cy="1292351"/>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Tension Between Confucianism and Buddhism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97408" y="1292353"/>
            <a:ext cx="6022848" cy="5047488"/>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Buddhists responded to these critiques by arguing that a family member’s pursuit of enlightenment could bring spiritual blessings to their relatives.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They suggested that by renouncing worldly desires and dedicating oneself to the Buddhist path, an individual was contributing to the spiritual welfare of the entire family.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counterargument helped to mitigate some of the tension between Confucianism and Buddhism and contributed to the religion’s continued spread among both elites and commoners.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collage of two people&#10;&#10;Description automatically generated">
            <a:extLst>
              <a:ext uri="{FF2B5EF4-FFF2-40B4-BE49-F238E27FC236}">
                <a16:creationId xmlns:a16="http://schemas.microsoft.com/office/drawing/2014/main" id="{6A2968B4-3573-2572-898C-4708D0DB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256" y="1729656"/>
            <a:ext cx="5571744" cy="4172881"/>
          </a:xfrm>
          <a:prstGeom prst="rect">
            <a:avLst/>
          </a:prstGeom>
        </p:spPr>
      </p:pic>
    </p:spTree>
    <p:extLst>
      <p:ext uri="{BB962C8B-B14F-4D97-AF65-F5344CB8AC3E}">
        <p14:creationId xmlns:p14="http://schemas.microsoft.com/office/powerpoint/2010/main" val="40982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255775"/>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Tahoma" panose="020B0604030504040204" pitchFamily="34" charset="0"/>
                <a:cs typeface="Times New Roman" panose="02020603050405020304" pitchFamily="18" charset="0"/>
              </a:rPr>
              <a:t>Royal Patronage of Buddhism</a:t>
            </a:r>
            <a:endParaRPr lang="en-US" sz="4400" kern="1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4937760" y="1364487"/>
            <a:ext cx="6998208" cy="5493512"/>
          </a:xfrm>
        </p:spPr>
        <p:txBody>
          <a:bodyPr>
            <a:normAutofit fontScale="25000" lnSpcReduction="20000"/>
          </a:bodyPr>
          <a:lstStyle/>
          <a:p>
            <a:pPr>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Many rulers during the Northern and Southern Dynasties actively supported Buddhism, seeing it as a means to legitimize their rule and unify their people. </a:t>
            </a:r>
          </a:p>
          <a:p>
            <a:pPr>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These rulers provided financial support for the construction of temples and monasteries, and some even personally engaged in Buddhist practices. </a:t>
            </a:r>
          </a:p>
          <a:p>
            <a:pPr>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One notable example was Emperor </a:t>
            </a:r>
            <a:r>
              <a:rPr lang="en-US" sz="9600" kern="100" dirty="0" err="1">
                <a:effectLst/>
                <a:latin typeface="Times New Roman" panose="02020603050405020304" pitchFamily="18" charset="0"/>
                <a:ea typeface="Tahoma" panose="020B0604030504040204" pitchFamily="34" charset="0"/>
                <a:cs typeface="Times New Roman" panose="02020603050405020304" pitchFamily="18" charset="0"/>
              </a:rPr>
              <a:t>Wudi</a:t>
            </a: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 of Liang (r. 502–549 CE), who was an ardent supporter of Buddhism. </a:t>
            </a:r>
          </a:p>
          <a:p>
            <a:pPr>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Emperor </a:t>
            </a:r>
            <a:r>
              <a:rPr lang="en-US" sz="9600" kern="100" dirty="0" err="1">
                <a:effectLst/>
                <a:latin typeface="Times New Roman" panose="02020603050405020304" pitchFamily="18" charset="0"/>
                <a:ea typeface="Tahoma" panose="020B0604030504040204" pitchFamily="34" charset="0"/>
                <a:cs typeface="Times New Roman" panose="02020603050405020304" pitchFamily="18" charset="0"/>
              </a:rPr>
              <a:t>Wudi’s</a:t>
            </a: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 devotion to Buddhism was so profound that he once allowed himself to be held hostage in a Buddhist monastery until his court raised a substantial sum of money to "ransom" him. </a:t>
            </a:r>
          </a:p>
        </p:txBody>
      </p:sp>
      <p:pic>
        <p:nvPicPr>
          <p:cNvPr id="7" name="Picture 6" descr="A painting of a person with a long beard&#10;&#10;Description automatically generated">
            <a:extLst>
              <a:ext uri="{FF2B5EF4-FFF2-40B4-BE49-F238E27FC236}">
                <a16:creationId xmlns:a16="http://schemas.microsoft.com/office/drawing/2014/main" id="{BE1DECF1-232D-5266-8E99-B4D9BD534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4487"/>
            <a:ext cx="4802899" cy="5493512"/>
          </a:xfrm>
          <a:prstGeom prst="rect">
            <a:avLst/>
          </a:prstGeom>
        </p:spPr>
      </p:pic>
    </p:spTree>
    <p:extLst>
      <p:ext uri="{BB962C8B-B14F-4D97-AF65-F5344CB8AC3E}">
        <p14:creationId xmlns:p14="http://schemas.microsoft.com/office/powerpoint/2010/main" val="32014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255775"/>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Tahoma" panose="020B0604030504040204" pitchFamily="34" charset="0"/>
                <a:cs typeface="Times New Roman" panose="02020603050405020304" pitchFamily="18" charset="0"/>
              </a:rPr>
              <a:t>Royal Patronage of Buddhism</a:t>
            </a:r>
            <a:endParaRPr lang="en-US" sz="4400" kern="100" dirty="0">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60832" y="1255777"/>
            <a:ext cx="6126481" cy="3803903"/>
          </a:xfrm>
        </p:spPr>
        <p:txBody>
          <a:bodyPr>
            <a:normAutofit fontScale="25000" lnSpcReduction="20000"/>
          </a:bodyPr>
          <a:lstStyle/>
          <a:p>
            <a:pPr marL="280988">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This large sum, rather than being used for his personal gain, was directed toward supporting Buddhist establishments. </a:t>
            </a:r>
          </a:p>
          <a:p>
            <a:pPr marL="280988">
              <a:lnSpc>
                <a:spcPct val="107000"/>
              </a:lnSpc>
              <a:spcBef>
                <a:spcPts val="0"/>
              </a:spcBef>
              <a:spcAft>
                <a:spcPts val="800"/>
              </a:spcAft>
            </a:pP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Under </a:t>
            </a:r>
            <a:r>
              <a:rPr lang="en-US" sz="9600" kern="100" dirty="0" err="1">
                <a:effectLst/>
                <a:latin typeface="Times New Roman" panose="02020603050405020304" pitchFamily="18" charset="0"/>
                <a:ea typeface="Tahoma" panose="020B0604030504040204" pitchFamily="34" charset="0"/>
                <a:cs typeface="Times New Roman" panose="02020603050405020304" pitchFamily="18" charset="0"/>
              </a:rPr>
              <a:t>Wudi’s</a:t>
            </a: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 patronage, Buddhism flourished, with significant resources devoted to the construction of new temples, the support of monks, and the promotion of Buddhist teachings.</a:t>
            </a:r>
          </a:p>
          <a:p>
            <a:pPr>
              <a:lnSpc>
                <a:spcPct val="107000"/>
              </a:lnSpc>
              <a:spcBef>
                <a:spcPts val="0"/>
              </a:spcBef>
              <a:spcAft>
                <a:spcPts val="800"/>
              </a:spcAft>
            </a:pPr>
            <a:r>
              <a:rPr lang="en-US" sz="9600" kern="100" dirty="0" err="1">
                <a:effectLst/>
                <a:latin typeface="Times New Roman" panose="02020603050405020304" pitchFamily="18" charset="0"/>
                <a:ea typeface="Tahoma" panose="020B0604030504040204" pitchFamily="34" charset="0"/>
                <a:cs typeface="Times New Roman" panose="02020603050405020304" pitchFamily="18" charset="0"/>
              </a:rPr>
              <a:t>Wudi's</a:t>
            </a:r>
            <a:r>
              <a:rPr lang="en-US" sz="9600" kern="100" dirty="0">
                <a:effectLst/>
                <a:latin typeface="Times New Roman" panose="02020603050405020304" pitchFamily="18" charset="0"/>
                <a:ea typeface="Tahoma" panose="020B0604030504040204" pitchFamily="34" charset="0"/>
                <a:cs typeface="Times New Roman" panose="02020603050405020304" pitchFamily="18" charset="0"/>
              </a:rPr>
              <a:t> actions underscored the close relationship between state and religion during this period. </a:t>
            </a:r>
          </a:p>
        </p:txBody>
      </p:sp>
      <p:pic>
        <p:nvPicPr>
          <p:cNvPr id="5" name="Picture 4" descr="A group of people in a temple&#10;&#10;Description automatically generated">
            <a:extLst>
              <a:ext uri="{FF2B5EF4-FFF2-40B4-BE49-F238E27FC236}">
                <a16:creationId xmlns:a16="http://schemas.microsoft.com/office/drawing/2014/main" id="{FE603829-2147-EE4F-79D0-8DDCAE99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7313" y="1255776"/>
            <a:ext cx="5504687" cy="3669792"/>
          </a:xfrm>
          <a:prstGeom prst="rect">
            <a:avLst/>
          </a:prstGeom>
        </p:spPr>
      </p:pic>
      <p:sp>
        <p:nvSpPr>
          <p:cNvPr id="7" name="TextBox 6">
            <a:extLst>
              <a:ext uri="{FF2B5EF4-FFF2-40B4-BE49-F238E27FC236}">
                <a16:creationId xmlns:a16="http://schemas.microsoft.com/office/drawing/2014/main" id="{3B37144B-CB99-6706-BE57-EFC95F18947B}"/>
              </a:ext>
            </a:extLst>
          </p:cNvPr>
          <p:cNvSpPr txBox="1"/>
          <p:nvPr/>
        </p:nvSpPr>
        <p:spPr>
          <a:xfrm>
            <a:off x="560832" y="5114697"/>
            <a:ext cx="11241024" cy="866263"/>
          </a:xfrm>
          <a:prstGeom prst="rect">
            <a:avLst/>
          </a:prstGeom>
          <a:noFill/>
        </p:spPr>
        <p:txBody>
          <a:bodyPr wrap="square">
            <a:spAutoFit/>
          </a:bodyPr>
          <a:lstStyle/>
          <a:p>
            <a:pPr marL="285750" indent="-225425">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Tahoma" panose="020B0604030504040204" pitchFamily="34" charset="0"/>
                <a:cs typeface="Times New Roman" panose="02020603050405020304" pitchFamily="18" charset="0"/>
              </a:rPr>
              <a:t>By supporting Buddhism, rulers like </a:t>
            </a:r>
            <a:r>
              <a:rPr lang="en-US" sz="2400" kern="100" dirty="0" err="1">
                <a:effectLst/>
                <a:latin typeface="Times New Roman" panose="02020603050405020304" pitchFamily="18" charset="0"/>
                <a:ea typeface="Tahoma" panose="020B0604030504040204" pitchFamily="34" charset="0"/>
                <a:cs typeface="Times New Roman" panose="02020603050405020304" pitchFamily="18" charset="0"/>
              </a:rPr>
              <a:t>Wudi</a:t>
            </a:r>
            <a:r>
              <a:rPr lang="en-US" sz="2400" kern="100" dirty="0">
                <a:effectLst/>
                <a:latin typeface="Times New Roman" panose="02020603050405020304" pitchFamily="18" charset="0"/>
                <a:ea typeface="Tahoma" panose="020B0604030504040204" pitchFamily="34" charset="0"/>
                <a:cs typeface="Times New Roman" panose="02020603050405020304" pitchFamily="18" charset="0"/>
              </a:rPr>
              <a:t> aimed to strengthen their moral and spiritual authority, as well as to promote social stability in an era marked by political division.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6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690688"/>
          </a:xfrm>
        </p:spPr>
        <p:txBody>
          <a:bodyPr/>
          <a:lstStyle/>
          <a:p>
            <a:pPr algn="ctr"/>
            <a:r>
              <a:rPr lang="en-US" b="1" kern="100" dirty="0">
                <a:latin typeface="Times New Roman" panose="02020603050405020304" pitchFamily="18" charset="0"/>
                <a:ea typeface="Aptos" panose="020B0004020202020204" pitchFamily="34" charset="0"/>
                <a:cs typeface="Times New Roman" panose="02020603050405020304" pitchFamily="18" charset="0"/>
              </a:rPr>
              <a:t>P</a:t>
            </a: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olitical Fragmentation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and Cultural Integration</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43840" y="1560577"/>
            <a:ext cx="11826240" cy="1048512"/>
          </a:xfrm>
        </p:spPr>
        <p:txBody>
          <a:bodyPr>
            <a:noAutofit/>
          </a:bodyPr>
          <a:lstStyle/>
          <a:p>
            <a:pPr>
              <a:lnSpc>
                <a:spcPct val="120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Northern and Southern Dynasties Period was a time of both political fragmentation and cultural integration in China.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painting of a person in a blue robe&#10;&#10;Description automatically generated">
            <a:extLst>
              <a:ext uri="{FF2B5EF4-FFF2-40B4-BE49-F238E27FC236}">
                <a16:creationId xmlns:a16="http://schemas.microsoft.com/office/drawing/2014/main" id="{7C70154B-260E-810D-A653-1F036440D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1392"/>
            <a:ext cx="3267456" cy="4356608"/>
          </a:xfrm>
          <a:prstGeom prst="rect">
            <a:avLst/>
          </a:prstGeom>
        </p:spPr>
      </p:pic>
      <p:sp>
        <p:nvSpPr>
          <p:cNvPr id="13" name="TextBox 12">
            <a:extLst>
              <a:ext uri="{FF2B5EF4-FFF2-40B4-BE49-F238E27FC236}">
                <a16:creationId xmlns:a16="http://schemas.microsoft.com/office/drawing/2014/main" id="{5D3DFCF1-C80B-E505-2056-7ACF7EC4A2CC}"/>
              </a:ext>
            </a:extLst>
          </p:cNvPr>
          <p:cNvSpPr txBox="1"/>
          <p:nvPr/>
        </p:nvSpPr>
        <p:spPr>
          <a:xfrm>
            <a:off x="3389376" y="2379472"/>
            <a:ext cx="8680704" cy="4247638"/>
          </a:xfrm>
          <a:prstGeom prst="rect">
            <a:avLst/>
          </a:prstGeom>
          <a:noFill/>
        </p:spPr>
        <p:txBody>
          <a:bodyPr wrap="square">
            <a:spAutoFit/>
          </a:bodyPr>
          <a:lstStyle/>
          <a:p>
            <a:pPr marL="285750" indent="-285750">
              <a:lnSpc>
                <a:spcPct val="12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the country remained divided between rival states, the spread of Buddhism bridged many of the gaps between the north and south, providing a common religion and philosophy. </a:t>
            </a:r>
          </a:p>
          <a:p>
            <a:pPr marL="285750" indent="-285750">
              <a:lnSpc>
                <a:spcPct val="12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Despite the tension between Confucian and Buddhist values, Buddhism gained widespread acceptance, with royal patronage playing a key role in its expansion. </a:t>
            </a:r>
          </a:p>
          <a:p>
            <a:pPr marL="285750" indent="-285750">
              <a:lnSpc>
                <a:spcPct val="120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cs typeface="Times New Roman" panose="02020603050405020304" pitchFamily="18" charset="0"/>
              </a:rPr>
              <a:t>By the end of this period, Buddhism had firmly established itself as a major force in Chinese religious and cultural life, setting the stage for its continued influence in subsequent centuries</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17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560575"/>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Sui and Tang Dynasties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19456" y="1560576"/>
            <a:ext cx="6120384" cy="3852672"/>
          </a:xfrm>
        </p:spPr>
        <p:txBody>
          <a:bodyPr>
            <a:normAutofit/>
          </a:bodyPr>
          <a:lstStyle/>
          <a:p>
            <a:pPr marL="0" marR="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Unification, Cultural Flourishing, and China’s Golden Age </a:t>
            </a:r>
          </a:p>
          <a:p>
            <a:pPr marL="341313" indent="-341313">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581 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after centuries of division, China was once again unified under the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Sui Dynasty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隋朝</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Suí</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(Sui Chao)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marL="341313" indent="-341313">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Sui marked the end of the Northern and Southern Dynasties period and set the foundation for one of the most remarkable eras in Chinese history.</a:t>
            </a:r>
          </a:p>
        </p:txBody>
      </p:sp>
      <p:pic>
        <p:nvPicPr>
          <p:cNvPr id="5" name="Picture 4" descr="A map of asia with black text&#10;&#10;Description automatically generated">
            <a:extLst>
              <a:ext uri="{FF2B5EF4-FFF2-40B4-BE49-F238E27FC236}">
                <a16:creationId xmlns:a16="http://schemas.microsoft.com/office/drawing/2014/main" id="{FC762DE3-DBD1-91FA-685D-3E91C37F0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0" y="1639824"/>
            <a:ext cx="5852160" cy="3657600"/>
          </a:xfrm>
          <a:prstGeom prst="rect">
            <a:avLst/>
          </a:prstGeom>
        </p:spPr>
      </p:pic>
      <p:sp>
        <p:nvSpPr>
          <p:cNvPr id="7" name="TextBox 6">
            <a:extLst>
              <a:ext uri="{FF2B5EF4-FFF2-40B4-BE49-F238E27FC236}">
                <a16:creationId xmlns:a16="http://schemas.microsoft.com/office/drawing/2014/main" id="{C5D80B74-D636-98D4-F434-51E089DFAAA0}"/>
              </a:ext>
            </a:extLst>
          </p:cNvPr>
          <p:cNvSpPr txBox="1"/>
          <p:nvPr/>
        </p:nvSpPr>
        <p:spPr>
          <a:xfrm>
            <a:off x="219456" y="5413248"/>
            <a:ext cx="11753088" cy="125124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the Sui brought much-needed unity and laid important institutional groundwork, it was the Tang Dynasty (Tang Chao), which followed shortly after, that ushered in China’s Golden Age of cultural, political, and economic development.</a:t>
            </a:r>
          </a:p>
        </p:txBody>
      </p:sp>
    </p:spTree>
    <p:extLst>
      <p:ext uri="{BB962C8B-B14F-4D97-AF65-F5344CB8AC3E}">
        <p14:creationId xmlns:p14="http://schemas.microsoft.com/office/powerpoint/2010/main" val="11679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463039"/>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Sui Dynasty</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Unification and Overreach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291328" y="1463040"/>
            <a:ext cx="6547104" cy="5394959"/>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Sui Dynasty, founded by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Emperor Wendi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581 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was a short-lived but impactful era in Chinese history.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Emperor Wendi, who saw himself as a Buddhist ruler, was committed to both military expansion and the protection of the Buddhist faith.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His rule brought together northern and southern China after centuries of disunity, and his government was focused on rebuilding the nation’s infrastructure and fortifying its political systems.</a:t>
            </a:r>
          </a:p>
        </p:txBody>
      </p:sp>
      <p:pic>
        <p:nvPicPr>
          <p:cNvPr id="5" name="Picture 4" descr="A person with a beard and mustache wearing a gold and silver hat&#10;&#10;Description automatically generated">
            <a:extLst>
              <a:ext uri="{FF2B5EF4-FFF2-40B4-BE49-F238E27FC236}">
                <a16:creationId xmlns:a16="http://schemas.microsoft.com/office/drawing/2014/main" id="{1F06222A-2444-128B-72A7-A85715DB5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6671"/>
            <a:ext cx="5291328" cy="5291328"/>
          </a:xfrm>
          <a:prstGeom prst="rect">
            <a:avLst/>
          </a:prstGeom>
        </p:spPr>
      </p:pic>
    </p:spTree>
    <p:extLst>
      <p:ext uri="{BB962C8B-B14F-4D97-AF65-F5344CB8AC3E}">
        <p14:creationId xmlns:p14="http://schemas.microsoft.com/office/powerpoint/2010/main" val="36281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china with a map of different countries/regions&#10;&#10;Description automatically generated">
            <a:extLst>
              <a:ext uri="{FF2B5EF4-FFF2-40B4-BE49-F238E27FC236}">
                <a16:creationId xmlns:a16="http://schemas.microsoft.com/office/drawing/2014/main" id="{FFF631C1-7D90-4605-73D9-2CBEEF8A8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176" y="3070842"/>
            <a:ext cx="3925824" cy="3790205"/>
          </a:xfrm>
          <a:prstGeom prst="rect">
            <a:avLst/>
          </a:prstGeom>
        </p:spPr>
      </p:pic>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1"/>
            <a:ext cx="12192000" cy="1143000"/>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Chinese Dynastic History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Part 2</a:t>
            </a:r>
            <a:endParaRPr lang="en-US" dirty="0"/>
          </a:p>
        </p:txBody>
      </p:sp>
      <p:sp>
        <p:nvSpPr>
          <p:cNvPr id="4" name="Content Placeholder 3">
            <a:extLst>
              <a:ext uri="{FF2B5EF4-FFF2-40B4-BE49-F238E27FC236}">
                <a16:creationId xmlns:a16="http://schemas.microsoft.com/office/drawing/2014/main" id="{463B98DC-9648-4AD2-9B5A-AD800A075EDD}"/>
              </a:ext>
            </a:extLst>
          </p:cNvPr>
          <p:cNvSpPr>
            <a:spLocks noGrp="1"/>
          </p:cNvSpPr>
          <p:nvPr>
            <p:ph idx="1"/>
          </p:nvPr>
        </p:nvSpPr>
        <p:spPr>
          <a:xfrm>
            <a:off x="499872" y="1146048"/>
            <a:ext cx="11082528" cy="5711952"/>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Introduction: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Welcome to Part 2 of an exploration of Chinese Dynastic History, covering the years from 220 CE to 960 CE. During this period, China witnessed the fall of the Han Dynasty and the emergence of new dynasties, as well as eras of political fragmentation, innovation, and cultural development. Our journey today will focus on the following key dynasties and periods:</a:t>
            </a:r>
          </a:p>
          <a:p>
            <a:pPr marL="0" indent="0">
              <a:buNone/>
            </a:pPr>
            <a:r>
              <a:rPr lang="en-US" b="1" dirty="0">
                <a:latin typeface="Times New Roman" panose="02020603050405020304" pitchFamily="18" charset="0"/>
                <a:cs typeface="Times New Roman" panose="02020603050405020304" pitchFamily="18" charset="0"/>
              </a:rPr>
              <a:t>Six Dynasties Period 220 - 589</a:t>
            </a:r>
            <a:endParaRPr lang="en-US"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The Three Kingdoms Period (220–280 CE)</a:t>
            </a:r>
            <a:r>
              <a:rPr lang="en-US" sz="2400" dirty="0">
                <a:latin typeface="Times New Roman" panose="02020603050405020304" pitchFamily="18" charset="0"/>
                <a:cs typeface="Times New Roman" panose="02020603050405020304" pitchFamily="18" charset="0"/>
              </a:rPr>
              <a:t>: A time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division, warfare, and heroism, often romanticized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Chinese literature. </a:t>
            </a:r>
          </a:p>
          <a:p>
            <a:r>
              <a:rPr lang="en-US" sz="2400" b="1" dirty="0">
                <a:latin typeface="Times New Roman" panose="02020603050405020304" pitchFamily="18" charset="0"/>
                <a:cs typeface="Times New Roman" panose="02020603050405020304" pitchFamily="18" charset="0"/>
              </a:rPr>
              <a:t>The Jin Dynasty (266–420 CE)</a:t>
            </a:r>
            <a:r>
              <a:rPr lang="en-US" sz="2400" dirty="0">
                <a:latin typeface="Times New Roman" panose="02020603050405020304" pitchFamily="18" charset="0"/>
                <a:cs typeface="Times New Roman" panose="02020603050405020304" pitchFamily="18" charset="0"/>
              </a:rPr>
              <a:t>: Unification and eventual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decline, leading to internal strife and foreign invasions. </a:t>
            </a:r>
          </a:p>
          <a:p>
            <a:r>
              <a:rPr lang="en-US" sz="2400" b="1" dirty="0">
                <a:latin typeface="Times New Roman" panose="02020603050405020304" pitchFamily="18" charset="0"/>
                <a:cs typeface="Times New Roman" panose="02020603050405020304" pitchFamily="18" charset="0"/>
              </a:rPr>
              <a:t>The Southern and Northern Dynasties (420–589 CE)</a:t>
            </a:r>
            <a:r>
              <a:rPr lang="en-US" sz="2400" dirty="0">
                <a:latin typeface="Times New Roman" panose="02020603050405020304" pitchFamily="18" charset="0"/>
                <a:cs typeface="Times New Roman" panose="02020603050405020304" pitchFamily="18" charset="0"/>
              </a:rPr>
              <a:t>: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period of regional division with distinct northern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southern powers.</a:t>
            </a:r>
          </a:p>
        </p:txBody>
      </p:sp>
    </p:spTree>
    <p:extLst>
      <p:ext uri="{BB962C8B-B14F-4D97-AF65-F5344CB8AC3E}">
        <p14:creationId xmlns:p14="http://schemas.microsoft.com/office/powerpoint/2010/main" val="310813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267967"/>
          </a:xfrm>
        </p:spPr>
        <p:txBody>
          <a:bodyPr>
            <a:normAutofit fontScale="90000"/>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Sui Dynasty</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Unification and Overreach</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609600" y="1316736"/>
            <a:ext cx="10972800" cy="5394959"/>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Wendi and his successor, Emperor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Yangdi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were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highly ambitious, embarking on massive public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works projects such as the Grand Canal, which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connected the Yellow and Yangtze Rivers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facilitated internal trade.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their grand projects, alongside costly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military campaigns, such as an invasion of Korea,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which required over 1 million men for military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service, imposed a heavy burden on the populace. This strain led to widespread discontent and rebellion.</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Sui Dynasty collapsed in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618 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only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37 years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after its founding. The victor of the rebellion, Li Yuan, a cousin of Emperor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Yangdi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seized control and established the Tang Dynasty.</a:t>
            </a:r>
          </a:p>
        </p:txBody>
      </p:sp>
      <p:pic>
        <p:nvPicPr>
          <p:cNvPr id="5" name="Picture 4" descr="A map of a river&#10;&#10;Description automatically generated">
            <a:extLst>
              <a:ext uri="{FF2B5EF4-FFF2-40B4-BE49-F238E27FC236}">
                <a16:creationId xmlns:a16="http://schemas.microsoft.com/office/drawing/2014/main" id="{D4EEA131-D262-39C0-D176-097B12664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976" y="1463040"/>
            <a:ext cx="5145024" cy="3858768"/>
          </a:xfrm>
          <a:prstGeom prst="rect">
            <a:avLst/>
          </a:prstGeom>
        </p:spPr>
      </p:pic>
    </p:spTree>
    <p:extLst>
      <p:ext uri="{BB962C8B-B14F-4D97-AF65-F5344CB8AC3E}">
        <p14:creationId xmlns:p14="http://schemas.microsoft.com/office/powerpoint/2010/main" val="11676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62153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Tang Dynasty: China’s Golden Age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487168" y="1621536"/>
            <a:ext cx="9083040" cy="5236463"/>
          </a:xfrm>
        </p:spPr>
        <p:txBody>
          <a:bodyPr>
            <a:normAutofit fontScale="92500" lnSpcReduction="2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Tang Dynasty, founded in 618 CE by Li Yuan, who ruled as Emperor Gaozu, would go on to become one of the most celebrated eras in Chinese history.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Emperor Gaozu, was born with the name, Liu Bang, near the city of Feng, in the region of </a:t>
            </a:r>
            <a:r>
              <a:rPr lang="en-US" sz="2600" dirty="0" err="1">
                <a:latin typeface="Times New Roman" panose="02020603050405020304" pitchFamily="18" charset="0"/>
                <a:cs typeface="Times New Roman" panose="02020603050405020304" pitchFamily="18" charset="0"/>
              </a:rPr>
              <a:t>Peixian</a:t>
            </a:r>
            <a:r>
              <a:rPr lang="en-US" sz="2600" dirty="0">
                <a:latin typeface="Times New Roman" panose="02020603050405020304" pitchFamily="18" charset="0"/>
                <a:cs typeface="Times New Roman" panose="02020603050405020304" pitchFamily="18" charset="0"/>
              </a:rPr>
              <a:t> (modern Jiangsu province).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He was a smart man who eventually qualified to become the leader of a village along the Si River. Yet, he was still common enough to be selected as an unpaid laborer sent to work in the Qin capital of Xianyang.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Nevertheless, in times of chaos, titles of nobility can also be attained through strength. </a:t>
            </a:r>
          </a:p>
          <a:p>
            <a:pPr>
              <a:lnSpc>
                <a:spcPct val="107000"/>
              </a:lnSpc>
              <a:spcBef>
                <a:spcPts val="0"/>
              </a:spcBef>
              <a:spcAft>
                <a:spcPts val="800"/>
              </a:spcAft>
            </a:pPr>
            <a:r>
              <a:rPr lang="en-US" sz="2600" dirty="0">
                <a:latin typeface="Times New Roman" panose="02020603050405020304" pitchFamily="18" charset="0"/>
                <a:cs typeface="Times New Roman" panose="02020603050405020304" pitchFamily="18" charset="0"/>
              </a:rPr>
              <a:t>When widespread rebellions broke out in 209 BCE, Liu Bang first seized the governorship of Pei, then became the king of Han and, finally, was proclaimed Emperor Gaozu, founder of the Han Dynasty. </a:t>
            </a:r>
          </a:p>
        </p:txBody>
      </p:sp>
      <p:pic>
        <p:nvPicPr>
          <p:cNvPr id="7" name="Picture 6" descr="A painting of a person in a yellow robe&#10;&#10;Description automatically generated">
            <a:extLst>
              <a:ext uri="{FF2B5EF4-FFF2-40B4-BE49-F238E27FC236}">
                <a16:creationId xmlns:a16="http://schemas.microsoft.com/office/drawing/2014/main" id="{80CF4BB5-FABC-69EB-526F-4F7C49959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236"/>
            <a:ext cx="2487168" cy="5214763"/>
          </a:xfrm>
          <a:prstGeom prst="rect">
            <a:avLst/>
          </a:prstGeom>
        </p:spPr>
      </p:pic>
    </p:spTree>
    <p:extLst>
      <p:ext uri="{BB962C8B-B14F-4D97-AF65-F5344CB8AC3E}">
        <p14:creationId xmlns:p14="http://schemas.microsoft.com/office/powerpoint/2010/main" val="40197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62153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Tang Dynasty 618 CE</a:t>
            </a:r>
            <a:r>
              <a:rPr lang="en-US" b="1" kern="100" dirty="0">
                <a:latin typeface="Times New Roman" panose="02020603050405020304" pitchFamily="18" charset="0"/>
                <a:ea typeface="Aptos" panose="020B0004020202020204" pitchFamily="34" charset="0"/>
                <a:cs typeface="Times New Roman" panose="02020603050405020304" pitchFamily="18" charset="0"/>
              </a:rPr>
              <a:t> </a:t>
            </a:r>
            <a:br>
              <a:rPr lang="en-US" b="1" kern="100" dirty="0">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China’s Golden Age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451104" y="1706880"/>
            <a:ext cx="8851392" cy="5151119"/>
          </a:xfrm>
        </p:spPr>
        <p:txBody>
          <a:bodyPr>
            <a:normAutofit fontScale="92500" lnSpcReduction="10000"/>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Gaozu eventually abdicated the throne to his son. </a:t>
            </a:r>
            <a:r>
              <a:rPr lang="en-US" sz="2400" dirty="0">
                <a:latin typeface="Times New Roman" panose="02020603050405020304" pitchFamily="18" charset="0"/>
                <a:cs typeface="Times New Roman" panose="02020603050405020304" pitchFamily="18" charset="0"/>
              </a:rPr>
              <a:t>Li </a:t>
            </a:r>
            <a:r>
              <a:rPr lang="en-US" sz="2400" dirty="0" err="1">
                <a:latin typeface="Times New Roman" panose="02020603050405020304" pitchFamily="18" charset="0"/>
                <a:cs typeface="Times New Roman" panose="02020603050405020304" pitchFamily="18" charset="0"/>
              </a:rPr>
              <a:t>Shimin</a:t>
            </a:r>
            <a:r>
              <a:rPr lang="en-US" sz="2400" dirty="0">
                <a:latin typeface="Times New Roman" panose="02020603050405020304" pitchFamily="18" charset="0"/>
                <a:cs typeface="Times New Roman" panose="02020603050405020304" pitchFamily="18" charset="0"/>
              </a:rPr>
              <a:t> who ascended the throne as Emperor </a:t>
            </a:r>
            <a:r>
              <a:rPr lang="en-US" sz="2400" dirty="0" err="1">
                <a:latin typeface="Times New Roman" panose="02020603050405020304" pitchFamily="18" charset="0"/>
                <a:cs typeface="Times New Roman" panose="02020603050405020304" pitchFamily="18" charset="0"/>
              </a:rPr>
              <a:t>Taizong</a:t>
            </a:r>
            <a:r>
              <a:rPr lang="en-US" sz="2400" dirty="0">
                <a:latin typeface="Times New Roman" panose="02020603050405020304" pitchFamily="18" charset="0"/>
                <a:cs typeface="Times New Roman" panose="02020603050405020304" pitchFamily="18" charset="0"/>
              </a:rPr>
              <a:t> after forcing his father to abdicate and murdering his two brothers.</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Emperor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Taizong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under whom the Tang Dynasty flourished.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period, often referred to as China's Golden Age, was marked by cultural, political, and economic achievements that influenced not just China but the entire world. </a:t>
            </a:r>
          </a:p>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In 630, Chinese efforts against the Eastern Turkic Khaganate over the occupation of Ordos and southwestern Mongolia won </a:t>
            </a:r>
            <a:r>
              <a:rPr lang="en-US" sz="2400" dirty="0" err="1">
                <a:latin typeface="Times New Roman" panose="02020603050405020304" pitchFamily="18" charset="0"/>
                <a:cs typeface="Times New Roman" panose="02020603050405020304" pitchFamily="18" charset="0"/>
              </a:rPr>
              <a:t>Taizong</a:t>
            </a:r>
            <a:r>
              <a:rPr lang="en-US" sz="2400" dirty="0">
                <a:latin typeface="Times New Roman" panose="02020603050405020304" pitchFamily="18" charset="0"/>
                <a:cs typeface="Times New Roman" panose="02020603050405020304" pitchFamily="18" charset="0"/>
              </a:rPr>
              <a:t> the title of Great Khan and created opportunities for Chinese-Turkish expeditions into the silk route cities between 640 and 650. </a:t>
            </a:r>
          </a:p>
          <a:p>
            <a:pPr>
              <a:lnSpc>
                <a:spcPct val="107000"/>
              </a:lnSpc>
              <a:spcBef>
                <a:spcPts val="0"/>
              </a:spcBef>
              <a:spcAft>
                <a:spcPts val="800"/>
              </a:spcAft>
            </a:pPr>
            <a:r>
              <a:rPr lang="en-US" sz="2400" dirty="0">
                <a:latin typeface="Times New Roman" panose="02020603050405020304" pitchFamily="18" charset="0"/>
                <a:cs typeface="Times New Roman" panose="02020603050405020304" pitchFamily="18" charset="0"/>
              </a:rPr>
              <a:t>With the eastern Turkish threat extinguished, the emperor focused on the westward expansion of China, relying on the military skills of the former Northern Zhou state to make China the dominant power in Asia.</a:t>
            </a:r>
            <a:endPar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A painting of a person in a red robe&#10;&#10;Description automatically generated">
            <a:extLst>
              <a:ext uri="{FF2B5EF4-FFF2-40B4-BE49-F238E27FC236}">
                <a16:creationId xmlns:a16="http://schemas.microsoft.com/office/drawing/2014/main" id="{4619A4B2-E02D-FAA6-A476-A0E084013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496" y="1734765"/>
            <a:ext cx="2889504" cy="5123234"/>
          </a:xfrm>
          <a:prstGeom prst="rect">
            <a:avLst/>
          </a:prstGeom>
        </p:spPr>
      </p:pic>
    </p:spTree>
    <p:extLst>
      <p:ext uri="{BB962C8B-B14F-4D97-AF65-F5344CB8AC3E}">
        <p14:creationId xmlns:p14="http://schemas.microsoft.com/office/powerpoint/2010/main" val="35134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609343"/>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Tang Dynasty 618 CE</a:t>
            </a:r>
            <a:r>
              <a:rPr lang="en-US" b="1" kern="100" dirty="0">
                <a:latin typeface="Times New Roman" panose="02020603050405020304" pitchFamily="18" charset="0"/>
                <a:ea typeface="Aptos" panose="020B0004020202020204" pitchFamily="34" charset="0"/>
                <a:cs typeface="Times New Roman" panose="02020603050405020304" pitchFamily="18" charset="0"/>
              </a:rPr>
              <a:t> </a:t>
            </a:r>
            <a:br>
              <a:rPr lang="en-US" b="1" kern="100" dirty="0">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 China’s Golden Age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85216" y="1731265"/>
            <a:ext cx="10972800" cy="4035552"/>
          </a:xfrm>
        </p:spPr>
        <p:txBody>
          <a:bodyPr>
            <a:norm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key innovations inherited from the Sui and expanded under the Tang was the civil service examination system.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Based on Confucian Classics, this system allowed individuals to earn government positions through merit rather than hereditary privilege. </a:t>
            </a:r>
          </a:p>
        </p:txBody>
      </p:sp>
      <p:pic>
        <p:nvPicPr>
          <p:cNvPr id="5" name="Picture 4">
            <a:extLst>
              <a:ext uri="{FF2B5EF4-FFF2-40B4-BE49-F238E27FC236}">
                <a16:creationId xmlns:a16="http://schemas.microsoft.com/office/drawing/2014/main" id="{E5BD98AF-A223-71DD-0675-BEFE0764D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4719"/>
            <a:ext cx="4511040" cy="3383280"/>
          </a:xfrm>
          <a:prstGeom prst="rect">
            <a:avLst/>
          </a:prstGeom>
        </p:spPr>
      </p:pic>
      <p:sp>
        <p:nvSpPr>
          <p:cNvPr id="7" name="TextBox 6">
            <a:extLst>
              <a:ext uri="{FF2B5EF4-FFF2-40B4-BE49-F238E27FC236}">
                <a16:creationId xmlns:a16="http://schemas.microsoft.com/office/drawing/2014/main" id="{80877B59-9E15-E7F2-44A4-29BEC660C9C3}"/>
              </a:ext>
            </a:extLst>
          </p:cNvPr>
          <p:cNvSpPr txBox="1"/>
          <p:nvPr/>
        </p:nvSpPr>
        <p:spPr>
          <a:xfrm>
            <a:off x="4730496" y="3569698"/>
            <a:ext cx="6876288" cy="3349956"/>
          </a:xfrm>
          <a:prstGeom prst="rect">
            <a:avLst/>
          </a:prstGeom>
          <a:noFill/>
        </p:spPr>
        <p:txBody>
          <a:bodyPr wrap="square">
            <a:spAutoFit/>
          </a:bodyPr>
          <a:lstStyle/>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creating schools and issuing official state versions of the Confucian texts, the Tang government ensured that talented individuals could rise through the ranks, reinforcing a more meritocratic bureaucracy. </a:t>
            </a:r>
          </a:p>
          <a:p>
            <a:pPr marL="34290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 Emperor's position remained hereditary.</a:t>
            </a:r>
          </a:p>
          <a:p>
            <a:pPr marL="0" indent="0" hangingPunct="0">
              <a:lnSpc>
                <a:spcPct val="107000"/>
              </a:lnSpc>
              <a:spcBef>
                <a:spcPts val="0"/>
              </a:spcBef>
              <a:spcAft>
                <a:spcPts val="800"/>
              </a:spcAft>
              <a:buNone/>
            </a:pPr>
            <a:endParaRPr lang="en-US" sz="18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99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3752849"/>
            <a:ext cx="3974591" cy="3105140"/>
          </a:xfrm>
        </p:spPr>
        <p:txBody>
          <a:bodyPr anchor="ctr">
            <a:normAutofit/>
          </a:bodyPr>
          <a:lstStyle/>
          <a:p>
            <a:pPr marL="0" marR="0" algn="ctr">
              <a:spcBef>
                <a:spcPts val="0"/>
              </a:spcBef>
              <a:spcAft>
                <a:spcPts val="800"/>
              </a:spcAf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Chang’an</a:t>
            </a:r>
            <a:br>
              <a:rPr lang="en-US" b="1" kern="100" dirty="0">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Cosmopolitan Capital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uilding with a tower in the background&#10;&#10;Description automatically generated with medium confidence">
            <a:extLst>
              <a:ext uri="{FF2B5EF4-FFF2-40B4-BE49-F238E27FC236}">
                <a16:creationId xmlns:a16="http://schemas.microsoft.com/office/drawing/2014/main" id="{1106BE2F-C919-55F0-CEE4-157C5E40AEDF}"/>
              </a:ext>
            </a:extLst>
          </p:cNvPr>
          <p:cNvPicPr>
            <a:picLocks noChangeAspect="1"/>
          </p:cNvPicPr>
          <p:nvPr/>
        </p:nvPicPr>
        <p:blipFill>
          <a:blip r:embed="rId2">
            <a:extLst>
              <a:ext uri="{28A0092B-C50C-407E-A947-70E740481C1C}">
                <a14:useLocalDpi xmlns:a14="http://schemas.microsoft.com/office/drawing/2010/main" val="0"/>
              </a:ext>
            </a:extLst>
          </a:blip>
          <a:srcRect b="17184"/>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3974590" y="3429000"/>
            <a:ext cx="8217390" cy="3428990"/>
          </a:xfrm>
        </p:spPr>
        <p:txBody>
          <a:bodyPr anchor="ctr">
            <a:noAutofit/>
          </a:bodyPr>
          <a:lstStyle/>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Tang capital,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Chang’an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became a thriving metropolis and a symbol of China’s newfound unity and strength.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the height of the Tang Dynasty,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Chang’an’s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population, including its suburbs, reached nearly 2 million people, making it the largest city in the world at the time.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city was known for its cosmopolitanism, welcoming traders, diplomats, and scholars from as far away as Persia, India, and Central Asia.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378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328929"/>
          </a:xfrm>
        </p:spPr>
        <p:txBody>
          <a:bodyPr>
            <a:normAutofit/>
          </a:bodyPr>
          <a:lstStyle/>
          <a:p>
            <a:pPr marL="0" marR="0" algn="ctr">
              <a:lnSpc>
                <a:spcPct val="107000"/>
              </a:lnSpc>
              <a:spcBef>
                <a:spcPts val="0"/>
              </a:spcBef>
              <a:spcAft>
                <a:spcPts val="800"/>
              </a:spcAft>
            </a:pPr>
            <a:r>
              <a:rPr lang="en-US" sz="4400" b="1" kern="100">
                <a:effectLst/>
                <a:latin typeface="Times New Roman" panose="02020603050405020304" pitchFamily="18" charset="0"/>
                <a:ea typeface="Aptos" panose="020B0004020202020204" pitchFamily="34" charset="0"/>
                <a:cs typeface="Times New Roman" panose="02020603050405020304" pitchFamily="18" charset="0"/>
              </a:rPr>
              <a:t>Chang’an: A Cosmopolitan Capital</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59492" y="1414272"/>
            <a:ext cx="5836508" cy="5443727"/>
          </a:xfrm>
        </p:spPr>
        <p:txBody>
          <a:bodyPr>
            <a:noAutofit/>
          </a:bodyPr>
          <a:lstStyle/>
          <a:p>
            <a:pPr>
              <a:lnSpc>
                <a:spcPct val="107000"/>
              </a:lnSpc>
              <a:spcBef>
                <a:spcPts val="0"/>
              </a:spcBef>
              <a:spcAft>
                <a:spcPts val="800"/>
              </a:spcAft>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Chang’an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was also a hub of religious diversity. Buddhism, Taoism, and Confucianism all thrived during the Tang era, coexisting peacefully.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city boasted hundreds of monasteries, temples, and even some foreign churches, reflecting the openness of Tang China to external influences.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pluralism was supported by the Tang rulers, many of whom actively promoted Buddhism as a stabilizing and moral force.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n aerial view of a city&#10;&#10;Description automatically generated">
            <a:extLst>
              <a:ext uri="{FF2B5EF4-FFF2-40B4-BE49-F238E27FC236}">
                <a16:creationId xmlns:a16="http://schemas.microsoft.com/office/drawing/2014/main" id="{3B91D539-2059-DCD6-D233-6A76C49ABD4C}"/>
              </a:ext>
            </a:extLst>
          </p:cNvPr>
          <p:cNvPicPr>
            <a:picLocks noChangeAspect="1"/>
          </p:cNvPicPr>
          <p:nvPr/>
        </p:nvPicPr>
        <p:blipFill>
          <a:blip r:embed="rId2">
            <a:extLst>
              <a:ext uri="{28A0092B-C50C-407E-A947-70E740481C1C}">
                <a14:useLocalDpi xmlns:a14="http://schemas.microsoft.com/office/drawing/2010/main" val="0"/>
              </a:ext>
            </a:extLst>
          </a:blip>
          <a:srcRect l="8838"/>
          <a:stretch/>
        </p:blipFill>
        <p:spPr>
          <a:xfrm>
            <a:off x="5931242" y="1504048"/>
            <a:ext cx="6260757" cy="4390125"/>
          </a:xfrm>
          <a:prstGeom prst="rect">
            <a:avLst/>
          </a:prstGeom>
        </p:spPr>
      </p:pic>
    </p:spTree>
    <p:extLst>
      <p:ext uri="{BB962C8B-B14F-4D97-AF65-F5344CB8AC3E}">
        <p14:creationId xmlns:p14="http://schemas.microsoft.com/office/powerpoint/2010/main" val="12981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572767"/>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Tang Poetry and Cultural Achievements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3682314" y="1572769"/>
            <a:ext cx="8509686" cy="5285232"/>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most enduring cultural legacies of the Tang Dynasty was its poetry, which reached new heights for the time.</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Two of the most famous poets in Chinese history, Li Bai and Du Fu, lived and wrote during the Tang era. </a:t>
            </a:r>
          </a:p>
          <a:p>
            <a:pPr>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Li Bai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for his romanticism and love of nature, often celebrated life’s pleasures in vivid imagery. His poetic descriptions of the moon and his drunken reveries have become some of the most iconic in Chinese literature. </a:t>
            </a:r>
          </a:p>
          <a:p>
            <a:pPr>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Du Fu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on the other hand, was a realist poet, whose works often reflected the harsh realities of his time. His poems described the suffering caused by war and political instability, offering a poignant counterpoint to Li Bai’s more idealistic themes.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ok cover with writing on it&#10;&#10;Description automatically generated">
            <a:extLst>
              <a:ext uri="{FF2B5EF4-FFF2-40B4-BE49-F238E27FC236}">
                <a16:creationId xmlns:a16="http://schemas.microsoft.com/office/drawing/2014/main" id="{D6342E17-4B74-6D53-5242-92F0CF76E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7765"/>
            <a:ext cx="3682314" cy="5220234"/>
          </a:xfrm>
          <a:prstGeom prst="rect">
            <a:avLst/>
          </a:prstGeom>
        </p:spPr>
      </p:pic>
    </p:spTree>
    <p:extLst>
      <p:ext uri="{BB962C8B-B14F-4D97-AF65-F5344CB8AC3E}">
        <p14:creationId xmlns:p14="http://schemas.microsoft.com/office/powerpoint/2010/main" val="149967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62153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Tang Poetry and Cultural Achievements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97408" y="1584961"/>
            <a:ext cx="10984992" cy="5236464"/>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addition to poetry, the Tang period also saw the rise of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tea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culture.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While tea had been used medicinally for centuries, it was during the Tang era that it became China’s most popular beverage.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shift was largely due to the efforts of Lu Yu, a scholar and tea master who authored the famous "Cha Jing" (The Classic of Tea).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His work codified the methods of tea preparation and appreciation, and he became known as Cha Sheng (The Sage of Tea) for his contributions to the development of tea 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ainting of women in dresses&#10;&#10;Description automatically generated">
            <a:extLst>
              <a:ext uri="{FF2B5EF4-FFF2-40B4-BE49-F238E27FC236}">
                <a16:creationId xmlns:a16="http://schemas.microsoft.com/office/drawing/2014/main" id="{9CFC97E9-02FF-BE36-EA1F-72DAC9C194D6}"/>
              </a:ext>
            </a:extLst>
          </p:cNvPr>
          <p:cNvPicPr>
            <a:picLocks noChangeAspect="1"/>
          </p:cNvPicPr>
          <p:nvPr/>
        </p:nvPicPr>
        <p:blipFill>
          <a:blip r:embed="rId3">
            <a:extLst>
              <a:ext uri="{28A0092B-C50C-407E-A947-70E740481C1C}">
                <a14:useLocalDpi xmlns:a14="http://schemas.microsoft.com/office/drawing/2010/main" val="0"/>
              </a:ext>
            </a:extLst>
          </a:blip>
          <a:srcRect l="2534" r="4900"/>
          <a:stretch/>
        </p:blipFill>
        <p:spPr>
          <a:xfrm>
            <a:off x="0" y="4744995"/>
            <a:ext cx="12192000" cy="2113004"/>
          </a:xfrm>
          <a:prstGeom prst="rect">
            <a:avLst/>
          </a:prstGeom>
        </p:spPr>
      </p:pic>
    </p:spTree>
    <p:extLst>
      <p:ext uri="{BB962C8B-B14F-4D97-AF65-F5344CB8AC3E}">
        <p14:creationId xmlns:p14="http://schemas.microsoft.com/office/powerpoint/2010/main" val="34380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584959"/>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Legacy of the Sui and Tang Dynasties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97408" y="1584960"/>
            <a:ext cx="10997184" cy="5273039"/>
          </a:xfrm>
        </p:spPr>
        <p:txBody>
          <a:bodyPr>
            <a:noAutofit/>
          </a:bodyPr>
          <a:lstStyle/>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Though the Sui Dynasty was brief, its accomplishments, such as the re-unification of China and the initiation of the civil service examination system, set the stage for the Tang Dynasty’s Golden Age.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Tang expanded these innovations, creating a more merit-based political system and fostering a vibrant cultural and intellectual environment.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Under the Tang,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Chang’an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became the largest city in the world and a symbol of China's openness to international exchange, both culturally and commercially.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tolerance for diverse religious practices, the flourishing of literature and poetry, and the rise of tea culture all contributed to making the Tang Dynasty one of the most celebrated periods in Chinese history.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Tang era’s intellectual vibrancy, cosmopolitanism, and political innovations left an enduring legacy that shaped China for centuries to come.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57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marL="0" marR="0" algn="ctr">
              <a:spcBef>
                <a:spcPts val="0"/>
              </a:spcBef>
              <a:spcAft>
                <a:spcPts val="800"/>
              </a:spcAft>
            </a:pPr>
            <a:r>
              <a:rPr lang="en-US" b="1" dirty="0">
                <a:latin typeface="Times New Roman" panose="02020603050405020304" pitchFamily="18" charset="0"/>
                <a:cs typeface="Times New Roman" panose="02020603050405020304" pitchFamily="18" charset="0"/>
              </a:rPr>
              <a:t>Conclusion</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56032" y="1353312"/>
            <a:ext cx="11668238" cy="5266944"/>
          </a:xfrm>
        </p:spPr>
        <p:txBody>
          <a:bodyPr>
            <a:noAutofit/>
          </a:bodyPr>
          <a:lstStyle/>
          <a:p>
            <a:pPr>
              <a:spcBef>
                <a:spcPts val="0"/>
              </a:spcBef>
              <a:spcAft>
                <a:spcPts val="800"/>
              </a:spcAft>
            </a:pPr>
            <a:r>
              <a:rPr lang="en-US" sz="2400" dirty="0">
                <a:latin typeface="Times New Roman" panose="02020603050405020304" pitchFamily="18" charset="0"/>
                <a:cs typeface="Times New Roman" panose="02020603050405020304" pitchFamily="18" charset="0"/>
              </a:rPr>
              <a:t>The Spring and Autumn and Warring States periods marked a time of chaos and warfare, but also birthed some of the most influential philosophies that shaped China for millennia. </a:t>
            </a:r>
          </a:p>
          <a:p>
            <a:pPr>
              <a:spcBef>
                <a:spcPts val="0"/>
              </a:spcBef>
              <a:spcAft>
                <a:spcPts val="800"/>
              </a:spcAft>
            </a:pPr>
            <a:r>
              <a:rPr lang="en-US" sz="2400" dirty="0">
                <a:latin typeface="Times New Roman" panose="02020603050405020304" pitchFamily="18" charset="0"/>
                <a:cs typeface="Times New Roman" panose="02020603050405020304" pitchFamily="18" charset="0"/>
              </a:rPr>
              <a:t>Confucianism, Daoism, and Legalism emerged as guiding ideologies in response to the instability of these eras, each offering visions for restoring order and harmony. </a:t>
            </a:r>
          </a:p>
          <a:p>
            <a:pPr>
              <a:spcBef>
                <a:spcPts val="0"/>
              </a:spcBef>
              <a:spcAft>
                <a:spcPts val="800"/>
              </a:spcAft>
            </a:pPr>
            <a:r>
              <a:rPr lang="en-US" sz="2400" dirty="0">
                <a:latin typeface="Times New Roman" panose="02020603050405020304" pitchFamily="18" charset="0"/>
                <a:cs typeface="Times New Roman" panose="02020603050405020304" pitchFamily="18" charset="0"/>
              </a:rPr>
              <a:t>Despite the tumultuous nature of these times, they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set the stage for the eventual unification under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Qin Dynasty, followed by the flourishing of Chinese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civilization during the Han, Sui, and Tang dynasties. </a:t>
            </a:r>
          </a:p>
          <a:p>
            <a:pPr>
              <a:spcBef>
                <a:spcPts val="0"/>
              </a:spcBef>
              <a:spcAft>
                <a:spcPts val="800"/>
              </a:spcAft>
            </a:pPr>
            <a:r>
              <a:rPr lang="en-US" sz="2400" dirty="0">
                <a:latin typeface="Times New Roman" panose="02020603050405020304" pitchFamily="18" charset="0"/>
                <a:cs typeface="Times New Roman" panose="02020603050405020304" pitchFamily="18" charset="0"/>
              </a:rPr>
              <a:t>The intellectual and cultural legacies of these periods,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particularly the Confucian ideals, continued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influence Chinese society and governance long after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wars had ended.</a:t>
            </a:r>
            <a:endPar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descr="A painting of men working in a shop&#10;&#10;Description automatically generated">
            <a:extLst>
              <a:ext uri="{FF2B5EF4-FFF2-40B4-BE49-F238E27FC236}">
                <a16:creationId xmlns:a16="http://schemas.microsoft.com/office/drawing/2014/main" id="{A1702F54-2F48-63FE-4D47-C93D059927BB}"/>
              </a:ext>
            </a:extLst>
          </p:cNvPr>
          <p:cNvPicPr>
            <a:picLocks noChangeAspect="1"/>
          </p:cNvPicPr>
          <p:nvPr/>
        </p:nvPicPr>
        <p:blipFill>
          <a:blip r:embed="rId2">
            <a:extLst>
              <a:ext uri="{28A0092B-C50C-407E-A947-70E740481C1C}">
                <a14:useLocalDpi xmlns:a14="http://schemas.microsoft.com/office/drawing/2010/main" val="0"/>
              </a:ext>
            </a:extLst>
          </a:blip>
          <a:srcRect l="6659"/>
          <a:stretch/>
        </p:blipFill>
        <p:spPr>
          <a:xfrm>
            <a:off x="7339914" y="2881014"/>
            <a:ext cx="4849037" cy="3976985"/>
          </a:xfrm>
          <a:prstGeom prst="rect">
            <a:avLst/>
          </a:prstGeom>
        </p:spPr>
      </p:pic>
    </p:spTree>
    <p:extLst>
      <p:ext uri="{BB962C8B-B14F-4D97-AF65-F5344CB8AC3E}">
        <p14:creationId xmlns:p14="http://schemas.microsoft.com/office/powerpoint/2010/main" val="5716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1"/>
            <a:ext cx="12192000" cy="1146048"/>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Chinese Dynastic History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Part 2</a:t>
            </a:r>
            <a:endParaRPr lang="en-US" dirty="0"/>
          </a:p>
        </p:txBody>
      </p:sp>
      <p:sp>
        <p:nvSpPr>
          <p:cNvPr id="4" name="Content Placeholder 3">
            <a:extLst>
              <a:ext uri="{FF2B5EF4-FFF2-40B4-BE49-F238E27FC236}">
                <a16:creationId xmlns:a16="http://schemas.microsoft.com/office/drawing/2014/main" id="{463B98DC-9648-4AD2-9B5A-AD800A075EDD}"/>
              </a:ext>
            </a:extLst>
          </p:cNvPr>
          <p:cNvSpPr>
            <a:spLocks noGrp="1"/>
          </p:cNvSpPr>
          <p:nvPr>
            <p:ph idx="1"/>
          </p:nvPr>
        </p:nvSpPr>
        <p:spPr>
          <a:xfrm>
            <a:off x="597408" y="1146049"/>
            <a:ext cx="10960608" cy="3547871"/>
          </a:xfrm>
        </p:spPr>
        <p:txBody>
          <a:bodyPr>
            <a:noAutofit/>
          </a:bodyPr>
          <a:lstStyle/>
          <a:p>
            <a:r>
              <a:rPr lang="en-US" sz="2400" b="1" dirty="0">
                <a:latin typeface="Times New Roman" panose="02020603050405020304" pitchFamily="18" charset="0"/>
                <a:cs typeface="Times New Roman" panose="02020603050405020304" pitchFamily="18" charset="0"/>
              </a:rPr>
              <a:t>The Sui Dynasty (581–618 CE)</a:t>
            </a:r>
            <a:r>
              <a:rPr lang="en-US" sz="2400" dirty="0">
                <a:latin typeface="Times New Roman" panose="02020603050405020304" pitchFamily="18" charset="0"/>
                <a:cs typeface="Times New Roman" panose="02020603050405020304" pitchFamily="18" charset="0"/>
              </a:rPr>
              <a:t>: A short-lived yet transformative era, credited with reuniting China.</a:t>
            </a:r>
          </a:p>
          <a:p>
            <a:r>
              <a:rPr lang="en-US" sz="2400" b="1" dirty="0">
                <a:latin typeface="Times New Roman" panose="02020603050405020304" pitchFamily="18" charset="0"/>
                <a:cs typeface="Times New Roman" panose="02020603050405020304" pitchFamily="18" charset="0"/>
              </a:rPr>
              <a:t>The Tang Dynasty (618–907 CE)</a:t>
            </a:r>
            <a:r>
              <a:rPr lang="en-US" sz="2400" dirty="0">
                <a:latin typeface="Times New Roman" panose="02020603050405020304" pitchFamily="18" charset="0"/>
                <a:cs typeface="Times New Roman" panose="02020603050405020304" pitchFamily="18" charset="0"/>
              </a:rPr>
              <a:t>: One of China’s most prosperous and culturally rich dynasties, marking a golden age of Chinese civilization. </a:t>
            </a:r>
          </a:p>
          <a:p>
            <a:r>
              <a:rPr lang="en-US" sz="2400" b="1" dirty="0">
                <a:latin typeface="Times New Roman" panose="02020603050405020304" pitchFamily="18" charset="0"/>
                <a:cs typeface="Times New Roman" panose="02020603050405020304" pitchFamily="18" charset="0"/>
              </a:rPr>
              <a:t>The Five Dynasties and Ten Kingdoms Period (907–960 CE)</a:t>
            </a:r>
            <a:r>
              <a:rPr lang="en-US" sz="2400" dirty="0">
                <a:latin typeface="Times New Roman" panose="02020603050405020304" pitchFamily="18" charset="0"/>
                <a:cs typeface="Times New Roman" panose="02020603050405020304" pitchFamily="18" charset="0"/>
              </a:rPr>
              <a:t>: A chaotic period of fragmentation and regional conflict. </a:t>
            </a:r>
          </a:p>
          <a:p>
            <a:r>
              <a:rPr lang="en-US" sz="2400" dirty="0">
                <a:latin typeface="Times New Roman" panose="02020603050405020304" pitchFamily="18" charset="0"/>
                <a:cs typeface="Times New Roman" panose="02020603050405020304" pitchFamily="18" charset="0"/>
              </a:rPr>
              <a:t>Throughout this presentation, we will examine the political, social, and cultural developments that shaped China during these centuries, highlighting key events, influential leaders, and the enduring legacies of these dynasties.</a:t>
            </a:r>
          </a:p>
          <a:p>
            <a:endParaRPr lang="en-US" sz="2400" dirty="0">
              <a:latin typeface="Times New Roman" panose="02020603050405020304" pitchFamily="18" charset="0"/>
              <a:cs typeface="Times New Roman" panose="02020603050405020304" pitchFamily="18" charset="0"/>
            </a:endParaRPr>
          </a:p>
        </p:txBody>
      </p:sp>
      <p:pic>
        <p:nvPicPr>
          <p:cNvPr id="5" name="Picture 4" descr="A group of people in traditional dresses&#10;&#10;Description automatically generated">
            <a:extLst>
              <a:ext uri="{FF2B5EF4-FFF2-40B4-BE49-F238E27FC236}">
                <a16:creationId xmlns:a16="http://schemas.microsoft.com/office/drawing/2014/main" id="{18914BBE-6935-564F-8129-04A16AD3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4846320"/>
            <a:ext cx="12192000" cy="2011680"/>
          </a:xfrm>
          <a:prstGeom prst="rect">
            <a:avLst/>
          </a:prstGeom>
        </p:spPr>
      </p:pic>
    </p:spTree>
    <p:extLst>
      <p:ext uri="{BB962C8B-B14F-4D97-AF65-F5344CB8AC3E}">
        <p14:creationId xmlns:p14="http://schemas.microsoft.com/office/powerpoint/2010/main" val="239049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646177"/>
            <a:ext cx="9144000" cy="1487423"/>
          </a:xfrm>
        </p:spPr>
        <p:txBody>
          <a:bodyPr anchor="ctr">
            <a:normAutofit/>
          </a:bodyPr>
          <a:lstStyle/>
          <a:p>
            <a:r>
              <a:rPr lang="en-US" sz="5000"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p:nvPr/>
        </p:nvSpPr>
        <p:spPr>
          <a:xfrm>
            <a:off x="287383" y="235131"/>
            <a:ext cx="11652068" cy="5441170"/>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Wikipedia.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2"/>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World History Encyclopedia.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3"/>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“What Is China’s Mandate of Heaven?” ThoughtCo.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4"/>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Mandate of Heaven – Early World Civilizations.” Achieving the Dream.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5"/>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“5.3: The Zhou Dynasty.” Humanities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LibreTexts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6"/>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Fairbank, J. K., &amp; Goldman, M. (2006).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China: A New History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Harvard University Press.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Ebrey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P. B. (2010).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The Cambridge Illustrated History of China</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Cambridge University Press.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err="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Keay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J. (2009). </a:t>
            </a:r>
            <a:r>
              <a:rPr lang="en-US" sz="2200" i="1"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China: A History</a:t>
            </a: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HarperCollins.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“Dynasties of China.” Wikipedia.</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“The 13 Dynasties that Ruled China in Order.” History Hit.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2846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a:spLocks noGrp="1" noRot="1" noMove="1" noResize="1" noEditPoints="1" noAdjustHandles="1" noChangeArrowheads="1" noChangeShapeType="1"/>
          </p:cNvSpPr>
          <p:nvPr/>
        </p:nvSpPr>
        <p:spPr>
          <a:xfrm>
            <a:off x="287383" y="235131"/>
            <a:ext cx="11652068" cy="5441170"/>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“Oracle bone script.” Wikipedia.</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“Oracle Bones.” World History Encyclopedia.  </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“What are oracle bones?” BBC Bitesize. </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“Chinese Writing from 5000 B.C. to Present.” Rutgers University.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2"/>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Jiaguwen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 Chinese, Oracle Bones, Shang Dynasty.” Britannica.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3"/>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Fairbank, J. K., &amp; Goldman, M. (2006).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China: A New History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Harvard University Press.</a:t>
            </a: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“Shang Dynasty.” World History Encyclopedia.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4"/>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“Zhou dynasty.” Wikipedia.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5"/>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“Shang and Zhou Dynasties: The Bronze Age of China.” The Met. </a:t>
            </a:r>
            <a:r>
              <a:rPr lang="en-US" sz="2200" u="sng" kern="100" dirty="0">
                <a:solidFill>
                  <a:srgbClr val="0000FF"/>
                </a:solidFill>
                <a:effectLst/>
                <a:latin typeface="Times New Roman" panose="02020603050405020304" pitchFamily="18" charset="0"/>
                <a:ea typeface="Aptos" panose="020B0004020202020204" pitchFamily="34" charset="0"/>
                <a:cs typeface="Times New Roman" panose="02020603050405020304" pitchFamily="18" charset="0"/>
                <a:hlinkClick r:id="rId6"/>
              </a:rPr>
              <a:t>  </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85800" marR="0" indent="-457200">
              <a:lnSpc>
                <a:spcPct val="107000"/>
              </a:lnSpc>
              <a:spcBef>
                <a:spcPts val="0"/>
              </a:spcBef>
              <a:spcAft>
                <a:spcPts val="800"/>
              </a:spcAft>
              <a:buFont typeface="Wingdings" panose="05000000000000000000" pitchFamily="2" charset="2"/>
              <a:buChar char="q"/>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“Mandate of Heaven.” Ancient History Encyclopedia.</a:t>
            </a:r>
          </a:p>
        </p:txBody>
      </p:sp>
    </p:spTree>
    <p:extLst>
      <p:ext uri="{BB962C8B-B14F-4D97-AF65-F5344CB8AC3E}">
        <p14:creationId xmlns:p14="http://schemas.microsoft.com/office/powerpoint/2010/main" val="390202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5" name="Picture 24" descr="A chart of different coins&#10;&#10;Description automatically generated">
            <a:extLst>
              <a:ext uri="{FF2B5EF4-FFF2-40B4-BE49-F238E27FC236}">
                <a16:creationId xmlns:a16="http://schemas.microsoft.com/office/drawing/2014/main" id="{1EA4287A-81DA-E593-D1AC-DE6C5CDCE68F}"/>
              </a:ext>
            </a:extLst>
          </p:cNvPr>
          <p:cNvPicPr>
            <a:picLocks noChangeAspect="1"/>
          </p:cNvPicPr>
          <p:nvPr/>
        </p:nvPicPr>
        <p:blipFill>
          <a:blip r:embed="rId2"/>
          <a:stretch>
            <a:fillRect/>
          </a:stretch>
        </p:blipFill>
        <p:spPr>
          <a:xfrm>
            <a:off x="0" y="-1016"/>
            <a:ext cx="12192000" cy="6860032"/>
          </a:xfrm>
          <a:prstGeom prst="rect">
            <a:avLst/>
          </a:prstGeom>
        </p:spPr>
      </p:pic>
    </p:spTree>
    <p:extLst>
      <p:ext uri="{BB962C8B-B14F-4D97-AF65-F5344CB8AC3E}">
        <p14:creationId xmlns:p14="http://schemas.microsoft.com/office/powerpoint/2010/main" val="140210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
            <a:ext cx="10515600" cy="1243583"/>
          </a:xfrm>
        </p:spPr>
        <p:txBody>
          <a:bodyPr/>
          <a:lstStyle/>
          <a:p>
            <a:pPr algn="ctr"/>
            <a:r>
              <a:rPr lang="en-US" sz="4400" b="1" dirty="0">
                <a:latin typeface="Times New Roman" panose="02020603050405020304" pitchFamily="18" charset="0"/>
                <a:cs typeface="Times New Roman" panose="02020603050405020304" pitchFamily="18" charset="0"/>
              </a:rPr>
              <a:t>Six Dynasties Period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73024" y="1243585"/>
            <a:ext cx="11045952" cy="2185416"/>
          </a:xfrm>
        </p:spPr>
        <p:txBody>
          <a:bodyPr/>
          <a:lstStyle/>
          <a:p>
            <a:pPr marL="341313" indent="-341313"/>
            <a:r>
              <a:rPr lang="en-US" sz="2400" dirty="0">
                <a:latin typeface="Times New Roman" panose="02020603050405020304" pitchFamily="18" charset="0"/>
                <a:cs typeface="Times New Roman" panose="02020603050405020304" pitchFamily="18" charset="0"/>
              </a:rPr>
              <a:t>Three Kingdoms (220-265), Jin Dynasty (265-420), Period of the Northern and Southern Dynasties (386-589).</a:t>
            </a:r>
          </a:p>
          <a:p>
            <a:pPr marL="341313" indent="-341313"/>
            <a:r>
              <a:rPr lang="en-US" sz="2400" dirty="0">
                <a:latin typeface="Times New Roman" panose="02020603050405020304" pitchFamily="18" charset="0"/>
                <a:cs typeface="Times New Roman" panose="02020603050405020304" pitchFamily="18" charset="0"/>
              </a:rPr>
              <a:t>Six Dynasties is the collective term for the six successive Han-ruled dynasties during this turbulent period. All had their capitals at </a:t>
            </a:r>
            <a:r>
              <a:rPr lang="en-US" sz="2400" dirty="0" err="1">
                <a:latin typeface="Times New Roman" panose="02020603050405020304" pitchFamily="18" charset="0"/>
                <a:cs typeface="Times New Roman" panose="02020603050405020304" pitchFamily="18" charset="0"/>
              </a:rPr>
              <a:t>Jianye</a:t>
            </a:r>
            <a:r>
              <a:rPr lang="en-US" sz="2400" dirty="0">
                <a:latin typeface="Times New Roman" panose="02020603050405020304" pitchFamily="18" charset="0"/>
                <a:cs typeface="Times New Roman" panose="02020603050405020304" pitchFamily="18" charset="0"/>
              </a:rPr>
              <a:t>, present-day Nanjing.</a:t>
            </a:r>
          </a:p>
          <a:p>
            <a:pPr marL="0" indent="0">
              <a:buNone/>
            </a:pPr>
            <a:endParaRPr lang="en-US" dirty="0"/>
          </a:p>
        </p:txBody>
      </p:sp>
      <p:pic>
        <p:nvPicPr>
          <p:cNvPr id="7" name="Picture 6" descr="A group of men sitting on a rock&#10;&#10;Description automatically generated">
            <a:extLst>
              <a:ext uri="{FF2B5EF4-FFF2-40B4-BE49-F238E27FC236}">
                <a16:creationId xmlns:a16="http://schemas.microsoft.com/office/drawing/2014/main" id="{8F7315DF-9BFB-FC1D-AFD8-B3B374A5CDFD}"/>
              </a:ext>
            </a:extLst>
          </p:cNvPr>
          <p:cNvPicPr>
            <a:picLocks noChangeAspect="1"/>
          </p:cNvPicPr>
          <p:nvPr/>
        </p:nvPicPr>
        <p:blipFill>
          <a:blip r:embed="rId2">
            <a:extLst>
              <a:ext uri="{28A0092B-C50C-407E-A947-70E740481C1C}">
                <a14:useLocalDpi xmlns:a14="http://schemas.microsoft.com/office/drawing/2010/main" val="0"/>
              </a:ext>
            </a:extLst>
          </a:blip>
          <a:srcRect l="9311" r="3148"/>
          <a:stretch/>
        </p:blipFill>
        <p:spPr>
          <a:xfrm>
            <a:off x="4058510" y="2782823"/>
            <a:ext cx="8133490" cy="4075178"/>
          </a:xfrm>
          <a:prstGeom prst="rect">
            <a:avLst/>
          </a:prstGeom>
        </p:spPr>
      </p:pic>
      <p:sp>
        <p:nvSpPr>
          <p:cNvPr id="9" name="TextBox 8">
            <a:extLst>
              <a:ext uri="{FF2B5EF4-FFF2-40B4-BE49-F238E27FC236}">
                <a16:creationId xmlns:a16="http://schemas.microsoft.com/office/drawing/2014/main" id="{0B39281A-7AC6-2656-4D7F-B272505B18BD}"/>
              </a:ext>
            </a:extLst>
          </p:cNvPr>
          <p:cNvSpPr txBox="1"/>
          <p:nvPr/>
        </p:nvSpPr>
        <p:spPr>
          <a:xfrm>
            <a:off x="573024" y="2782824"/>
            <a:ext cx="3485486"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Three Kingdoms period has been romanticized repeatedly in Chinese culture – most notably in the novel “</a:t>
            </a:r>
            <a:r>
              <a:rPr lang="en-US" sz="2400" i="1" dirty="0">
                <a:latin typeface="Times New Roman" panose="02020603050405020304" pitchFamily="18" charset="0"/>
                <a:cs typeface="Times New Roman" panose="02020603050405020304" pitchFamily="18" charset="0"/>
              </a:rPr>
              <a:t>Romance of the Three Kingdoms”.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5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A video game of a person holding an ax&#10;&#10;Description automatically generated">
            <a:extLst>
              <a:ext uri="{FF2B5EF4-FFF2-40B4-BE49-F238E27FC236}">
                <a16:creationId xmlns:a16="http://schemas.microsoft.com/office/drawing/2014/main" id="{092AE320-00A6-C2D7-D4D1-728963DC2C3D}"/>
              </a:ext>
            </a:extLst>
          </p:cNvPr>
          <p:cNvPicPr>
            <a:picLocks noChangeAspect="1"/>
          </p:cNvPicPr>
          <p:nvPr/>
        </p:nvPicPr>
        <p:blipFill>
          <a:blip r:embed="rId2">
            <a:extLst>
              <a:ext uri="{28A0092B-C50C-407E-A947-70E740481C1C}">
                <a14:useLocalDpi xmlns:a14="http://schemas.microsoft.com/office/drawing/2010/main" val="0"/>
              </a:ext>
            </a:extLst>
          </a:blip>
          <a:srcRect b="34583"/>
          <a:stretch/>
        </p:blipFill>
        <p:spPr>
          <a:xfrm>
            <a:off x="-18288" y="4559807"/>
            <a:ext cx="12192000" cy="2279937"/>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a:r>
              <a:rPr lang="en-US" sz="4400" b="1" kern="50" dirty="0">
                <a:effectLst/>
                <a:latin typeface="Times New Roman" panose="02020603050405020304" pitchFamily="18" charset="0"/>
                <a:ea typeface="Times New Roman" panose="02020603050405020304" pitchFamily="18" charset="0"/>
                <a:cs typeface="Times New Roman" panose="02020603050405020304" pitchFamily="18" charset="0"/>
              </a:rPr>
              <a:t>War of the Eight Princes</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4969955"/>
          </a:xfrm>
        </p:spPr>
        <p:txBody>
          <a:bodyPr/>
          <a:lstStyle/>
          <a:p>
            <a:pPr hangingPunct="0">
              <a:lnSpc>
                <a:spcPct val="107000"/>
              </a:lnSpc>
              <a:spcBef>
                <a:spcPts val="0"/>
              </a:spcBef>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most notable conflict during this time was the </a:t>
            </a:r>
            <a:r>
              <a:rPr lang="en-US" sz="2400" b="1" kern="50" dirty="0">
                <a:effectLst/>
                <a:latin typeface="Times New Roman" panose="02020603050405020304" pitchFamily="18" charset="0"/>
                <a:ea typeface="Times New Roman" panose="02020603050405020304" pitchFamily="18" charset="0"/>
                <a:cs typeface="Times New Roman" panose="02020603050405020304" pitchFamily="18" charset="0"/>
              </a:rPr>
              <a:t>War of the Eight Princes (291–306 CE)</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a brutal civil war among rival princes within the Jin royal family. This conflict severely weakened the dynasty and destabilized the central government, leaving the empire vulnerable to external threats.</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hangingPunct="0">
              <a:lnSpc>
                <a:spcPct val="107000"/>
              </a:lnSpc>
              <a:spcBef>
                <a:spcPts val="0"/>
              </a:spcBef>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One of the greatest challenges to Jin rule came from the </a:t>
            </a:r>
            <a:r>
              <a:rPr lang="en-US" sz="2400" kern="50" dirty="0" err="1">
                <a:effectLst/>
                <a:latin typeface="Times New Roman" panose="02020603050405020304" pitchFamily="18" charset="0"/>
                <a:ea typeface="Times New Roman" panose="02020603050405020304" pitchFamily="18" charset="0"/>
                <a:cs typeface="Times New Roman" panose="02020603050405020304" pitchFamily="18" charset="0"/>
              </a:rPr>
              <a:t>Xiongnu</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tribes, nomadic peoples who had long posed a threat to China's northern borders. </a:t>
            </a:r>
          </a:p>
          <a:p>
            <a:pPr hangingPunct="0">
              <a:lnSpc>
                <a:spcPct val="107000"/>
              </a:lnSpc>
              <a:spcBef>
                <a:spcPts val="0"/>
              </a:spcBef>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kern="50" dirty="0" err="1">
                <a:effectLst/>
                <a:latin typeface="Times New Roman" panose="02020603050405020304" pitchFamily="18" charset="0"/>
                <a:ea typeface="Times New Roman" panose="02020603050405020304" pitchFamily="18" charset="0"/>
                <a:cs typeface="Times New Roman" panose="02020603050405020304" pitchFamily="18" charset="0"/>
              </a:rPr>
              <a:t>Xiongnu</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had settled in Northern China during the Jin Dynasty, but tensions between the local populations and the nomadic tribes led to unrest. </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216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365125"/>
            <a:ext cx="8402955" cy="1325563"/>
          </a:xfrm>
        </p:spPr>
        <p:txBody>
          <a:bodyPr/>
          <a:lstStyle/>
          <a:p>
            <a:pPr algn="ctr"/>
            <a:r>
              <a:rPr lang="en-US" b="1" dirty="0">
                <a:latin typeface="Times New Roman" panose="02020603050405020304" pitchFamily="18" charset="0"/>
                <a:cs typeface="Times New Roman" panose="02020603050405020304" pitchFamily="18" charset="0"/>
              </a:rPr>
              <a:t>The Fall of the Han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Rise of Three Kingdoms </a:t>
            </a: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77952" y="1825624"/>
            <a:ext cx="8025003" cy="5032375"/>
          </a:xfrm>
        </p:spPr>
        <p:txBody>
          <a:bodyPr>
            <a:normAutofit lnSpcReduction="10000"/>
          </a:bodyPr>
          <a:lstStyle/>
          <a:p>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rise and fall of the Han Dynasty left an indelible mark on Chinese history. </a:t>
            </a:r>
          </a:p>
          <a:p>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Under the Han, China experienced its first Golden Age, marked by territorial expansion, cultural prosperity, and the establishment of Confucianism as the guiding philosophy of state governance. </a:t>
            </a:r>
          </a:p>
          <a:p>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However, the dynasty’s eventual decline and the ensuing division of the country led to centuries of instability and warfare. </a:t>
            </a:r>
          </a:p>
          <a:p>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The Three Kingdoms Period and the subsequent Jin Dynasty saw China fragment and struggle under internal and external pressures, particularly from nomadic invasions. </a:t>
            </a:r>
          </a:p>
          <a:p>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Despite these challenges, this era remains one of the most significant in Chinese cultural memory, immortalized in literature and legend.</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5" name="Picture 4" descr="A movie poster of two men&#10;&#10;Description automatically generated">
            <a:extLst>
              <a:ext uri="{FF2B5EF4-FFF2-40B4-BE49-F238E27FC236}">
                <a16:creationId xmlns:a16="http://schemas.microsoft.com/office/drawing/2014/main" id="{8FBF915D-69E0-7945-4167-840D2F97B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955" y="0"/>
            <a:ext cx="3789045" cy="6858000"/>
          </a:xfrm>
          <a:prstGeom prst="rect">
            <a:avLst/>
          </a:prstGeom>
        </p:spPr>
      </p:pic>
    </p:spTree>
    <p:extLst>
      <p:ext uri="{BB962C8B-B14F-4D97-AF65-F5344CB8AC3E}">
        <p14:creationId xmlns:p14="http://schemas.microsoft.com/office/powerpoint/2010/main" val="19529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838200" y="1"/>
            <a:ext cx="10515600" cy="1146047"/>
          </a:xfrm>
        </p:spPr>
        <p:txBody>
          <a:bodyPr/>
          <a:lstStyle/>
          <a:p>
            <a:pPr algn="ctr"/>
            <a:r>
              <a:rPr lang="en-US" b="1" dirty="0">
                <a:latin typeface="Times New Roman" panose="02020603050405020304" pitchFamily="18" charset="0"/>
                <a:cs typeface="Times New Roman" panose="02020603050405020304" pitchFamily="18" charset="0"/>
              </a:rPr>
              <a:t>Three Kingdoms</a:t>
            </a: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838200" y="1237489"/>
            <a:ext cx="10695432" cy="2859023"/>
          </a:xfrm>
        </p:spPr>
        <p:txBody>
          <a:bodyPr/>
          <a:lstStyle/>
          <a:p>
            <a:pPr hangingPunct="0">
              <a:lnSpc>
                <a:spcPct val="107000"/>
              </a:lnSpc>
              <a:spcBef>
                <a:spcPts val="0"/>
              </a:spcBef>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In 311 CE, the </a:t>
            </a:r>
            <a:r>
              <a:rPr lang="en-US" sz="2400" kern="50" dirty="0" err="1">
                <a:effectLst/>
                <a:latin typeface="Times New Roman" panose="02020603050405020304" pitchFamily="18" charset="0"/>
                <a:ea typeface="Times New Roman" panose="02020603050405020304" pitchFamily="18" charset="0"/>
                <a:cs typeface="Times New Roman" panose="02020603050405020304" pitchFamily="18" charset="0"/>
              </a:rPr>
              <a:t>Xiongnu</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tribesmen launched a devastating attack on the Jin capital, Luoyang, and later, in 316 CE, they captured </a:t>
            </a:r>
            <a:r>
              <a:rPr lang="en-US" sz="2400" kern="50" dirty="0" err="1">
                <a:effectLst/>
                <a:latin typeface="Times New Roman" panose="02020603050405020304" pitchFamily="18" charset="0"/>
                <a:ea typeface="Times New Roman" panose="02020603050405020304" pitchFamily="18" charset="0"/>
                <a:cs typeface="Times New Roman" panose="02020603050405020304" pitchFamily="18" charset="0"/>
              </a:rPr>
              <a:t>Chang’an</a:t>
            </a: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 (modern-day Xi’an).</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pPr hangingPunct="0">
              <a:lnSpc>
                <a:spcPct val="107000"/>
              </a:lnSpc>
              <a:spcBef>
                <a:spcPts val="0"/>
              </a:spcBef>
              <a:spcAft>
                <a:spcPts val="800"/>
              </a:spcAft>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This marked the end of the Jin Dynasty’s control over northern China, plunging the region into chaos. Over the next hundred years, Northern China became a battleground, with various nomadic groups and warlords vying for control.</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descr="A map of a river&#10;&#10;Description automatically generated">
            <a:extLst>
              <a:ext uri="{FF2B5EF4-FFF2-40B4-BE49-F238E27FC236}">
                <a16:creationId xmlns:a16="http://schemas.microsoft.com/office/drawing/2014/main" id="{50D42C7B-7932-1D9B-191D-BAD5D3C58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5489595" cy="3429000"/>
          </a:xfrm>
          <a:prstGeom prst="rect">
            <a:avLst/>
          </a:prstGeom>
        </p:spPr>
      </p:pic>
      <p:sp>
        <p:nvSpPr>
          <p:cNvPr id="7" name="TextBox 6">
            <a:extLst>
              <a:ext uri="{FF2B5EF4-FFF2-40B4-BE49-F238E27FC236}">
                <a16:creationId xmlns:a16="http://schemas.microsoft.com/office/drawing/2014/main" id="{40B99BCE-2DC9-90FC-8ED8-3BE8BC175698}"/>
              </a:ext>
            </a:extLst>
          </p:cNvPr>
          <p:cNvSpPr txBox="1"/>
          <p:nvPr/>
        </p:nvSpPr>
        <p:spPr>
          <a:xfrm>
            <a:off x="5596128" y="3429001"/>
            <a:ext cx="6059424" cy="2447786"/>
          </a:xfrm>
          <a:prstGeom prst="rect">
            <a:avLst/>
          </a:prstGeom>
          <a:noFill/>
        </p:spPr>
        <p:txBody>
          <a:bodyPr wrap="square">
            <a:spAutoFit/>
          </a:bodyPr>
          <a:lstStyle/>
          <a:p>
            <a:pPr marL="342900" indent="-342900" hangingPunct="0">
              <a:lnSpc>
                <a:spcPct val="107000"/>
              </a:lnSpc>
              <a:spcBef>
                <a:spcPts val="0"/>
              </a:spcBef>
              <a:spcAft>
                <a:spcPts val="8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cs typeface="Times New Roman" panose="02020603050405020304" pitchFamily="18" charset="0"/>
              </a:rPr>
              <a:t>As a result, many Chinese citizens fled southward to the city of Nanjing, where the remnants of the Jin Dynasty established a government in exile, ruling over southern China.</a:t>
            </a:r>
            <a:endParaRPr lang="en-US" sz="2400" kern="5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95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1"/>
            <a:ext cx="6096000" cy="1652259"/>
          </a:xfrm>
        </p:spPr>
        <p:txBody>
          <a:bodyPr>
            <a:normAutofit fontScale="90000"/>
          </a:bodyPr>
          <a:lstStyle/>
          <a:p>
            <a:pPr marL="0" marR="0" algn="ctr">
              <a:spcBef>
                <a:spcPts val="0"/>
              </a:spcBef>
              <a:spcAft>
                <a:spcPts val="800"/>
              </a:spcAft>
            </a:pPr>
            <a:r>
              <a:rPr lang="en-US" sz="4100" b="1" kern="100" dirty="0">
                <a:effectLst/>
                <a:latin typeface="Times New Roman" panose="02020603050405020304" pitchFamily="18" charset="0"/>
                <a:ea typeface="Aptos" panose="020B0004020202020204" pitchFamily="34" charset="0"/>
                <a:cs typeface="Times New Roman" panose="02020603050405020304" pitchFamily="18" charset="0"/>
              </a:rPr>
              <a:t>The Northern and Southern Dynasties Period 420–589 CE</a:t>
            </a:r>
            <a:endParaRPr lang="en-US" sz="4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463296" y="1652260"/>
            <a:ext cx="5670804" cy="5205739"/>
          </a:xfrm>
        </p:spPr>
        <p:txBody>
          <a:bodyPr>
            <a:normAutofit fontScale="92500"/>
          </a:bodyPr>
          <a:lstStyle/>
          <a:p>
            <a:pPr marL="0" indent="0" hangingPunct="0">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 Time of Division and the Rise of Buddhism</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Northern and Southern Dynasties Period (Nan Bei Chao)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spanning from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420 to 589 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was a time of significant political fragmentation in China, as the country was divided between rival kingdoms in the north and south. </a:t>
            </a:r>
          </a:p>
          <a:p>
            <a:pPr>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Despite the political instability, this era was also marked by cultural flourishing, particularly the rise of Buddhism as a major religious and philosophical force. The period is noted for the proliferation of Buddhist institutions and the active patronage of Buddhist teachings, which reshaped Chinese society in profound ways.</a:t>
            </a:r>
          </a:p>
          <a:p>
            <a:pPr hangingPunct="0">
              <a:spcBef>
                <a:spcPts val="0"/>
              </a:spcBef>
              <a:spcAft>
                <a:spcPts val="800"/>
              </a:spcAft>
            </a:pPr>
            <a:endParaRPr lang="en-US" sz="1700" kern="5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descr="A statue of a person sitting in a lotus position&#10;&#10;Description automatically generated">
            <a:extLst>
              <a:ext uri="{FF2B5EF4-FFF2-40B4-BE49-F238E27FC236}">
                <a16:creationId xmlns:a16="http://schemas.microsoft.com/office/drawing/2014/main" id="{EFBCC1D4-4D60-B2D7-3433-CD910B5B1EC8}"/>
              </a:ext>
            </a:extLst>
          </p:cNvPr>
          <p:cNvPicPr>
            <a:picLocks noChangeAspect="1"/>
          </p:cNvPicPr>
          <p:nvPr/>
        </p:nvPicPr>
        <p:blipFill>
          <a:blip r:embed="rId2">
            <a:extLst>
              <a:ext uri="{28A0092B-C50C-407E-A947-70E740481C1C}">
                <a14:useLocalDpi xmlns:a14="http://schemas.microsoft.com/office/drawing/2010/main" val="0"/>
              </a:ext>
            </a:extLst>
          </a:blip>
          <a:srcRect l="29934" r="485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33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530</TotalTime>
  <Words>3318</Words>
  <Application>Microsoft Office PowerPoint</Application>
  <PresentationFormat>Widescreen</PresentationFormat>
  <Paragraphs>167</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Aptos Display</vt:lpstr>
      <vt:lpstr>Arial</vt:lpstr>
      <vt:lpstr>Times New Roman</vt:lpstr>
      <vt:lpstr>Wingdings</vt:lpstr>
      <vt:lpstr>Office Theme</vt:lpstr>
      <vt:lpstr>Chinese Dynastic History Part 2  220 CE to 960 CE  Presented by  Marc Silver </vt:lpstr>
      <vt:lpstr>Chinese Dynastic History Part 2</vt:lpstr>
      <vt:lpstr>Chinese Dynastic History Part 2</vt:lpstr>
      <vt:lpstr>PowerPoint Presentation</vt:lpstr>
      <vt:lpstr>Six Dynasties Period</vt:lpstr>
      <vt:lpstr>War of the Eight Princes</vt:lpstr>
      <vt:lpstr>The Fall of the Han The Rise of Three Kingdoms </vt:lpstr>
      <vt:lpstr>Three Kingdoms</vt:lpstr>
      <vt:lpstr>The Northern and Southern Dynasties Period 420–589 CE</vt:lpstr>
      <vt:lpstr>Division of China: North and South</vt:lpstr>
      <vt:lpstr>The Spread of Buddhism  and Its Role in Society</vt:lpstr>
      <vt:lpstr>The Spread of Buddhism  and Its Role in Society</vt:lpstr>
      <vt:lpstr>Tension Between Confucianism and Buddhism</vt:lpstr>
      <vt:lpstr>Tension Between Confucianism and Buddhism</vt:lpstr>
      <vt:lpstr>Royal Patronage of Buddhism</vt:lpstr>
      <vt:lpstr>Royal Patronage of Buddhism</vt:lpstr>
      <vt:lpstr>Political Fragmentation  and Cultural Integration</vt:lpstr>
      <vt:lpstr>The Sui and Tang Dynasties</vt:lpstr>
      <vt:lpstr>The Sui Dynasty Unification and Overreach</vt:lpstr>
      <vt:lpstr>The Sui Dynasty Unification and Overreach</vt:lpstr>
      <vt:lpstr>The Tang Dynasty: China’s Golden Age</vt:lpstr>
      <vt:lpstr>The Tang Dynasty 618 CE   China’s Golden Age</vt:lpstr>
      <vt:lpstr>The Tang Dynasty 618 CE   China’s Golden Age</vt:lpstr>
      <vt:lpstr>Chang’an Cosmopolitan Capital</vt:lpstr>
      <vt:lpstr>Chang’an: A Cosmopolitan Capital</vt:lpstr>
      <vt:lpstr>Tang Poetry and Cultural Achievements</vt:lpstr>
      <vt:lpstr>Tang Poetry and Cultural Achievements</vt:lpstr>
      <vt:lpstr>The Legacy of the Sui and Tang Dynasties</vt:lpstr>
      <vt:lpstr>Conclusion</vt:lpstr>
      <vt:lpstr>Thankyou for Coming!</vt:lpstr>
      <vt:lpstr>Acknowledgement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46</cp:revision>
  <dcterms:created xsi:type="dcterms:W3CDTF">2024-09-14T02:01:20Z</dcterms:created>
  <dcterms:modified xsi:type="dcterms:W3CDTF">2025-04-24T20:19:34Z</dcterms:modified>
</cp:coreProperties>
</file>