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31"/>
  </p:notesMasterIdLst>
  <p:handoutMasterIdLst>
    <p:handoutMasterId r:id="rId32"/>
  </p:handoutMasterIdLst>
  <p:sldIdLst>
    <p:sldId id="268" r:id="rId2"/>
    <p:sldId id="269" r:id="rId3"/>
    <p:sldId id="277" r:id="rId4"/>
    <p:sldId id="271" r:id="rId5"/>
    <p:sldId id="285" r:id="rId6"/>
    <p:sldId id="278" r:id="rId7"/>
    <p:sldId id="284" r:id="rId8"/>
    <p:sldId id="288" r:id="rId9"/>
    <p:sldId id="300" r:id="rId10"/>
    <p:sldId id="293" r:id="rId11"/>
    <p:sldId id="295" r:id="rId12"/>
    <p:sldId id="296" r:id="rId13"/>
    <p:sldId id="301" r:id="rId14"/>
    <p:sldId id="281" r:id="rId15"/>
    <p:sldId id="304" r:id="rId16"/>
    <p:sldId id="297" r:id="rId17"/>
    <p:sldId id="287" r:id="rId18"/>
    <p:sldId id="303" r:id="rId19"/>
    <p:sldId id="298" r:id="rId20"/>
    <p:sldId id="302" r:id="rId21"/>
    <p:sldId id="283" r:id="rId22"/>
    <p:sldId id="282" r:id="rId23"/>
    <p:sldId id="280" r:id="rId24"/>
    <p:sldId id="305" r:id="rId25"/>
    <p:sldId id="306" r:id="rId26"/>
    <p:sldId id="276" r:id="rId27"/>
    <p:sldId id="257" r:id="rId28"/>
    <p:sldId id="289" r:id="rId29"/>
    <p:sldId id="29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260" autoAdjust="0"/>
  </p:normalViewPr>
  <p:slideViewPr>
    <p:cSldViewPr snapToGrid="0">
      <p:cViewPr varScale="1">
        <p:scale>
          <a:sx n="87" d="100"/>
          <a:sy n="87" d="100"/>
        </p:scale>
        <p:origin x="612" y="8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4/24/2025</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4/24/2025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AF9CF-D1E5-49FD-94F7-B246BB67E246}" type="slidenum">
              <a:rPr lang="en-US" smtClean="0"/>
              <a:t>15</a:t>
            </a:fld>
            <a:endParaRPr lang="en-US" dirty="0"/>
          </a:p>
        </p:txBody>
      </p:sp>
    </p:spTree>
    <p:extLst>
      <p:ext uri="{BB962C8B-B14F-4D97-AF65-F5344CB8AC3E}">
        <p14:creationId xmlns:p14="http://schemas.microsoft.com/office/powerpoint/2010/main" val="100758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27</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62144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57564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41175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7626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7" name="Straight Connector 6">
            <a:extLst>
              <a:ext uri="{FF2B5EF4-FFF2-40B4-BE49-F238E27FC236}">
                <a16:creationId xmlns:a16="http://schemas.microsoft.com/office/drawing/2014/main" id="{DA98C2CB-43F2-BEF1-3E45-5707A51E672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583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3409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8" name="Rectangle: Rounded Corners 7">
            <a:extLst>
              <a:ext uri="{FF2B5EF4-FFF2-40B4-BE49-F238E27FC236}">
                <a16:creationId xmlns:a16="http://schemas.microsoft.com/office/drawing/2014/main" id="{75B45CEC-73B4-AAC7-FD5B-5E4F3758877F}"/>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C7ADA839-901B-727B-B5AA-2421F1CF3659}"/>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3195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pic>
        <p:nvPicPr>
          <p:cNvPr id="10" name="Picture 9" descr="Celestia-R1---OverlayContentHD.png">
            <a:extLst>
              <a:ext uri="{FF2B5EF4-FFF2-40B4-BE49-F238E27FC236}">
                <a16:creationId xmlns:a16="http://schemas.microsoft.com/office/drawing/2014/main" id="{F22591EC-3509-5193-3A12-B3471804B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id="{F16B4D56-929D-12DD-A561-D61DE10D56CF}"/>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704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4980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22018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61074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66400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4B7D2A-0DF8-424B-9572-B79AEBB2D9DC}" type="datetimeFigureOut">
              <a:rPr lang="en-US" noProof="0" smtClean="0"/>
              <a:t>4/24/2025</a:t>
            </a:fld>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71777303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66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worldhistory.org/Mandate_of_Heaven/" TargetMode="External"/><Relationship Id="rId2" Type="http://schemas.openxmlformats.org/officeDocument/2006/relationships/hyperlink" Target="https://en.wikipedia.org/wiki/Mandate_of_Heaven" TargetMode="External"/><Relationship Id="rId1" Type="http://schemas.openxmlformats.org/officeDocument/2006/relationships/slideLayout" Target="../slideLayouts/slideLayout7.xml"/><Relationship Id="rId6" Type="http://schemas.openxmlformats.org/officeDocument/2006/relationships/hyperlink" Target="https://human.libretexts.org/Under_Construction/History-Boundless-1581241200.epub/05%3A_Early_Chinese_Dynasties/5.03%3A_The_Zhou_Dynasty" TargetMode="External"/><Relationship Id="rId5" Type="http://schemas.openxmlformats.org/officeDocument/2006/relationships/hyperlink" Target="https://library.achievingthedream.org/herkimerworldcivilization/chapter/the-mandate-of-heaven/" TargetMode="External"/><Relationship Id="rId4" Type="http://schemas.openxmlformats.org/officeDocument/2006/relationships/hyperlink" Target="https://www.thoughtco.com/the-mandate-of-heaven-19511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britannica.com/art/jiaguwen" TargetMode="External"/><Relationship Id="rId2" Type="http://schemas.openxmlformats.org/officeDocument/2006/relationships/hyperlink" Target="https://chem.rutgers.edu/ky-chen-laboratory-research/oracle-bone-inscription/641-chinese-writing-from-5000-b-c-to-present" TargetMode="External"/><Relationship Id="rId1" Type="http://schemas.openxmlformats.org/officeDocument/2006/relationships/slideLayout" Target="../slideLayouts/slideLayout7.xml"/><Relationship Id="rId6" Type="http://schemas.openxmlformats.org/officeDocument/2006/relationships/hyperlink" Target="https://www.metmuseum.org/TOAH/HD/shzh/hd_shzh.htm" TargetMode="External"/><Relationship Id="rId5" Type="http://schemas.openxmlformats.org/officeDocument/2006/relationships/hyperlink" Target="https://en.wikipedia.org/wiki/Zhou_dynasty" TargetMode="External"/><Relationship Id="rId4" Type="http://schemas.openxmlformats.org/officeDocument/2006/relationships/hyperlink" Target="https://www.worldhistory.org/Shang_Dynast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descr="A tall building in the mountains&#10;&#10;Description automatically generated">
            <a:extLst>
              <a:ext uri="{FF2B5EF4-FFF2-40B4-BE49-F238E27FC236}">
                <a16:creationId xmlns:a16="http://schemas.microsoft.com/office/drawing/2014/main" id="{F52F6E7B-3029-3547-F34D-F0DC4510925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1" y="0"/>
            <a:ext cx="8697433" cy="6857999"/>
          </a:xfrm>
        </p:spPr>
        <p:txBody>
          <a:bodyPr anchor="ctr">
            <a:noAutofit/>
          </a:bodyPr>
          <a:lstStyle/>
          <a:p>
            <a:pPr marL="0" marR="0" algn="ctr">
              <a:lnSpc>
                <a:spcPct val="107000"/>
              </a:lnSpc>
              <a:spcBef>
                <a:spcPts val="0"/>
              </a:spcBef>
              <a:spcAft>
                <a:spcPts val="800"/>
              </a:spcAft>
            </a:pPr>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Chinese Dynastic History</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Part 1 </a:t>
            </a:r>
            <a:b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The first five dynasties</a:t>
            </a:r>
            <a:br>
              <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Presented by </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sz="6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B1652F4-581F-9038-EB61-6F9B579DF24B}"/>
              </a:ext>
            </a:extLst>
          </p:cNvPr>
          <p:cNvSpPr txBox="1"/>
          <p:nvPr/>
        </p:nvSpPr>
        <p:spPr>
          <a:xfrm>
            <a:off x="6095999" y="1740131"/>
            <a:ext cx="6095999" cy="1646413"/>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Bronze metallurgy during the Shang Dynasty was not only a remarkable art form but also a powerful symbol of political authority and social status.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3" name="Picture 2" descr="A collection of ancient pottery&#10;&#10;Description automatically generated">
            <a:extLst>
              <a:ext uri="{FF2B5EF4-FFF2-40B4-BE49-F238E27FC236}">
                <a16:creationId xmlns:a16="http://schemas.microsoft.com/office/drawing/2014/main" id="{1D38D477-EB10-1414-3445-6D649FDED940}"/>
              </a:ext>
            </a:extLst>
          </p:cNvPr>
          <p:cNvPicPr>
            <a:picLocks noChangeAspect="1"/>
          </p:cNvPicPr>
          <p:nvPr/>
        </p:nvPicPr>
        <p:blipFill>
          <a:blip r:embed="rId2"/>
          <a:srcRect t="6060" b="6360"/>
          <a:stretch/>
        </p:blipFill>
        <p:spPr>
          <a:xfrm>
            <a:off x="0" y="8704"/>
            <a:ext cx="5904411" cy="3335386"/>
          </a:xfrm>
          <a:prstGeom prst="rect">
            <a:avLst/>
          </a:prstGeom>
        </p:spPr>
      </p:pic>
      <p:sp>
        <p:nvSpPr>
          <p:cNvPr id="5" name="TextBox 4">
            <a:extLst>
              <a:ext uri="{FF2B5EF4-FFF2-40B4-BE49-F238E27FC236}">
                <a16:creationId xmlns:a16="http://schemas.microsoft.com/office/drawing/2014/main" id="{ABE963A2-018B-9219-2D76-9201B399778B}"/>
              </a:ext>
            </a:extLst>
          </p:cNvPr>
          <p:cNvSpPr txBox="1"/>
          <p:nvPr/>
        </p:nvSpPr>
        <p:spPr>
          <a:xfrm>
            <a:off x="522513" y="3428999"/>
            <a:ext cx="11260183"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Shang elite, particularly the ruling class, commissioned intricately crafted bronze vessels and weapons that served as more than just functional objects.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items played a critical role in ceremonial rituals, reinforcing the rulers' divine mandate and legitimizing their governance.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Through the use of these bronzes in ancestor worship and state ceremonies, Shang rulers effectively intertwined political power with religious authority, consolidating their control over both the spiritual and temporal realms.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advancements in metallurgy also demonstrated the dynasty's technological sophistication, setting the Shang apart as leaders in early Chinese civilization.</a:t>
            </a:r>
            <a:endParaRPr lang="en-US" sz="2400" dirty="0"/>
          </a:p>
        </p:txBody>
      </p:sp>
      <p:sp>
        <p:nvSpPr>
          <p:cNvPr id="6" name="Title 1">
            <a:extLst>
              <a:ext uri="{FF2B5EF4-FFF2-40B4-BE49-F238E27FC236}">
                <a16:creationId xmlns:a16="http://schemas.microsoft.com/office/drawing/2014/main" id="{106E226B-FE43-5048-50D9-281B5A6979A9}"/>
              </a:ext>
            </a:extLst>
          </p:cNvPr>
          <p:cNvSpPr txBox="1">
            <a:spLocks/>
          </p:cNvSpPr>
          <p:nvPr/>
        </p:nvSpPr>
        <p:spPr>
          <a:xfrm>
            <a:off x="5904410" y="273132"/>
            <a:ext cx="6287587" cy="138209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kern="100" dirty="0">
                <a:latin typeface="Times New Roman" panose="02020603050405020304" pitchFamily="18" charset="0"/>
                <a:ea typeface="Aptos" panose="020B0004020202020204" pitchFamily="34" charset="0"/>
                <a:cs typeface="Times New Roman" panose="02020603050405020304" pitchFamily="18" charset="0"/>
              </a:rPr>
              <a:t>The Shang Dynasty: </a:t>
            </a:r>
            <a:br>
              <a:rPr lang="en-US" sz="3200" b="1" kern="100" dirty="0">
                <a:latin typeface="Times New Roman" panose="02020603050405020304" pitchFamily="18" charset="0"/>
                <a:ea typeface="Aptos" panose="020B0004020202020204" pitchFamily="34" charset="0"/>
                <a:cs typeface="Times New Roman" panose="02020603050405020304" pitchFamily="18" charset="0"/>
              </a:rPr>
            </a:b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Bronze Artifacts and Technological Advancements</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749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B0E1D4-9947-4BED-0402-FE25E6EE111C}"/>
              </a:ext>
            </a:extLst>
          </p:cNvPr>
          <p:cNvSpPr txBox="1">
            <a:spLocks/>
          </p:cNvSpPr>
          <p:nvPr/>
        </p:nvSpPr>
        <p:spPr>
          <a:xfrm>
            <a:off x="1" y="-1"/>
            <a:ext cx="7997951" cy="25106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kern="100" dirty="0">
                <a:latin typeface="Times New Roman" panose="02020603050405020304" pitchFamily="18" charset="0"/>
                <a:ea typeface="Aptos" panose="020B0004020202020204" pitchFamily="34" charset="0"/>
                <a:cs typeface="Times New Roman" panose="02020603050405020304" pitchFamily="18" charset="0"/>
              </a:rPr>
              <a:t>The Shang Dynasty: </a:t>
            </a:r>
            <a:br>
              <a:rPr lang="en-US" sz="3200" b="1" kern="100" dirty="0">
                <a:latin typeface="Times New Roman" panose="02020603050405020304" pitchFamily="18" charset="0"/>
                <a:ea typeface="Aptos" panose="020B0004020202020204" pitchFamily="34" charset="0"/>
                <a:cs typeface="Times New Roman" panose="02020603050405020304" pitchFamily="18" charset="0"/>
              </a:rPr>
            </a:b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Oracle Bone Inscriptions: </a:t>
            </a:r>
            <a:b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The Birth of Chinese Writing</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E963A2-018B-9219-2D76-9201B399778B}"/>
              </a:ext>
            </a:extLst>
          </p:cNvPr>
          <p:cNvSpPr txBox="1"/>
          <p:nvPr/>
        </p:nvSpPr>
        <p:spPr>
          <a:xfrm>
            <a:off x="304801" y="2510681"/>
            <a:ext cx="6790942" cy="4222631"/>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Shang Dynasty is recognized as the period during which Chinese writing first emerged.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earliest known examples of Chinese script are found on oracle bones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甲骨文</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Jiǎgǔwén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primarily turtle shells and animal bones used by Shang kings for divination.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bones were inscribed with pictographs, a rudimentary form of writing that would evolve into the complex characters used in later Chinese history.</a:t>
            </a:r>
          </a:p>
        </p:txBody>
      </p:sp>
      <p:pic>
        <p:nvPicPr>
          <p:cNvPr id="3" name="Picture 2" descr="A close-up of a stone with writing&#10;&#10;Description automatically generated">
            <a:extLst>
              <a:ext uri="{FF2B5EF4-FFF2-40B4-BE49-F238E27FC236}">
                <a16:creationId xmlns:a16="http://schemas.microsoft.com/office/drawing/2014/main" id="{CEFC4E75-D822-44C1-BF3D-521DC1AF5DD4}"/>
              </a:ext>
            </a:extLst>
          </p:cNvPr>
          <p:cNvPicPr>
            <a:picLocks noChangeAspect="1"/>
          </p:cNvPicPr>
          <p:nvPr/>
        </p:nvPicPr>
        <p:blipFill>
          <a:blip r:embed="rId2"/>
          <a:stretch>
            <a:fillRect/>
          </a:stretch>
        </p:blipFill>
        <p:spPr>
          <a:xfrm>
            <a:off x="7997952" y="10576"/>
            <a:ext cx="4194047" cy="6847424"/>
          </a:xfrm>
          <a:prstGeom prst="rect">
            <a:avLst/>
          </a:prstGeom>
        </p:spPr>
      </p:pic>
      <p:pic>
        <p:nvPicPr>
          <p:cNvPr id="8" name="Picture 7" descr="A close-up of some ancient writing&#10;&#10;Description automatically generated">
            <a:extLst>
              <a:ext uri="{FF2B5EF4-FFF2-40B4-BE49-F238E27FC236}">
                <a16:creationId xmlns:a16="http://schemas.microsoft.com/office/drawing/2014/main" id="{F7C84835-2F68-EE63-11D0-5058CB3D36ED}"/>
              </a:ext>
            </a:extLst>
          </p:cNvPr>
          <p:cNvPicPr>
            <a:picLocks noChangeAspect="1"/>
          </p:cNvPicPr>
          <p:nvPr/>
        </p:nvPicPr>
        <p:blipFill>
          <a:blip r:embed="rId3"/>
          <a:srcRect l="32988" r="5585"/>
          <a:stretch/>
        </p:blipFill>
        <p:spPr>
          <a:xfrm>
            <a:off x="7095743" y="-1"/>
            <a:ext cx="5096256" cy="6838950"/>
          </a:xfrm>
          <a:prstGeom prst="rect">
            <a:avLst/>
          </a:prstGeom>
        </p:spPr>
      </p:pic>
    </p:spTree>
    <p:extLst>
      <p:ext uri="{BB962C8B-B14F-4D97-AF65-F5344CB8AC3E}">
        <p14:creationId xmlns:p14="http://schemas.microsoft.com/office/powerpoint/2010/main" val="17400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B0E1D4-9947-4BED-0402-FE25E6EE111C}"/>
              </a:ext>
            </a:extLst>
          </p:cNvPr>
          <p:cNvSpPr txBox="1">
            <a:spLocks/>
          </p:cNvSpPr>
          <p:nvPr/>
        </p:nvSpPr>
        <p:spPr>
          <a:xfrm>
            <a:off x="1" y="0"/>
            <a:ext cx="12192000" cy="144997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kern="100" dirty="0">
                <a:latin typeface="Times New Roman" panose="02020603050405020304" pitchFamily="18" charset="0"/>
                <a:ea typeface="Aptos" panose="020B0004020202020204" pitchFamily="34" charset="0"/>
                <a:cs typeface="Times New Roman" panose="02020603050405020304" pitchFamily="18" charset="0"/>
              </a:rPr>
              <a:t>The Shang Dynasty: </a:t>
            </a:r>
            <a:br>
              <a:rPr lang="en-US" sz="3200" b="1" kern="100" dirty="0">
                <a:latin typeface="Times New Roman" panose="02020603050405020304" pitchFamily="18" charset="0"/>
                <a:ea typeface="Aptos" panose="020B0004020202020204" pitchFamily="34" charset="0"/>
                <a:cs typeface="Times New Roman" panose="02020603050405020304" pitchFamily="18" charset="0"/>
              </a:rPr>
            </a:b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The Divination Process</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E963A2-018B-9219-2D76-9201B399778B}"/>
              </a:ext>
            </a:extLst>
          </p:cNvPr>
          <p:cNvSpPr txBox="1"/>
          <p:nvPr/>
        </p:nvSpPr>
        <p:spPr>
          <a:xfrm>
            <a:off x="4949951" y="1449977"/>
            <a:ext cx="6998209" cy="4617803"/>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Shang rulers believed they could communicate with deities and ancestors by interpreting the cracks that appeared on the oracle bones after they were heated.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process, known as scapulimancy or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plastromancy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involved carving questions into the bones, applying heat until they cracked, and then interpreting the patterns of the cracks.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inscriptions on these bones represent the earliest known written records in China, providing valuable insights into Shang politics, religious practices, and even military campaigns.</a:t>
            </a:r>
          </a:p>
        </p:txBody>
      </p:sp>
      <p:pic>
        <p:nvPicPr>
          <p:cNvPr id="3" name="Picture 2" descr="A close-up of some ancient writing&#10;&#10;Description automatically generated">
            <a:extLst>
              <a:ext uri="{FF2B5EF4-FFF2-40B4-BE49-F238E27FC236}">
                <a16:creationId xmlns:a16="http://schemas.microsoft.com/office/drawing/2014/main" id="{B530414A-9ABC-A7CF-10CE-3B4FE7D93495}"/>
              </a:ext>
            </a:extLst>
          </p:cNvPr>
          <p:cNvPicPr>
            <a:picLocks noChangeAspect="1"/>
          </p:cNvPicPr>
          <p:nvPr/>
        </p:nvPicPr>
        <p:blipFill>
          <a:blip r:embed="rId2"/>
          <a:srcRect l="48756" t="9863" r="4435" b="4561"/>
          <a:stretch/>
        </p:blipFill>
        <p:spPr>
          <a:xfrm>
            <a:off x="0" y="1423651"/>
            <a:ext cx="4718304" cy="5434350"/>
          </a:xfrm>
          <a:prstGeom prst="rect">
            <a:avLst/>
          </a:prstGeom>
        </p:spPr>
      </p:pic>
    </p:spTree>
    <p:extLst>
      <p:ext uri="{BB962C8B-B14F-4D97-AF65-F5344CB8AC3E}">
        <p14:creationId xmlns:p14="http://schemas.microsoft.com/office/powerpoint/2010/main" val="73282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B0E1D4-9947-4BED-0402-FE25E6EE111C}"/>
              </a:ext>
            </a:extLst>
          </p:cNvPr>
          <p:cNvSpPr txBox="1">
            <a:spLocks/>
          </p:cNvSpPr>
          <p:nvPr/>
        </p:nvSpPr>
        <p:spPr>
          <a:xfrm>
            <a:off x="1" y="0"/>
            <a:ext cx="12192000" cy="144997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kern="100" dirty="0">
                <a:latin typeface="Times New Roman" panose="02020603050405020304" pitchFamily="18" charset="0"/>
                <a:ea typeface="Aptos" panose="020B0004020202020204" pitchFamily="34" charset="0"/>
                <a:cs typeface="Times New Roman" panose="02020603050405020304" pitchFamily="18" charset="0"/>
              </a:rPr>
              <a:t>The Shang Dynasty: </a:t>
            </a:r>
            <a:br>
              <a:rPr lang="en-US" sz="3200" b="1" kern="100" dirty="0">
                <a:latin typeface="Times New Roman" panose="02020603050405020304" pitchFamily="18" charset="0"/>
                <a:ea typeface="Aptos" panose="020B0004020202020204" pitchFamily="34" charset="0"/>
                <a:cs typeface="Times New Roman" panose="02020603050405020304" pitchFamily="18" charset="0"/>
              </a:rPr>
            </a:b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Significance of Oracle Bone Inscriptions</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E963A2-018B-9219-2D76-9201B399778B}"/>
              </a:ext>
            </a:extLst>
          </p:cNvPr>
          <p:cNvSpPr txBox="1"/>
          <p:nvPr/>
        </p:nvSpPr>
        <p:spPr>
          <a:xfrm>
            <a:off x="159488" y="1449977"/>
            <a:ext cx="11557895" cy="521816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divination process helped the kings make important decisions, from agricultural planning to warfare, cementing the role of spiritual guidance in governance.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inscriptions are not only significant for their historical content but also for their role in the development of Chinese writing.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pictographs on the oracle bones are the precursors to the complex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Chinese characters used in later periods.</a:t>
            </a: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Shang Dynasty holds an important place in Chinese history as the first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dynasty to leave behind both material and written records. </a:t>
            </a: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Its advancements in bronze metallurgy and the development of Chinese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writing are cornerstones of China’s cultural heritage</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Despite its eventual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decline, the Shang laid the groundwork for many aspects of Chinese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civilization that would endure through subsequent dynasties.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3" name="Picture 2" descr="A close-up of a stone cylinder&#10;&#10;Description automatically generated">
            <a:extLst>
              <a:ext uri="{FF2B5EF4-FFF2-40B4-BE49-F238E27FC236}">
                <a16:creationId xmlns:a16="http://schemas.microsoft.com/office/drawing/2014/main" id="{B929A2C9-4A8C-F2A6-9B3F-025610F6B2D3}"/>
              </a:ext>
            </a:extLst>
          </p:cNvPr>
          <p:cNvPicPr>
            <a:picLocks noChangeAspect="1"/>
          </p:cNvPicPr>
          <p:nvPr/>
        </p:nvPicPr>
        <p:blipFill>
          <a:blip r:embed="rId2"/>
          <a:srcRect l="29492" t="18296" r="29297" b="19775"/>
          <a:stretch/>
        </p:blipFill>
        <p:spPr>
          <a:xfrm>
            <a:off x="9771320" y="2806995"/>
            <a:ext cx="2420679" cy="4051005"/>
          </a:xfrm>
          <a:prstGeom prst="rect">
            <a:avLst/>
          </a:prstGeom>
        </p:spPr>
      </p:pic>
    </p:spTree>
    <p:extLst>
      <p:ext uri="{BB962C8B-B14F-4D97-AF65-F5344CB8AC3E}">
        <p14:creationId xmlns:p14="http://schemas.microsoft.com/office/powerpoint/2010/main" val="36524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EA07-78B0-98EC-4C87-A22D83DF8B66}"/>
              </a:ext>
            </a:extLst>
          </p:cNvPr>
          <p:cNvSpPr>
            <a:spLocks noGrp="1"/>
          </p:cNvSpPr>
          <p:nvPr>
            <p:ph type="title"/>
          </p:nvPr>
        </p:nvSpPr>
        <p:spPr>
          <a:xfrm>
            <a:off x="2899954" y="0"/>
            <a:ext cx="9292046" cy="1709581"/>
          </a:xfrm>
        </p:spPr>
        <p:txBody>
          <a:bodyPr>
            <a:normAutofit/>
          </a:bodyPr>
          <a:lstStyle/>
          <a:p>
            <a:pPr algn="ct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The Zhou Dynasty: Philosophical Flourishing</a:t>
            </a:r>
            <a:endParaRPr lang="en-US" dirty="0"/>
          </a:p>
        </p:txBody>
      </p:sp>
      <p:sp>
        <p:nvSpPr>
          <p:cNvPr id="3" name="Text Placeholder 2">
            <a:extLst>
              <a:ext uri="{FF2B5EF4-FFF2-40B4-BE49-F238E27FC236}">
                <a16:creationId xmlns:a16="http://schemas.microsoft.com/office/drawing/2014/main" id="{0C39FB5C-6F2E-C284-AB2A-160C2842E425}"/>
              </a:ext>
            </a:extLst>
          </p:cNvPr>
          <p:cNvSpPr>
            <a:spLocks noGrp="1"/>
          </p:cNvSpPr>
          <p:nvPr>
            <p:ph type="body" idx="1"/>
          </p:nvPr>
        </p:nvSpPr>
        <p:spPr>
          <a:xfrm>
            <a:off x="3092003" y="1709581"/>
            <a:ext cx="8784564" cy="4896959"/>
          </a:xfrm>
        </p:spPr>
        <p:txBody>
          <a:bodyPr/>
          <a:lstStyle/>
          <a:p>
            <a:pPr marL="342900" indent="-3429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1046–256 BCE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Following the Shang, the Zhou Dynasty introduced the concept of the Mandate of Heaven, a crucial doctrine stating that the ruler was chosen by divine forces and could be overthrown if they failed to govern justly. </a:t>
            </a:r>
          </a:p>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period saw the flourishing of Chinese philosophy and is notable for its long duration and the philosophical developments that occurred during this period, with Confucianism and Daoism emerging as influential schools of thought.</a:t>
            </a:r>
          </a:p>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Confucianism and Daoism, two of China’s most influential philosophical systems, emerged during the Zhou era and had a lasting impact on Chinese culture and governance.</a:t>
            </a:r>
          </a:p>
          <a:p>
            <a:endParaRPr lang="en-US" dirty="0"/>
          </a:p>
        </p:txBody>
      </p:sp>
      <p:pic>
        <p:nvPicPr>
          <p:cNvPr id="5" name="Picture 4" descr="A couple of paintings of two people&#10;&#10;Description automatically generated">
            <a:extLst>
              <a:ext uri="{FF2B5EF4-FFF2-40B4-BE49-F238E27FC236}">
                <a16:creationId xmlns:a16="http://schemas.microsoft.com/office/drawing/2014/main" id="{DF0A28D9-3BD9-6B4E-D890-09AA5EEA03D1}"/>
              </a:ext>
            </a:extLst>
          </p:cNvPr>
          <p:cNvPicPr>
            <a:picLocks noChangeAspect="1"/>
          </p:cNvPicPr>
          <p:nvPr/>
        </p:nvPicPr>
        <p:blipFill>
          <a:blip r:embed="rId2"/>
          <a:srcRect r="59856"/>
          <a:stretch/>
        </p:blipFill>
        <p:spPr>
          <a:xfrm>
            <a:off x="0" y="0"/>
            <a:ext cx="2899954" cy="6858000"/>
          </a:xfrm>
          <a:prstGeom prst="rect">
            <a:avLst/>
          </a:prstGeom>
        </p:spPr>
      </p:pic>
    </p:spTree>
    <p:extLst>
      <p:ext uri="{BB962C8B-B14F-4D97-AF65-F5344CB8AC3E}">
        <p14:creationId xmlns:p14="http://schemas.microsoft.com/office/powerpoint/2010/main" val="26152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42BD6D-2228-A7C9-8D8C-458BB9046277}"/>
              </a:ext>
            </a:extLst>
          </p:cNvPr>
          <p:cNvSpPr>
            <a:spLocks noGrp="1"/>
          </p:cNvSpPr>
          <p:nvPr>
            <p:ph type="ctrTitle"/>
          </p:nvPr>
        </p:nvSpPr>
        <p:spPr>
          <a:xfrm>
            <a:off x="1524000" y="1122363"/>
            <a:ext cx="9144000" cy="2387600"/>
          </a:xfrm>
        </p:spPr>
        <p:txBody>
          <a:bodyPr anchor="b">
            <a:normAutofit/>
          </a:bodyPr>
          <a:lstStyle/>
          <a:p>
            <a:pPr marL="0" marR="0">
              <a:spcBef>
                <a:spcPts val="0"/>
              </a:spcBef>
              <a:spcAft>
                <a:spcPts val="800"/>
              </a:spcAft>
            </a:pPr>
            <a:endParaRPr lang="en-US" kern="100">
              <a:effectLst/>
            </a:endParaRPr>
          </a:p>
          <a:p>
            <a:endParaRPr lang="en-US" dirty="0"/>
          </a:p>
        </p:txBody>
      </p:sp>
      <p:sp>
        <p:nvSpPr>
          <p:cNvPr id="13" name="TextBox 12">
            <a:extLst>
              <a:ext uri="{FF2B5EF4-FFF2-40B4-BE49-F238E27FC236}">
                <a16:creationId xmlns:a16="http://schemas.microsoft.com/office/drawing/2014/main" id="{9E42DBFA-B75D-4A89-76AC-CC2336BCFAFC}"/>
              </a:ext>
            </a:extLst>
          </p:cNvPr>
          <p:cNvSpPr txBox="1"/>
          <p:nvPr/>
        </p:nvSpPr>
        <p:spPr>
          <a:xfrm>
            <a:off x="256188" y="1434662"/>
            <a:ext cx="11935811" cy="5180905"/>
          </a:xfrm>
          <a:prstGeom prst="rect">
            <a:avLst/>
          </a:prstGeom>
          <a:noFill/>
        </p:spPr>
        <p:txBody>
          <a:bodyPr wrap="square">
            <a:spAutoFit/>
          </a:bodyPr>
          <a:lstStyle/>
          <a:p>
            <a:pPr marL="0" marR="0" algn="l">
              <a:lnSpc>
                <a:spcPct val="100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Zhou claimed the Mandate of Heaven, a divine right to rule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indent="-4572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Heaven was a power that controlled human destiny.</a:t>
            </a:r>
          </a:p>
          <a:p>
            <a:pPr marL="457200" marR="0" indent="-4572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King was the son of Heaven.</a:t>
            </a:r>
          </a:p>
          <a:p>
            <a:pPr marL="457200" marR="0" indent="-457200" algn="l">
              <a:lnSpc>
                <a:spcPct val="100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eaven would send signs of displeasure with the ruler like earthquakes and floods.</a:t>
            </a:r>
          </a:p>
          <a:p>
            <a:pPr marL="457200" marR="0" indent="-4572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If the king lost right of Heaven to rule, he could be overthrown.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0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Increase stability of rule through feudalism.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King owned all the land.</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He would give large pieces of land to loyal supporters to fight for the king if needed.</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Lords were the rulers of their own land.</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Lords had absolute power over peasant farmers.</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Peasants had the lord’s protection but must give a portion of their crops to their lord.</a:t>
            </a:r>
            <a:endParaRPr lang="en-US" sz="2400" dirty="0"/>
          </a:p>
        </p:txBody>
      </p:sp>
      <p:sp>
        <p:nvSpPr>
          <p:cNvPr id="15" name="TextBox 14">
            <a:extLst>
              <a:ext uri="{FF2B5EF4-FFF2-40B4-BE49-F238E27FC236}">
                <a16:creationId xmlns:a16="http://schemas.microsoft.com/office/drawing/2014/main" id="{EEC864AD-8270-7CF4-1CF6-3F5FE6FF5117}"/>
              </a:ext>
            </a:extLst>
          </p:cNvPr>
          <p:cNvSpPr txBox="1"/>
          <p:nvPr/>
        </p:nvSpPr>
        <p:spPr>
          <a:xfrm>
            <a:off x="0" y="-1"/>
            <a:ext cx="8113395" cy="1361270"/>
          </a:xfrm>
          <a:prstGeom prst="rect">
            <a:avLst/>
          </a:prstGeom>
          <a:noFill/>
        </p:spPr>
        <p:txBody>
          <a:bodyPr wrap="square">
            <a:sp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Zhou Dynasty</a:t>
            </a:r>
            <a:endParaRPr lang="en-US" sz="4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The Mandate of Heaven - Stability thru Feudalism</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person wearing a crown&#10;&#10;Description automatically generated">
            <a:extLst>
              <a:ext uri="{FF2B5EF4-FFF2-40B4-BE49-F238E27FC236}">
                <a16:creationId xmlns:a16="http://schemas.microsoft.com/office/drawing/2014/main" id="{4A07DD0B-AF7B-FCDC-BD0C-69A960E32064}"/>
              </a:ext>
            </a:extLst>
          </p:cNvPr>
          <p:cNvPicPr>
            <a:picLocks noChangeAspect="1"/>
          </p:cNvPicPr>
          <p:nvPr/>
        </p:nvPicPr>
        <p:blipFill>
          <a:blip r:embed="rId3"/>
          <a:srcRect l="9335" r="8989"/>
          <a:stretch/>
        </p:blipFill>
        <p:spPr>
          <a:xfrm>
            <a:off x="8591549" y="41790"/>
            <a:ext cx="3600450" cy="2257425"/>
          </a:xfrm>
          <a:prstGeom prst="rect">
            <a:avLst/>
          </a:prstGeom>
        </p:spPr>
      </p:pic>
    </p:spTree>
    <p:extLst>
      <p:ext uri="{BB962C8B-B14F-4D97-AF65-F5344CB8AC3E}">
        <p14:creationId xmlns:p14="http://schemas.microsoft.com/office/powerpoint/2010/main" val="8115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anim calcmode="lin" valueType="num">
                                      <p:cBhvr additive="base">
                                        <p:cTn id="4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 calcmode="lin" valueType="num">
                                      <p:cBhvr additive="base">
                                        <p:cTn id="4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xEl>
                                              <p:pRg st="10" end="10"/>
                                            </p:txEl>
                                          </p:spTgt>
                                        </p:tgtEl>
                                        <p:attrNameLst>
                                          <p:attrName>style.visibility</p:attrName>
                                        </p:attrNameLst>
                                      </p:cBhvr>
                                      <p:to>
                                        <p:strVal val="visible"/>
                                      </p:to>
                                    </p:set>
                                    <p:anim calcmode="lin" valueType="num">
                                      <p:cBhvr additive="base">
                                        <p:cTn id="51"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8" name="Picture 7" descr="A map of china with black and brown areas&#10;&#10;Description automatically generated">
            <a:extLst>
              <a:ext uri="{FF2B5EF4-FFF2-40B4-BE49-F238E27FC236}">
                <a16:creationId xmlns:a16="http://schemas.microsoft.com/office/drawing/2014/main" id="{D540CD25-CEFB-AB93-452D-DD6FAAD5785D}"/>
              </a:ext>
            </a:extLst>
          </p:cNvPr>
          <p:cNvPicPr>
            <a:picLocks noChangeAspect="1"/>
          </p:cNvPicPr>
          <p:nvPr/>
        </p:nvPicPr>
        <p:blipFill>
          <a:blip r:embed="rId2"/>
          <a:stretch>
            <a:fillRect/>
          </a:stretch>
        </p:blipFill>
        <p:spPr>
          <a:xfrm>
            <a:off x="7038752" y="3429001"/>
            <a:ext cx="5153247" cy="3428998"/>
          </a:xfrm>
          <a:prstGeom prst="rect">
            <a:avLst/>
          </a:prstGeom>
        </p:spPr>
      </p:pic>
      <p:sp>
        <p:nvSpPr>
          <p:cNvPr id="2" name="Title 1">
            <a:extLst>
              <a:ext uri="{FF2B5EF4-FFF2-40B4-BE49-F238E27FC236}">
                <a16:creationId xmlns:a16="http://schemas.microsoft.com/office/drawing/2014/main" id="{9FA4EA07-78B0-98EC-4C87-A22D83DF8B66}"/>
              </a:ext>
            </a:extLst>
          </p:cNvPr>
          <p:cNvSpPr>
            <a:spLocks noGrp="1"/>
          </p:cNvSpPr>
          <p:nvPr>
            <p:ph type="ctrTitle"/>
          </p:nvPr>
        </p:nvSpPr>
        <p:spPr>
          <a:xfrm>
            <a:off x="0" y="1"/>
            <a:ext cx="12192000" cy="1371600"/>
          </a:xfrm>
        </p:spPr>
        <p:txBody>
          <a:bodyPr anchor="b">
            <a:normAutofit/>
          </a:bodyPr>
          <a:lstStyle/>
          <a:p>
            <a:r>
              <a:rPr lang="en-US" sz="4000" b="1" kern="100" dirty="0">
                <a:effectLst/>
                <a:latin typeface="Times New Roman" panose="02020603050405020304" pitchFamily="18" charset="0"/>
                <a:cs typeface="Times New Roman" panose="02020603050405020304" pitchFamily="18" charset="0"/>
              </a:rPr>
              <a:t>The Zhou Dynasty:</a:t>
            </a:r>
            <a:br>
              <a:rPr lang="en-US" sz="4000" b="1" kern="100" dirty="0">
                <a:effectLst/>
                <a:latin typeface="Times New Roman" panose="02020603050405020304" pitchFamily="18" charset="0"/>
                <a:cs typeface="Times New Roman" panose="02020603050405020304" pitchFamily="18" charset="0"/>
              </a:rPr>
            </a:br>
            <a:r>
              <a:rPr lang="en-US" sz="3400" b="1" kern="100" dirty="0">
                <a:effectLst/>
                <a:latin typeface="Times New Roman" panose="02020603050405020304" pitchFamily="18" charset="0"/>
                <a:cs typeface="Times New Roman" panose="02020603050405020304" pitchFamily="18" charset="0"/>
              </a:rPr>
              <a:t>The Fall of the Shang and the Rise of the Zhou</a:t>
            </a:r>
            <a:endParaRPr lang="en-US" sz="34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C39FB5C-6F2E-C284-AB2A-160C2842E425}"/>
              </a:ext>
            </a:extLst>
          </p:cNvPr>
          <p:cNvSpPr>
            <a:spLocks noGrp="1"/>
          </p:cNvSpPr>
          <p:nvPr>
            <p:ph type="subTitle" idx="1"/>
          </p:nvPr>
        </p:nvSpPr>
        <p:spPr>
          <a:xfrm>
            <a:off x="85060" y="1685108"/>
            <a:ext cx="11906643" cy="5172889"/>
          </a:xfrm>
        </p:spPr>
        <p:txBody>
          <a:bodyPr>
            <a:normAutofit lnSpcReduction="10000"/>
          </a:bodyPr>
          <a:lstStyle/>
          <a:p>
            <a:pPr marL="342900" marR="0" indent="-342900" algn="l">
              <a:spcBef>
                <a:spcPts val="0"/>
              </a:spcBef>
              <a:spcAft>
                <a:spcPts val="800"/>
              </a:spcAft>
              <a:buFont typeface="Arial" panose="020B0604020202020204" pitchFamily="34" charset="0"/>
              <a:buChar char="•"/>
            </a:pPr>
            <a:r>
              <a:rPr lang="en-US" kern="100" dirty="0">
                <a:effectLst/>
                <a:latin typeface="Times New Roman" panose="02020603050405020304" pitchFamily="18" charset="0"/>
                <a:cs typeface="Times New Roman" panose="02020603050405020304" pitchFamily="18" charset="0"/>
              </a:rPr>
              <a:t>Despite its early achievements, the Shang Dynasty eventually fell into a period characterized by decadence and moral decline. </a:t>
            </a:r>
          </a:p>
          <a:p>
            <a:pPr marL="342900" marR="0" indent="-342900" algn="l">
              <a:spcBef>
                <a:spcPts val="0"/>
              </a:spcBef>
              <a:spcAft>
                <a:spcPts val="800"/>
              </a:spcAft>
              <a:buFont typeface="Arial" panose="020B0604020202020204" pitchFamily="34" charset="0"/>
              <a:buChar char="•"/>
            </a:pPr>
            <a:r>
              <a:rPr lang="en-US" kern="100" dirty="0">
                <a:effectLst/>
                <a:latin typeface="Times New Roman" panose="02020603050405020304" pitchFamily="18" charset="0"/>
                <a:cs typeface="Times New Roman" panose="02020603050405020304" pitchFamily="18" charset="0"/>
              </a:rPr>
              <a:t>Historical accounts describe the later Shang kings as corrupt and indulgent, losing the favor of both their people and the heavens. </a:t>
            </a:r>
          </a:p>
          <a:p>
            <a:pPr marL="342900" marR="0" indent="-342900" algn="l">
              <a:spcBef>
                <a:spcPts val="0"/>
              </a:spcBef>
              <a:spcAft>
                <a:spcPts val="800"/>
              </a:spcAft>
              <a:buFont typeface="Arial" panose="020B0604020202020204" pitchFamily="34" charset="0"/>
              <a:buChar char="•"/>
            </a:pPr>
            <a:r>
              <a:rPr lang="en-US" kern="100" dirty="0">
                <a:effectLst/>
                <a:latin typeface="Times New Roman" panose="02020603050405020304" pitchFamily="18" charset="0"/>
                <a:cs typeface="Times New Roman" panose="02020603050405020304" pitchFamily="18" charset="0"/>
              </a:rPr>
              <a:t>It was during this period of internal weakness that a frontier state known as Zhou rose to prominence.</a:t>
            </a:r>
          </a:p>
          <a:p>
            <a:pPr marL="342900" marR="0" indent="-342900" algn="l">
              <a:spcBef>
                <a:spcPts val="0"/>
              </a:spcBef>
              <a:spcAft>
                <a:spcPts val="800"/>
              </a:spcAft>
              <a:buFont typeface="Arial" panose="020B0604020202020204" pitchFamily="34" charset="0"/>
              <a:buChar char="•"/>
            </a:pPr>
            <a:r>
              <a:rPr lang="en-US" kern="100" dirty="0">
                <a:effectLst/>
                <a:latin typeface="Times New Roman" panose="02020603050405020304" pitchFamily="18" charset="0"/>
                <a:cs typeface="Times New Roman" panose="02020603050405020304" pitchFamily="18" charset="0"/>
              </a:rPr>
              <a:t>The Zhou, seeing an opportunity in the Shang’s </a:t>
            </a:r>
            <a:br>
              <a:rPr lang="en-US" kern="100" dirty="0">
                <a:effectLst/>
                <a:latin typeface="Times New Roman" panose="02020603050405020304" pitchFamily="18" charset="0"/>
                <a:cs typeface="Times New Roman" panose="02020603050405020304" pitchFamily="18" charset="0"/>
              </a:rPr>
            </a:br>
            <a:r>
              <a:rPr lang="en-US" kern="100" dirty="0">
                <a:effectLst/>
                <a:latin typeface="Times New Roman" panose="02020603050405020304" pitchFamily="18" charset="0"/>
                <a:cs typeface="Times New Roman" panose="02020603050405020304" pitchFamily="18" charset="0"/>
              </a:rPr>
              <a:t>declining moral and political authority, launched a </a:t>
            </a:r>
            <a:br>
              <a:rPr lang="en-US" kern="100" dirty="0">
                <a:effectLst/>
                <a:latin typeface="Times New Roman" panose="02020603050405020304" pitchFamily="18" charset="0"/>
                <a:cs typeface="Times New Roman" panose="02020603050405020304" pitchFamily="18" charset="0"/>
              </a:rPr>
            </a:br>
            <a:r>
              <a:rPr lang="en-US" kern="100" dirty="0">
                <a:effectLst/>
                <a:latin typeface="Times New Roman" panose="02020603050405020304" pitchFamily="18" charset="0"/>
                <a:cs typeface="Times New Roman" panose="02020603050405020304" pitchFamily="18" charset="0"/>
              </a:rPr>
              <a:t>successful conquest. </a:t>
            </a:r>
          </a:p>
          <a:p>
            <a:pPr marL="342900" marR="0" indent="-342900" algn="l">
              <a:spcBef>
                <a:spcPts val="0"/>
              </a:spcBef>
              <a:spcAft>
                <a:spcPts val="800"/>
              </a:spcAft>
              <a:buFont typeface="Arial" panose="020B0604020202020204" pitchFamily="34" charset="0"/>
              <a:buChar char="•"/>
            </a:pPr>
            <a:r>
              <a:rPr lang="en-US" kern="100" dirty="0">
                <a:effectLst/>
                <a:latin typeface="Times New Roman" panose="02020603050405020304" pitchFamily="18" charset="0"/>
                <a:cs typeface="Times New Roman" panose="02020603050405020304" pitchFamily="18" charset="0"/>
              </a:rPr>
              <a:t>In 1046 BCE, the Zhou defeated the Shang at the </a:t>
            </a:r>
            <a:br>
              <a:rPr lang="en-US" kern="100" dirty="0">
                <a:effectLst/>
                <a:latin typeface="Times New Roman" panose="02020603050405020304" pitchFamily="18" charset="0"/>
                <a:cs typeface="Times New Roman" panose="02020603050405020304" pitchFamily="18" charset="0"/>
              </a:rPr>
            </a:br>
            <a:r>
              <a:rPr lang="en-US" kern="100" dirty="0">
                <a:effectLst/>
                <a:latin typeface="Times New Roman" panose="02020603050405020304" pitchFamily="18" charset="0"/>
                <a:cs typeface="Times New Roman" panose="02020603050405020304" pitchFamily="18" charset="0"/>
              </a:rPr>
              <a:t>Battle of </a:t>
            </a:r>
            <a:r>
              <a:rPr lang="en-US" kern="100" dirty="0" err="1">
                <a:effectLst/>
                <a:latin typeface="Times New Roman" panose="02020603050405020304" pitchFamily="18" charset="0"/>
                <a:cs typeface="Times New Roman" panose="02020603050405020304" pitchFamily="18" charset="0"/>
              </a:rPr>
              <a:t>Muye</a:t>
            </a:r>
            <a:r>
              <a:rPr lang="en-US" kern="100" dirty="0">
                <a:effectLst/>
                <a:latin typeface="Times New Roman" panose="02020603050405020304" pitchFamily="18" charset="0"/>
                <a:cs typeface="Times New Roman" panose="02020603050405020304" pitchFamily="18" charset="0"/>
              </a:rPr>
              <a:t>, marking the end of the dynasty. </a:t>
            </a:r>
          </a:p>
          <a:p>
            <a:pPr marL="342900" marR="0" indent="-342900" algn="l">
              <a:spcBef>
                <a:spcPts val="0"/>
              </a:spcBef>
              <a:spcAft>
                <a:spcPts val="800"/>
              </a:spcAft>
              <a:buFont typeface="Arial" panose="020B0604020202020204" pitchFamily="34" charset="0"/>
              <a:buChar char="•"/>
            </a:pPr>
            <a:r>
              <a:rPr lang="en-US" kern="100" dirty="0">
                <a:effectLst/>
                <a:latin typeface="Times New Roman" panose="02020603050405020304" pitchFamily="18" charset="0"/>
                <a:cs typeface="Times New Roman" panose="02020603050405020304" pitchFamily="18" charset="0"/>
              </a:rPr>
              <a:t>The Zhou Dynasty would go on to rule for centuries, </a:t>
            </a:r>
            <a:br>
              <a:rPr lang="en-US" kern="100" dirty="0">
                <a:effectLst/>
                <a:latin typeface="Times New Roman" panose="02020603050405020304" pitchFamily="18" charset="0"/>
                <a:cs typeface="Times New Roman" panose="02020603050405020304" pitchFamily="18" charset="0"/>
              </a:rPr>
            </a:br>
            <a:r>
              <a:rPr lang="en-US" kern="100" dirty="0">
                <a:effectLst/>
                <a:latin typeface="Times New Roman" panose="02020603050405020304" pitchFamily="18" charset="0"/>
                <a:cs typeface="Times New Roman" panose="02020603050405020304" pitchFamily="18" charset="0"/>
              </a:rPr>
              <a:t>but many of its early innovations in governance and </a:t>
            </a:r>
            <a:br>
              <a:rPr lang="en-US" kern="100" dirty="0">
                <a:effectLst/>
                <a:latin typeface="Times New Roman" panose="02020603050405020304" pitchFamily="18" charset="0"/>
                <a:cs typeface="Times New Roman" panose="02020603050405020304" pitchFamily="18" charset="0"/>
              </a:rPr>
            </a:br>
            <a:r>
              <a:rPr lang="en-US" kern="100" dirty="0">
                <a:effectLst/>
                <a:latin typeface="Times New Roman" panose="02020603050405020304" pitchFamily="18" charset="0"/>
                <a:cs typeface="Times New Roman" panose="02020603050405020304" pitchFamily="18" charset="0"/>
              </a:rPr>
              <a:t>ritual practices can be traced back to the foundations </a:t>
            </a:r>
            <a:br>
              <a:rPr lang="en-US" kern="100" dirty="0">
                <a:effectLst/>
                <a:latin typeface="Times New Roman" panose="02020603050405020304" pitchFamily="18" charset="0"/>
                <a:cs typeface="Times New Roman" panose="02020603050405020304" pitchFamily="18" charset="0"/>
              </a:rPr>
            </a:br>
            <a:r>
              <a:rPr lang="en-US" kern="100" dirty="0">
                <a:effectLst/>
                <a:latin typeface="Times New Roman" panose="02020603050405020304" pitchFamily="18" charset="0"/>
                <a:cs typeface="Times New Roman" panose="02020603050405020304" pitchFamily="18" charset="0"/>
              </a:rPr>
              <a:t>laid by the Shang.</a:t>
            </a:r>
          </a:p>
          <a:p>
            <a:pPr marL="0" marR="0">
              <a:spcBef>
                <a:spcPts val="0"/>
              </a:spcBef>
              <a:spcAft>
                <a:spcPts val="800"/>
              </a:spcAft>
            </a:pPr>
            <a:endParaRPr lang="en-US" sz="1100" kern="100" dirty="0">
              <a:effectLst/>
            </a:endParaRPr>
          </a:p>
          <a:p>
            <a:endParaRPr lang="en-US" sz="1100" dirty="0"/>
          </a:p>
        </p:txBody>
      </p:sp>
    </p:spTree>
    <p:extLst>
      <p:ext uri="{BB962C8B-B14F-4D97-AF65-F5344CB8AC3E}">
        <p14:creationId xmlns:p14="http://schemas.microsoft.com/office/powerpoint/2010/main" val="4904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832AE3-93AB-D119-BB21-16B91061FF3D}"/>
              </a:ext>
            </a:extLst>
          </p:cNvPr>
          <p:cNvSpPr txBox="1"/>
          <p:nvPr/>
        </p:nvSpPr>
        <p:spPr>
          <a:xfrm>
            <a:off x="4595750" y="244140"/>
            <a:ext cx="7386453" cy="5408275"/>
          </a:xfrm>
          <a:prstGeom prst="rect">
            <a:avLst/>
          </a:prstGeom>
          <a:noFill/>
        </p:spPr>
        <p:txBody>
          <a:bodyPr wrap="square">
            <a:spAutoFit/>
          </a:bodyPr>
          <a:lstStyle/>
          <a:p>
            <a:pPr marL="0" marR="0" algn="ctr">
              <a:lnSpc>
                <a:spcPct val="107000"/>
              </a:lnSpc>
              <a:spcBef>
                <a:spcPts val="0"/>
              </a:spcBef>
              <a:spcAft>
                <a:spcPts val="800"/>
              </a:spcAft>
            </a:pPr>
            <a:r>
              <a:rPr lang="en-US" sz="3000" b="1" kern="100" dirty="0">
                <a:effectLst/>
                <a:latin typeface="Times New Roman" panose="02020603050405020304" pitchFamily="18" charset="0"/>
                <a:ea typeface="Aptos" panose="020B0004020202020204" pitchFamily="34" charset="0"/>
                <a:cs typeface="Times New Roman" panose="02020603050405020304" pitchFamily="18" charset="0"/>
              </a:rPr>
              <a:t>The Zhou Dynasty: </a:t>
            </a:r>
            <a:br>
              <a:rPr lang="en-US" sz="3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000" b="1" kern="100" dirty="0">
                <a:effectLst/>
                <a:latin typeface="Times New Roman" panose="02020603050405020304" pitchFamily="18" charset="0"/>
                <a:ea typeface="Aptos" panose="020B0004020202020204" pitchFamily="34" charset="0"/>
                <a:cs typeface="Times New Roman" panose="02020603050405020304" pitchFamily="18" charset="0"/>
              </a:rPr>
              <a:t>The Mandate of Heaven and Its Legacy</a:t>
            </a:r>
            <a:br>
              <a:rPr lang="en-US" sz="3000" b="1"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3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Zhou Dynasty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周朝</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Zhōu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cháo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(1050–256 BCE) is one of the longest-lasting and most influential periods in Chinese history.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During this time, China transitioned from a centralized system of rule to a more decentralized, feudal-like structure. </a:t>
            </a:r>
          </a:p>
          <a:p>
            <a:pPr marL="342900" marR="0" indent="-3429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One of the most significant ideological developments in Chinese governance emerged: the Mandate of Heaven</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天命</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Tiān</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Mìng</a:t>
            </a:r>
            <a:r>
              <a:rPr lang="en-US" sz="2400" kern="100" dirty="0">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p:txBody>
      </p:sp>
      <p:pic>
        <p:nvPicPr>
          <p:cNvPr id="5" name="Picture 4" descr="A person holding a stick with a bird on it&#10;&#10;Description automatically generated">
            <a:extLst>
              <a:ext uri="{FF2B5EF4-FFF2-40B4-BE49-F238E27FC236}">
                <a16:creationId xmlns:a16="http://schemas.microsoft.com/office/drawing/2014/main" id="{696CB466-A58E-59FD-B625-999CAE828A92}"/>
              </a:ext>
            </a:extLst>
          </p:cNvPr>
          <p:cNvPicPr>
            <a:picLocks noChangeAspect="1"/>
          </p:cNvPicPr>
          <p:nvPr/>
        </p:nvPicPr>
        <p:blipFill>
          <a:blip r:embed="rId2"/>
          <a:srcRect l="4409" t="2973" r="2216" b="1734"/>
          <a:stretch/>
        </p:blipFill>
        <p:spPr>
          <a:xfrm>
            <a:off x="0" y="22701"/>
            <a:ext cx="4465122" cy="6835299"/>
          </a:xfrm>
          <a:prstGeom prst="rect">
            <a:avLst/>
          </a:prstGeom>
        </p:spPr>
      </p:pic>
    </p:spTree>
    <p:extLst>
      <p:ext uri="{BB962C8B-B14F-4D97-AF65-F5344CB8AC3E}">
        <p14:creationId xmlns:p14="http://schemas.microsoft.com/office/powerpoint/2010/main" val="10890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group of people in traditional robes&#10;&#10;Description automatically generated">
            <a:extLst>
              <a:ext uri="{FF2B5EF4-FFF2-40B4-BE49-F238E27FC236}">
                <a16:creationId xmlns:a16="http://schemas.microsoft.com/office/drawing/2014/main" id="{3AF5A88A-CA44-9C3F-1C6B-55F0DAE81BC9}"/>
              </a:ext>
            </a:extLst>
          </p:cNvPr>
          <p:cNvPicPr>
            <a:picLocks noChangeAspect="1"/>
          </p:cNvPicPr>
          <p:nvPr/>
        </p:nvPicPr>
        <p:blipFill>
          <a:blip r:embed="rId2"/>
          <a:stretch>
            <a:fillRect/>
          </a:stretch>
        </p:blipFill>
        <p:spPr>
          <a:xfrm>
            <a:off x="6325650" y="2401010"/>
            <a:ext cx="5866350" cy="4456990"/>
          </a:xfrm>
          <a:prstGeom prst="rect">
            <a:avLst/>
          </a:prstGeom>
        </p:spPr>
      </p:pic>
      <p:sp>
        <p:nvSpPr>
          <p:cNvPr id="3" name="TextBox 2">
            <a:extLst>
              <a:ext uri="{FF2B5EF4-FFF2-40B4-BE49-F238E27FC236}">
                <a16:creationId xmlns:a16="http://schemas.microsoft.com/office/drawing/2014/main" id="{EA832AE3-93AB-D119-BB21-16B91061FF3D}"/>
              </a:ext>
            </a:extLst>
          </p:cNvPr>
          <p:cNvSpPr txBox="1"/>
          <p:nvPr/>
        </p:nvSpPr>
        <p:spPr>
          <a:xfrm>
            <a:off x="127591" y="244140"/>
            <a:ext cx="11663815" cy="6037678"/>
          </a:xfrm>
          <a:prstGeom prst="rect">
            <a:avLst/>
          </a:prstGeom>
          <a:noFill/>
        </p:spPr>
        <p:txBody>
          <a:bodyPr wrap="square">
            <a:spAutoFit/>
          </a:bodyPr>
          <a:lstStyle/>
          <a:p>
            <a:pPr marL="0" marR="0" algn="ctr">
              <a:lnSpc>
                <a:spcPct val="107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The Mandate of Heaven: </a:t>
            </a:r>
            <a:b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A New Legitimacy for Rule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concept of the Mandate of Heaven became the central justification for rulership during the Zhou Dynasty.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According to this belief, a ruler’s legitimacy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was granted by divine forces, and a king could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only rule as long as he retained the favor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Heaven. </a:t>
            </a:r>
          </a:p>
          <a:p>
            <a:pPr marL="342900" marR="0" indent="-3429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Unlike earlier beliefs where kings were seen as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divine or semi-divine figures, the Mandate of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Heaven introduced the idea that heaven’s favor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was conditional, based on the ruler’s ability to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govern with virtue and justice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8967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832AE3-93AB-D119-BB21-16B91061FF3D}"/>
              </a:ext>
            </a:extLst>
          </p:cNvPr>
          <p:cNvSpPr txBox="1"/>
          <p:nvPr/>
        </p:nvSpPr>
        <p:spPr>
          <a:xfrm>
            <a:off x="6666614" y="1705746"/>
            <a:ext cx="5525386" cy="5012975"/>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If a king ruled tyrannically or unjustly, Heaven would communicate its displeasure through natural disasters such as floods, droughts, or earthquakes.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disasters were seen as warnings that the ruler was failing in his duties.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If the king ignored these warnings and continued to misrule, it was believed that Heaven would withdraw its mandate, leading to political instability, rebellion, and the eventual downfall of the dynasty.</a:t>
            </a:r>
          </a:p>
        </p:txBody>
      </p:sp>
      <p:pic>
        <p:nvPicPr>
          <p:cNvPr id="4" name="Picture 3" descr="A person in a red robe and a chair&#10;&#10;Description automatically generated">
            <a:extLst>
              <a:ext uri="{FF2B5EF4-FFF2-40B4-BE49-F238E27FC236}">
                <a16:creationId xmlns:a16="http://schemas.microsoft.com/office/drawing/2014/main" id="{AE8D0363-B77C-B599-A275-7A5C4B4B70DC}"/>
              </a:ext>
            </a:extLst>
          </p:cNvPr>
          <p:cNvPicPr>
            <a:picLocks noChangeAspect="1"/>
          </p:cNvPicPr>
          <p:nvPr/>
        </p:nvPicPr>
        <p:blipFill>
          <a:blip r:embed="rId2"/>
          <a:srcRect l="3755" t="5470" r="5220" b="4253"/>
          <a:stretch/>
        </p:blipFill>
        <p:spPr>
          <a:xfrm>
            <a:off x="-1" y="1833276"/>
            <a:ext cx="6592187" cy="5024724"/>
          </a:xfrm>
          <a:prstGeom prst="rect">
            <a:avLst/>
          </a:prstGeom>
        </p:spPr>
      </p:pic>
      <p:sp>
        <p:nvSpPr>
          <p:cNvPr id="6" name="TextBox 5">
            <a:extLst>
              <a:ext uri="{FF2B5EF4-FFF2-40B4-BE49-F238E27FC236}">
                <a16:creationId xmlns:a16="http://schemas.microsoft.com/office/drawing/2014/main" id="{BE01FBCD-5453-B986-73AD-EF707F4B6FD3}"/>
              </a:ext>
            </a:extLst>
          </p:cNvPr>
          <p:cNvSpPr txBox="1"/>
          <p:nvPr/>
        </p:nvSpPr>
        <p:spPr>
          <a:xfrm>
            <a:off x="1" y="574176"/>
            <a:ext cx="12191999" cy="706540"/>
          </a:xfrm>
          <a:prstGeom prst="rect">
            <a:avLst/>
          </a:prstGeom>
          <a:noFill/>
        </p:spPr>
        <p:txBody>
          <a:bodyPr wrap="square" anchor="ctr">
            <a:spAutoFit/>
          </a:bodyPr>
          <a:lstStyle/>
          <a:p>
            <a:pPr marL="0" marR="0" algn="ctr">
              <a:lnSpc>
                <a:spcPct val="107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Conditional Divine Favor</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499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A painting of a wall&#10;&#10;Description automatically generated">
            <a:extLst>
              <a:ext uri="{FF2B5EF4-FFF2-40B4-BE49-F238E27FC236}">
                <a16:creationId xmlns:a16="http://schemas.microsoft.com/office/drawing/2014/main" id="{CBCC769B-2FB8-978A-1F31-9E2C6242A068}"/>
              </a:ext>
            </a:extLst>
          </p:cNvPr>
          <p:cNvPicPr>
            <a:picLocks noChangeAspect="1"/>
          </p:cNvPicPr>
          <p:nvPr/>
        </p:nvPicPr>
        <p:blipFill>
          <a:blip r:embed="rId2"/>
          <a:srcRect l="26199" r="4119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0" y="1"/>
            <a:ext cx="6549390" cy="2547258"/>
          </a:xfrm>
        </p:spPr>
        <p:txBody>
          <a:bodyPr vert="horz" lIns="91440" tIns="45720" rIns="91440" bIns="45720" rtlCol="0" anchor="ctr">
            <a:normAutofit/>
          </a:bodyPr>
          <a:lstStyle/>
          <a:p>
            <a:pPr algn="ctr"/>
            <a:r>
              <a:rPr lang="en-US" sz="4400" b="1" dirty="0">
                <a:effectLst/>
                <a:latin typeface="Times New Roman" panose="02020603050405020304" pitchFamily="18" charset="0"/>
                <a:cs typeface="Times New Roman" panose="02020603050405020304" pitchFamily="18" charset="0"/>
              </a:rPr>
              <a:t>Chinese Dynastic History</a:t>
            </a:r>
            <a:endParaRPr lang="en-US" sz="44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a:xfrm>
            <a:off x="248194" y="2125981"/>
            <a:ext cx="6061166" cy="4952322"/>
          </a:xfrm>
        </p:spPr>
        <p:txBody>
          <a:bodyPr vert="horz" lIns="91440" tIns="45720" rIns="91440" bIns="45720" rtlCol="0">
            <a:normAutofit/>
          </a:bodyPr>
          <a:lstStyle/>
          <a:p>
            <a:pPr marL="0" marR="0" indent="-228600">
              <a:spcBef>
                <a:spcPts val="0"/>
              </a:spcBef>
              <a:spcAft>
                <a:spcPts val="8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China’s history spans over 5,000 years, beginning with a mix of myth, legend, and historical events that have shaped one of the world’s oldest civilizations. </a:t>
            </a:r>
          </a:p>
          <a:p>
            <a:pPr marL="0" marR="0" indent="-228600">
              <a:spcBef>
                <a:spcPts val="0"/>
              </a:spcBef>
              <a:spcAft>
                <a:spcPts val="8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This overview explores Chinese dynasties from around 2000 BCE until the fall of the Imperial System in 1912, shedding light on the rich cultural and political tapestry that has defined China for millennia.</a:t>
            </a:r>
          </a:p>
        </p:txBody>
      </p:sp>
    </p:spTree>
    <p:extLst>
      <p:ext uri="{BB962C8B-B14F-4D97-AF65-F5344CB8AC3E}">
        <p14:creationId xmlns:p14="http://schemas.microsoft.com/office/powerpoint/2010/main" val="23429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832AE3-93AB-D119-BB21-16B91061FF3D}"/>
              </a:ext>
            </a:extLst>
          </p:cNvPr>
          <p:cNvSpPr txBox="1"/>
          <p:nvPr/>
        </p:nvSpPr>
        <p:spPr>
          <a:xfrm>
            <a:off x="574766" y="300445"/>
            <a:ext cx="10920548" cy="5950283"/>
          </a:xfrm>
          <a:prstGeom prst="rect">
            <a:avLst/>
          </a:prstGeom>
          <a:noFill/>
        </p:spPr>
        <p:txBody>
          <a:bodyPr wrap="square">
            <a:spAutoFit/>
          </a:bodyPr>
          <a:lstStyle/>
          <a:p>
            <a:pPr marL="0" marR="0" algn="ctr">
              <a:lnSpc>
                <a:spcPct val="107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Revolutionary Concept</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concept was revolutionary because it suggested that no ruler was permanently secure in power.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right to govern was dependent on good governance and moral authority, making the ruler accountable not only to his subjects but to a higher cosmic order.</a:t>
            </a:r>
          </a:p>
          <a:p>
            <a:pPr marL="0" marR="0" algn="ctr">
              <a:lnSpc>
                <a:spcPct val="107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Early Zhou Success and Stability</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the first half of the Zhou Dynasty, Heaven appeared to favor the Zhou kings, as they were able to maintain relative peace and stability.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early Zhou rulers decentralized power by granting lands and titles to noble families, who governed regions on behalf of the king.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feudal system allowed the Zhou to manage a vast territory while still maintaining central control.</a:t>
            </a:r>
          </a:p>
        </p:txBody>
      </p:sp>
    </p:spTree>
    <p:extLst>
      <p:ext uri="{BB962C8B-B14F-4D97-AF65-F5344CB8AC3E}">
        <p14:creationId xmlns:p14="http://schemas.microsoft.com/office/powerpoint/2010/main" val="60461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EA07-78B0-98EC-4C87-A22D83DF8B66}"/>
              </a:ext>
            </a:extLst>
          </p:cNvPr>
          <p:cNvSpPr>
            <a:spLocks noGrp="1"/>
          </p:cNvSpPr>
          <p:nvPr>
            <p:ph type="title"/>
          </p:nvPr>
        </p:nvSpPr>
        <p:spPr>
          <a:xfrm>
            <a:off x="2945056" y="0"/>
            <a:ext cx="9246944" cy="1661533"/>
          </a:xfrm>
        </p:spPr>
        <p:txBody>
          <a:bodyPr/>
          <a:lstStyle/>
          <a:p>
            <a:pPr algn="ct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The Qin Dynasty: </a:t>
            </a:r>
            <a:b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Unification and Legalism</a:t>
            </a:r>
            <a:endParaRPr lang="en-US" dirty="0"/>
          </a:p>
        </p:txBody>
      </p:sp>
      <p:sp>
        <p:nvSpPr>
          <p:cNvPr id="3" name="Text Placeholder 2">
            <a:extLst>
              <a:ext uri="{FF2B5EF4-FFF2-40B4-BE49-F238E27FC236}">
                <a16:creationId xmlns:a16="http://schemas.microsoft.com/office/drawing/2014/main" id="{0C39FB5C-6F2E-C284-AB2A-160C2842E425}"/>
              </a:ext>
            </a:extLst>
          </p:cNvPr>
          <p:cNvSpPr>
            <a:spLocks noGrp="1"/>
          </p:cNvSpPr>
          <p:nvPr>
            <p:ph type="body" idx="1"/>
          </p:nvPr>
        </p:nvSpPr>
        <p:spPr>
          <a:xfrm>
            <a:off x="3155796" y="1661533"/>
            <a:ext cx="8561586" cy="4412696"/>
          </a:xfrm>
        </p:spPr>
        <p:txBody>
          <a:bodyPr/>
          <a:lstStyle/>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Qin Dynasty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秦朝</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Qín</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cháo</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(221–206 BCE) unified China under Emperor Qin Shi Huang, who is famed for building the Great Wall and commissioning the Terracotta Army. is famous for unifying China under a centralized imperial rule.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Qin Shi Huang, the first emperor, implemented sweeping reforms based on Legalist principles, standardizing weights, measures, and even script.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construction of the Great Wall also began during this period as a defense against northern invaders.</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His reign, though short-lived, was marked by significant reforms, including the standardization of weights, measures, and even the script used throughout China.</a:t>
            </a:r>
          </a:p>
          <a:p>
            <a:endParaRPr lang="en-US" dirty="0"/>
          </a:p>
        </p:txBody>
      </p:sp>
      <p:pic>
        <p:nvPicPr>
          <p:cNvPr id="7" name="Picture 6" descr="A group of men in traditional clothing&#10;&#10;Description automatically generated">
            <a:extLst>
              <a:ext uri="{FF2B5EF4-FFF2-40B4-BE49-F238E27FC236}">
                <a16:creationId xmlns:a16="http://schemas.microsoft.com/office/drawing/2014/main" id="{D953F0BA-F6C7-D714-8D30-E4BCB540AE0F}"/>
              </a:ext>
            </a:extLst>
          </p:cNvPr>
          <p:cNvPicPr>
            <a:picLocks noChangeAspect="1"/>
          </p:cNvPicPr>
          <p:nvPr/>
        </p:nvPicPr>
        <p:blipFill>
          <a:blip r:embed="rId2"/>
          <a:srcRect r="76129"/>
          <a:stretch/>
        </p:blipFill>
        <p:spPr>
          <a:xfrm>
            <a:off x="0" y="0"/>
            <a:ext cx="2945056" cy="6898177"/>
          </a:xfrm>
          <a:prstGeom prst="rect">
            <a:avLst/>
          </a:prstGeom>
        </p:spPr>
      </p:pic>
    </p:spTree>
    <p:extLst>
      <p:ext uri="{BB962C8B-B14F-4D97-AF65-F5344CB8AC3E}">
        <p14:creationId xmlns:p14="http://schemas.microsoft.com/office/powerpoint/2010/main" val="40020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EA07-78B0-98EC-4C87-A22D83DF8B66}"/>
              </a:ext>
            </a:extLst>
          </p:cNvPr>
          <p:cNvSpPr>
            <a:spLocks noGrp="1"/>
          </p:cNvSpPr>
          <p:nvPr>
            <p:ph type="title"/>
          </p:nvPr>
        </p:nvSpPr>
        <p:spPr>
          <a:xfrm>
            <a:off x="4761286" y="0"/>
            <a:ext cx="7430714" cy="1706137"/>
          </a:xfrm>
        </p:spPr>
        <p:txBody>
          <a:bodyPr>
            <a:normAutofit/>
          </a:bodyPr>
          <a:lstStyle/>
          <a:p>
            <a:pPr algn="ct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The Han Dynasty: A Golden Age</a:t>
            </a:r>
            <a:endParaRPr lang="en-US" dirty="0"/>
          </a:p>
        </p:txBody>
      </p:sp>
      <p:sp>
        <p:nvSpPr>
          <p:cNvPr id="3" name="Text Placeholder 2">
            <a:extLst>
              <a:ext uri="{FF2B5EF4-FFF2-40B4-BE49-F238E27FC236}">
                <a16:creationId xmlns:a16="http://schemas.microsoft.com/office/drawing/2014/main" id="{0C39FB5C-6F2E-C284-AB2A-160C2842E425}"/>
              </a:ext>
            </a:extLst>
          </p:cNvPr>
          <p:cNvSpPr>
            <a:spLocks noGrp="1"/>
          </p:cNvSpPr>
          <p:nvPr>
            <p:ph type="body" idx="1"/>
          </p:nvPr>
        </p:nvSpPr>
        <p:spPr>
          <a:xfrm>
            <a:off x="5120638" y="1706137"/>
            <a:ext cx="6800015" cy="5151863"/>
          </a:xfrm>
        </p:spPr>
        <p:txBody>
          <a:bodyPr/>
          <a:lstStyle/>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Han Dynasty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汉代</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朝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Hàndài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cháo</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(206 BCE–220 CE) is often considered a golden age in Chinese history. </a:t>
            </a:r>
          </a:p>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saw significant advancements in science, technology, and culture.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Han Dynasty expanded China’s territory and influence, making Confucianism the state philosophy.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Silk Road, a network of trade routes connecting China with the West, was established during the Han period, facilitating cultural and economic exchanges.</a:t>
            </a:r>
          </a:p>
          <a:p>
            <a:endParaRPr lang="en-US" dirty="0"/>
          </a:p>
        </p:txBody>
      </p:sp>
      <p:pic>
        <p:nvPicPr>
          <p:cNvPr id="5" name="Picture 4" descr="A painting of a person in a robe&#10;&#10;Description automatically generated">
            <a:extLst>
              <a:ext uri="{FF2B5EF4-FFF2-40B4-BE49-F238E27FC236}">
                <a16:creationId xmlns:a16="http://schemas.microsoft.com/office/drawing/2014/main" id="{5B8FEA5C-4D9B-3CCE-A8DF-9E1AEEDA25C2}"/>
              </a:ext>
            </a:extLst>
          </p:cNvPr>
          <p:cNvPicPr>
            <a:picLocks noChangeAspect="1"/>
          </p:cNvPicPr>
          <p:nvPr/>
        </p:nvPicPr>
        <p:blipFill>
          <a:blip r:embed="rId2"/>
          <a:stretch>
            <a:fillRect/>
          </a:stretch>
        </p:blipFill>
        <p:spPr>
          <a:xfrm>
            <a:off x="-1" y="0"/>
            <a:ext cx="4761287" cy="6858000"/>
          </a:xfrm>
          <a:prstGeom prst="rect">
            <a:avLst/>
          </a:prstGeom>
        </p:spPr>
      </p:pic>
    </p:spTree>
    <p:extLst>
      <p:ext uri="{BB962C8B-B14F-4D97-AF65-F5344CB8AC3E}">
        <p14:creationId xmlns:p14="http://schemas.microsoft.com/office/powerpoint/2010/main" val="1074820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3395DB-A5F3-AC78-FA02-6808454A4011}"/>
              </a:ext>
            </a:extLst>
          </p:cNvPr>
          <p:cNvSpPr txBox="1"/>
          <p:nvPr/>
        </p:nvSpPr>
        <p:spPr>
          <a:xfrm>
            <a:off x="300446" y="1800225"/>
            <a:ext cx="6353257" cy="4154984"/>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The Tang (618–907) and Song (960–1279) dynasties are renowned for their cultural and economic prosperity. </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The Tang Dynasty is often regarded as a high point in Chinese civilization, with flourishing arts, literature, and trade. </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The Song Dynasty continued this trend, making notable advancements in technology, such as the invention of gunpowder and the compass.</a:t>
            </a:r>
          </a:p>
          <a:p>
            <a:endParaRPr lang="en-US" sz="2400" dirty="0"/>
          </a:p>
        </p:txBody>
      </p:sp>
      <p:sp>
        <p:nvSpPr>
          <p:cNvPr id="7" name="TextBox 6">
            <a:extLst>
              <a:ext uri="{FF2B5EF4-FFF2-40B4-BE49-F238E27FC236}">
                <a16:creationId xmlns:a16="http://schemas.microsoft.com/office/drawing/2014/main" id="{DCE45192-43F9-5B6F-38EA-CE6C9CD07F85}"/>
              </a:ext>
            </a:extLst>
          </p:cNvPr>
          <p:cNvSpPr txBox="1"/>
          <p:nvPr/>
        </p:nvSpPr>
        <p:spPr>
          <a:xfrm>
            <a:off x="0" y="302079"/>
            <a:ext cx="12192000" cy="1382173"/>
          </a:xfrm>
          <a:prstGeom prst="rect">
            <a:avLst/>
          </a:prstGeom>
          <a:noFill/>
        </p:spPr>
        <p:txBody>
          <a:bodyPr wrap="square">
            <a:spAutoFit/>
          </a:bodyPr>
          <a:lstStyle/>
          <a:p>
            <a:pPr marL="0" marR="0" algn="ctr">
              <a:lnSpc>
                <a:spcPct val="107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The Tang and Song Dynasties: </a:t>
            </a:r>
            <a:b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Cultural and Economic Prosperity</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map of asia with a red line&#10;&#10;Description automatically generated">
            <a:extLst>
              <a:ext uri="{FF2B5EF4-FFF2-40B4-BE49-F238E27FC236}">
                <a16:creationId xmlns:a16="http://schemas.microsoft.com/office/drawing/2014/main" id="{543AAA77-C2E8-271B-F8F0-E8740F803352}"/>
              </a:ext>
            </a:extLst>
          </p:cNvPr>
          <p:cNvPicPr>
            <a:picLocks noChangeAspect="1"/>
          </p:cNvPicPr>
          <p:nvPr/>
        </p:nvPicPr>
        <p:blipFill>
          <a:blip r:embed="rId2"/>
          <a:srcRect l="2505" t="5744" r="42746" b="5172"/>
          <a:stretch/>
        </p:blipFill>
        <p:spPr>
          <a:xfrm>
            <a:off x="6653703" y="1800225"/>
            <a:ext cx="5538297" cy="5070838"/>
          </a:xfrm>
          <a:prstGeom prst="rect">
            <a:avLst/>
          </a:prstGeom>
        </p:spPr>
      </p:pic>
    </p:spTree>
    <p:extLst>
      <p:ext uri="{BB962C8B-B14F-4D97-AF65-F5344CB8AC3E}">
        <p14:creationId xmlns:p14="http://schemas.microsoft.com/office/powerpoint/2010/main" val="1912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193179"/>
          </a:xfrm>
        </p:spPr>
        <p:txBody>
          <a:bodyPr anchor="ctr">
            <a:normAutofit/>
          </a:bodyPr>
          <a:lstStyle/>
          <a:p>
            <a:pPr marL="0" marR="0">
              <a:lnSpc>
                <a:spcPct val="107000"/>
              </a:lnSpc>
              <a:spcBef>
                <a:spcPts val="0"/>
              </a:spcBef>
              <a:spcAft>
                <a:spcPts val="800"/>
              </a:spcAft>
            </a:pP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211873" y="1193180"/>
            <a:ext cx="11675327" cy="5664819"/>
          </a:xfrm>
        </p:spPr>
        <p:txBody>
          <a:bodyPr>
            <a:noAutofit/>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Chinese dynastic history was a tapestry of evolving society, culture, and governance, shaped by legendary figures and key events.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Early dynasties like the Xia, though historically elusive, hint at China’s deep cultural roots</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Shang Dynasty is notable for its significant contributions, including advancements in bronze metallurgy and the development of Chinese writing, laying the foundation for future civilizations.</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Zhou Dynasty introduced the Mandate of Heaven, a concept that would profoundly influence Chinese political philosophy, asserting that rulers were accountable to both their people and divine forces.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Although the Zhou eventually fell into disarray, this ideological framework had lasting impact.</a:t>
            </a:r>
          </a:p>
          <a:p>
            <a:pPr marL="342900" marR="0" indent="-342900" algn="l">
              <a:lnSpc>
                <a:spcPct val="107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5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193179"/>
          </a:xfrm>
        </p:spPr>
        <p:txBody>
          <a:bodyPr anchor="ctr">
            <a:normAutofit/>
          </a:bodyPr>
          <a:lstStyle/>
          <a:p>
            <a:pPr marL="0" marR="0">
              <a:lnSpc>
                <a:spcPct val="107000"/>
              </a:lnSpc>
              <a:spcBef>
                <a:spcPts val="0"/>
              </a:spcBef>
              <a:spcAft>
                <a:spcPts val="800"/>
              </a:spcAft>
            </a:pP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211873" y="1193180"/>
            <a:ext cx="11675327" cy="5664819"/>
          </a:xfrm>
        </p:spPr>
        <p:txBody>
          <a:bodyPr>
            <a:noAutofit/>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Qin Dynasty, despite its brief existence, was pivotal. Under Qin Shi Huang, China was unified for the first time, establishing the basis for imperial rule through standardized culture, infrastructure, and governance.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Qin Shi Huang’s harsh authoritarianism led to the dynasty’s downfall, with his legacy enduring through the Terracotta Army.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Han Dynasty marked China’s first Golden Age with territorial expansion, cultural flourishing, and the entrenchment of Confucianism.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Its decline, followed by the Three Kingdoms and Jin Dynasties, led to fragmentation and instability, but this era remains significant in Chinese cultural memory.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Northern and Southern Dynasties Period saw political division yet cultural integration, with Buddhism bridging gaps between regions. By the end of this period, Buddhism had become a major cultural and religious force.</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China’s 5,000-year history highlights resilience and transformation, offering valuable lessons and a rich repository of knowledge for contemporary and future challenges.</a:t>
            </a:r>
          </a:p>
          <a:p>
            <a:pPr marL="342900" marR="0" indent="-342900" algn="l">
              <a:lnSpc>
                <a:spcPct val="107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03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790221"/>
            <a:ext cx="12191979" cy="880533"/>
          </a:xfrm>
        </p:spPr>
        <p:txBody>
          <a:bodyPr anchor="t">
            <a:normAutofit/>
          </a:bodyPr>
          <a:lstStyle/>
          <a:p>
            <a:pPr algn="ctr"/>
            <a:r>
              <a:rPr lang="en-US" b="1" dirty="0">
                <a:latin typeface="Times New Roman" panose="02020603050405020304" pitchFamily="18" charset="0"/>
                <a:cs typeface="Times New Roman" panose="02020603050405020304" pitchFamily="18" charset="0"/>
              </a:rPr>
              <a:t>Thankyou for Coming!</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0" y="2020710"/>
            <a:ext cx="12192000" cy="4837290"/>
          </a:xfrm>
        </p:spPr>
        <p:txBody>
          <a:bodyPr>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b="1" dirty="0">
                <a:latin typeface="Times New Roman" panose="02020603050405020304" pitchFamily="18" charset="0"/>
                <a:cs typeface="Times New Roman" panose="02020603050405020304" pitchFamily="18" charset="0"/>
              </a:rPr>
              <a:t>I hope you enjoyed my talk!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3600"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 will do my best to answer them for you.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I can be reached by e-mail at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marcs@sonic.net</a:t>
            </a:r>
          </a:p>
          <a:p>
            <a:endParaRPr lang="en-US" sz="1800" dirty="0"/>
          </a:p>
        </p:txBody>
      </p:sp>
    </p:spTree>
    <p:extLst>
      <p:ext uri="{BB962C8B-B14F-4D97-AF65-F5344CB8AC3E}">
        <p14:creationId xmlns:p14="http://schemas.microsoft.com/office/powerpoint/2010/main" val="33698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462709"/>
            <a:ext cx="9144000" cy="1670892"/>
          </a:xfrm>
        </p:spPr>
        <p:txBody>
          <a:bodyPr anchor="ctr">
            <a:normAutofit/>
          </a:bodyPr>
          <a:lstStyle/>
          <a:p>
            <a:r>
              <a:rPr lang="en-US" sz="5000"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52D59-B92D-A5DE-F3E1-5F4B95E8A092}"/>
              </a:ext>
            </a:extLst>
          </p:cNvPr>
          <p:cNvSpPr txBox="1"/>
          <p:nvPr/>
        </p:nvSpPr>
        <p:spPr>
          <a:xfrm>
            <a:off x="287383" y="235131"/>
            <a:ext cx="11652068" cy="5441170"/>
          </a:xfrm>
          <a:prstGeom prst="rect">
            <a:avLst/>
          </a:prstGeom>
          <a:noFill/>
        </p:spPr>
        <p:txBody>
          <a:bodyPr wrap="square">
            <a:spAutoFit/>
          </a:bodyPr>
          <a:lstStyle/>
          <a:p>
            <a:pPr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“Mandate of Heaven.” Wikipedia.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2"/>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“Mandate of Heaven.” World History Encyclopedia.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3"/>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“What Is China’s Mandate of Heaven?” ThoughtCo.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4"/>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Mandate of Heaven – Early World Civilizations.” Achieving the Dream.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5"/>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“5.3: The Zhou Dynasty.” Humanities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LibreTexts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6"/>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Fairbank, J. K., &amp; Goldman, M. (2006). </a:t>
            </a:r>
            <a:r>
              <a:rPr lang="en-US" sz="2200" i="1"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China: A New History</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Harvard University Press.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Ebrey</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P. B. (2010). </a:t>
            </a:r>
            <a:r>
              <a:rPr lang="en-US" sz="2200" i="1"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The Cambridge Illustrated History of China</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Cambridge University Press.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Keay</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J. (2009). </a:t>
            </a:r>
            <a:r>
              <a:rPr lang="en-US" sz="2200" i="1"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China: A History</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HarperCollins.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“Dynasties of China.” Wikipedia.</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“The 13 Dynasties that Ruled China in Order.” History Hit.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284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52D59-B92D-A5DE-F3E1-5F4B95E8A092}"/>
              </a:ext>
            </a:extLst>
          </p:cNvPr>
          <p:cNvSpPr txBox="1">
            <a:spLocks noGrp="1" noRot="1" noMove="1" noResize="1" noEditPoints="1" noAdjustHandles="1" noChangeArrowheads="1" noChangeShapeType="1"/>
          </p:cNvSpPr>
          <p:nvPr/>
        </p:nvSpPr>
        <p:spPr>
          <a:xfrm>
            <a:off x="287383" y="235131"/>
            <a:ext cx="11652068" cy="5441170"/>
          </a:xfrm>
          <a:prstGeom prst="rect">
            <a:avLst/>
          </a:prstGeom>
          <a:noFill/>
        </p:spPr>
        <p:txBody>
          <a:bodyPr wrap="square">
            <a:spAutoFit/>
          </a:bodyPr>
          <a:lstStyle/>
          <a:p>
            <a:pPr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“Oracle bone script.” Wikipedia.</a:t>
            </a: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“Oracle Bones.” World History Encyclopedia.  </a:t>
            </a: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“What are oracle bones?” BBC Bitesize. </a:t>
            </a: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“Chinese Writing from 5000 B.C. to Present.” Rutgers University.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2"/>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Jiaguwen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 Chinese, Oracle Bones, Shang Dynasty.” Britannica.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3"/>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Fairbank, J. K., &amp; Goldman, M. (2006).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China: A New History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Harvard University Press.</a:t>
            </a: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“Shang Dynasty.” World History Encyclopedia.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4"/>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“Zhou dynasty.” Wikipedia.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5"/>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“Shang and Zhou Dynasties: The Bronze Age of China.” The Met.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6"/>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“Mandate of Heaven.” Ancient History Encyclopedia.</a:t>
            </a:r>
          </a:p>
        </p:txBody>
      </p:sp>
    </p:spTree>
    <p:extLst>
      <p:ext uri="{BB962C8B-B14F-4D97-AF65-F5344CB8AC3E}">
        <p14:creationId xmlns:p14="http://schemas.microsoft.com/office/powerpoint/2010/main" val="390202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325FC8-4AAA-669D-1331-DDCB7D9C3768}"/>
              </a:ext>
            </a:extLst>
          </p:cNvPr>
          <p:cNvSpPr txBox="1">
            <a:spLocks/>
          </p:cNvSpPr>
          <p:nvPr/>
        </p:nvSpPr>
        <p:spPr>
          <a:xfrm>
            <a:off x="5965833" y="0"/>
            <a:ext cx="6226167" cy="1583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spcAft>
                <a:spcPts val="600"/>
              </a:spcAft>
            </a:pPr>
            <a:r>
              <a:rPr lang="en-US" sz="4000" b="1" dirty="0">
                <a:latin typeface="Times New Roman" panose="02020603050405020304" pitchFamily="18" charset="0"/>
                <a:cs typeface="Times New Roman" panose="02020603050405020304" pitchFamily="18" charset="0"/>
              </a:rPr>
              <a:t>Chinese Dynastic History</a:t>
            </a:r>
            <a:endParaRPr lang="en-US" sz="40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a:xfrm>
            <a:off x="6096000" y="1325879"/>
            <a:ext cx="6096000" cy="5532121"/>
          </a:xfrm>
        </p:spPr>
        <p:txBody>
          <a:bodyPr vert="horz" lIns="91440" tIns="45720" rIns="91440" bIns="45720" rtlCol="0">
            <a:noAutofit/>
          </a:bodyPr>
          <a:lstStyle/>
          <a:p>
            <a:pPr marR="0">
              <a:spcBef>
                <a:spcPts val="0"/>
              </a:spcBef>
              <a:spcAft>
                <a:spcPts val="800"/>
              </a:spcAft>
            </a:pPr>
            <a:r>
              <a:rPr lang="en-US" sz="2000" b="1" dirty="0">
                <a:effectLst/>
                <a:latin typeface="Times New Roman" panose="02020603050405020304" pitchFamily="18" charset="0"/>
                <a:cs typeface="Times New Roman" panose="02020603050405020304" pitchFamily="18" charset="0"/>
              </a:rPr>
              <a:t>The Early Legendary Period</a:t>
            </a:r>
          </a:p>
          <a:p>
            <a:pPr marL="0" marR="0" indent="-228600">
              <a:spcBef>
                <a:spcPts val="0"/>
              </a:spcBef>
              <a:spcAft>
                <a:spcPts val="8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origins of Chinese civilization are intertwined with ancient myths and legends. Much like the story of the Great Flood found in Western traditions, Chinese history speaks of a catastrophic flood that threatened to destroy everything. </a:t>
            </a:r>
          </a:p>
          <a:p>
            <a:pPr marL="0" marR="0" indent="-228600">
              <a:spcBef>
                <a:spcPts val="0"/>
              </a:spcBef>
              <a:spcAft>
                <a:spcPts val="8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A man named Yu, known for his extraordinary wisdom and engineering skills, was tasked with taming the waters. </a:t>
            </a:r>
          </a:p>
          <a:p>
            <a:pPr marL="0" marR="0" indent="-228600">
              <a:spcBef>
                <a:spcPts val="0"/>
              </a:spcBef>
              <a:spcAft>
                <a:spcPts val="8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Legend states that Emperor Shun, the last of the “sage kings” of ancient China, entrusted Yu with controlling the flood. </a:t>
            </a:r>
          </a:p>
          <a:p>
            <a:pPr marL="0" marR="0" indent="-228600">
              <a:spcBef>
                <a:spcPts val="0"/>
              </a:spcBef>
              <a:spcAft>
                <a:spcPts val="8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Through incredible effort, Yu dug channels to divert the floodwaters to the sea, laying the groundwork for agricultural stability. His success in flood control was so great that he became a celebrated figure, ultimately founding the Xia Dynasty (2070–1600 BCE).</a:t>
            </a:r>
          </a:p>
        </p:txBody>
      </p:sp>
      <p:pic>
        <p:nvPicPr>
          <p:cNvPr id="8" name="Picture 7" descr="A drawing of people in a river&#10;&#10;Description automatically generated">
            <a:extLst>
              <a:ext uri="{FF2B5EF4-FFF2-40B4-BE49-F238E27FC236}">
                <a16:creationId xmlns:a16="http://schemas.microsoft.com/office/drawing/2014/main" id="{46A09A35-F23B-651B-93AB-9D45F8C3F325}"/>
              </a:ext>
            </a:extLst>
          </p:cNvPr>
          <p:cNvPicPr>
            <a:picLocks noChangeAspect="1"/>
          </p:cNvPicPr>
          <p:nvPr/>
        </p:nvPicPr>
        <p:blipFill>
          <a:blip r:embed="rId2"/>
          <a:srcRect l="28918" r="29348" b="1"/>
          <a:stretch/>
        </p:blipFill>
        <p:spPr>
          <a:xfrm flipH="1">
            <a:off x="0" y="10"/>
            <a:ext cx="60960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6743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a:xfrm>
            <a:off x="0" y="0"/>
            <a:ext cx="12191999" cy="3237117"/>
          </a:xfrm>
        </p:spPr>
        <p:txBody>
          <a:bodyPr>
            <a:norm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First Five Chinese Dynasties </a:t>
            </a:r>
          </a:p>
        </p:txBody>
      </p:sp>
      <p:sp>
        <p:nvSpPr>
          <p:cNvPr id="9" name="Text Placeholder 8">
            <a:extLst>
              <a:ext uri="{FF2B5EF4-FFF2-40B4-BE49-F238E27FC236}">
                <a16:creationId xmlns:a16="http://schemas.microsoft.com/office/drawing/2014/main" id="{4B8941C9-A5E2-4AE2-9E83-54DAEF9402B0}"/>
              </a:ext>
            </a:extLst>
          </p:cNvPr>
          <p:cNvSpPr>
            <a:spLocks noGrp="1"/>
          </p:cNvSpPr>
          <p:nvPr>
            <p:ph type="body" idx="1"/>
          </p:nvPr>
        </p:nvSpPr>
        <p:spPr>
          <a:xfrm>
            <a:off x="1" y="2383942"/>
            <a:ext cx="12192000" cy="1347372"/>
          </a:xfrm>
        </p:spPr>
        <p:txBody>
          <a:bodyPr/>
          <a:lstStyle/>
          <a:p>
            <a:pPr algn="ctr"/>
            <a:r>
              <a:rPr lang="en-US" sz="3000" b="1" dirty="0">
                <a:latin typeface="Times New Roman" panose="02020603050405020304" pitchFamily="18" charset="0"/>
                <a:cs typeface="Times New Roman" panose="02020603050405020304" pitchFamily="18" charset="0"/>
              </a:rPr>
              <a:t>Chinese Dynasties from 2070 BCE to 200 CE</a:t>
            </a:r>
          </a:p>
        </p:txBody>
      </p:sp>
      <p:sp>
        <p:nvSpPr>
          <p:cNvPr id="33" name="Text Placeholder 32">
            <a:extLst>
              <a:ext uri="{FF2B5EF4-FFF2-40B4-BE49-F238E27FC236}">
                <a16:creationId xmlns:a16="http://schemas.microsoft.com/office/drawing/2014/main" id="{11214B34-DA9D-4C1E-8508-23F492C53998}"/>
              </a:ext>
            </a:extLst>
          </p:cNvPr>
          <p:cNvSpPr>
            <a:spLocks noGrp="1"/>
          </p:cNvSpPr>
          <p:nvPr>
            <p:ph type="body" sz="quarter" idx="14"/>
          </p:nvPr>
        </p:nvSpPr>
        <p:spPr>
          <a:xfrm>
            <a:off x="3010562" y="3582354"/>
            <a:ext cx="2061947" cy="1142641"/>
          </a:xfrm>
        </p:spPr>
        <p:txBody>
          <a:bodyPr/>
          <a:lstStyle/>
          <a:p>
            <a:pPr>
              <a:spcAft>
                <a:spcPts val="0"/>
              </a:spcAft>
            </a:pPr>
            <a:r>
              <a:rPr lang="en-US" sz="2400" dirty="0">
                <a:effectLst/>
                <a:latin typeface="Times New Roman" panose="02020603050405020304" pitchFamily="18" charset="0"/>
                <a:ea typeface="Aptos" panose="020B0004020202020204" pitchFamily="34" charset="0"/>
              </a:rPr>
              <a:t>Shang Dynasty (1600–1046 BCE)</a:t>
            </a:r>
            <a:endParaRPr lang="en-US" sz="2400" dirty="0"/>
          </a:p>
        </p:txBody>
      </p:sp>
      <p:sp>
        <p:nvSpPr>
          <p:cNvPr id="32" name="Text Placeholder 31">
            <a:extLst>
              <a:ext uri="{FF2B5EF4-FFF2-40B4-BE49-F238E27FC236}">
                <a16:creationId xmlns:a16="http://schemas.microsoft.com/office/drawing/2014/main" id="{E9D7F99C-4A63-4AF2-8DFC-783C463444FE}"/>
              </a:ext>
            </a:extLst>
          </p:cNvPr>
          <p:cNvSpPr>
            <a:spLocks noGrp="1"/>
          </p:cNvSpPr>
          <p:nvPr>
            <p:ph type="body" idx="13"/>
          </p:nvPr>
        </p:nvSpPr>
        <p:spPr>
          <a:xfrm>
            <a:off x="1005026" y="3582355"/>
            <a:ext cx="1840349" cy="1388033"/>
          </a:xfrm>
        </p:spPr>
        <p:txBody>
          <a:bodyPr/>
          <a:lstStyle/>
          <a:p>
            <a:pPr>
              <a:spcAft>
                <a:spcPts val="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Xia Dynasty (2070–1600 BCE).</a:t>
            </a:r>
          </a:p>
        </p:txBody>
      </p:sp>
      <p:sp>
        <p:nvSpPr>
          <p:cNvPr id="36" name="Text Placeholder 35">
            <a:extLst>
              <a:ext uri="{FF2B5EF4-FFF2-40B4-BE49-F238E27FC236}">
                <a16:creationId xmlns:a16="http://schemas.microsoft.com/office/drawing/2014/main" id="{E14C2379-D648-4FA4-892B-A031C8CF38FA}"/>
              </a:ext>
            </a:extLst>
          </p:cNvPr>
          <p:cNvSpPr>
            <a:spLocks noGrp="1"/>
          </p:cNvSpPr>
          <p:nvPr>
            <p:ph type="body" sz="quarter" idx="17"/>
          </p:nvPr>
        </p:nvSpPr>
        <p:spPr>
          <a:xfrm>
            <a:off x="9350010" y="3582356"/>
            <a:ext cx="1813811" cy="1214118"/>
          </a:xfrm>
        </p:spPr>
        <p:txBody>
          <a:bodyPr/>
          <a:lstStyle/>
          <a:p>
            <a:pPr>
              <a:spcAft>
                <a:spcPts val="0"/>
              </a:spcAft>
            </a:pPr>
            <a:r>
              <a:rPr lang="en-US" sz="2400" dirty="0">
                <a:effectLst/>
                <a:latin typeface="Times New Roman" panose="02020603050405020304" pitchFamily="18" charset="0"/>
                <a:ea typeface="Aptos" panose="020B0004020202020204" pitchFamily="34" charset="0"/>
              </a:rPr>
              <a:t>Han Dynasty (206 BCE–220 CE)</a:t>
            </a:r>
            <a:endParaRPr lang="en-US" sz="2400" dirty="0"/>
          </a:p>
        </p:txBody>
      </p:sp>
      <p:sp>
        <p:nvSpPr>
          <p:cNvPr id="35" name="Text Placeholder 34">
            <a:extLst>
              <a:ext uri="{FF2B5EF4-FFF2-40B4-BE49-F238E27FC236}">
                <a16:creationId xmlns:a16="http://schemas.microsoft.com/office/drawing/2014/main" id="{2EF458CD-7F65-4446-8840-6E8C9C68317E}"/>
              </a:ext>
            </a:extLst>
          </p:cNvPr>
          <p:cNvSpPr>
            <a:spLocks noGrp="1"/>
          </p:cNvSpPr>
          <p:nvPr>
            <p:ph type="body" sz="quarter" idx="16"/>
          </p:nvPr>
        </p:nvSpPr>
        <p:spPr>
          <a:xfrm>
            <a:off x="7281158" y="3582356"/>
            <a:ext cx="1813811" cy="1214118"/>
          </a:xfrm>
        </p:spPr>
        <p:txBody>
          <a:bodyPr/>
          <a:lstStyle/>
          <a:p>
            <a:pPr>
              <a:spcAft>
                <a:spcPts val="0"/>
              </a:spcAft>
            </a:pPr>
            <a:r>
              <a:rPr lang="en-US" sz="2400" dirty="0">
                <a:effectLst/>
                <a:latin typeface="Times New Roman" panose="02020603050405020304" pitchFamily="18" charset="0"/>
                <a:ea typeface="Aptos" panose="020B0004020202020204" pitchFamily="34" charset="0"/>
              </a:rPr>
              <a:t>Qin Dynasty (221–206 BCE</a:t>
            </a:r>
            <a:endParaRPr lang="en-US" sz="2400" dirty="0"/>
          </a:p>
        </p:txBody>
      </p:sp>
      <p:sp>
        <p:nvSpPr>
          <p:cNvPr id="34" name="Text Placeholder 33">
            <a:extLst>
              <a:ext uri="{FF2B5EF4-FFF2-40B4-BE49-F238E27FC236}">
                <a16:creationId xmlns:a16="http://schemas.microsoft.com/office/drawing/2014/main" id="{181BCB65-05D6-4968-A705-E5461BD4B7EF}"/>
              </a:ext>
            </a:extLst>
          </p:cNvPr>
          <p:cNvSpPr>
            <a:spLocks noGrp="1"/>
          </p:cNvSpPr>
          <p:nvPr>
            <p:ph type="body" sz="quarter" idx="15"/>
          </p:nvPr>
        </p:nvSpPr>
        <p:spPr>
          <a:xfrm>
            <a:off x="5137824" y="3510878"/>
            <a:ext cx="1979734" cy="1271356"/>
          </a:xfrm>
        </p:spPr>
        <p:txBody>
          <a:bodyPr/>
          <a:lstStyle/>
          <a:p>
            <a:pPr>
              <a:spcAft>
                <a:spcPts val="0"/>
              </a:spcAft>
            </a:pPr>
            <a:r>
              <a:rPr lang="en-US" sz="2400" dirty="0">
                <a:effectLst/>
                <a:latin typeface="Times New Roman" panose="02020603050405020304" pitchFamily="18" charset="0"/>
                <a:ea typeface="Aptos" panose="020B0004020202020204" pitchFamily="34" charset="0"/>
              </a:rPr>
              <a:t>Zhou Dynasty (1046–256 BCE)</a:t>
            </a:r>
            <a:endParaRPr lang="en-US" sz="2400" dirty="0"/>
          </a:p>
        </p:txBody>
      </p:sp>
      <p:sp>
        <p:nvSpPr>
          <p:cNvPr id="11" name="Oval 9" descr="decorative element">
            <a:extLst>
              <a:ext uri="{FF2B5EF4-FFF2-40B4-BE49-F238E27FC236}">
                <a16:creationId xmlns:a16="http://schemas.microsoft.com/office/drawing/2014/main" id="{6A7147D9-5182-4F63-A1F6-2C7F380BCAEC}"/>
              </a:ext>
              <a:ext uri="{C183D7F6-B498-43B3-948B-1728B52AA6E4}">
                <adec:decorative xmlns:adec="http://schemas.microsoft.com/office/drawing/2017/decorative" val="1"/>
              </a:ext>
            </a:extLst>
          </p:cNvPr>
          <p:cNvSpPr>
            <a:spLocks noChangeArrowheads="1"/>
          </p:cNvSpPr>
          <p:nvPr/>
        </p:nvSpPr>
        <p:spPr bwMode="auto">
          <a:xfrm>
            <a:off x="1768730" y="4787996"/>
            <a:ext cx="252000" cy="252000"/>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5" name="Oval 14" descr="decorative element">
            <a:extLst>
              <a:ext uri="{FF2B5EF4-FFF2-40B4-BE49-F238E27FC236}">
                <a16:creationId xmlns:a16="http://schemas.microsoft.com/office/drawing/2014/main" id="{3184FF17-95E1-488F-85D0-829B6630F938}"/>
              </a:ext>
              <a:ext uri="{C183D7F6-B498-43B3-948B-1728B52AA6E4}">
                <adec:decorative xmlns:adec="http://schemas.microsoft.com/office/drawing/2017/decorative" val="1"/>
              </a:ext>
            </a:extLst>
          </p:cNvPr>
          <p:cNvSpPr>
            <a:spLocks noChangeArrowheads="1"/>
          </p:cNvSpPr>
          <p:nvPr/>
        </p:nvSpPr>
        <p:spPr bwMode="auto">
          <a:xfrm>
            <a:off x="3886699"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6" name="Oval 19" descr="decorative element">
            <a:extLst>
              <a:ext uri="{FF2B5EF4-FFF2-40B4-BE49-F238E27FC236}">
                <a16:creationId xmlns:a16="http://schemas.microsoft.com/office/drawing/2014/main" id="{E8029F86-BAEB-4FB6-9968-621202C1E881}"/>
              </a:ext>
              <a:ext uri="{C183D7F6-B498-43B3-948B-1728B52AA6E4}">
                <adec:decorative xmlns:adec="http://schemas.microsoft.com/office/drawing/2017/decorative" val="1"/>
              </a:ext>
            </a:extLst>
          </p:cNvPr>
          <p:cNvSpPr>
            <a:spLocks noChangeArrowheads="1"/>
          </p:cNvSpPr>
          <p:nvPr/>
        </p:nvSpPr>
        <p:spPr bwMode="auto">
          <a:xfrm>
            <a:off x="5965852" y="4788790"/>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7" name="Oval 270" descr="decorative element">
            <a:extLst>
              <a:ext uri="{FF2B5EF4-FFF2-40B4-BE49-F238E27FC236}">
                <a16:creationId xmlns:a16="http://schemas.microsoft.com/office/drawing/2014/main" id="{A8F4EDB0-C386-4CCF-B742-D9788F7B7C44}"/>
              </a:ext>
              <a:ext uri="{C183D7F6-B498-43B3-948B-1728B52AA6E4}">
                <adec:decorative xmlns:adec="http://schemas.microsoft.com/office/drawing/2017/decorative" val="1"/>
              </a:ext>
            </a:extLst>
          </p:cNvPr>
          <p:cNvSpPr>
            <a:spLocks noChangeArrowheads="1"/>
          </p:cNvSpPr>
          <p:nvPr/>
        </p:nvSpPr>
        <p:spPr bwMode="auto">
          <a:xfrm>
            <a:off x="8045891"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3"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val="1"/>
              </a:ext>
            </a:extLst>
          </p:cNvPr>
          <p:cNvSpPr>
            <a:spLocks noChangeArrowheads="1"/>
          </p:cNvSpPr>
          <p:nvPr/>
        </p:nvSpPr>
        <p:spPr bwMode="auto">
          <a:xfrm>
            <a:off x="10116599" y="4782234"/>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p:spPr>
        <p:txBody>
          <a:bodyPr/>
          <a:lstStyle/>
          <a:p>
            <a:pPr eaLnBrk="1" fontAlgn="auto" hangingPunct="1">
              <a:spcBef>
                <a:spcPts val="0"/>
              </a:spcBef>
              <a:spcAft>
                <a:spcPts val="0"/>
              </a:spcAft>
              <a:defRPr/>
            </a:pPr>
            <a:endParaRPr lang="en-US" dirty="0">
              <a:latin typeface="+mj-lt"/>
            </a:endParaRPr>
          </a:p>
        </p:txBody>
      </p:sp>
      <p:sp>
        <p:nvSpPr>
          <p:cNvPr id="10" name="Rectangle 7" descr="timeline">
            <a:extLst>
              <a:ext uri="{FF2B5EF4-FFF2-40B4-BE49-F238E27FC236}">
                <a16:creationId xmlns:a16="http://schemas.microsoft.com/office/drawing/2014/main" id="{2B8D0290-68FF-400B-B201-1F38FEE7607A}"/>
              </a:ext>
              <a:ext uri="{C183D7F6-B498-43B3-948B-1728B52AA6E4}">
                <adec:decorative xmlns:adec="http://schemas.microsoft.com/office/drawing/2017/decorative" val="1"/>
              </a:ext>
            </a:extLst>
          </p:cNvPr>
          <p:cNvSpPr>
            <a:spLocks noChangeArrowheads="1"/>
          </p:cNvSpPr>
          <p:nvPr/>
        </p:nvSpPr>
        <p:spPr bwMode="auto">
          <a:xfrm>
            <a:off x="1941150" y="4913996"/>
            <a:ext cx="8424000" cy="20638"/>
          </a:xfrm>
          <a:prstGeom prst="rect">
            <a:avLst/>
          </a:prstGeom>
          <a:solidFill>
            <a:schemeClr val="tx1">
              <a:lumMod val="50000"/>
            </a:schemeClr>
          </a:solidFill>
          <a:ln w="9525">
            <a:noFill/>
            <a:miter lim="800000"/>
            <a:headEnd/>
            <a:tailEnd/>
          </a:ln>
        </p:spPr>
        <p:txBody>
          <a:bodyPr/>
          <a:lstStyle/>
          <a:p>
            <a:pPr eaLnBrk="1" fontAlgn="auto" hangingPunct="1">
              <a:spcBef>
                <a:spcPts val="0"/>
              </a:spcBef>
              <a:spcAft>
                <a:spcPts val="0"/>
              </a:spcAft>
              <a:defRPr/>
            </a:pPr>
            <a:endParaRPr lang="en-US" dirty="0">
              <a:latin typeface="+mj-lt"/>
            </a:endParaRPr>
          </a:p>
        </p:txBody>
      </p:sp>
    </p:spTree>
    <p:extLst>
      <p:ext uri="{BB962C8B-B14F-4D97-AF65-F5344CB8AC3E}">
        <p14:creationId xmlns:p14="http://schemas.microsoft.com/office/powerpoint/2010/main" val="5370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barn(inVertical)">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barn(inVertical)">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barn(inVertical)">
                                      <p:cBhvr>
                                        <p:cTn id="2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5" name="Picture 24" descr="A chart of different coins&#10;&#10;Description automatically generated">
            <a:extLst>
              <a:ext uri="{FF2B5EF4-FFF2-40B4-BE49-F238E27FC236}">
                <a16:creationId xmlns:a16="http://schemas.microsoft.com/office/drawing/2014/main" id="{1EA4287A-81DA-E593-D1AC-DE6C5CDCE68F}"/>
              </a:ext>
            </a:extLst>
          </p:cNvPr>
          <p:cNvPicPr>
            <a:picLocks noChangeAspect="1"/>
          </p:cNvPicPr>
          <p:nvPr/>
        </p:nvPicPr>
        <p:blipFill>
          <a:blip r:embed="rId2"/>
          <a:stretch>
            <a:fillRect/>
          </a:stretch>
        </p:blipFill>
        <p:spPr>
          <a:xfrm>
            <a:off x="0" y="-1016"/>
            <a:ext cx="12192000" cy="6860032"/>
          </a:xfrm>
          <a:prstGeom prst="rect">
            <a:avLst/>
          </a:prstGeom>
        </p:spPr>
      </p:pic>
    </p:spTree>
    <p:extLst>
      <p:ext uri="{BB962C8B-B14F-4D97-AF65-F5344CB8AC3E}">
        <p14:creationId xmlns:p14="http://schemas.microsoft.com/office/powerpoint/2010/main" val="140210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E1F3-666F-25BA-B47A-EDADA45E8641}"/>
              </a:ext>
            </a:extLst>
          </p:cNvPr>
          <p:cNvSpPr>
            <a:spLocks noGrp="1"/>
          </p:cNvSpPr>
          <p:nvPr>
            <p:ph type="title"/>
          </p:nvPr>
        </p:nvSpPr>
        <p:spPr>
          <a:xfrm>
            <a:off x="3003851" y="609600"/>
            <a:ext cx="8522863" cy="1467393"/>
          </a:xfrm>
        </p:spPr>
        <p:txBody>
          <a:bodyPr/>
          <a:lstStyle/>
          <a:p>
            <a:pPr algn="ct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The Xia Dynasty: Myth or Reality?</a:t>
            </a:r>
            <a:endParaRPr lang="en-US" dirty="0"/>
          </a:p>
        </p:txBody>
      </p:sp>
      <p:sp>
        <p:nvSpPr>
          <p:cNvPr id="3" name="Text Placeholder 2">
            <a:extLst>
              <a:ext uri="{FF2B5EF4-FFF2-40B4-BE49-F238E27FC236}">
                <a16:creationId xmlns:a16="http://schemas.microsoft.com/office/drawing/2014/main" id="{CA791EF9-0562-B58D-FDFF-51ECC3DA75D7}"/>
              </a:ext>
            </a:extLst>
          </p:cNvPr>
          <p:cNvSpPr>
            <a:spLocks noGrp="1"/>
          </p:cNvSpPr>
          <p:nvPr>
            <p:ph type="body" idx="1"/>
          </p:nvPr>
        </p:nvSpPr>
        <p:spPr>
          <a:xfrm>
            <a:off x="3670662" y="1881823"/>
            <a:ext cx="8098971" cy="3957273"/>
          </a:xfrm>
        </p:spPr>
        <p:txBody>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Xia Dynasty remains enigmatic. Many historians argue that it occupies a space between legend and fact.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Although traditional Chinese history attributes the start of the dynastic system to Yu and the Xia, no definitive archaeological evidence has been found that can directly confirm the existence of this dynasty.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Many scholars believe the Xia is a symbol of early state formation, rather than a fully established historical dynasty with documented records.</a:t>
            </a:r>
          </a:p>
          <a:p>
            <a:endParaRPr lang="en-US" dirty="0"/>
          </a:p>
        </p:txBody>
      </p:sp>
      <p:pic>
        <p:nvPicPr>
          <p:cNvPr id="5" name="Picture 4" descr="A painting of a person in a robe&#10;&#10;Description automatically generated">
            <a:extLst>
              <a:ext uri="{FF2B5EF4-FFF2-40B4-BE49-F238E27FC236}">
                <a16:creationId xmlns:a16="http://schemas.microsoft.com/office/drawing/2014/main" id="{B6D40CCF-305A-D2D5-2305-9A2C3167021A}"/>
              </a:ext>
            </a:extLst>
          </p:cNvPr>
          <p:cNvPicPr>
            <a:picLocks noChangeAspect="1"/>
          </p:cNvPicPr>
          <p:nvPr/>
        </p:nvPicPr>
        <p:blipFill>
          <a:blip r:embed="rId2"/>
          <a:stretch>
            <a:fillRect/>
          </a:stretch>
        </p:blipFill>
        <p:spPr>
          <a:xfrm>
            <a:off x="0" y="0"/>
            <a:ext cx="3003852" cy="6858000"/>
          </a:xfrm>
          <a:prstGeom prst="rect">
            <a:avLst/>
          </a:prstGeom>
        </p:spPr>
      </p:pic>
    </p:spTree>
    <p:extLst>
      <p:ext uri="{BB962C8B-B14F-4D97-AF65-F5344CB8AC3E}">
        <p14:creationId xmlns:p14="http://schemas.microsoft.com/office/powerpoint/2010/main" val="464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EA07-78B0-98EC-4C87-A22D83DF8B66}"/>
              </a:ext>
            </a:extLst>
          </p:cNvPr>
          <p:cNvSpPr>
            <a:spLocks noGrp="1"/>
          </p:cNvSpPr>
          <p:nvPr>
            <p:ph type="title"/>
          </p:nvPr>
        </p:nvSpPr>
        <p:spPr>
          <a:xfrm>
            <a:off x="3047999" y="230775"/>
            <a:ext cx="9144001" cy="1260000"/>
          </a:xfrm>
        </p:spPr>
        <p:txBody>
          <a:bodyPr>
            <a:normAutofit/>
          </a:bodyPr>
          <a:lstStyle/>
          <a:p>
            <a:pPr algn="ct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The Shang Dynasty: </a:t>
            </a:r>
            <a:b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The Dawn of Recorded History</a:t>
            </a:r>
            <a:endParaRPr lang="en-US" dirty="0"/>
          </a:p>
        </p:txBody>
      </p:sp>
      <p:sp>
        <p:nvSpPr>
          <p:cNvPr id="3" name="Text Placeholder 2">
            <a:extLst>
              <a:ext uri="{FF2B5EF4-FFF2-40B4-BE49-F238E27FC236}">
                <a16:creationId xmlns:a16="http://schemas.microsoft.com/office/drawing/2014/main" id="{0C39FB5C-6F2E-C284-AB2A-160C2842E425}"/>
              </a:ext>
            </a:extLst>
          </p:cNvPr>
          <p:cNvSpPr>
            <a:spLocks noGrp="1"/>
          </p:cNvSpPr>
          <p:nvPr>
            <p:ph type="body" idx="1"/>
          </p:nvPr>
        </p:nvSpPr>
        <p:spPr>
          <a:xfrm>
            <a:off x="3161210" y="1606731"/>
            <a:ext cx="9030789" cy="4807131"/>
          </a:xfrm>
        </p:spPr>
        <p:txBody>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the Xia Dynasty, the Shang Dynasty </a:t>
            </a:r>
            <a:r>
              <a:rPr lang="en-US" sz="2400" dirty="0" err="1">
                <a:latin typeface="Times New Roman" panose="02020603050405020304" pitchFamily="18" charset="0"/>
                <a:cs typeface="Times New Roman" panose="02020603050405020304" pitchFamily="18" charset="0"/>
              </a:rPr>
              <a:t>商朝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Shāng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cháo</a:t>
            </a:r>
            <a:r>
              <a:rPr lang="en-US" sz="2400" dirty="0">
                <a:latin typeface="Times New Roman" panose="02020603050405020304" pitchFamily="18" charset="0"/>
                <a:cs typeface="Times New Roman" panose="02020603050405020304" pitchFamily="18" charset="0"/>
              </a:rPr>
              <a:t>, 1600–1046 BCE) emerged, marking a more concrete phase in Chinese history and the start of its recorded history. </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the Xia's existence remains uncertain, archaeological discoveries, such as oracle bones used for divination, provide solid evidence of the Shang's existence and offer insights into their society and culture. </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Shang Dynasty left a lasting legacy on Chinese civilization, not only through its political and military power but also through its advancements in metallurgy, religious practices, and writing. </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innovations laid the foundation for key aspects of Chinese society that persisted for centuries.</a:t>
            </a:r>
            <a:endParaRPr lang="en-US" dirty="0">
              <a:latin typeface="Times New Roman" panose="02020603050405020304" pitchFamily="18" charset="0"/>
              <a:cs typeface="Times New Roman" panose="02020603050405020304" pitchFamily="18" charset="0"/>
            </a:endParaRPr>
          </a:p>
        </p:txBody>
      </p:sp>
      <p:pic>
        <p:nvPicPr>
          <p:cNvPr id="5" name="Picture 4" descr="A painting of a person in a robe&#10;&#10;Description automatically generated">
            <a:extLst>
              <a:ext uri="{FF2B5EF4-FFF2-40B4-BE49-F238E27FC236}">
                <a16:creationId xmlns:a16="http://schemas.microsoft.com/office/drawing/2014/main" id="{A2DE690C-8F81-EB9A-EB0C-E1D463C08257}"/>
              </a:ext>
            </a:extLst>
          </p:cNvPr>
          <p:cNvPicPr>
            <a:picLocks noChangeAspect="1"/>
          </p:cNvPicPr>
          <p:nvPr/>
        </p:nvPicPr>
        <p:blipFill>
          <a:blip r:embed="rId2"/>
          <a:stretch>
            <a:fillRect/>
          </a:stretch>
        </p:blipFill>
        <p:spPr>
          <a:xfrm>
            <a:off x="0" y="0"/>
            <a:ext cx="3048000" cy="6858000"/>
          </a:xfrm>
          <a:prstGeom prst="rect">
            <a:avLst/>
          </a:prstGeom>
        </p:spPr>
      </p:pic>
    </p:spTree>
    <p:extLst>
      <p:ext uri="{BB962C8B-B14F-4D97-AF65-F5344CB8AC3E}">
        <p14:creationId xmlns:p14="http://schemas.microsoft.com/office/powerpoint/2010/main" val="171114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B1652F4-581F-9038-EB61-6F9B579DF24B}"/>
              </a:ext>
            </a:extLst>
          </p:cNvPr>
          <p:cNvSpPr txBox="1"/>
          <p:nvPr/>
        </p:nvSpPr>
        <p:spPr>
          <a:xfrm>
            <a:off x="339633" y="1570932"/>
            <a:ext cx="5455525" cy="5012975"/>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the most defining features of the Shang Dynasty is its bronze artifacts, which have been uncovered in large quantities by archaeologists.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items range from ceremonial vessels, cups, and steamers to massive cauldrons, all intricately crafted using sophisticated bronze-casting techniques.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objects weren’t merely utilitarian; they were believed to be used in sacrificial rituals to honor gods and ancestors. </a:t>
            </a:r>
          </a:p>
        </p:txBody>
      </p:sp>
      <p:sp>
        <p:nvSpPr>
          <p:cNvPr id="14" name="Title 1">
            <a:extLst>
              <a:ext uri="{FF2B5EF4-FFF2-40B4-BE49-F238E27FC236}">
                <a16:creationId xmlns:a16="http://schemas.microsoft.com/office/drawing/2014/main" id="{4CB0E1D4-9947-4BED-0402-FE25E6EE111C}"/>
              </a:ext>
            </a:extLst>
          </p:cNvPr>
          <p:cNvSpPr txBox="1">
            <a:spLocks/>
          </p:cNvSpPr>
          <p:nvPr/>
        </p:nvSpPr>
        <p:spPr>
          <a:xfrm>
            <a:off x="1" y="230775"/>
            <a:ext cx="12192000" cy="1260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kern="100" dirty="0">
                <a:latin typeface="Times New Roman" panose="02020603050405020304" pitchFamily="18" charset="0"/>
                <a:ea typeface="Aptos" panose="020B0004020202020204" pitchFamily="34" charset="0"/>
                <a:cs typeface="Times New Roman" panose="02020603050405020304" pitchFamily="18" charset="0"/>
              </a:rPr>
              <a:t>The Shang Dynasty: </a:t>
            </a:r>
            <a:br>
              <a:rPr lang="en-US" sz="3200" b="1" kern="100" dirty="0">
                <a:latin typeface="Times New Roman" panose="02020603050405020304" pitchFamily="18" charset="0"/>
                <a:ea typeface="Aptos" panose="020B0004020202020204" pitchFamily="34" charset="0"/>
                <a:cs typeface="Times New Roman" panose="02020603050405020304" pitchFamily="18" charset="0"/>
              </a:rPr>
            </a:b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Bronze Artifacts and Technological Advancements</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16" name="Picture 15" descr="A group of antique objects&#10;&#10;Description automatically generated">
            <a:extLst>
              <a:ext uri="{FF2B5EF4-FFF2-40B4-BE49-F238E27FC236}">
                <a16:creationId xmlns:a16="http://schemas.microsoft.com/office/drawing/2014/main" id="{87EE024C-9C83-0972-FEEF-4F8FC35709C7}"/>
              </a:ext>
            </a:extLst>
          </p:cNvPr>
          <p:cNvPicPr>
            <a:picLocks noChangeAspect="1"/>
          </p:cNvPicPr>
          <p:nvPr/>
        </p:nvPicPr>
        <p:blipFill>
          <a:blip r:embed="rId2"/>
          <a:srcRect l="10347" t="8101" r="9779" b="3929"/>
          <a:stretch/>
        </p:blipFill>
        <p:spPr>
          <a:xfrm>
            <a:off x="5947469" y="1570932"/>
            <a:ext cx="6244529" cy="4722990"/>
          </a:xfrm>
          <a:prstGeom prst="rect">
            <a:avLst/>
          </a:prstGeom>
        </p:spPr>
      </p:pic>
    </p:spTree>
    <p:extLst>
      <p:ext uri="{BB962C8B-B14F-4D97-AF65-F5344CB8AC3E}">
        <p14:creationId xmlns:p14="http://schemas.microsoft.com/office/powerpoint/2010/main" val="30166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B1652F4-581F-9038-EB61-6F9B579DF24B}"/>
              </a:ext>
            </a:extLst>
          </p:cNvPr>
          <p:cNvSpPr txBox="1"/>
          <p:nvPr/>
        </p:nvSpPr>
        <p:spPr>
          <a:xfrm>
            <a:off x="5913118" y="1490775"/>
            <a:ext cx="6278880" cy="580332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technology advanced throughout the Shang era, the size and complexity of these bronzes grew significantly. By the end of the dynasty, some of the largest bronze items weighed up to 200 pounds, a testament to the dynasty’s increasing technological capabilities and resource control.</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Bronze metallurgy was not only an art form but also a symbol of political power and social hierarchy. The elite, particularly the Shang rulers, used these items in rituals that reinforced their divine right to rule, blending governance with religious authority.</a:t>
            </a:r>
          </a:p>
          <a:p>
            <a:pPr marL="0" marR="0">
              <a:lnSpc>
                <a:spcPct val="107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4CB0E1D4-9947-4BED-0402-FE25E6EE111C}"/>
              </a:ext>
            </a:extLst>
          </p:cNvPr>
          <p:cNvSpPr txBox="1">
            <a:spLocks/>
          </p:cNvSpPr>
          <p:nvPr/>
        </p:nvSpPr>
        <p:spPr>
          <a:xfrm>
            <a:off x="1" y="230775"/>
            <a:ext cx="12192000" cy="1260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kern="100" dirty="0">
                <a:latin typeface="Times New Roman" panose="02020603050405020304" pitchFamily="18" charset="0"/>
                <a:ea typeface="Aptos" panose="020B0004020202020204" pitchFamily="34" charset="0"/>
                <a:cs typeface="Times New Roman" panose="02020603050405020304" pitchFamily="18" charset="0"/>
              </a:rPr>
              <a:t>The Shang Dynasty: </a:t>
            </a:r>
            <a:br>
              <a:rPr lang="en-US" sz="3200" b="1" kern="100" dirty="0">
                <a:latin typeface="Times New Roman" panose="02020603050405020304" pitchFamily="18" charset="0"/>
                <a:ea typeface="Aptos" panose="020B0004020202020204" pitchFamily="34" charset="0"/>
                <a:cs typeface="Times New Roman" panose="02020603050405020304" pitchFamily="18" charset="0"/>
              </a:rPr>
            </a:b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Bronze Artifacts and Technological Advancements</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endParaRPr lang="en-US" dirty="0"/>
          </a:p>
        </p:txBody>
      </p:sp>
      <p:pic>
        <p:nvPicPr>
          <p:cNvPr id="3" name="Picture 2" descr="A wooden horse carriage with a person riding on it&#10;&#10;Description automatically generated">
            <a:extLst>
              <a:ext uri="{FF2B5EF4-FFF2-40B4-BE49-F238E27FC236}">
                <a16:creationId xmlns:a16="http://schemas.microsoft.com/office/drawing/2014/main" id="{643CFEA6-8654-FFBA-769B-57892DA92A05}"/>
              </a:ext>
            </a:extLst>
          </p:cNvPr>
          <p:cNvPicPr>
            <a:picLocks noChangeAspect="1"/>
          </p:cNvPicPr>
          <p:nvPr/>
        </p:nvPicPr>
        <p:blipFill>
          <a:blip r:embed="rId2"/>
          <a:srcRect l="7055" r="7409"/>
          <a:stretch/>
        </p:blipFill>
        <p:spPr>
          <a:xfrm>
            <a:off x="-2" y="1490775"/>
            <a:ext cx="5913120" cy="5367225"/>
          </a:xfrm>
          <a:prstGeom prst="rect">
            <a:avLst/>
          </a:prstGeom>
        </p:spPr>
      </p:pic>
    </p:spTree>
    <p:extLst>
      <p:ext uri="{BB962C8B-B14F-4D97-AF65-F5344CB8AC3E}">
        <p14:creationId xmlns:p14="http://schemas.microsoft.com/office/powerpoint/2010/main" val="10042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2814</Words>
  <Application>Microsoft Office PowerPoint</Application>
  <PresentationFormat>Widescreen</PresentationFormat>
  <Paragraphs>158</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Display</vt:lpstr>
      <vt:lpstr>Arial</vt:lpstr>
      <vt:lpstr>Calibri</vt:lpstr>
      <vt:lpstr>Times New Roman</vt:lpstr>
      <vt:lpstr>Wingdings</vt:lpstr>
      <vt:lpstr>Office Theme</vt:lpstr>
      <vt:lpstr>Chinese Dynastic History Part 1  The first five dynasties  Presented by  Marc Silver</vt:lpstr>
      <vt:lpstr>Chinese Dynastic History</vt:lpstr>
      <vt:lpstr>PowerPoint Presentation</vt:lpstr>
      <vt:lpstr>First Five Chinese Dynasties </vt:lpstr>
      <vt:lpstr>PowerPoint Presentation</vt:lpstr>
      <vt:lpstr>The Xia Dynasty: Myth or Reality?</vt:lpstr>
      <vt:lpstr>The Shang Dynasty:  The Dawn of Recorded History</vt:lpstr>
      <vt:lpstr>PowerPoint Presentation</vt:lpstr>
      <vt:lpstr>PowerPoint Presentation</vt:lpstr>
      <vt:lpstr>PowerPoint Presentation</vt:lpstr>
      <vt:lpstr>PowerPoint Presentation</vt:lpstr>
      <vt:lpstr>PowerPoint Presentation</vt:lpstr>
      <vt:lpstr>PowerPoint Presentation</vt:lpstr>
      <vt:lpstr>The Zhou Dynasty: Philosophical Flourishing</vt:lpstr>
      <vt:lpstr> </vt:lpstr>
      <vt:lpstr>The Zhou Dynasty: The Fall of the Shang and the Rise of the Zhou</vt:lpstr>
      <vt:lpstr>PowerPoint Presentation</vt:lpstr>
      <vt:lpstr>PowerPoint Presentation</vt:lpstr>
      <vt:lpstr>PowerPoint Presentation</vt:lpstr>
      <vt:lpstr>PowerPoint Presentation</vt:lpstr>
      <vt:lpstr>The Qin Dynasty:  Unification and Legalism</vt:lpstr>
      <vt:lpstr>The Han Dynasty: A Golden Age</vt:lpstr>
      <vt:lpstr>PowerPoint Presentation</vt:lpstr>
      <vt:lpstr>Conclusion</vt:lpstr>
      <vt:lpstr>Conclusion</vt:lpstr>
      <vt:lpstr>Thankyou for Coming!</vt:lpstr>
      <vt:lpstr>Acknowledgement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48</cp:revision>
  <dcterms:created xsi:type="dcterms:W3CDTF">2024-09-13T17:14:00Z</dcterms:created>
  <dcterms:modified xsi:type="dcterms:W3CDTF">2025-04-24T20:19:56Z</dcterms:modified>
</cp:coreProperties>
</file>