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5_BC41D6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4"/>
  </p:notesMasterIdLst>
  <p:sldIdLst>
    <p:sldId id="256" r:id="rId2"/>
    <p:sldId id="257" r:id="rId3"/>
    <p:sldId id="258" r:id="rId4"/>
    <p:sldId id="259" r:id="rId5"/>
    <p:sldId id="269" r:id="rId6"/>
    <p:sldId id="270" r:id="rId7"/>
    <p:sldId id="260" r:id="rId8"/>
    <p:sldId id="261" r:id="rId9"/>
    <p:sldId id="272" r:id="rId10"/>
    <p:sldId id="273" r:id="rId11"/>
    <p:sldId id="274" r:id="rId12"/>
    <p:sldId id="271" r:id="rId13"/>
    <p:sldId id="277" r:id="rId14"/>
    <p:sldId id="278" r:id="rId15"/>
    <p:sldId id="279" r:id="rId16"/>
    <p:sldId id="282" r:id="rId17"/>
    <p:sldId id="283" r:id="rId18"/>
    <p:sldId id="284" r:id="rId19"/>
    <p:sldId id="281" r:id="rId20"/>
    <p:sldId id="287" r:id="rId21"/>
    <p:sldId id="286" r:id="rId22"/>
    <p:sldId id="285" r:id="rId23"/>
    <p:sldId id="288" r:id="rId24"/>
    <p:sldId id="280" r:id="rId25"/>
    <p:sldId id="262" r:id="rId26"/>
    <p:sldId id="263" r:id="rId27"/>
    <p:sldId id="264" r:id="rId28"/>
    <p:sldId id="265" r:id="rId29"/>
    <p:sldId id="275" r:id="rId30"/>
    <p:sldId id="266" r:id="rId31"/>
    <p:sldId id="276"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2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modernComment_115_BC41D6D.xml><?xml version="1.0" encoding="utf-8"?>
<p188:cmLst xmlns:a="http://schemas.openxmlformats.org/drawingml/2006/main" xmlns:r="http://schemas.openxmlformats.org/officeDocument/2006/relationships" xmlns:p188="http://schemas.microsoft.com/office/powerpoint/2018/8/main">
  <p188:cm id="{613BBBA8-BB30-4C37-90AE-3F1FE70B8BB9}" authorId="{5A6809BF-033D-8017-B196-2FD9BEB1A563}" created="2024-09-21T22:59:09.431">
    <ac:txMkLst xmlns:ac="http://schemas.microsoft.com/office/drawing/2013/main/command">
      <pc:docMk xmlns:pc="http://schemas.microsoft.com/office/powerpoint/2013/main/command"/>
      <pc:sldMk xmlns:pc="http://schemas.microsoft.com/office/powerpoint/2013/main/command" cId="197401965" sldId="277"/>
      <ac:spMk id="3" creationId="{00000000-0000-0000-0000-000000000000}"/>
      <ac:txMk cp="226" len="18">
        <ac:context len="952" hash="259273290"/>
      </ac:txMk>
    </ac:txMkLst>
    <p188:pos x="7376160" y="1383663"/>
    <p188:txBody>
      <a:bodyPr/>
      <a:lstStyle/>
      <a:p>
        <a:r>
          <a:rPr lang="en-US"/>
          <a:t>Cabernet Gernischt has since been proven to be genetically identical to Carménère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2693A-9296-41F6-8E46-40E145BDA879}" type="datetimeFigureOut">
              <a:rPr lang="en-US" smtClean="0"/>
              <a:t>11/26/2025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5A5F3-DE6E-44AE-8273-24C52F24B587}" type="slidenum">
              <a:rPr lang="en-US" smtClean="0"/>
              <a:t>‹#›</a:t>
            </a:fld>
            <a:endParaRPr lang="en-US"/>
          </a:p>
        </p:txBody>
      </p:sp>
    </p:spTree>
    <p:extLst>
      <p:ext uri="{BB962C8B-B14F-4D97-AF65-F5344CB8AC3E}">
        <p14:creationId xmlns:p14="http://schemas.microsoft.com/office/powerpoint/2010/main" val="1034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5A5F3-DE6E-44AE-8273-24C52F24B587}" type="slidenum">
              <a:rPr lang="en-US" smtClean="0"/>
              <a:t>12</a:t>
            </a:fld>
            <a:endParaRPr lang="en-US"/>
          </a:p>
        </p:txBody>
      </p:sp>
    </p:spTree>
    <p:extLst>
      <p:ext uri="{BB962C8B-B14F-4D97-AF65-F5344CB8AC3E}">
        <p14:creationId xmlns:p14="http://schemas.microsoft.com/office/powerpoint/2010/main" val="155870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5A5F3-DE6E-44AE-8273-24C52F24B587}" type="slidenum">
              <a:rPr lang="en-US" smtClean="0"/>
              <a:t>24</a:t>
            </a:fld>
            <a:endParaRPr lang="en-US"/>
          </a:p>
        </p:txBody>
      </p:sp>
    </p:spTree>
    <p:extLst>
      <p:ext uri="{BB962C8B-B14F-4D97-AF65-F5344CB8AC3E}">
        <p14:creationId xmlns:p14="http://schemas.microsoft.com/office/powerpoint/2010/main" val="341638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5A5F3-DE6E-44AE-8273-24C52F24B587}" type="slidenum">
              <a:rPr lang="en-US" smtClean="0"/>
              <a:t>25</a:t>
            </a:fld>
            <a:endParaRPr lang="en-US"/>
          </a:p>
        </p:txBody>
      </p:sp>
    </p:spTree>
    <p:extLst>
      <p:ext uri="{BB962C8B-B14F-4D97-AF65-F5344CB8AC3E}">
        <p14:creationId xmlns:p14="http://schemas.microsoft.com/office/powerpoint/2010/main" val="162345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8506-E0A0-BE07-27D8-9215A618625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6D63AFD-C8F4-2FBD-E0CE-547680C8E07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6F3518-0C2A-7CE3-206E-7973A15050B2}"/>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5" name="Footer Placeholder 4">
            <a:extLst>
              <a:ext uri="{FF2B5EF4-FFF2-40B4-BE49-F238E27FC236}">
                <a16:creationId xmlns:a16="http://schemas.microsoft.com/office/drawing/2014/main" id="{2613C1E9-BC7F-E8E8-639F-8D24BBECD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5221-2325-6838-EC79-F6704AE1A02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9073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CEFC-1472-A682-EACB-96B6FC169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578609-1438-2A3A-017E-50644F21E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C3A6E-3328-6072-3CED-DC90FB72A31E}"/>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5" name="Footer Placeholder 4">
            <a:extLst>
              <a:ext uri="{FF2B5EF4-FFF2-40B4-BE49-F238E27FC236}">
                <a16:creationId xmlns:a16="http://schemas.microsoft.com/office/drawing/2014/main" id="{967786D7-7141-48A6-D2D6-171164C23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693DC-61D4-9FA2-F295-04EE822DD65E}"/>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4641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BC148-8134-FB31-0461-FB85D32F514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C3911-79B2-D4E5-E34F-4A465400C86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29F44-8516-7C52-EAED-DD259744F9E3}"/>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5" name="Footer Placeholder 4">
            <a:extLst>
              <a:ext uri="{FF2B5EF4-FFF2-40B4-BE49-F238E27FC236}">
                <a16:creationId xmlns:a16="http://schemas.microsoft.com/office/drawing/2014/main" id="{EA76AAE0-BBA7-E1E9-2900-6B92B1FEE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75BE7-9030-DB1B-D0E3-D06F40541AD2}"/>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7936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6F86-472D-0432-BD1E-3515B308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0AB61-CF3B-7345-C710-8F61431032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56AFC-FDE8-3D03-6E2C-37ECD661F268}"/>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5" name="Footer Placeholder 4">
            <a:extLst>
              <a:ext uri="{FF2B5EF4-FFF2-40B4-BE49-F238E27FC236}">
                <a16:creationId xmlns:a16="http://schemas.microsoft.com/office/drawing/2014/main" id="{0E0D6ED8-2BA5-B90F-D3AB-37D6C04AE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E396-370D-6D52-1171-48E4129C823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2484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CACA-82EF-8EFE-8592-671B681BB56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C94E86D-1CDA-73E0-52A7-7940FB66BE04}"/>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FD958-0053-5F43-53C3-CB251F383462}"/>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5" name="Footer Placeholder 4">
            <a:extLst>
              <a:ext uri="{FF2B5EF4-FFF2-40B4-BE49-F238E27FC236}">
                <a16:creationId xmlns:a16="http://schemas.microsoft.com/office/drawing/2014/main" id="{EE629933-7F05-1E02-1A6B-F400D8DE0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0B518-DD44-54AF-A2FE-41CE3465D385}"/>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886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162F-CB80-6F42-C676-B5E00E9F1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84513-19EE-83BD-DDBC-D031444F479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CE0E6-87A2-2739-27C5-F45046983D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9CF9D-49B6-1191-C1AF-9FE51AF02F90}"/>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6" name="Footer Placeholder 5">
            <a:extLst>
              <a:ext uri="{FF2B5EF4-FFF2-40B4-BE49-F238E27FC236}">
                <a16:creationId xmlns:a16="http://schemas.microsoft.com/office/drawing/2014/main" id="{8035D13C-198C-9C6C-E673-9CF1EE29A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32143-17F9-E476-A3F6-4FD30B2B648D}"/>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5375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C24F-567D-3D33-6873-AEC3A32CE37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11804-AC08-7E71-D1F3-67575E2EBB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1A067-2290-313E-FBCD-3D573504F38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22D37-7B2C-7C0B-8566-D7D765169E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1A08DCF-D316-5769-F62D-3A705C45A9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C3CF0-EE77-3F64-74FF-895E1EB81075}"/>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8" name="Footer Placeholder 7">
            <a:extLst>
              <a:ext uri="{FF2B5EF4-FFF2-40B4-BE49-F238E27FC236}">
                <a16:creationId xmlns:a16="http://schemas.microsoft.com/office/drawing/2014/main" id="{02EA0B95-C623-294A-A126-3880AB8836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06EEA9-978E-054C-E237-B49743D45BA3}"/>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5657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FDE-0700-C092-08E6-05E3A65DC1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BB2A6-E424-2B33-3A9B-21068CE3BBF5}"/>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4" name="Footer Placeholder 3">
            <a:extLst>
              <a:ext uri="{FF2B5EF4-FFF2-40B4-BE49-F238E27FC236}">
                <a16:creationId xmlns:a16="http://schemas.microsoft.com/office/drawing/2014/main" id="{FB9EB788-08C2-6C17-02A9-559BCE06A5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5FE40-AE95-73BD-9661-7D81EBB23F1A}"/>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80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DD256-F138-FE93-295D-5455153C8658}"/>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3" name="Footer Placeholder 2">
            <a:extLst>
              <a:ext uri="{FF2B5EF4-FFF2-40B4-BE49-F238E27FC236}">
                <a16:creationId xmlns:a16="http://schemas.microsoft.com/office/drawing/2014/main" id="{A4FCE8E3-517A-5605-2171-BB1BC403C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4136E-799A-9CD9-62DB-AC04C9000BF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2162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1DBB-04F3-B23A-FC8C-A310A7CCE6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F839D31-42BC-2B68-65C1-DF4A7323EA6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082E4-469F-6886-DBC8-F3730570AB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F7F618-FC64-DACC-D76E-5F9D82BD67AA}"/>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6" name="Footer Placeholder 5">
            <a:extLst>
              <a:ext uri="{FF2B5EF4-FFF2-40B4-BE49-F238E27FC236}">
                <a16:creationId xmlns:a16="http://schemas.microsoft.com/office/drawing/2014/main" id="{3046DA07-3618-1103-29E8-FD76FAA65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78CB3-1751-3AE3-990F-3EC72505A021}"/>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646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5055-AA2E-852C-FEB8-4EA74C05F1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628CBA9-5282-8D49-F752-EFC1A518D4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EF405AC-76E4-6040-DE45-4B2C3D58F9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6151B7-08BC-B776-15D9-1E0B5EC0A0CE}"/>
              </a:ext>
            </a:extLst>
          </p:cNvPr>
          <p:cNvSpPr>
            <a:spLocks noGrp="1"/>
          </p:cNvSpPr>
          <p:nvPr>
            <p:ph type="dt" sz="half" idx="10"/>
          </p:nvPr>
        </p:nvSpPr>
        <p:spPr/>
        <p:txBody>
          <a:bodyPr/>
          <a:lstStyle/>
          <a:p>
            <a:fld id="{5BCAD085-E8A6-8845-BD4E-CB4CCA059FC4}" type="datetimeFigureOut">
              <a:rPr lang="en-US" smtClean="0"/>
              <a:t>11/26/2025</a:t>
            </a:fld>
            <a:endParaRPr lang="en-US"/>
          </a:p>
        </p:txBody>
      </p:sp>
      <p:sp>
        <p:nvSpPr>
          <p:cNvPr id="6" name="Footer Placeholder 5">
            <a:extLst>
              <a:ext uri="{FF2B5EF4-FFF2-40B4-BE49-F238E27FC236}">
                <a16:creationId xmlns:a16="http://schemas.microsoft.com/office/drawing/2014/main" id="{65325959-5642-387C-0664-6EB97BF47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CF6AC-E33F-DDD9-2EF6-653B5E59160A}"/>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8035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CDC23-D85A-E56F-7987-0B3E5DC38F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7320B-F3CF-3BD5-5C30-79C364B70B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5345E-47B5-09A9-C74A-BE72C01D46B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CAD085-E8A6-8845-BD4E-CB4CCA059FC4}" type="datetimeFigureOut">
              <a:rPr lang="en-US" smtClean="0"/>
              <a:t>11/26/2025</a:t>
            </a:fld>
            <a:endParaRPr lang="en-US"/>
          </a:p>
        </p:txBody>
      </p:sp>
      <p:sp>
        <p:nvSpPr>
          <p:cNvPr id="5" name="Footer Placeholder 4">
            <a:extLst>
              <a:ext uri="{FF2B5EF4-FFF2-40B4-BE49-F238E27FC236}">
                <a16:creationId xmlns:a16="http://schemas.microsoft.com/office/drawing/2014/main" id="{8A11F39F-0FB2-F199-BADE-0941292026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0862FE-EFDF-7596-1D5E-E63DD65C44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4975706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15_BC41D6D.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field of green plants with mountains in the background&#10;&#10;Description automatically generated">
            <a:extLst>
              <a:ext uri="{FF2B5EF4-FFF2-40B4-BE49-F238E27FC236}">
                <a16:creationId xmlns:a16="http://schemas.microsoft.com/office/drawing/2014/main" id="{EDCF0FC4-4033-D324-FE54-856CC5F50F21}"/>
              </a:ext>
            </a:extLst>
          </p:cNvPr>
          <p:cNvPicPr>
            <a:picLocks noChangeAspect="1"/>
          </p:cNvPicPr>
          <p:nvPr/>
        </p:nvPicPr>
        <p:blipFill>
          <a:blip r:embed="rId2">
            <a:alphaModFix amt="50000"/>
          </a:blip>
          <a:srcRect l="433" r="17567"/>
          <a:stretch/>
        </p:blipFill>
        <p:spPr>
          <a:xfrm>
            <a:off x="20" y="10161"/>
            <a:ext cx="9143980" cy="6857999"/>
          </a:xfrm>
          <a:prstGeom prst="rect">
            <a:avLst/>
          </a:prstGeom>
        </p:spPr>
      </p:pic>
      <p:sp>
        <p:nvSpPr>
          <p:cNvPr id="2" name="Title 1"/>
          <p:cNvSpPr>
            <a:spLocks noGrp="1"/>
          </p:cNvSpPr>
          <p:nvPr>
            <p:ph type="ctrTitle"/>
          </p:nvPr>
        </p:nvSpPr>
        <p:spPr>
          <a:xfrm>
            <a:off x="1143000" y="1122362"/>
            <a:ext cx="6858000" cy="198659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Exploring China’s Wine Landscape</a:t>
            </a:r>
          </a:p>
        </p:txBody>
      </p:sp>
      <p:sp>
        <p:nvSpPr>
          <p:cNvPr id="3" name="Subtitle 2"/>
          <p:cNvSpPr>
            <a:spLocks noGrp="1"/>
          </p:cNvSpPr>
          <p:nvPr>
            <p:ph type="subTitle" idx="1"/>
          </p:nvPr>
        </p:nvSpPr>
        <p:spPr>
          <a:xfrm>
            <a:off x="20" y="3429000"/>
            <a:ext cx="9143960" cy="1828799"/>
          </a:xfrm>
        </p:spPr>
        <p:txBody>
          <a:bodyPr>
            <a:normAutofit/>
          </a:bodyPr>
          <a:lstStyle/>
          <a:p>
            <a:pPr>
              <a:lnSpc>
                <a:spcPct val="90000"/>
              </a:lnSpc>
            </a:pPr>
            <a:r>
              <a:rPr lang="en-US" sz="3000" dirty="0">
                <a:solidFill>
                  <a:srgbClr val="FFFFFF"/>
                </a:solidFill>
                <a:latin typeface="Times New Roman" panose="02020603050405020304" pitchFamily="18" charset="0"/>
                <a:cs typeface="Times New Roman" panose="02020603050405020304" pitchFamily="18" charset="0"/>
              </a:rPr>
              <a:t>Wine History, Regions, Varietals, and Wineries</a:t>
            </a:r>
          </a:p>
          <a:p>
            <a:pPr>
              <a:lnSpc>
                <a:spcPct val="90000"/>
              </a:lnSpc>
            </a:pPr>
            <a:r>
              <a:rPr lang="en-US" sz="2000" dirty="0">
                <a:solidFill>
                  <a:srgbClr val="FFFFFF"/>
                </a:solidFill>
                <a:latin typeface="Times New Roman" panose="02020603050405020304" pitchFamily="18" charset="0"/>
                <a:cs typeface="Times New Roman" panose="02020603050405020304" pitchFamily="18" charset="0"/>
              </a:rPr>
              <a:t>Presented by:</a:t>
            </a:r>
          </a:p>
          <a:p>
            <a:pPr>
              <a:lnSpc>
                <a:spcPct val="90000"/>
              </a:lnSpc>
            </a:pPr>
            <a:r>
              <a:rPr lang="en-US" sz="4000" dirty="0">
                <a:solidFill>
                  <a:srgbClr val="FFFFFF"/>
                </a:solidFill>
                <a:latin typeface="Times New Roman" panose="02020603050405020304" pitchFamily="18" charset="0"/>
                <a:cs typeface="Times New Roman" panose="02020603050405020304" pitchFamily="18" charset="0"/>
              </a:rPr>
              <a:t>Marc Silver</a:t>
            </a:r>
          </a:p>
          <a:p>
            <a:pPr>
              <a:lnSpc>
                <a:spcPct val="90000"/>
              </a:lnSpc>
            </a:pPr>
            <a:endParaRPr lang="en-US" sz="20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54838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Milestones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A816DB0-1AF0-4755-FF5D-46CE2CAEC2D0}"/>
              </a:ext>
            </a:extLst>
          </p:cNvPr>
          <p:cNvSpPr>
            <a:spLocks noGrp="1"/>
          </p:cNvSpPr>
          <p:nvPr>
            <p:ph idx="1"/>
          </p:nvPr>
        </p:nvSpPr>
        <p:spPr>
          <a:xfrm>
            <a:off x="390144" y="1548385"/>
            <a:ext cx="8619744" cy="2499359"/>
          </a:xfrm>
        </p:spPr>
        <p:txBody>
          <a:bodyPr>
            <a:noAutofit/>
          </a:bodyPr>
          <a:lstStyle/>
          <a:p>
            <a:pPr>
              <a:lnSpc>
                <a:spcPct val="107000"/>
              </a:lnSpc>
              <a:spcBef>
                <a:spcPts val="0"/>
              </a:spcBef>
              <a:spcAft>
                <a:spcPts val="800"/>
              </a:spcAft>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Changyu Winery (1892)</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founding of Changyu Winery in Shandong province was a major milestone in China’s winemaking history. </a:t>
            </a:r>
          </a:p>
          <a:p>
            <a:pPr>
              <a:lnSpc>
                <a:spcPct val="107000"/>
              </a:lnSpc>
              <a:spcBef>
                <a:spcPts val="0"/>
              </a:spcBef>
              <a:spcAft>
                <a:spcPts val="800"/>
              </a:spcAft>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the first modern winery in China, Changyu introduced European techniques and grape varietals to the region, laying the groundwork for the future of the Chinese wine industry. </a:t>
            </a:r>
          </a:p>
        </p:txBody>
      </p:sp>
      <p:pic>
        <p:nvPicPr>
          <p:cNvPr id="3074" name="Picture 2">
            <a:extLst>
              <a:ext uri="{FF2B5EF4-FFF2-40B4-BE49-F238E27FC236}">
                <a16:creationId xmlns:a16="http://schemas.microsoft.com/office/drawing/2014/main" id="{A243BBE8-4C3F-4045-431F-0AC58688A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344"/>
            <a:ext cx="5925312" cy="2962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66FD0A-2210-BF58-071D-D125D2A52DE0}"/>
              </a:ext>
            </a:extLst>
          </p:cNvPr>
          <p:cNvSpPr txBox="1"/>
          <p:nvPr/>
        </p:nvSpPr>
        <p:spPr>
          <a:xfrm>
            <a:off x="5925312" y="3792554"/>
            <a:ext cx="3218688" cy="1879361"/>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Today, Changyu is still one of the largest and most well-respected wine producers in the country.</a:t>
            </a:r>
          </a:p>
        </p:txBody>
      </p:sp>
    </p:spTree>
    <p:extLst>
      <p:ext uri="{BB962C8B-B14F-4D97-AF65-F5344CB8AC3E}">
        <p14:creationId xmlns:p14="http://schemas.microsoft.com/office/powerpoint/2010/main" val="349167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54838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Milestones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A816DB0-1AF0-4755-FF5D-46CE2CAEC2D0}"/>
              </a:ext>
            </a:extLst>
          </p:cNvPr>
          <p:cNvSpPr>
            <a:spLocks noGrp="1"/>
          </p:cNvSpPr>
          <p:nvPr>
            <p:ph idx="1"/>
          </p:nvPr>
        </p:nvSpPr>
        <p:spPr>
          <a:xfrm>
            <a:off x="628650" y="1548385"/>
            <a:ext cx="7886700" cy="4628578"/>
          </a:xfrm>
        </p:spPr>
        <p:txBody>
          <a:bodyPr>
            <a:noAutofit/>
          </a:bodyPr>
          <a:lstStyle/>
          <a:p>
            <a:pPr marL="342900" marR="0" lvl="0" indent="-342900">
              <a:lnSpc>
                <a:spcPct val="107000"/>
              </a:lnSpc>
              <a:spcBef>
                <a:spcPts val="0"/>
              </a:spcBef>
              <a:spcAft>
                <a:spcPts val="800"/>
              </a:spcAft>
              <a:buFont typeface="+mj-lt"/>
              <a:buAutoNum type="arabicPeriod"/>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2000s Industry Expansion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21st century saw explosive growth in the Chinese wine industry, primarily driven by the government's initiatives to promote agriculture and tourism through winemaking. </a:t>
            </a:r>
          </a:p>
          <a:p>
            <a:pPr marL="342900" marR="0" lvl="0" indent="-342900">
              <a:lnSpc>
                <a:spcPct val="107000"/>
              </a:lnSpc>
              <a:spcBef>
                <a:spcPts val="0"/>
              </a:spcBef>
              <a:spcAft>
                <a:spcPts val="800"/>
              </a:spcAft>
              <a:buFont typeface="+mj-lt"/>
              <a:buAutoNum type="arabicPeriod"/>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central government provided support through favorable policies, investments, and infrastructure development, leading to a rapid increase in both wine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consumption and domestic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production. </a:t>
            </a:r>
          </a:p>
          <a:p>
            <a:pPr marL="342900" marR="0" lvl="0" indent="-342900">
              <a:lnSpc>
                <a:spcPct val="107000"/>
              </a:lnSpc>
              <a:spcBef>
                <a:spcPts val="0"/>
              </a:spcBef>
              <a:spcAft>
                <a:spcPts val="800"/>
              </a:spcAft>
              <a:buFont typeface="+mj-lt"/>
              <a:buAutoNum type="arabicPeriod"/>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expansion also attracted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foreign investment and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expertise, further elevating the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quality of Chinese wines.</a:t>
            </a:r>
          </a:p>
        </p:txBody>
      </p:sp>
      <p:pic>
        <p:nvPicPr>
          <p:cNvPr id="4" name="Picture 3" descr="Several women working in a factory&#10;&#10;Description automatically generated">
            <a:extLst>
              <a:ext uri="{FF2B5EF4-FFF2-40B4-BE49-F238E27FC236}">
                <a16:creationId xmlns:a16="http://schemas.microsoft.com/office/drawing/2014/main" id="{48EB544B-AC25-FDBC-082D-AE237F9E8659}"/>
              </a:ext>
            </a:extLst>
          </p:cNvPr>
          <p:cNvPicPr>
            <a:picLocks noChangeAspect="1"/>
          </p:cNvPicPr>
          <p:nvPr/>
        </p:nvPicPr>
        <p:blipFill>
          <a:blip r:embed="rId2"/>
          <a:stretch>
            <a:fillRect/>
          </a:stretch>
        </p:blipFill>
        <p:spPr>
          <a:xfrm>
            <a:off x="4712052" y="3901440"/>
            <a:ext cx="4431947" cy="2956560"/>
          </a:xfrm>
          <a:prstGeom prst="rect">
            <a:avLst/>
          </a:prstGeom>
        </p:spPr>
      </p:pic>
    </p:spTree>
    <p:extLst>
      <p:ext uri="{BB962C8B-B14F-4D97-AF65-F5344CB8AC3E}">
        <p14:creationId xmlns:p14="http://schemas.microsoft.com/office/powerpoint/2010/main" val="315179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13" descr="A map of china with different colored areas&#10;&#10;Description automatically generated">
            <a:extLst>
              <a:ext uri="{FF2B5EF4-FFF2-40B4-BE49-F238E27FC236}">
                <a16:creationId xmlns:a16="http://schemas.microsoft.com/office/drawing/2014/main" id="{19FF6D2D-FE93-C2B0-F8F5-F2ABD34A498C}"/>
              </a:ext>
            </a:extLst>
          </p:cNvPr>
          <p:cNvPicPr>
            <a:picLocks noChangeAspect="1"/>
          </p:cNvPicPr>
          <p:nvPr/>
        </p:nvPicPr>
        <p:blipFill>
          <a:blip r:embed="rId3"/>
          <a:stretch>
            <a:fillRect/>
          </a:stretch>
        </p:blipFill>
        <p:spPr>
          <a:xfrm>
            <a:off x="1" y="22924"/>
            <a:ext cx="9144000" cy="6731444"/>
          </a:xfrm>
          <a:prstGeom prst="rect">
            <a:avLst/>
          </a:prstGeom>
        </p:spPr>
      </p:pic>
      <p:pic>
        <p:nvPicPr>
          <p:cNvPr id="4" name="Picture 3" descr="A map of china with different colored areas&#10;&#10;Description automatically generated">
            <a:extLst>
              <a:ext uri="{FF2B5EF4-FFF2-40B4-BE49-F238E27FC236}">
                <a16:creationId xmlns:a16="http://schemas.microsoft.com/office/drawing/2014/main" id="{5302DAF5-1668-B592-CD7A-B62D1FD66BEB}"/>
              </a:ext>
            </a:extLst>
          </p:cNvPr>
          <p:cNvPicPr>
            <a:picLocks noChangeAspect="1"/>
          </p:cNvPicPr>
          <p:nvPr/>
        </p:nvPicPr>
        <p:blipFill>
          <a:blip r:embed="rId4"/>
          <a:srcRect l="18075" t="54001" r="50857" b="16432"/>
          <a:stretch/>
        </p:blipFill>
        <p:spPr>
          <a:xfrm>
            <a:off x="121920" y="4505188"/>
            <a:ext cx="3169920" cy="2249180"/>
          </a:xfrm>
          <a:prstGeom prst="rect">
            <a:avLst/>
          </a:prstGeom>
        </p:spPr>
      </p:pic>
    </p:spTree>
    <p:extLst>
      <p:ext uri="{BB962C8B-B14F-4D97-AF65-F5344CB8AC3E}">
        <p14:creationId xmlns:p14="http://schemas.microsoft.com/office/powerpoint/2010/main" val="171433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7559040" cy="4858383"/>
          </a:xfrm>
        </p:spPr>
        <p:txBody>
          <a:bodyPr>
            <a:normAutofit fontScale="85000" lnSpcReduction="20000"/>
          </a:bodyPr>
          <a:lstStyle/>
          <a:p>
            <a:pPr marL="0" indent="0">
              <a:buNone/>
            </a:pPr>
            <a:r>
              <a:rPr lang="en-US" sz="2600" b="0" i="0" dirty="0">
                <a:effectLst/>
                <a:latin typeface="Times New Roman" panose="02020603050405020304" pitchFamily="18" charset="0"/>
                <a:cs typeface="Times New Roman" panose="02020603050405020304" pitchFamily="18" charset="0"/>
              </a:rPr>
              <a:t>China's 12 wine regions accommodate more than 450 wineries of the nation.</a:t>
            </a:r>
            <a:endParaRPr lang="en-US" sz="26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Ningxia</a:t>
            </a:r>
            <a:r>
              <a:rPr lang="en-US" sz="2600" dirty="0">
                <a:latin typeface="Times New Roman" panose="02020603050405020304" pitchFamily="18" charset="0"/>
                <a:cs typeface="Times New Roman" panose="02020603050405020304" pitchFamily="18" charset="0"/>
              </a:rPr>
              <a:t>, in northwest China, has quickly risen as a premier wine region, known for its Bordeaux-style blends, including Cabernet Sauvignon, Merlot, and Cabernet Gernischt. </a:t>
            </a:r>
          </a:p>
          <a:p>
            <a:r>
              <a:rPr lang="en-US" sz="2600" dirty="0">
                <a:latin typeface="Times New Roman" panose="02020603050405020304" pitchFamily="18" charset="0"/>
                <a:cs typeface="Times New Roman" panose="02020603050405020304" pitchFamily="18" charset="0"/>
              </a:rPr>
              <a:t>With 30,000 hectares of vineyards, Ningxia gained international acclaim in 2011 after winning four of the top five spots in a “Bordeaux vs. Ningxia” competition. Its wines have since earned prestigious awards, such as Best Bordeaux Blend at the Decanter World Wine Awards.</a:t>
            </a:r>
          </a:p>
          <a:p>
            <a:r>
              <a:rPr lang="en-US" sz="2600" dirty="0">
                <a:latin typeface="Times New Roman" panose="02020603050405020304" pitchFamily="18" charset="0"/>
                <a:cs typeface="Times New Roman" panose="02020603050405020304" pitchFamily="18" charset="0"/>
              </a:rPr>
              <a:t>Ningxia’s success is supported by significant government investment in training and infrastructure, encouraging domestic producers like Changyu to invest heavily, including €70 million in a Bordeaux-style chateau. </a:t>
            </a:r>
          </a:p>
          <a:p>
            <a:r>
              <a:rPr lang="en-US" sz="2600" dirty="0">
                <a:latin typeface="Times New Roman" panose="02020603050405020304" pitchFamily="18" charset="0"/>
                <a:cs typeface="Times New Roman" panose="02020603050405020304" pitchFamily="18" charset="0"/>
              </a:rPr>
              <a:t>The region's dry, high-altitude vineyards, long daylight hours, and irrigation from the Yellow River create ideal growing conditions, though vines must be buried each winter to protect against freezing temperatures.</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6F0A5DC3-7490-C4E2-3254-3129AFE76C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94" r="35418" b="3473"/>
          <a:stretch/>
        </p:blipFill>
        <p:spPr bwMode="auto">
          <a:xfrm>
            <a:off x="7863840" y="1421542"/>
            <a:ext cx="1280160" cy="543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196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457073"/>
            <a:ext cx="8839200" cy="5455791"/>
          </a:xfrm>
        </p:spPr>
        <p:txBody>
          <a:bodyPr>
            <a:normAutofit lnSpcReduction="10000"/>
          </a:bodyPr>
          <a:lstStyle/>
          <a:p>
            <a:pPr marL="0" indent="0">
              <a:buNone/>
            </a:pPr>
            <a:r>
              <a:rPr lang="en-US" sz="2200" b="1" dirty="0">
                <a:latin typeface="Times New Roman" panose="02020603050405020304" pitchFamily="18" charset="0"/>
                <a:cs typeface="Times New Roman" panose="02020603050405020304" pitchFamily="18" charset="0"/>
              </a:rPr>
              <a:t>Shandong Province </a:t>
            </a:r>
          </a:p>
          <a:p>
            <a:r>
              <a:rPr lang="en-US" sz="2200" dirty="0">
                <a:latin typeface="Times New Roman" panose="02020603050405020304" pitchFamily="18" charset="0"/>
                <a:cs typeface="Times New Roman" panose="02020603050405020304" pitchFamily="18" charset="0"/>
              </a:rPr>
              <a:t>Shandong Province produces nearly 40%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of the country's domestic wine. </a:t>
            </a:r>
          </a:p>
          <a:p>
            <a:r>
              <a:rPr lang="en-US" sz="2200" dirty="0">
                <a:latin typeface="Times New Roman" panose="02020603050405020304" pitchFamily="18" charset="0"/>
                <a:cs typeface="Times New Roman" panose="02020603050405020304" pitchFamily="18" charset="0"/>
              </a:rPr>
              <a:t>The primary vineyards are located in the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Yantai and Qingdao regions on either side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of the Shandong Peninsula. </a:t>
            </a:r>
          </a:p>
          <a:p>
            <a:r>
              <a:rPr lang="en-US" sz="2200" dirty="0">
                <a:latin typeface="Times New Roman" panose="02020603050405020304" pitchFamily="18" charset="0"/>
                <a:cs typeface="Times New Roman" panose="02020603050405020304" pitchFamily="18" charset="0"/>
              </a:rPr>
              <a:t>Yantai is especially renowned for its wine quality, home to the Changyu Pioneer Wine Company, China’s oldest winery established in 1892. </a:t>
            </a:r>
          </a:p>
          <a:p>
            <a:r>
              <a:rPr lang="en-US" sz="2200" dirty="0">
                <a:latin typeface="Times New Roman" panose="02020603050405020304" pitchFamily="18" charset="0"/>
                <a:cs typeface="Times New Roman" panose="02020603050405020304" pitchFamily="18" charset="0"/>
              </a:rPr>
              <a:t>Changyu is a top national producer and has invested in international wine destinations, emphasizing the quality of Chinese wines, especially Cabernet Gernischt.</a:t>
            </a:r>
          </a:p>
          <a:p>
            <a:r>
              <a:rPr lang="en-US" sz="2200" dirty="0">
                <a:latin typeface="Times New Roman" panose="02020603050405020304" pitchFamily="18" charset="0"/>
                <a:cs typeface="Times New Roman" panose="02020603050405020304" pitchFamily="18" charset="0"/>
              </a:rPr>
              <a:t>Shandong’s warm, temperate monsoon climate allows vines to remain unprotected during winter, unlike other Chinese regions. </a:t>
            </a:r>
          </a:p>
          <a:p>
            <a:r>
              <a:rPr lang="en-US" sz="2200" dirty="0">
                <a:latin typeface="Times New Roman" panose="02020603050405020304" pitchFamily="18" charset="0"/>
                <a:cs typeface="Times New Roman" panose="02020603050405020304" pitchFamily="18" charset="0"/>
              </a:rPr>
              <a:t>Summer’s rainy weather and reduced sunlight increase the risk of fungal diseases, requiring careful vineyard management. Yantai, with its coastal location and numerous wineries, is often compared to California's Napa Valley and remains China’s most significant wine-producing region.</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map of china with a flag&#10;&#10;Description automatically generated">
            <a:extLst>
              <a:ext uri="{FF2B5EF4-FFF2-40B4-BE49-F238E27FC236}">
                <a16:creationId xmlns:a16="http://schemas.microsoft.com/office/drawing/2014/main" id="{8463DC44-ECB2-968B-7AA2-63F5754F9317}"/>
              </a:ext>
            </a:extLst>
          </p:cNvPr>
          <p:cNvPicPr>
            <a:picLocks noChangeAspect="1"/>
          </p:cNvPicPr>
          <p:nvPr/>
        </p:nvPicPr>
        <p:blipFill>
          <a:blip r:embed="rId2"/>
          <a:stretch>
            <a:fillRect/>
          </a:stretch>
        </p:blipFill>
        <p:spPr>
          <a:xfrm>
            <a:off x="5388864" y="1460121"/>
            <a:ext cx="3755136" cy="1822575"/>
          </a:xfrm>
          <a:prstGeom prst="rect">
            <a:avLst/>
          </a:prstGeom>
        </p:spPr>
      </p:pic>
    </p:spTree>
    <p:extLst>
      <p:ext uri="{BB962C8B-B14F-4D97-AF65-F5344CB8AC3E}">
        <p14:creationId xmlns:p14="http://schemas.microsoft.com/office/powerpoint/2010/main" val="328142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481457"/>
            <a:ext cx="8809482" cy="5254622"/>
          </a:xfrm>
        </p:spPr>
        <p:txBody>
          <a:bodyPr>
            <a:normAutofit fontScale="92500"/>
          </a:bodyPr>
          <a:lstStyle/>
          <a:p>
            <a:pPr marL="0" indent="0">
              <a:buNone/>
            </a:pPr>
            <a:r>
              <a:rPr lang="en-US" sz="2200" b="1" dirty="0">
                <a:latin typeface="Times New Roman" panose="02020603050405020304" pitchFamily="18" charset="0"/>
                <a:cs typeface="Times New Roman" panose="02020603050405020304" pitchFamily="18" charset="0"/>
              </a:rPr>
              <a:t>Hebei </a:t>
            </a:r>
          </a:p>
          <a:p>
            <a:r>
              <a:rPr lang="en-US" sz="2200" dirty="0">
                <a:latin typeface="Times New Roman" panose="02020603050405020304" pitchFamily="18" charset="0"/>
                <a:cs typeface="Times New Roman" panose="02020603050405020304" pitchFamily="18" charset="0"/>
              </a:rPr>
              <a:t>Hebei, located on China’s east coast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and surrounding Beijing, is a key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wine-producing province. It features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two notable sub-regions: </a:t>
            </a:r>
            <a:r>
              <a:rPr lang="en-US" sz="2200" dirty="0" err="1">
                <a:latin typeface="Times New Roman" panose="02020603050405020304" pitchFamily="18" charset="0"/>
                <a:cs typeface="Times New Roman" panose="02020603050405020304" pitchFamily="18" charset="0"/>
              </a:rPr>
              <a:t>Shacheng</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and </a:t>
            </a:r>
            <a:r>
              <a:rPr lang="en-US" sz="2200" dirty="0" err="1">
                <a:latin typeface="Times New Roman" panose="02020603050405020304" pitchFamily="18" charset="0"/>
                <a:cs typeface="Times New Roman" panose="02020603050405020304" pitchFamily="18" charset="0"/>
              </a:rPr>
              <a:t>Changli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Shacheng</a:t>
            </a:r>
            <a:r>
              <a:rPr lang="en-US" sz="2200" dirty="0">
                <a:latin typeface="Times New Roman" panose="02020603050405020304" pitchFamily="18" charset="0"/>
                <a:cs typeface="Times New Roman" panose="02020603050405020304" pitchFamily="18" charset="0"/>
              </a:rPr>
              <a:t>, known for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its hilly terrain, is home to the Great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Wall Wine Company, one of China's top wine producers. </a:t>
            </a:r>
          </a:p>
          <a:p>
            <a:r>
              <a:rPr lang="en-US" sz="2200" dirty="0">
                <a:latin typeface="Times New Roman" panose="02020603050405020304" pitchFamily="18" charset="0"/>
                <a:cs typeface="Times New Roman" panose="02020603050405020304" pitchFamily="18" charset="0"/>
              </a:rPr>
              <a:t>Its proximity to Beijing allows easy promotion to the capital’s residents. The region’s dry climate and summer sunlight make it ideal for grape growing. </a:t>
            </a:r>
            <a:r>
              <a:rPr lang="en-US" sz="2200" dirty="0" err="1">
                <a:latin typeface="Times New Roman" panose="02020603050405020304" pitchFamily="18" charset="0"/>
                <a:cs typeface="Times New Roman" panose="02020603050405020304" pitchFamily="18" charset="0"/>
              </a:rPr>
              <a:t>Changli</a:t>
            </a:r>
            <a:r>
              <a:rPr lang="en-US" sz="2200" dirty="0">
                <a:latin typeface="Times New Roman" panose="02020603050405020304" pitchFamily="18" charset="0"/>
                <a:cs typeface="Times New Roman" panose="02020603050405020304" pitchFamily="18" charset="0"/>
              </a:rPr>
              <a:t>, near the Bohai Sea, is more humid and often compared to Bordeaux, but requires careful management to prevent grape disease and winter vine protection.</a:t>
            </a:r>
          </a:p>
          <a:p>
            <a:r>
              <a:rPr lang="en-US" sz="2200" dirty="0">
                <a:latin typeface="Times New Roman" panose="02020603050405020304" pitchFamily="18" charset="0"/>
                <a:cs typeface="Times New Roman" panose="02020603050405020304" pitchFamily="18" charset="0"/>
              </a:rPr>
              <a:t>Hebei primarily produces Cabernet Sauvignon, Merlot, Chardonnay, and </a:t>
            </a:r>
            <a:r>
              <a:rPr lang="en-US" sz="2200" dirty="0" err="1">
                <a:latin typeface="Times New Roman" panose="02020603050405020304" pitchFamily="18" charset="0"/>
                <a:cs typeface="Times New Roman" panose="02020603050405020304" pitchFamily="18" charset="0"/>
              </a:rPr>
              <a:t>Marselan</a:t>
            </a:r>
            <a:r>
              <a:rPr lang="en-US" sz="2200" dirty="0">
                <a:latin typeface="Times New Roman" panose="02020603050405020304" pitchFamily="18" charset="0"/>
                <a:cs typeface="Times New Roman" panose="02020603050405020304" pitchFamily="18" charset="0"/>
              </a:rPr>
              <a:t>, a grape gaining recognition as China’s signature variety. </a:t>
            </a:r>
          </a:p>
          <a:p>
            <a:r>
              <a:rPr lang="en-US" sz="2200" dirty="0">
                <a:latin typeface="Times New Roman" panose="02020603050405020304" pitchFamily="18" charset="0"/>
                <a:cs typeface="Times New Roman" panose="02020603050405020304" pitchFamily="18" charset="0"/>
              </a:rPr>
              <a:t>Hebei ranks second in wine production after Shandong, with the two regions accounting for over 50% of China’s domestic wine production. While Shandong leads in volume, Hebei benefits from its prestigious location near Beijing.</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map of china with a yellow area&#10;&#10;Description automatically generated">
            <a:extLst>
              <a:ext uri="{FF2B5EF4-FFF2-40B4-BE49-F238E27FC236}">
                <a16:creationId xmlns:a16="http://schemas.microsoft.com/office/drawing/2014/main" id="{9C7F6A9D-B85C-544D-29E4-8C2B306F7C41}"/>
              </a:ext>
            </a:extLst>
          </p:cNvPr>
          <p:cNvPicPr>
            <a:picLocks noChangeAspect="1"/>
          </p:cNvPicPr>
          <p:nvPr/>
        </p:nvPicPr>
        <p:blipFill>
          <a:blip r:embed="rId2"/>
          <a:stretch>
            <a:fillRect/>
          </a:stretch>
        </p:blipFill>
        <p:spPr>
          <a:xfrm>
            <a:off x="4730496" y="1481457"/>
            <a:ext cx="4383786" cy="1981200"/>
          </a:xfrm>
          <a:prstGeom prst="rect">
            <a:avLst/>
          </a:prstGeom>
        </p:spPr>
      </p:pic>
    </p:spTree>
    <p:extLst>
      <p:ext uri="{BB962C8B-B14F-4D97-AF65-F5344CB8AC3E}">
        <p14:creationId xmlns:p14="http://schemas.microsoft.com/office/powerpoint/2010/main" val="94940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8400288" cy="4858383"/>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Xinjiang</a:t>
            </a:r>
          </a:p>
          <a:p>
            <a:r>
              <a:rPr lang="en-US" sz="2200" dirty="0">
                <a:latin typeface="Times New Roman" panose="02020603050405020304" pitchFamily="18" charset="0"/>
                <a:cs typeface="Times New Roman" panose="02020603050405020304" pitchFamily="18" charset="0"/>
              </a:rPr>
              <a:t>Xinjiang, in northwest China, is one of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country's largest wine producers by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volume, despite its remote location and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high transportation costs. </a:t>
            </a:r>
          </a:p>
          <a:p>
            <a:r>
              <a:rPr lang="en-US" sz="2200" dirty="0">
                <a:latin typeface="Times New Roman" panose="02020603050405020304" pitchFamily="18" charset="0"/>
                <a:cs typeface="Times New Roman" panose="02020603050405020304" pitchFamily="18" charset="0"/>
              </a:rPr>
              <a:t>The region’s best wineries are on the slopes of the Tianshan Mountains, with key sub-regions like the Manas Basin, Yanqi Basin, Turpan Basin, and Ili. </a:t>
            </a:r>
          </a:p>
          <a:p>
            <a:r>
              <a:rPr lang="en-US" sz="2200" dirty="0">
                <a:latin typeface="Times New Roman" panose="02020603050405020304" pitchFamily="18" charset="0"/>
                <a:cs typeface="Times New Roman" panose="02020603050405020304" pitchFamily="18" charset="0"/>
              </a:rPr>
              <a:t>Xinjiang’s climate is harsh, with minimal rainfall and large day-night temperature variations, leading to high-sugar, low-acid grapes suited for sweet wines. </a:t>
            </a:r>
          </a:p>
          <a:p>
            <a:r>
              <a:rPr lang="en-US" sz="2200" dirty="0">
                <a:latin typeface="Times New Roman" panose="02020603050405020304" pitchFamily="18" charset="0"/>
                <a:cs typeface="Times New Roman" panose="02020603050405020304" pitchFamily="18" charset="0"/>
              </a:rPr>
              <a:t>Historically known for raisins, Xinjiang now focuses on large-scale wine production, though logistical challenges mean much of its wine is sent to other provinces for blending rather than bottled locally.</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map of china with a flag&#10;&#10;Description automatically generated">
            <a:extLst>
              <a:ext uri="{FF2B5EF4-FFF2-40B4-BE49-F238E27FC236}">
                <a16:creationId xmlns:a16="http://schemas.microsoft.com/office/drawing/2014/main" id="{50292071-25F0-DC8D-D090-FDA6B2C7D706}"/>
              </a:ext>
            </a:extLst>
          </p:cNvPr>
          <p:cNvPicPr>
            <a:picLocks noChangeAspect="1"/>
          </p:cNvPicPr>
          <p:nvPr/>
        </p:nvPicPr>
        <p:blipFill>
          <a:blip r:embed="rId2"/>
          <a:stretch>
            <a:fillRect/>
          </a:stretch>
        </p:blipFill>
        <p:spPr>
          <a:xfrm>
            <a:off x="5023104" y="1235078"/>
            <a:ext cx="4120896" cy="1971675"/>
          </a:xfrm>
          <a:prstGeom prst="rect">
            <a:avLst/>
          </a:prstGeom>
        </p:spPr>
      </p:pic>
    </p:spTree>
    <p:extLst>
      <p:ext uri="{BB962C8B-B14F-4D97-AF65-F5344CB8AC3E}">
        <p14:creationId xmlns:p14="http://schemas.microsoft.com/office/powerpoint/2010/main" val="239247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china with a yellow area&#10;&#10;Description automatically generated">
            <a:extLst>
              <a:ext uri="{FF2B5EF4-FFF2-40B4-BE49-F238E27FC236}">
                <a16:creationId xmlns:a16="http://schemas.microsoft.com/office/drawing/2014/main" id="{154E3021-9F9D-FEB0-280E-BD42936BB780}"/>
              </a:ext>
            </a:extLst>
          </p:cNvPr>
          <p:cNvPicPr>
            <a:picLocks noChangeAspect="1"/>
          </p:cNvPicPr>
          <p:nvPr/>
        </p:nvPicPr>
        <p:blipFill>
          <a:blip r:embed="rId2"/>
          <a:stretch>
            <a:fillRect/>
          </a:stretch>
        </p:blipFill>
        <p:spPr>
          <a:xfrm>
            <a:off x="5084064" y="1377695"/>
            <a:ext cx="4059936" cy="1829057"/>
          </a:xfrm>
          <a:prstGeom prst="rect">
            <a:avLst/>
          </a:prstGeom>
        </p:spPr>
      </p:pic>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8400288" cy="5254622"/>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Shanxi</a:t>
            </a:r>
          </a:p>
          <a:p>
            <a:r>
              <a:rPr lang="en-US" sz="2200" dirty="0">
                <a:latin typeface="Times New Roman" panose="02020603050405020304" pitchFamily="18" charset="0"/>
                <a:cs typeface="Times New Roman" panose="02020603050405020304" pitchFamily="18" charset="0"/>
              </a:rPr>
              <a:t>Shanxi, located near Beijing, is gaining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recognition for its high-quality wines,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thanks to partnerships with renowned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winemakers like Jean Claude </a:t>
            </a:r>
            <a:r>
              <a:rPr lang="en-US" sz="2200" dirty="0" err="1">
                <a:latin typeface="Times New Roman" panose="02020603050405020304" pitchFamily="18" charset="0"/>
                <a:cs typeface="Times New Roman" panose="02020603050405020304" pitchFamily="18" charset="0"/>
              </a:rPr>
              <a:t>Berrouet</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and wineries such as </a:t>
            </a:r>
            <a:r>
              <a:rPr lang="en-US" sz="2200" dirty="0" err="1">
                <a:latin typeface="Times New Roman" panose="02020603050405020304" pitchFamily="18" charset="0"/>
                <a:cs typeface="Times New Roman" panose="02020603050405020304" pitchFamily="18" charset="0"/>
              </a:rPr>
              <a:t>Rongzi</a:t>
            </a:r>
            <a:r>
              <a:rPr lang="en-US" sz="2200" dirty="0">
                <a:latin typeface="Times New Roman" panose="02020603050405020304" pitchFamily="18" charset="0"/>
                <a:cs typeface="Times New Roman" panose="02020603050405020304" pitchFamily="18" charset="0"/>
              </a:rPr>
              <a:t> and Grace Vineyard. </a:t>
            </a:r>
          </a:p>
          <a:p>
            <a:r>
              <a:rPr lang="en-US" sz="2200" dirty="0">
                <a:latin typeface="Times New Roman" panose="02020603050405020304" pitchFamily="18" charset="0"/>
                <a:cs typeface="Times New Roman" panose="02020603050405020304" pitchFamily="18" charset="0"/>
              </a:rPr>
              <a:t>The region's plateau and surrounding mountains create a continental climate with low humidity, abundant sunlight, and significant temperature fluctuations between day and night, ideal for grape growing. </a:t>
            </a:r>
          </a:p>
          <a:p>
            <a:r>
              <a:rPr lang="en-US" sz="2200" dirty="0">
                <a:latin typeface="Times New Roman" panose="02020603050405020304" pitchFamily="18" charset="0"/>
                <a:cs typeface="Times New Roman" panose="02020603050405020304" pitchFamily="18" charset="0"/>
              </a:rPr>
              <a:t>Shanxi is noted for wines like Chenin Blanc, Merlot, Cabernet Franc, and Cabernet Sauvignon. While production is relatively small, Shanxi is considered a rising star in the Chinese wine industry.</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35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5535168" cy="2802155"/>
          </a:xfrm>
        </p:spPr>
        <p:txBody>
          <a:bodyPr>
            <a:normAutofit lnSpcReduction="10000"/>
          </a:bodyPr>
          <a:lstStyle/>
          <a:p>
            <a:pPr marL="0" indent="0">
              <a:buNone/>
            </a:pPr>
            <a:r>
              <a:rPr lang="en-US" sz="2200" b="1" dirty="0">
                <a:latin typeface="Times New Roman" panose="02020603050405020304" pitchFamily="18" charset="0"/>
                <a:cs typeface="Times New Roman" panose="02020603050405020304" pitchFamily="18" charset="0"/>
              </a:rPr>
              <a:t>Yunnan</a:t>
            </a:r>
          </a:p>
          <a:p>
            <a:pPr marL="341313" indent="-341313"/>
            <a:r>
              <a:rPr lang="en-US" sz="2200" dirty="0">
                <a:latin typeface="Times New Roman" panose="02020603050405020304" pitchFamily="18" charset="0"/>
                <a:cs typeface="Times New Roman" panose="02020603050405020304" pitchFamily="18" charset="0"/>
              </a:rPr>
              <a:t>Yunnan, in southwest China, is known for its small but unique wine production. </a:t>
            </a:r>
          </a:p>
          <a:p>
            <a:pPr marL="341313" indent="-341313"/>
            <a:r>
              <a:rPr lang="en-US" sz="2200" dirty="0">
                <a:latin typeface="Times New Roman" panose="02020603050405020304" pitchFamily="18" charset="0"/>
                <a:cs typeface="Times New Roman" panose="02020603050405020304" pitchFamily="18" charset="0"/>
              </a:rPr>
              <a:t>The region’s mountainous terrain makes viticulture challenging, but wineries like Yunnan Red Wine Company and Shangri-La Winery, backed by Moet-Hennessy, have gained attention. </a:t>
            </a:r>
            <a:br>
              <a:rPr lang="en-US" sz="2200" dirty="0"/>
            </a:br>
            <a:endParaRPr lang="en-US" sz="2200" dirty="0">
              <a:latin typeface="Times New Roman" panose="02020603050405020304" pitchFamily="18" charset="0"/>
              <a:cs typeface="Times New Roman" panose="02020603050405020304" pitchFamily="18" charset="0"/>
            </a:endParaRPr>
          </a:p>
        </p:txBody>
      </p:sp>
      <p:pic>
        <p:nvPicPr>
          <p:cNvPr id="7" name="Picture 6" descr="A map of china with red and black text&#10;&#10;Description automatically generated">
            <a:extLst>
              <a:ext uri="{FF2B5EF4-FFF2-40B4-BE49-F238E27FC236}">
                <a16:creationId xmlns:a16="http://schemas.microsoft.com/office/drawing/2014/main" id="{84D91318-3149-65A0-790B-3B3A69010F0E}"/>
              </a:ext>
            </a:extLst>
          </p:cNvPr>
          <p:cNvPicPr>
            <a:picLocks noChangeAspect="1"/>
          </p:cNvPicPr>
          <p:nvPr/>
        </p:nvPicPr>
        <p:blipFill>
          <a:blip r:embed="rId2"/>
          <a:stretch>
            <a:fillRect/>
          </a:stretch>
        </p:blipFill>
        <p:spPr>
          <a:xfrm>
            <a:off x="5839968" y="1567058"/>
            <a:ext cx="3304032" cy="2533403"/>
          </a:xfrm>
          <a:prstGeom prst="rect">
            <a:avLst/>
          </a:prstGeom>
        </p:spPr>
      </p:pic>
      <p:sp>
        <p:nvSpPr>
          <p:cNvPr id="9" name="TextBox 8">
            <a:extLst>
              <a:ext uri="{FF2B5EF4-FFF2-40B4-BE49-F238E27FC236}">
                <a16:creationId xmlns:a16="http://schemas.microsoft.com/office/drawing/2014/main" id="{FBB2B759-C1CB-F6C3-D3A2-6D6B061BA58B}"/>
              </a:ext>
            </a:extLst>
          </p:cNvPr>
          <p:cNvSpPr txBox="1"/>
          <p:nvPr/>
        </p:nvSpPr>
        <p:spPr>
          <a:xfrm>
            <a:off x="319658" y="4100461"/>
            <a:ext cx="8824341" cy="1446550"/>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Yunnan’s high elevation, particularly near the Tibet border, creates cooler temperatures and longer growing seasons, despite its southern latitude.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climate, combined with direct sunlight at higher altitudes, allows for the production of distinct wines, often using hybrid grape varieties.</a:t>
            </a:r>
            <a:endParaRPr lang="en-US" sz="2200" dirty="0"/>
          </a:p>
        </p:txBody>
      </p:sp>
    </p:spTree>
    <p:extLst>
      <p:ext uri="{BB962C8B-B14F-4D97-AF65-F5344CB8AC3E}">
        <p14:creationId xmlns:p14="http://schemas.microsoft.com/office/powerpoint/2010/main" val="16492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4324350" cy="2273679"/>
          </a:xfrm>
        </p:spPr>
        <p:txBody>
          <a:bodyPr>
            <a:normAutofit lnSpcReduction="10000"/>
          </a:bodyPr>
          <a:lstStyle/>
          <a:p>
            <a:pPr marL="0" indent="0">
              <a:buNone/>
            </a:pPr>
            <a:r>
              <a:rPr lang="en-US" sz="2200" b="1" dirty="0">
                <a:latin typeface="Times New Roman" panose="02020603050405020304" pitchFamily="18" charset="0"/>
                <a:cs typeface="Times New Roman" panose="02020603050405020304" pitchFamily="18" charset="0"/>
              </a:rPr>
              <a:t>Liaoning </a:t>
            </a:r>
          </a:p>
          <a:p>
            <a:pPr marL="341313" indent="-341313"/>
            <a:r>
              <a:rPr lang="en-US" sz="2200" dirty="0">
                <a:latin typeface="Times New Roman" panose="02020603050405020304" pitchFamily="18" charset="0"/>
                <a:cs typeface="Times New Roman" panose="02020603050405020304" pitchFamily="18" charset="0"/>
              </a:rPr>
              <a:t>Liaoning, in northeast China, is renowned for producing ice wines from the Vidal grape. </a:t>
            </a:r>
          </a:p>
          <a:p>
            <a:pPr marL="341313" indent="-341313"/>
            <a:r>
              <a:rPr lang="en-US" sz="2200" dirty="0">
                <a:latin typeface="Times New Roman" panose="02020603050405020304" pitchFamily="18" charset="0"/>
                <a:cs typeface="Times New Roman" panose="02020603050405020304" pitchFamily="18" charset="0"/>
              </a:rPr>
              <a:t>Notable producers include Changyu Golden Valley and </a:t>
            </a:r>
            <a:r>
              <a:rPr lang="en-US" sz="2200" dirty="0" err="1">
                <a:latin typeface="Times New Roman" panose="02020603050405020304" pitchFamily="18" charset="0"/>
                <a:cs typeface="Times New Roman" panose="02020603050405020304" pitchFamily="18" charset="0"/>
              </a:rPr>
              <a:t>Wunushan</a:t>
            </a:r>
            <a:r>
              <a:rPr lang="en-US" sz="2200" dirty="0">
                <a:latin typeface="Times New Roman" panose="02020603050405020304" pitchFamily="18" charset="0"/>
                <a:cs typeface="Times New Roman" panose="02020603050405020304" pitchFamily="18" charset="0"/>
              </a:rPr>
              <a:t> Wines. </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map of china with a flag&#10;&#10;Description automatically generated">
            <a:extLst>
              <a:ext uri="{FF2B5EF4-FFF2-40B4-BE49-F238E27FC236}">
                <a16:creationId xmlns:a16="http://schemas.microsoft.com/office/drawing/2014/main" id="{8EDC82DB-4CF0-9C5A-1805-87E3FB53F6BB}"/>
              </a:ext>
            </a:extLst>
          </p:cNvPr>
          <p:cNvPicPr>
            <a:picLocks noChangeAspect="1"/>
          </p:cNvPicPr>
          <p:nvPr/>
        </p:nvPicPr>
        <p:blipFill>
          <a:blip r:embed="rId2"/>
          <a:stretch>
            <a:fillRect/>
          </a:stretch>
        </p:blipFill>
        <p:spPr>
          <a:xfrm>
            <a:off x="4629150" y="1603377"/>
            <a:ext cx="4514850" cy="1971675"/>
          </a:xfrm>
          <a:prstGeom prst="rect">
            <a:avLst/>
          </a:prstGeom>
        </p:spPr>
      </p:pic>
      <p:sp>
        <p:nvSpPr>
          <p:cNvPr id="7" name="TextBox 6">
            <a:extLst>
              <a:ext uri="{FF2B5EF4-FFF2-40B4-BE49-F238E27FC236}">
                <a16:creationId xmlns:a16="http://schemas.microsoft.com/office/drawing/2014/main" id="{1F116C8F-B489-A913-E52C-88EA98010CDA}"/>
              </a:ext>
            </a:extLst>
          </p:cNvPr>
          <p:cNvSpPr txBox="1"/>
          <p:nvPr/>
        </p:nvSpPr>
        <p:spPr>
          <a:xfrm>
            <a:off x="304800" y="3877056"/>
            <a:ext cx="8839200" cy="1107996"/>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Changyu Golden Valley, a project of the Changyu Pioneer Wine Company, invested heavily in promoting the prestige of Chinese ice wines, positioning Liaoning as a key region for this specialty.</a:t>
            </a:r>
          </a:p>
        </p:txBody>
      </p:sp>
      <p:pic>
        <p:nvPicPr>
          <p:cNvPr id="9" name="Picture 8" descr="A yellow liquid with a stamp&#10;&#10;Description automatically generated">
            <a:extLst>
              <a:ext uri="{FF2B5EF4-FFF2-40B4-BE49-F238E27FC236}">
                <a16:creationId xmlns:a16="http://schemas.microsoft.com/office/drawing/2014/main" id="{65F823D8-4CD9-5BDD-379B-A1C08DE9949B}"/>
              </a:ext>
            </a:extLst>
          </p:cNvPr>
          <p:cNvPicPr>
            <a:picLocks noChangeAspect="1"/>
          </p:cNvPicPr>
          <p:nvPr/>
        </p:nvPicPr>
        <p:blipFill>
          <a:blip r:embed="rId3"/>
          <a:stretch>
            <a:fillRect/>
          </a:stretch>
        </p:blipFill>
        <p:spPr>
          <a:xfrm>
            <a:off x="1921002" y="5114181"/>
            <a:ext cx="5820918" cy="1743819"/>
          </a:xfrm>
          <a:prstGeom prst="rect">
            <a:avLst/>
          </a:prstGeom>
        </p:spPr>
      </p:pic>
    </p:spTree>
    <p:extLst>
      <p:ext uri="{BB962C8B-B14F-4D97-AF65-F5344CB8AC3E}">
        <p14:creationId xmlns:p14="http://schemas.microsoft.com/office/powerpoint/2010/main" val="166833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90304"/>
            <a:ext cx="4108704" cy="3026228"/>
          </a:xfrm>
        </p:spPr>
        <p:txBody>
          <a:bodyPr anchor="ctr">
            <a:normAutofit/>
          </a:bodyPr>
          <a:lstStyle/>
          <a:p>
            <a:pPr algn="ctr">
              <a:lnSpc>
                <a:spcPct val="90000"/>
              </a:lnSpc>
            </a:pPr>
            <a:r>
              <a:rPr lang="en-US" sz="4400" dirty="0">
                <a:latin typeface="Times New Roman" panose="02020603050405020304" pitchFamily="18" charset="0"/>
                <a:cs typeface="Times New Roman" panose="02020603050405020304" pitchFamily="18" charset="0"/>
              </a:rPr>
              <a:t>China’s Emergence as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 Wine Powerhouse</a:t>
            </a:r>
          </a:p>
        </p:txBody>
      </p:sp>
      <p:sp>
        <p:nvSpPr>
          <p:cNvPr id="3" name="Content Placeholder 2"/>
          <p:cNvSpPr>
            <a:spLocks noGrp="1"/>
          </p:cNvSpPr>
          <p:nvPr>
            <p:ph idx="1"/>
          </p:nvPr>
        </p:nvSpPr>
        <p:spPr>
          <a:xfrm>
            <a:off x="400594" y="4554582"/>
            <a:ext cx="8743404" cy="2288607"/>
          </a:xfrm>
        </p:spPr>
        <p:txBody>
          <a:bodyPr anchor="t">
            <a:normAutofit/>
          </a:bodyPr>
          <a:lstStyle/>
          <a:p>
            <a:pPr marL="0" indent="0">
              <a:buNone/>
            </a:pPr>
            <a:r>
              <a:rPr lang="en-US" sz="1700" dirty="0"/>
              <a:t>• </a:t>
            </a:r>
            <a:r>
              <a:rPr lang="en-US" sz="2200" dirty="0">
                <a:latin typeface="Times New Roman" panose="02020603050405020304" pitchFamily="18" charset="0"/>
                <a:cs typeface="Times New Roman" panose="02020603050405020304" pitchFamily="18" charset="0"/>
              </a:rPr>
              <a:t>China is one of the fastest-growing wine markets in the world.</a:t>
            </a:r>
          </a:p>
          <a:p>
            <a:pPr marL="0" indent="0">
              <a:buNone/>
            </a:pPr>
            <a:r>
              <a:rPr lang="en-US" sz="2200" dirty="0">
                <a:latin typeface="Times New Roman" panose="02020603050405020304" pitchFamily="18" charset="0"/>
                <a:cs typeface="Times New Roman" panose="02020603050405020304" pitchFamily="18" charset="0"/>
              </a:rPr>
              <a:t>• Rich yet relatively recent winemaking history.</a:t>
            </a:r>
          </a:p>
          <a:p>
            <a:pPr marL="0" indent="0">
              <a:buNone/>
            </a:pPr>
            <a:r>
              <a:rPr lang="en-US" sz="2200" dirty="0">
                <a:latin typeface="Times New Roman" panose="02020603050405020304" pitchFamily="18" charset="0"/>
                <a:cs typeface="Times New Roman" panose="02020603050405020304" pitchFamily="18" charset="0"/>
              </a:rPr>
              <a:t>• Competing with European and New World wines.</a:t>
            </a:r>
          </a:p>
          <a:p>
            <a:pPr marL="0" indent="0">
              <a:buNone/>
            </a:pPr>
            <a:r>
              <a:rPr lang="en-US" sz="2200" dirty="0">
                <a:latin typeface="Times New Roman" panose="02020603050405020304" pitchFamily="18" charset="0"/>
                <a:cs typeface="Times New Roman" panose="02020603050405020304" pitchFamily="18" charset="0"/>
              </a:rPr>
              <a:t>Key Stats: China is one of the top 10 wine producers globally with over 750,000 hectares under vine.</a:t>
            </a:r>
          </a:p>
        </p:txBody>
      </p:sp>
      <p:pic>
        <p:nvPicPr>
          <p:cNvPr id="6" name="Picture 5" descr="A group of wine bottles with a map of china&#10;&#10;Description automatically generated">
            <a:extLst>
              <a:ext uri="{FF2B5EF4-FFF2-40B4-BE49-F238E27FC236}">
                <a16:creationId xmlns:a16="http://schemas.microsoft.com/office/drawing/2014/main" id="{C1ED32CB-8CAE-45BF-0E02-8915DE39C350}"/>
              </a:ext>
            </a:extLst>
          </p:cNvPr>
          <p:cNvPicPr>
            <a:picLocks noChangeAspect="1"/>
          </p:cNvPicPr>
          <p:nvPr/>
        </p:nvPicPr>
        <p:blipFill>
          <a:blip r:embed="rId2"/>
          <a:stretch>
            <a:fillRect/>
          </a:stretch>
        </p:blipFill>
        <p:spPr>
          <a:xfrm>
            <a:off x="4108704" y="14811"/>
            <a:ext cx="5035296" cy="42800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4324350" cy="1971675"/>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Tianjin </a:t>
            </a:r>
          </a:p>
          <a:p>
            <a:pPr marL="341313" indent="-341313"/>
            <a:r>
              <a:rPr lang="en-US" sz="2200" dirty="0">
                <a:latin typeface="Times New Roman" panose="02020603050405020304" pitchFamily="18" charset="0"/>
                <a:cs typeface="Times New Roman" panose="02020603050405020304" pitchFamily="18" charset="0"/>
              </a:rPr>
              <a:t>Tianjin has a long but lesser-known tradition of winemaking, with Muscat Hamburg as its primary grape variety. </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map of china with a red flag&#10;&#10;Description automatically generated">
            <a:extLst>
              <a:ext uri="{FF2B5EF4-FFF2-40B4-BE49-F238E27FC236}">
                <a16:creationId xmlns:a16="http://schemas.microsoft.com/office/drawing/2014/main" id="{576E25CC-6AFE-83B0-73DE-0E290E8AC916}"/>
              </a:ext>
            </a:extLst>
          </p:cNvPr>
          <p:cNvPicPr>
            <a:picLocks noChangeAspect="1"/>
          </p:cNvPicPr>
          <p:nvPr/>
        </p:nvPicPr>
        <p:blipFill>
          <a:blip r:embed="rId2"/>
          <a:stretch>
            <a:fillRect/>
          </a:stretch>
        </p:blipFill>
        <p:spPr>
          <a:xfrm>
            <a:off x="4629150" y="1603377"/>
            <a:ext cx="4514850" cy="1825623"/>
          </a:xfrm>
          <a:prstGeom prst="rect">
            <a:avLst/>
          </a:prstGeom>
        </p:spPr>
      </p:pic>
      <p:sp>
        <p:nvSpPr>
          <p:cNvPr id="7" name="TextBox 6">
            <a:extLst>
              <a:ext uri="{FF2B5EF4-FFF2-40B4-BE49-F238E27FC236}">
                <a16:creationId xmlns:a16="http://schemas.microsoft.com/office/drawing/2014/main" id="{1DE70B08-2400-4ABC-75C1-2749C562AEDF}"/>
              </a:ext>
            </a:extLst>
          </p:cNvPr>
          <p:cNvSpPr txBox="1"/>
          <p:nvPr/>
        </p:nvSpPr>
        <p:spPr>
          <a:xfrm>
            <a:off x="304800" y="3418826"/>
            <a:ext cx="8839200" cy="178510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region gained significance in the late 1970s and early 1980s when it became home to China's first-ever Sino-foreign wine joint venture, the Sino-French Tianjin Dynasty Wine Company.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venture helped establish Muscat Hamburg as a grape with historical and sentimental value to Chinese wine drinkers.</a:t>
            </a:r>
          </a:p>
        </p:txBody>
      </p:sp>
      <p:pic>
        <p:nvPicPr>
          <p:cNvPr id="9" name="Picture 8" descr="A close up of a bottle of wine&#10;&#10;Description automatically generated">
            <a:extLst>
              <a:ext uri="{FF2B5EF4-FFF2-40B4-BE49-F238E27FC236}">
                <a16:creationId xmlns:a16="http://schemas.microsoft.com/office/drawing/2014/main" id="{9D630DE4-A8C5-AA0D-4D5E-2628CB3FCA4B}"/>
              </a:ext>
            </a:extLst>
          </p:cNvPr>
          <p:cNvPicPr>
            <a:picLocks noChangeAspect="1"/>
          </p:cNvPicPr>
          <p:nvPr/>
        </p:nvPicPr>
        <p:blipFill>
          <a:blip r:embed="rId3"/>
          <a:stretch>
            <a:fillRect/>
          </a:stretch>
        </p:blipFill>
        <p:spPr>
          <a:xfrm>
            <a:off x="943865" y="4876800"/>
            <a:ext cx="7386194" cy="2214751"/>
          </a:xfrm>
          <a:prstGeom prst="rect">
            <a:avLst/>
          </a:prstGeom>
        </p:spPr>
      </p:pic>
    </p:spTree>
    <p:extLst>
      <p:ext uri="{BB962C8B-B14F-4D97-AF65-F5344CB8AC3E}">
        <p14:creationId xmlns:p14="http://schemas.microsoft.com/office/powerpoint/2010/main" val="32410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china with a flag&#10;&#10;Description automatically generated">
            <a:extLst>
              <a:ext uri="{FF2B5EF4-FFF2-40B4-BE49-F238E27FC236}">
                <a16:creationId xmlns:a16="http://schemas.microsoft.com/office/drawing/2014/main" id="{9D6AE723-8660-B738-31DA-BC29BFE9B0AC}"/>
              </a:ext>
            </a:extLst>
          </p:cNvPr>
          <p:cNvPicPr>
            <a:picLocks noChangeAspect="1"/>
          </p:cNvPicPr>
          <p:nvPr/>
        </p:nvPicPr>
        <p:blipFill>
          <a:blip r:embed="rId2"/>
          <a:stretch>
            <a:fillRect/>
          </a:stretch>
        </p:blipFill>
        <p:spPr>
          <a:xfrm>
            <a:off x="4876800" y="1603377"/>
            <a:ext cx="4267200" cy="1725039"/>
          </a:xfrm>
          <a:prstGeom prst="rect">
            <a:avLst/>
          </a:prstGeom>
        </p:spPr>
      </p:pic>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8327136" cy="4858383"/>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Jilin</a:t>
            </a:r>
          </a:p>
          <a:p>
            <a:r>
              <a:rPr lang="en-US" sz="2200" dirty="0">
                <a:latin typeface="Times New Roman" panose="02020603050405020304" pitchFamily="18" charset="0"/>
                <a:cs typeface="Times New Roman" panose="02020603050405020304" pitchFamily="18" charset="0"/>
              </a:rPr>
              <a:t>Located in northeast China, bordering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North Korea and Russia, Jilin is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renowned for its wines made from the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Amur (Vitis </a:t>
            </a:r>
            <a:r>
              <a:rPr lang="en-US" sz="2200" dirty="0" err="1">
                <a:latin typeface="Times New Roman" panose="02020603050405020304" pitchFamily="18" charset="0"/>
                <a:cs typeface="Times New Roman" panose="02020603050405020304" pitchFamily="18" charset="0"/>
              </a:rPr>
              <a:t>Amurensis</a:t>
            </a:r>
            <a:r>
              <a:rPr lang="en-US" sz="2200" dirty="0">
                <a:latin typeface="Times New Roman" panose="02020603050405020304" pitchFamily="18" charset="0"/>
                <a:cs typeface="Times New Roman" panose="02020603050405020304" pitchFamily="18" charset="0"/>
              </a:rPr>
              <a:t>) grape. </a:t>
            </a:r>
          </a:p>
          <a:p>
            <a:r>
              <a:rPr lang="en-US" sz="2200" dirty="0">
                <a:latin typeface="Times New Roman" panose="02020603050405020304" pitchFamily="18" charset="0"/>
                <a:cs typeface="Times New Roman" panose="02020603050405020304" pitchFamily="18" charset="0"/>
              </a:rPr>
              <a:t>This unique, frost-resistant grape thrives in Jilin’s cold climate, producing wines with high color and acidity. </a:t>
            </a:r>
          </a:p>
          <a:p>
            <a:r>
              <a:rPr lang="en-US" sz="2200" dirty="0">
                <a:latin typeface="Times New Roman" panose="02020603050405020304" pitchFamily="18" charset="0"/>
                <a:cs typeface="Times New Roman" panose="02020603050405020304" pitchFamily="18" charset="0"/>
              </a:rPr>
              <a:t>Winemaking in the region has a tradition spanning over 100 years, with the best wineries found near the </a:t>
            </a:r>
            <a:r>
              <a:rPr lang="en-US" sz="2200" dirty="0" err="1">
                <a:latin typeface="Times New Roman" panose="02020603050405020304" pitchFamily="18" charset="0"/>
                <a:cs typeface="Times New Roman" panose="02020603050405020304" pitchFamily="18" charset="0"/>
              </a:rPr>
              <a:t>Changbai</a:t>
            </a:r>
            <a:r>
              <a:rPr lang="en-US" sz="2200" dirty="0">
                <a:latin typeface="Times New Roman" panose="02020603050405020304" pitchFamily="18" charset="0"/>
                <a:cs typeface="Times New Roman" panose="02020603050405020304" pitchFamily="18" charset="0"/>
              </a:rPr>
              <a:t> Mountain area. </a:t>
            </a:r>
          </a:p>
          <a:p>
            <a:r>
              <a:rPr lang="en-US" sz="2200" dirty="0">
                <a:latin typeface="Times New Roman" panose="02020603050405020304" pitchFamily="18" charset="0"/>
                <a:cs typeface="Times New Roman" panose="02020603050405020304" pitchFamily="18" charset="0"/>
              </a:rPr>
              <a:t>While Jilin is also famous for its ski resorts, its wine industry continues to make a significant mark on the Chinese wine scene.</a:t>
            </a:r>
          </a:p>
        </p:txBody>
      </p:sp>
    </p:spTree>
    <p:extLst>
      <p:ext uri="{BB962C8B-B14F-4D97-AF65-F5344CB8AC3E}">
        <p14:creationId xmlns:p14="http://schemas.microsoft.com/office/powerpoint/2010/main" val="143613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8375904" cy="4858383"/>
          </a:xfrm>
        </p:spPr>
        <p:txBody>
          <a:bodyPr>
            <a:normAutofit/>
          </a:bodyPr>
          <a:lstStyle/>
          <a:p>
            <a:r>
              <a:rPr lang="en-US" sz="2200" b="1" dirty="0">
                <a:latin typeface="Times New Roman" panose="02020603050405020304" pitchFamily="18" charset="0"/>
                <a:cs typeface="Times New Roman" panose="02020603050405020304" pitchFamily="18" charset="0"/>
              </a:rPr>
              <a:t>Gansu</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Gansu</a:t>
            </a:r>
            <a:r>
              <a:rPr lang="en-US" sz="2200" dirty="0">
                <a:latin typeface="Times New Roman" panose="02020603050405020304" pitchFamily="18" charset="0"/>
                <a:cs typeface="Times New Roman" panose="02020603050405020304" pitchFamily="18" charset="0"/>
              </a:rPr>
              <a:t>, despite its long winemaking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history, is still improving grape</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growing techniques to enhance the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quality and yield of its wines. </a:t>
            </a:r>
          </a:p>
          <a:p>
            <a:r>
              <a:rPr lang="en-US" sz="2200" dirty="0">
                <a:latin typeface="Times New Roman" panose="02020603050405020304" pitchFamily="18" charset="0"/>
                <a:cs typeface="Times New Roman" panose="02020603050405020304" pitchFamily="18" charset="0"/>
              </a:rPr>
              <a:t>The region faces logistical challenges,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making it difficult to trade wine with neighboring provinces. </a:t>
            </a:r>
          </a:p>
          <a:p>
            <a:r>
              <a:rPr lang="en-US" sz="2200" dirty="0">
                <a:latin typeface="Times New Roman" panose="02020603050405020304" pitchFamily="18" charset="0"/>
                <a:cs typeface="Times New Roman" panose="02020603050405020304" pitchFamily="18" charset="0"/>
              </a:rPr>
              <a:t>Gansu’s cool climate supports late-ripening grapes, with the best wineries located in the </a:t>
            </a:r>
            <a:r>
              <a:rPr lang="en-US" sz="2200" dirty="0" err="1">
                <a:latin typeface="Times New Roman" panose="02020603050405020304" pitchFamily="18" charset="0"/>
                <a:cs typeface="Times New Roman" panose="02020603050405020304" pitchFamily="18" charset="0"/>
              </a:rPr>
              <a:t>Wuwei</a:t>
            </a:r>
            <a:r>
              <a:rPr lang="en-US" sz="2200" dirty="0">
                <a:latin typeface="Times New Roman" panose="02020603050405020304" pitchFamily="18" charset="0"/>
                <a:cs typeface="Times New Roman" panose="02020603050405020304" pitchFamily="18" charset="0"/>
              </a:rPr>
              <a:t> sub-region. </a:t>
            </a:r>
          </a:p>
          <a:p>
            <a:r>
              <a:rPr lang="en-US" sz="2200" dirty="0">
                <a:latin typeface="Times New Roman" panose="02020603050405020304" pitchFamily="18" charset="0"/>
                <a:cs typeface="Times New Roman" panose="02020603050405020304" pitchFamily="18" charset="0"/>
              </a:rPr>
              <a:t>While Gansu has potential, its transport issues and ongoing development efforts limit its current reach in the Chinese wine market..</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map of china with a flag&#10;&#10;Description automatically generated">
            <a:extLst>
              <a:ext uri="{FF2B5EF4-FFF2-40B4-BE49-F238E27FC236}">
                <a16:creationId xmlns:a16="http://schemas.microsoft.com/office/drawing/2014/main" id="{A4D7B893-33E3-335F-9A19-F1F4D842C0F2}"/>
              </a:ext>
            </a:extLst>
          </p:cNvPr>
          <p:cNvPicPr>
            <a:picLocks noChangeAspect="1"/>
          </p:cNvPicPr>
          <p:nvPr/>
        </p:nvPicPr>
        <p:blipFill>
          <a:blip r:embed="rId2"/>
          <a:stretch>
            <a:fillRect/>
          </a:stretch>
        </p:blipFill>
        <p:spPr>
          <a:xfrm>
            <a:off x="4901184" y="1664337"/>
            <a:ext cx="4242816" cy="1825623"/>
          </a:xfrm>
          <a:prstGeom prst="rect">
            <a:avLst/>
          </a:prstGeom>
        </p:spPr>
      </p:pic>
    </p:spTree>
    <p:extLst>
      <p:ext uri="{BB962C8B-B14F-4D97-AF65-F5344CB8AC3E}">
        <p14:creationId xmlns:p14="http://schemas.microsoft.com/office/powerpoint/2010/main" val="247403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4267200" cy="2578479"/>
          </a:xfrm>
        </p:spPr>
        <p:txBody>
          <a:bodyPr>
            <a:normAutofit/>
          </a:bodyPr>
          <a:lstStyle/>
          <a:p>
            <a:pPr marL="341313" indent="-341313">
              <a:lnSpc>
                <a:spcPct val="100000"/>
              </a:lnSpc>
            </a:pPr>
            <a:r>
              <a:rPr lang="en-US" sz="2200" b="1" dirty="0">
                <a:latin typeface="Times New Roman" panose="02020603050405020304" pitchFamily="18" charset="0"/>
                <a:cs typeface="Times New Roman" panose="02020603050405020304" pitchFamily="18" charset="0"/>
              </a:rPr>
              <a:t>Henan</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Henan</a:t>
            </a:r>
            <a:r>
              <a:rPr lang="en-US" sz="2200" dirty="0">
                <a:latin typeface="Times New Roman" panose="02020603050405020304" pitchFamily="18" charset="0"/>
                <a:cs typeface="Times New Roman" panose="02020603050405020304" pitchFamily="18" charset="0"/>
              </a:rPr>
              <a:t>, a prominent agricultural province in the Yellow River Valley, faces challenges with grape growing due to its excessively hot and damp summers. </a:t>
            </a:r>
          </a:p>
        </p:txBody>
      </p:sp>
      <p:pic>
        <p:nvPicPr>
          <p:cNvPr id="5" name="Picture 4" descr="A map of china with a red location&#10;&#10;Description automatically generated">
            <a:extLst>
              <a:ext uri="{FF2B5EF4-FFF2-40B4-BE49-F238E27FC236}">
                <a16:creationId xmlns:a16="http://schemas.microsoft.com/office/drawing/2014/main" id="{BA2B2CB8-BC3A-9395-7060-35C4BEF5D23A}"/>
              </a:ext>
            </a:extLst>
          </p:cNvPr>
          <p:cNvPicPr>
            <a:picLocks noChangeAspect="1"/>
          </p:cNvPicPr>
          <p:nvPr/>
        </p:nvPicPr>
        <p:blipFill>
          <a:blip r:embed="rId2"/>
          <a:stretch>
            <a:fillRect/>
          </a:stretch>
        </p:blipFill>
        <p:spPr>
          <a:xfrm>
            <a:off x="4560036" y="1603377"/>
            <a:ext cx="4583963" cy="2296045"/>
          </a:xfrm>
          <a:prstGeom prst="rect">
            <a:avLst/>
          </a:prstGeom>
        </p:spPr>
      </p:pic>
      <p:sp>
        <p:nvSpPr>
          <p:cNvPr id="7" name="TextBox 6">
            <a:extLst>
              <a:ext uri="{FF2B5EF4-FFF2-40B4-BE49-F238E27FC236}">
                <a16:creationId xmlns:a16="http://schemas.microsoft.com/office/drawing/2014/main" id="{AB86619B-8AA5-9F98-8989-95E3A719A09E}"/>
              </a:ext>
            </a:extLst>
          </p:cNvPr>
          <p:cNvSpPr txBox="1"/>
          <p:nvPr/>
        </p:nvSpPr>
        <p:spPr>
          <a:xfrm>
            <a:off x="304800" y="3972574"/>
            <a:ext cx="8680704" cy="2123658"/>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best wineries are located where Henan meets Anhui, Shandong, and Jiangsu provinces.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Although the region is making a comeback, its continental climate makes it difficult to establish a consistent wine industry.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Despite these challenges, Henan is leveraging its advantageous location along the Yellow River to foster development.</a:t>
            </a:r>
          </a:p>
        </p:txBody>
      </p:sp>
    </p:spTree>
    <p:extLst>
      <p:ext uri="{BB962C8B-B14F-4D97-AF65-F5344CB8AC3E}">
        <p14:creationId xmlns:p14="http://schemas.microsoft.com/office/powerpoint/2010/main" val="82853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03376"/>
          </a:xfrm>
        </p:spPr>
        <p:txBody>
          <a:bodyPr>
            <a:normAutofit/>
          </a:bodyPr>
          <a:lstStyle/>
          <a:p>
            <a:pPr algn="ctr"/>
            <a:r>
              <a:rPr sz="4400" dirty="0">
                <a:latin typeface="Times New Roman" panose="02020603050405020304" pitchFamily="18" charset="0"/>
                <a:cs typeface="Times New Roman" panose="02020603050405020304" pitchFamily="18" charset="0"/>
              </a:rPr>
              <a:t> China’s Wine Regions</a:t>
            </a:r>
          </a:p>
        </p:txBody>
      </p:sp>
      <p:sp>
        <p:nvSpPr>
          <p:cNvPr id="3" name="Content Placeholder 2"/>
          <p:cNvSpPr>
            <a:spLocks noGrp="1"/>
          </p:cNvSpPr>
          <p:nvPr>
            <p:ph idx="1"/>
          </p:nvPr>
        </p:nvSpPr>
        <p:spPr>
          <a:xfrm>
            <a:off x="304800" y="1603377"/>
            <a:ext cx="8388096" cy="4858383"/>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Heilongjiang</a:t>
            </a:r>
          </a:p>
          <a:p>
            <a:r>
              <a:rPr lang="en-US" sz="2200" dirty="0">
                <a:latin typeface="Times New Roman" panose="02020603050405020304" pitchFamily="18" charset="0"/>
                <a:cs typeface="Times New Roman" panose="02020603050405020304" pitchFamily="18" charset="0"/>
              </a:rPr>
              <a:t>Heilongjiang, bordering Russia in north</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east China, is emerging as a leading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region for ice wines. </a:t>
            </a:r>
          </a:p>
          <a:p>
            <a:r>
              <a:rPr lang="en-US" sz="2200" dirty="0">
                <a:latin typeface="Times New Roman" panose="02020603050405020304" pitchFamily="18" charset="0"/>
                <a:cs typeface="Times New Roman" panose="02020603050405020304" pitchFamily="18" charset="0"/>
              </a:rPr>
              <a:t>The Chinese government has ambitious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plans to develop it as a high-altitude ice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wine production base. </a:t>
            </a:r>
          </a:p>
          <a:p>
            <a:r>
              <a:rPr lang="en-US" sz="2200" dirty="0">
                <a:latin typeface="Times New Roman" panose="02020603050405020304" pitchFamily="18" charset="0"/>
                <a:cs typeface="Times New Roman" panose="02020603050405020304" pitchFamily="18" charset="0"/>
              </a:rPr>
              <a:t>Already the nation’s largest importer of Canadian ice wines, Heilongjiang’s wineries, including Chateau </a:t>
            </a:r>
            <a:r>
              <a:rPr lang="en-US" sz="2200" dirty="0" err="1">
                <a:latin typeface="Times New Roman" panose="02020603050405020304" pitchFamily="18" charset="0"/>
                <a:cs typeface="Times New Roman" panose="02020603050405020304" pitchFamily="18" charset="0"/>
              </a:rPr>
              <a:t>Fenhe</a:t>
            </a:r>
            <a:r>
              <a:rPr lang="en-US" sz="2200" dirty="0">
                <a:latin typeface="Times New Roman" panose="02020603050405020304" pitchFamily="18" charset="0"/>
                <a:cs typeface="Times New Roman" panose="02020603050405020304" pitchFamily="18" charset="0"/>
              </a:rPr>
              <a:t>, produce notable ice wines. </a:t>
            </a:r>
          </a:p>
          <a:p>
            <a:r>
              <a:rPr lang="en-US" sz="2200" dirty="0">
                <a:latin typeface="Times New Roman" panose="02020603050405020304" pitchFamily="18" charset="0"/>
                <a:cs typeface="Times New Roman" panose="02020603050405020304" pitchFamily="18" charset="0"/>
              </a:rPr>
              <a:t>Chateau </a:t>
            </a:r>
            <a:r>
              <a:rPr lang="en-US" sz="2200" dirty="0" err="1">
                <a:latin typeface="Times New Roman" panose="02020603050405020304" pitchFamily="18" charset="0"/>
                <a:cs typeface="Times New Roman" panose="02020603050405020304" pitchFamily="18" charset="0"/>
              </a:rPr>
              <a:t>Fenhe</a:t>
            </a:r>
            <a:r>
              <a:rPr lang="en-US" sz="2200" dirty="0">
                <a:latin typeface="Times New Roman" panose="02020603050405020304" pitchFamily="18" charset="0"/>
                <a:cs typeface="Times New Roman" panose="02020603050405020304" pitchFamily="18" charset="0"/>
              </a:rPr>
              <a:t> has won awards for its high-quality ice wines, positioning the region as a strong contender for the title of China's best ice wine producer.</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7" name="Picture 6" descr="A map of china with a map of the country&#10;&#10;Description automatically generated">
            <a:extLst>
              <a:ext uri="{FF2B5EF4-FFF2-40B4-BE49-F238E27FC236}">
                <a16:creationId xmlns:a16="http://schemas.microsoft.com/office/drawing/2014/main" id="{7EF56EDA-578E-B120-042B-898B481625D6}"/>
              </a:ext>
            </a:extLst>
          </p:cNvPr>
          <p:cNvPicPr>
            <a:picLocks noChangeAspect="1"/>
          </p:cNvPicPr>
          <p:nvPr/>
        </p:nvPicPr>
        <p:blipFill>
          <a:blip r:embed="rId3"/>
          <a:srcRect l="3443" r="2971"/>
          <a:stretch/>
        </p:blipFill>
        <p:spPr>
          <a:xfrm>
            <a:off x="5047488" y="1498918"/>
            <a:ext cx="4096512" cy="2390630"/>
          </a:xfrm>
          <a:prstGeom prst="rect">
            <a:avLst/>
          </a:prstGeom>
        </p:spPr>
      </p:pic>
    </p:spTree>
    <p:extLst>
      <p:ext uri="{BB962C8B-B14F-4D97-AF65-F5344CB8AC3E}">
        <p14:creationId xmlns:p14="http://schemas.microsoft.com/office/powerpoint/2010/main" val="345332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descr="A fountain in front of a building&#10;&#10;Description automatically generated">
            <a:extLst>
              <a:ext uri="{FF2B5EF4-FFF2-40B4-BE49-F238E27FC236}">
                <a16:creationId xmlns:a16="http://schemas.microsoft.com/office/drawing/2014/main" id="{072CAAE2-2F18-4958-BDE3-577F9E6B2CF8}"/>
              </a:ext>
            </a:extLst>
          </p:cNvPr>
          <p:cNvPicPr>
            <a:picLocks noChangeAspect="1"/>
          </p:cNvPicPr>
          <p:nvPr/>
        </p:nvPicPr>
        <p:blipFill>
          <a:blip r:embed="rId3"/>
          <a:srcRect b="19737"/>
          <a:stretch/>
        </p:blipFill>
        <p:spPr>
          <a:xfrm>
            <a:off x="0" y="3826042"/>
            <a:ext cx="9144000" cy="3031958"/>
          </a:xfrm>
          <a:prstGeom prst="rect">
            <a:avLst/>
          </a:prstGeom>
        </p:spPr>
      </p:pic>
      <p:sp>
        <p:nvSpPr>
          <p:cNvPr id="2" name="Title 1"/>
          <p:cNvSpPr>
            <a:spLocks noGrp="1"/>
          </p:cNvSpPr>
          <p:nvPr>
            <p:ph type="title"/>
          </p:nvPr>
        </p:nvSpPr>
        <p:spPr>
          <a:xfrm>
            <a:off x="628650" y="0"/>
            <a:ext cx="7886700" cy="1576137"/>
          </a:xfrm>
        </p:spPr>
        <p:txBody>
          <a:bodyPr>
            <a:normAutofit/>
          </a:bodyPr>
          <a:lstStyle/>
          <a:p>
            <a:pPr algn="ctr"/>
            <a:r>
              <a:rPr sz="4400" dirty="0">
                <a:latin typeface="Times New Roman" panose="02020603050405020304" pitchFamily="18" charset="0"/>
                <a:cs typeface="Times New Roman" panose="02020603050405020304" pitchFamily="18" charset="0"/>
              </a:rPr>
              <a:t>Major Wineries in China</a:t>
            </a:r>
          </a:p>
        </p:txBody>
      </p:sp>
      <p:sp>
        <p:nvSpPr>
          <p:cNvPr id="3" name="Content Placeholder 2"/>
          <p:cNvSpPr>
            <a:spLocks noGrp="1"/>
          </p:cNvSpPr>
          <p:nvPr>
            <p:ph idx="1"/>
          </p:nvPr>
        </p:nvSpPr>
        <p:spPr>
          <a:xfrm>
            <a:off x="628650" y="1576137"/>
            <a:ext cx="8515350" cy="4600826"/>
          </a:xfrm>
        </p:spPr>
        <p:txBody>
          <a:bodyPr/>
          <a:lstStyle/>
          <a:p>
            <a:pPr marL="168275" indent="-168275">
              <a:buNone/>
            </a:pPr>
            <a:r>
              <a:rPr dirty="0"/>
              <a:t>• </a:t>
            </a:r>
            <a:r>
              <a:rPr sz="2200" dirty="0">
                <a:latin typeface="Times New Roman" panose="02020603050405020304" pitchFamily="18" charset="0"/>
                <a:cs typeface="Times New Roman" panose="02020603050405020304" pitchFamily="18" charset="0"/>
              </a:rPr>
              <a:t>Shandong: Changyu Pioneer Wine Co. &amp; Great Wall Wine Company.</a:t>
            </a:r>
          </a:p>
          <a:p>
            <a:pPr marL="168275" indent="-168275">
              <a:buNone/>
            </a:pPr>
            <a:r>
              <a:rPr sz="2200" dirty="0">
                <a:latin typeface="Times New Roman" panose="02020603050405020304" pitchFamily="18" charset="0"/>
                <a:cs typeface="Times New Roman" panose="02020603050405020304" pitchFamily="18" charset="0"/>
              </a:rPr>
              <a:t>• Ningxia: Silver Heights &amp; Kanaan Winery.</a:t>
            </a:r>
          </a:p>
          <a:p>
            <a:pPr marL="168275" indent="-168275">
              <a:buNone/>
            </a:pPr>
            <a:r>
              <a:rPr sz="2200" dirty="0">
                <a:latin typeface="Times New Roman" panose="02020603050405020304" pitchFamily="18" charset="0"/>
                <a:cs typeface="Times New Roman" panose="02020603050405020304" pitchFamily="18" charset="0"/>
              </a:rPr>
              <a:t>• Xinjiang: </a:t>
            </a:r>
            <a:r>
              <a:rPr sz="2200" dirty="0" err="1">
                <a:latin typeface="Times New Roman" panose="02020603050405020304" pitchFamily="18" charset="0"/>
                <a:cs typeface="Times New Roman" panose="02020603050405020304" pitchFamily="18" charset="0"/>
              </a:rPr>
              <a:t>Tiansai</a:t>
            </a:r>
            <a:r>
              <a:rPr sz="2200" dirty="0">
                <a:latin typeface="Times New Roman" panose="02020603050405020304" pitchFamily="18" charset="0"/>
                <a:cs typeface="Times New Roman" panose="02020603050405020304" pitchFamily="18" charset="0"/>
              </a:rPr>
              <a:t> Vineyards.</a:t>
            </a:r>
          </a:p>
          <a:p>
            <a:pPr marL="168275" indent="-168275">
              <a:buNone/>
            </a:pPr>
            <a:r>
              <a:rPr sz="2200" dirty="0">
                <a:latin typeface="Times New Roman" panose="02020603050405020304" pitchFamily="18" charset="0"/>
                <a:cs typeface="Times New Roman" panose="02020603050405020304" pitchFamily="18" charset="0"/>
              </a:rPr>
              <a:t>• Hebei: Domaine de Long Dai.</a:t>
            </a:r>
          </a:p>
          <a:p>
            <a:pPr marL="168275" indent="-168275">
              <a:buNone/>
            </a:pPr>
            <a:r>
              <a:rPr sz="2200" dirty="0">
                <a:latin typeface="Times New Roman" panose="02020603050405020304" pitchFamily="18" charset="0"/>
                <a:cs typeface="Times New Roman" panose="02020603050405020304" pitchFamily="18" charset="0"/>
              </a:rPr>
              <a:t>• Yunnan: Ao Yun.</a:t>
            </a:r>
          </a:p>
        </p:txBody>
      </p:sp>
      <p:sp>
        <p:nvSpPr>
          <p:cNvPr id="9" name="TextBox 8">
            <a:extLst>
              <a:ext uri="{FF2B5EF4-FFF2-40B4-BE49-F238E27FC236}">
                <a16:creationId xmlns:a16="http://schemas.microsoft.com/office/drawing/2014/main" id="{2383B207-676D-9FD1-606A-E979AF74C38A}"/>
              </a:ext>
            </a:extLst>
          </p:cNvPr>
          <p:cNvSpPr txBox="1"/>
          <p:nvPr/>
        </p:nvSpPr>
        <p:spPr>
          <a:xfrm>
            <a:off x="3152277" y="6488668"/>
            <a:ext cx="3068049"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Chateau Changyu Winery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0689"/>
          </a:xfrm>
        </p:spPr>
        <p:txBody>
          <a:bodyPr>
            <a:normAutofit/>
          </a:bodyPr>
          <a:lstStyle/>
          <a:p>
            <a:pPr algn="ctr"/>
            <a:r>
              <a:rPr sz="4400" dirty="0">
                <a:latin typeface="Times New Roman" panose="02020603050405020304" pitchFamily="18" charset="0"/>
                <a:cs typeface="Times New Roman" panose="02020603050405020304" pitchFamily="18" charset="0"/>
              </a:rPr>
              <a:t>The Rise of Ningxia:</a:t>
            </a:r>
            <a:br>
              <a:rPr lang="en-US" sz="4400" dirty="0">
                <a:latin typeface="Times New Roman" panose="02020603050405020304" pitchFamily="18" charset="0"/>
                <a:cs typeface="Times New Roman" panose="02020603050405020304" pitchFamily="18" charset="0"/>
              </a:rPr>
            </a:br>
            <a:r>
              <a:rPr sz="4400" dirty="0">
                <a:latin typeface="Times New Roman" panose="02020603050405020304" pitchFamily="18" charset="0"/>
                <a:cs typeface="Times New Roman" panose="02020603050405020304" pitchFamily="18" charset="0"/>
              </a:rPr>
              <a:t>China’s Bordeaux</a:t>
            </a:r>
          </a:p>
        </p:txBody>
      </p:sp>
      <p:sp>
        <p:nvSpPr>
          <p:cNvPr id="3" name="Content Placeholder 2"/>
          <p:cNvSpPr>
            <a:spLocks noGrp="1"/>
          </p:cNvSpPr>
          <p:nvPr>
            <p:ph idx="1"/>
          </p:nvPr>
        </p:nvSpPr>
        <p:spPr>
          <a:xfrm>
            <a:off x="628650" y="1825625"/>
            <a:ext cx="6542171" cy="4351338"/>
          </a:xfrm>
        </p:spPr>
        <p:txBody>
          <a:bodyPr>
            <a:normAutofit/>
          </a:bodyPr>
          <a:lstStyle/>
          <a:p>
            <a:pPr marL="168275" indent="-168275">
              <a:buNone/>
            </a:pPr>
            <a:r>
              <a:rPr sz="2200" dirty="0">
                <a:latin typeface="Times New Roman" panose="02020603050405020304" pitchFamily="18" charset="0"/>
                <a:cs typeface="Times New Roman" panose="02020603050405020304" pitchFamily="18" charset="0"/>
              </a:rPr>
              <a:t>• Ideal climate for grape growing: dry and sunny.</a:t>
            </a:r>
          </a:p>
          <a:p>
            <a:pPr marL="168275" indent="-168275">
              <a:buNone/>
            </a:pPr>
            <a:r>
              <a:rPr sz="2200" dirty="0">
                <a:latin typeface="Times New Roman" panose="02020603050405020304" pitchFamily="18" charset="0"/>
                <a:cs typeface="Times New Roman" panose="02020603050405020304" pitchFamily="18" charset="0"/>
              </a:rPr>
              <a:t>• Signature Varietals: Cabernet Sauvignon, Merlot, </a:t>
            </a:r>
            <a:r>
              <a:rPr sz="2200" dirty="0" err="1">
                <a:latin typeface="Times New Roman" panose="02020603050405020304" pitchFamily="18" charset="0"/>
                <a:cs typeface="Times New Roman" panose="02020603050405020304" pitchFamily="18" charset="0"/>
              </a:rPr>
              <a:t>Marselan</a:t>
            </a:r>
            <a:r>
              <a:rPr sz="2200" dirty="0">
                <a:latin typeface="Times New Roman" panose="02020603050405020304" pitchFamily="18" charset="0"/>
                <a:cs typeface="Times New Roman" panose="02020603050405020304" pitchFamily="18" charset="0"/>
              </a:rPr>
              <a:t>.</a:t>
            </a:r>
          </a:p>
          <a:p>
            <a:pPr marL="168275" indent="-168275">
              <a:buNone/>
            </a:pPr>
            <a:r>
              <a:rPr sz="2200" dirty="0">
                <a:latin typeface="Times New Roman" panose="02020603050405020304" pitchFamily="18" charset="0"/>
                <a:cs typeface="Times New Roman" panose="02020603050405020304" pitchFamily="18" charset="0"/>
              </a:rPr>
              <a:t>• Award-winning wines gaining global recognition.</a:t>
            </a:r>
          </a:p>
          <a:p>
            <a:pPr marL="168275" indent="-168275">
              <a:buNone/>
            </a:pPr>
            <a:r>
              <a:rPr sz="2200" dirty="0">
                <a:latin typeface="Times New Roman" panose="02020603050405020304" pitchFamily="18" charset="0"/>
                <a:cs typeface="Times New Roman" panose="02020603050405020304" pitchFamily="18" charset="0"/>
              </a:rPr>
              <a:t>• Government support through special zones and education programs.</a:t>
            </a:r>
          </a:p>
        </p:txBody>
      </p:sp>
      <p:pic>
        <p:nvPicPr>
          <p:cNvPr id="5" name="Picture 4" descr="A close up of a bottle&#10;&#10;Description automatically generated">
            <a:extLst>
              <a:ext uri="{FF2B5EF4-FFF2-40B4-BE49-F238E27FC236}">
                <a16:creationId xmlns:a16="http://schemas.microsoft.com/office/drawing/2014/main" id="{EA353CD6-94B0-41F2-CD3B-63D60F7772E8}"/>
              </a:ext>
            </a:extLst>
          </p:cNvPr>
          <p:cNvPicPr>
            <a:picLocks noChangeAspect="1"/>
          </p:cNvPicPr>
          <p:nvPr/>
        </p:nvPicPr>
        <p:blipFill>
          <a:blip r:embed="rId2"/>
          <a:srcRect l="6299" r="2965"/>
          <a:stretch/>
        </p:blipFill>
        <p:spPr>
          <a:xfrm rot="5400000">
            <a:off x="4644733" y="2308517"/>
            <a:ext cx="6858000" cy="22409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8092" y="10"/>
            <a:ext cx="4105887" cy="2103836"/>
          </a:xfrm>
        </p:spPr>
        <p:txBody>
          <a:bodyPr anchor="b">
            <a:normAutofit/>
          </a:bodyPr>
          <a:lstStyle/>
          <a:p>
            <a:pPr algn="ctr"/>
            <a:r>
              <a:rPr lang="en-US" sz="4400" dirty="0">
                <a:latin typeface="Times New Roman" panose="02020603050405020304" pitchFamily="18" charset="0"/>
                <a:cs typeface="Times New Roman" panose="02020603050405020304" pitchFamily="18" charset="0"/>
              </a:rPr>
              <a:t>Challenges Facing Chinese Winemakers</a:t>
            </a:r>
          </a:p>
        </p:txBody>
      </p:sp>
      <p:sp>
        <p:nvSpPr>
          <p:cNvPr id="3" name="Content Placeholder 2"/>
          <p:cNvSpPr>
            <a:spLocks noGrp="1"/>
          </p:cNvSpPr>
          <p:nvPr>
            <p:ph idx="1"/>
          </p:nvPr>
        </p:nvSpPr>
        <p:spPr>
          <a:xfrm>
            <a:off x="4896853" y="2237875"/>
            <a:ext cx="4247125" cy="4037030"/>
          </a:xfrm>
        </p:spPr>
        <p:txBody>
          <a:bodyPr anchor="t">
            <a:normAutofit/>
          </a:bodyPr>
          <a:lstStyle/>
          <a:p>
            <a:pPr marL="511175" indent="-342900"/>
            <a:r>
              <a:rPr lang="en-US" sz="2200" dirty="0">
                <a:latin typeface="Times New Roman" panose="02020603050405020304" pitchFamily="18" charset="0"/>
                <a:cs typeface="Times New Roman" panose="02020603050405020304" pitchFamily="18" charset="0"/>
              </a:rPr>
              <a:t>Harsh Winters: Requires vine-burying in many regions.</a:t>
            </a:r>
          </a:p>
          <a:p>
            <a:pPr marL="511175" indent="-342900"/>
            <a:r>
              <a:rPr lang="en-US" sz="2200" dirty="0">
                <a:latin typeface="Times New Roman" panose="02020603050405020304" pitchFamily="18" charset="0"/>
                <a:cs typeface="Times New Roman" panose="02020603050405020304" pitchFamily="18" charset="0"/>
              </a:rPr>
              <a:t>Competition: Imported wines from France, Australia, Chile.</a:t>
            </a:r>
          </a:p>
          <a:p>
            <a:pPr marL="511175" indent="-342900"/>
            <a:r>
              <a:rPr lang="en-US" sz="2200" dirty="0">
                <a:latin typeface="Times New Roman" panose="02020603050405020304" pitchFamily="18" charset="0"/>
                <a:cs typeface="Times New Roman" panose="02020603050405020304" pitchFamily="18" charset="0"/>
              </a:rPr>
              <a:t>Consumer Education: Still growing in wine knowledge.</a:t>
            </a:r>
          </a:p>
        </p:txBody>
      </p:sp>
      <p:pic>
        <p:nvPicPr>
          <p:cNvPr id="5" name="Picture 4" descr="A field of vines in the snow&#10;&#10;Description automatically generated">
            <a:extLst>
              <a:ext uri="{FF2B5EF4-FFF2-40B4-BE49-F238E27FC236}">
                <a16:creationId xmlns:a16="http://schemas.microsoft.com/office/drawing/2014/main" id="{91FA5702-77F1-3941-F5F1-D3FA6CAC604A}"/>
              </a:ext>
            </a:extLst>
          </p:cNvPr>
          <p:cNvPicPr>
            <a:picLocks noChangeAspect="1"/>
          </p:cNvPicPr>
          <p:nvPr/>
        </p:nvPicPr>
        <p:blipFill>
          <a:blip r:embed="rId2"/>
          <a:srcRect l="22053" r="30196"/>
          <a:stretch/>
        </p:blipFill>
        <p:spPr>
          <a:xfrm>
            <a:off x="20" y="10"/>
            <a:ext cx="5038072"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588168"/>
          </a:xfrm>
        </p:spPr>
        <p:txBody>
          <a:bodyPr>
            <a:normAutofit/>
          </a:bodyPr>
          <a:lstStyle/>
          <a:p>
            <a:pPr algn="ctr"/>
            <a:r>
              <a:rPr lang="en-US" sz="4400">
                <a:latin typeface="Times New Roman" panose="02020603050405020304" pitchFamily="18" charset="0"/>
                <a:cs typeface="Times New Roman" panose="02020603050405020304" pitchFamily="18" charset="0"/>
              </a:rPr>
              <a:t>The Future of Chinese Wine</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588169"/>
            <a:ext cx="7886700" cy="4588794"/>
          </a:xfrm>
        </p:spPr>
        <p:txBody>
          <a:bodyPr>
            <a:normAutofit/>
          </a:bodyPr>
          <a:lstStyle/>
          <a:p>
            <a:pPr marL="288925" indent="-288925"/>
            <a:r>
              <a:rPr lang="en-US" sz="2200" dirty="0">
                <a:latin typeface="Times New Roman" panose="02020603050405020304" pitchFamily="18" charset="0"/>
                <a:cs typeface="Times New Roman" panose="02020603050405020304" pitchFamily="18" charset="0"/>
              </a:rPr>
              <a:t>Global Recognition: Ningxia and other regions winning awards.</a:t>
            </a:r>
          </a:p>
          <a:p>
            <a:pPr marL="288925" indent="-288925"/>
            <a:r>
              <a:rPr lang="en-US" sz="2200" dirty="0">
                <a:latin typeface="Times New Roman" panose="02020603050405020304" pitchFamily="18" charset="0"/>
                <a:cs typeface="Times New Roman" panose="02020603050405020304" pitchFamily="18" charset="0"/>
              </a:rPr>
              <a:t>Sustainability: Focus on organic and biodynamic practices.</a:t>
            </a:r>
          </a:p>
          <a:p>
            <a:pPr marL="288925" indent="-288925"/>
            <a:r>
              <a:rPr lang="en-US" sz="2200" dirty="0">
                <a:latin typeface="Times New Roman" panose="02020603050405020304" pitchFamily="18" charset="0"/>
                <a:cs typeface="Times New Roman" panose="02020603050405020304" pitchFamily="18" charset="0"/>
              </a:rPr>
              <a:t>Expanding Varietals: </a:t>
            </a:r>
            <a:r>
              <a:rPr lang="en-US" sz="2200" dirty="0" err="1">
                <a:latin typeface="Times New Roman" panose="02020603050405020304" pitchFamily="18" charset="0"/>
                <a:cs typeface="Times New Roman" panose="02020603050405020304" pitchFamily="18" charset="0"/>
              </a:rPr>
              <a:t>Marselan</a:t>
            </a:r>
            <a:r>
              <a:rPr lang="en-US" sz="2200" dirty="0">
                <a:latin typeface="Times New Roman" panose="02020603050405020304" pitchFamily="18" charset="0"/>
                <a:cs typeface="Times New Roman" panose="02020603050405020304" pitchFamily="18" charset="0"/>
              </a:rPr>
              <a:t> and indigenous grapes are being explored.</a:t>
            </a:r>
          </a:p>
        </p:txBody>
      </p:sp>
      <p:pic>
        <p:nvPicPr>
          <p:cNvPr id="7" name="Picture 6" descr="A field of grass with trees and a hill in the background&#10;&#10;Description automatically generated">
            <a:extLst>
              <a:ext uri="{FF2B5EF4-FFF2-40B4-BE49-F238E27FC236}">
                <a16:creationId xmlns:a16="http://schemas.microsoft.com/office/drawing/2014/main" id="{6581535B-38CE-8CB9-8E7C-FE6EC1B710B6}"/>
              </a:ext>
            </a:extLst>
          </p:cNvPr>
          <p:cNvPicPr>
            <a:picLocks noChangeAspect="1"/>
          </p:cNvPicPr>
          <p:nvPr/>
        </p:nvPicPr>
        <p:blipFill>
          <a:blip r:embed="rId2"/>
          <a:stretch>
            <a:fillRect/>
          </a:stretch>
        </p:blipFill>
        <p:spPr>
          <a:xfrm>
            <a:off x="0" y="4388733"/>
            <a:ext cx="9144000" cy="24692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vineyard in the mountains&#10;&#10;Description automatically generated">
            <a:extLst>
              <a:ext uri="{FF2B5EF4-FFF2-40B4-BE49-F238E27FC236}">
                <a16:creationId xmlns:a16="http://schemas.microsoft.com/office/drawing/2014/main" id="{888B62C3-32C2-1595-EC42-4129D747400B}"/>
              </a:ext>
            </a:extLst>
          </p:cNvPr>
          <p:cNvPicPr>
            <a:picLocks noChangeAspect="1"/>
          </p:cNvPicPr>
          <p:nvPr/>
        </p:nvPicPr>
        <p:blipFill>
          <a:blip r:embed="rId2"/>
          <a:srcRect b="18949"/>
          <a:stretch/>
        </p:blipFill>
        <p:spPr>
          <a:xfrm>
            <a:off x="0" y="4779264"/>
            <a:ext cx="9144000" cy="2078736"/>
          </a:xfrm>
          <a:prstGeom prst="rect">
            <a:avLst/>
          </a:prstGeom>
        </p:spPr>
      </p:pic>
      <p:sp>
        <p:nvSpPr>
          <p:cNvPr id="2" name="Title 1"/>
          <p:cNvSpPr>
            <a:spLocks noGrp="1"/>
          </p:cNvSpPr>
          <p:nvPr>
            <p:ph type="title"/>
          </p:nvPr>
        </p:nvSpPr>
        <p:spPr>
          <a:xfrm>
            <a:off x="628650" y="0"/>
            <a:ext cx="7886700" cy="1548385"/>
          </a:xfrm>
        </p:spPr>
        <p:txBody>
          <a:bodyPr>
            <a:normAutofit/>
          </a:bodyPr>
          <a:lstStyle/>
          <a:p>
            <a:pPr marL="0" marR="0" algn="ctr">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Key Stats and Impact on the Global Market</a:t>
            </a:r>
          </a:p>
        </p:txBody>
      </p:sp>
      <p:sp>
        <p:nvSpPr>
          <p:cNvPr id="8" name="Content Placeholder 7">
            <a:extLst>
              <a:ext uri="{FF2B5EF4-FFF2-40B4-BE49-F238E27FC236}">
                <a16:creationId xmlns:a16="http://schemas.microsoft.com/office/drawing/2014/main" id="{AA816DB0-1AF0-4755-FF5D-46CE2CAEC2D0}"/>
              </a:ext>
            </a:extLst>
          </p:cNvPr>
          <p:cNvSpPr>
            <a:spLocks noGrp="1"/>
          </p:cNvSpPr>
          <p:nvPr>
            <p:ph idx="1"/>
          </p:nvPr>
        </p:nvSpPr>
        <p:spPr>
          <a:xfrm>
            <a:off x="451104" y="1548385"/>
            <a:ext cx="8510016" cy="4628578"/>
          </a:xfrm>
        </p:spPr>
        <p:txBody>
          <a:bodyPr>
            <a:no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China’s rapid expansion into the wine market has made it a key player globally. With over 750,000 hectares under vine, China ranks among the top 10 wine-producing countries.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sheer scale of China’s production and consumption is staggering, and the country continues to increase its exports.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not only affects the domestic market but also changes the dynamics of global wine trade, as international wine producers are increasingly targeting Chinese consumers.</a:t>
            </a:r>
          </a:p>
          <a:p>
            <a:pPr marL="342900" marR="0" lvl="0" indent="-342900">
              <a:lnSpc>
                <a:spcPct val="107000"/>
              </a:lnSpc>
              <a:spcBef>
                <a:spcPts val="0"/>
              </a:spcBef>
              <a:spcAft>
                <a:spcPts val="800"/>
              </a:spcAft>
              <a:buFont typeface="+mj-lt"/>
              <a:buAutoNum type="arabicPeriod"/>
              <a:tabLst>
                <a:tab pos="457200" algn="l"/>
              </a:tabLst>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8246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lose-up of a vase&#10;&#10;Description automatically generated">
            <a:extLst>
              <a:ext uri="{FF2B5EF4-FFF2-40B4-BE49-F238E27FC236}">
                <a16:creationId xmlns:a16="http://schemas.microsoft.com/office/drawing/2014/main" id="{9B799151-C3A6-90B7-9CAE-E1F3E3CC03D5}"/>
              </a:ext>
            </a:extLst>
          </p:cNvPr>
          <p:cNvPicPr>
            <a:picLocks noChangeAspect="1"/>
          </p:cNvPicPr>
          <p:nvPr/>
        </p:nvPicPr>
        <p:blipFill>
          <a:blip r:embed="rId2"/>
          <a:srcRect l="12130" r="8982"/>
          <a:stretch/>
        </p:blipFill>
        <p:spPr>
          <a:xfrm>
            <a:off x="20" y="-2"/>
            <a:ext cx="4057627" cy="6858002"/>
          </a:xfrm>
          <a:prstGeom prst="rect">
            <a:avLst/>
          </a:prstGeom>
        </p:spPr>
      </p:pic>
      <p:sp>
        <p:nvSpPr>
          <p:cNvPr id="2" name="Title 1"/>
          <p:cNvSpPr>
            <a:spLocks noGrp="1"/>
          </p:cNvSpPr>
          <p:nvPr>
            <p:ph type="title"/>
          </p:nvPr>
        </p:nvSpPr>
        <p:spPr>
          <a:xfrm>
            <a:off x="4586487" y="1"/>
            <a:ext cx="4098726" cy="1612231"/>
          </a:xfrm>
        </p:spPr>
        <p:txBody>
          <a:bodyPr>
            <a:normAutofit/>
          </a:bodyPr>
          <a:lstStyle/>
          <a:p>
            <a:pPr algn="ctr"/>
            <a:r>
              <a:rPr lang="en-US" sz="3500" dirty="0">
                <a:latin typeface="Times New Roman" panose="02020603050405020304" pitchFamily="18" charset="0"/>
                <a:cs typeface="Times New Roman" panose="02020603050405020304" pitchFamily="18" charset="0"/>
              </a:rPr>
              <a:t>A Brief History of Wine in China</a:t>
            </a:r>
          </a:p>
        </p:txBody>
      </p:sp>
      <p:sp>
        <p:nvSpPr>
          <p:cNvPr id="3" name="Content Placeholder 2"/>
          <p:cNvSpPr>
            <a:spLocks noGrp="1"/>
          </p:cNvSpPr>
          <p:nvPr>
            <p:ph idx="1"/>
          </p:nvPr>
        </p:nvSpPr>
        <p:spPr>
          <a:xfrm>
            <a:off x="4307305" y="1612233"/>
            <a:ext cx="4499811" cy="5169686"/>
          </a:xfrm>
        </p:spPr>
        <p:txBody>
          <a:bodyPr anchor="ctr">
            <a:normAutofit/>
          </a:bodyPr>
          <a:lstStyle/>
          <a:p>
            <a:pPr marL="174625" indent="-174625">
              <a:buNone/>
            </a:pPr>
            <a:r>
              <a:rPr lang="en-US" sz="1700" dirty="0"/>
              <a:t>• </a:t>
            </a:r>
            <a:r>
              <a:rPr lang="en-US" sz="2200" dirty="0">
                <a:latin typeface="Times New Roman" panose="02020603050405020304" pitchFamily="18" charset="0"/>
                <a:cs typeface="Times New Roman" panose="02020603050405020304" pitchFamily="18" charset="0"/>
              </a:rPr>
              <a:t>Ancient Roots: Archaeological finds suggest 4,000+ years of wine production.</a:t>
            </a:r>
          </a:p>
          <a:p>
            <a:pPr marL="174625" indent="-174625">
              <a:buNone/>
            </a:pPr>
            <a:r>
              <a:rPr lang="en-US" sz="2200" dirty="0">
                <a:latin typeface="Times New Roman" panose="02020603050405020304" pitchFamily="18" charset="0"/>
                <a:cs typeface="Times New Roman" panose="02020603050405020304" pitchFamily="18" charset="0"/>
              </a:rPr>
              <a:t>• Modern Era: Large-scale grape wine production began in the 1980s.</a:t>
            </a:r>
          </a:p>
          <a:p>
            <a:pPr marL="174625" indent="-174625">
              <a:buNone/>
            </a:pPr>
            <a:r>
              <a:rPr lang="en-US" sz="2200" dirty="0">
                <a:latin typeface="Times New Roman" panose="02020603050405020304" pitchFamily="18" charset="0"/>
                <a:cs typeface="Times New Roman" panose="02020603050405020304" pitchFamily="18" charset="0"/>
              </a:rPr>
              <a:t>• Key Milestones:</a:t>
            </a:r>
          </a:p>
          <a:p>
            <a:pPr marL="174625" indent="-174625">
              <a:buNone/>
            </a:pPr>
            <a:r>
              <a:rPr lang="en-US" sz="2200" dirty="0">
                <a:latin typeface="Times New Roman" panose="02020603050405020304" pitchFamily="18" charset="0"/>
                <a:cs typeface="Times New Roman" panose="02020603050405020304" pitchFamily="18" charset="0"/>
              </a:rPr>
              <a:t>    - 1892: Changyu Winery founded in Shandong.</a:t>
            </a:r>
          </a:p>
          <a:p>
            <a:pPr marL="174625" indent="-174625">
              <a:buNone/>
            </a:pPr>
            <a:r>
              <a:rPr lang="en-US" sz="2200" dirty="0">
                <a:latin typeface="Times New Roman" panose="02020603050405020304" pitchFamily="18" charset="0"/>
                <a:cs typeface="Times New Roman" panose="02020603050405020304" pitchFamily="18" charset="0"/>
              </a:rPr>
              <a:t>    - 2000s: Rapid industry expansion driven by government support.</a:t>
            </a:r>
          </a:p>
        </p:txBody>
      </p:sp>
      <p:sp>
        <p:nvSpPr>
          <p:cNvPr id="7" name="TextBox 6">
            <a:extLst>
              <a:ext uri="{FF2B5EF4-FFF2-40B4-BE49-F238E27FC236}">
                <a16:creationId xmlns:a16="http://schemas.microsoft.com/office/drawing/2014/main" id="{A934C8E4-0C4E-866A-1A68-E2D87B8AB4D0}"/>
              </a:ext>
            </a:extLst>
          </p:cNvPr>
          <p:cNvSpPr txBox="1"/>
          <p:nvPr/>
        </p:nvSpPr>
        <p:spPr>
          <a:xfrm>
            <a:off x="20" y="5950922"/>
            <a:ext cx="4057647" cy="830997"/>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Wine container (Hu)</a:t>
            </a:r>
          </a:p>
          <a:p>
            <a:pPr algn="ctr"/>
            <a:r>
              <a:rPr lang="en-US" sz="1600" b="1" dirty="0">
                <a:latin typeface="Times New Roman" panose="02020603050405020304" pitchFamily="18" charset="0"/>
                <a:cs typeface="Times New Roman" panose="02020603050405020304" pitchFamily="18" charset="0"/>
              </a:rPr>
              <a:t>Western Zhou dynasty (1046-771 BCE)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The Metropolitan Museum of Art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88168"/>
          </a:xfrm>
        </p:spPr>
        <p:txBody>
          <a:bodyPr>
            <a:normAutofit/>
          </a:bodyPr>
          <a:lstStyle/>
          <a:p>
            <a:pPr algn="ctr"/>
            <a:r>
              <a:rPr sz="4400" dirty="0">
                <a:latin typeface="Times New Roman" panose="02020603050405020304" pitchFamily="18" charset="0"/>
                <a:cs typeface="Times New Roman" panose="02020603050405020304" pitchFamily="18" charset="0"/>
              </a:rPr>
              <a:t>China’s Wine Renaissance</a:t>
            </a:r>
          </a:p>
        </p:txBody>
      </p:sp>
      <p:sp>
        <p:nvSpPr>
          <p:cNvPr id="3" name="Content Placeholder 2"/>
          <p:cNvSpPr>
            <a:spLocks noGrp="1"/>
          </p:cNvSpPr>
          <p:nvPr>
            <p:ph idx="1"/>
          </p:nvPr>
        </p:nvSpPr>
        <p:spPr>
          <a:xfrm>
            <a:off x="890337" y="1588169"/>
            <a:ext cx="7625013" cy="4588794"/>
          </a:xfrm>
        </p:spPr>
        <p:txBody>
          <a:bodyPr>
            <a:normAutofit/>
          </a:bodyPr>
          <a:lstStyle/>
          <a:p>
            <a:r>
              <a:rPr sz="2200" dirty="0">
                <a:latin typeface="Times New Roman" panose="02020603050405020304" pitchFamily="18" charset="0"/>
                <a:cs typeface="Times New Roman" panose="02020603050405020304" pitchFamily="18" charset="0"/>
              </a:rPr>
              <a:t>China’s wine industry is diverse and growing rapidly.</a:t>
            </a:r>
          </a:p>
          <a:p>
            <a:r>
              <a:rPr sz="2200" dirty="0">
                <a:latin typeface="Times New Roman" panose="02020603050405020304" pitchFamily="18" charset="0"/>
                <a:cs typeface="Times New Roman" panose="02020603050405020304" pitchFamily="18" charset="0"/>
              </a:rPr>
              <a:t>The country is becoming a key player in the global wine market.</a:t>
            </a:r>
            <a:endParaRPr lang="en-US" sz="2200" dirty="0">
              <a:latin typeface="Times New Roman" panose="02020603050405020304" pitchFamily="18" charset="0"/>
              <a:cs typeface="Times New Roman" panose="02020603050405020304" pitchFamily="18" charset="0"/>
            </a:endParaRPr>
          </a:p>
          <a:p>
            <a:endParaRPr sz="2200" dirty="0">
              <a:latin typeface="Times New Roman" panose="02020603050405020304" pitchFamily="18" charset="0"/>
              <a:cs typeface="Times New Roman" panose="02020603050405020304" pitchFamily="18" charset="0"/>
            </a:endParaRPr>
          </a:p>
        </p:txBody>
      </p:sp>
      <p:pic>
        <p:nvPicPr>
          <p:cNvPr id="9" name="Picture 8" descr="A group of wine bottles&#10;&#10;Description automatically generated">
            <a:extLst>
              <a:ext uri="{FF2B5EF4-FFF2-40B4-BE49-F238E27FC236}">
                <a16:creationId xmlns:a16="http://schemas.microsoft.com/office/drawing/2014/main" id="{AA3AA78F-9265-59F9-AE3C-B6A1AD07E41C}"/>
              </a:ext>
            </a:extLst>
          </p:cNvPr>
          <p:cNvPicPr>
            <a:picLocks noChangeAspect="1"/>
          </p:cNvPicPr>
          <p:nvPr/>
        </p:nvPicPr>
        <p:blipFill>
          <a:blip r:embed="rId2"/>
          <a:stretch>
            <a:fillRect/>
          </a:stretch>
        </p:blipFill>
        <p:spPr>
          <a:xfrm>
            <a:off x="0" y="3440830"/>
            <a:ext cx="6448926" cy="3417170"/>
          </a:xfrm>
          <a:prstGeom prst="rect">
            <a:avLst/>
          </a:prstGeom>
        </p:spPr>
      </p:pic>
      <p:pic>
        <p:nvPicPr>
          <p:cNvPr id="11" name="Picture 10" descr="A person speaking into a microphone&#10;&#10;Description automatically generated">
            <a:extLst>
              <a:ext uri="{FF2B5EF4-FFF2-40B4-BE49-F238E27FC236}">
                <a16:creationId xmlns:a16="http://schemas.microsoft.com/office/drawing/2014/main" id="{D6CFC109-0375-A495-05EF-835A8583F68A}"/>
              </a:ext>
            </a:extLst>
          </p:cNvPr>
          <p:cNvPicPr>
            <a:picLocks noChangeAspect="1"/>
          </p:cNvPicPr>
          <p:nvPr/>
        </p:nvPicPr>
        <p:blipFill>
          <a:blip r:embed="rId3"/>
          <a:stretch>
            <a:fillRect/>
          </a:stretch>
        </p:blipFill>
        <p:spPr>
          <a:xfrm>
            <a:off x="6448926" y="3440830"/>
            <a:ext cx="2695073" cy="34171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548385"/>
          </a:xfrm>
        </p:spPr>
        <p:txBody>
          <a:bodyPr>
            <a:normAutofit/>
          </a:bodyPr>
          <a:lstStyle/>
          <a:p>
            <a:pPr marL="0" marR="0" algn="ctr">
              <a:lnSpc>
                <a:spcPct val="107000"/>
              </a:lnSpc>
              <a:spcBef>
                <a:spcPts val="0"/>
              </a:spcBef>
              <a:spcAft>
                <a:spcPts val="800"/>
              </a:spcAft>
            </a:pPr>
            <a:r>
              <a:rPr lang="en-US" sz="4400" dirty="0">
                <a:latin typeface="Times New Roman" panose="02020603050405020304" pitchFamily="18" charset="0"/>
                <a:cs typeface="Times New Roman" panose="02020603050405020304" pitchFamily="18" charset="0"/>
              </a:rPr>
              <a:t>Conclusion:</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A816DB0-1AF0-4755-FF5D-46CE2CAEC2D0}"/>
              </a:ext>
            </a:extLst>
          </p:cNvPr>
          <p:cNvSpPr>
            <a:spLocks noGrp="1"/>
          </p:cNvSpPr>
          <p:nvPr>
            <p:ph idx="1"/>
          </p:nvPr>
        </p:nvSpPr>
        <p:spPr>
          <a:xfrm>
            <a:off x="628650" y="1548385"/>
            <a:ext cx="7886700" cy="4628578"/>
          </a:xfrm>
        </p:spPr>
        <p:txBody>
          <a:bodyPr>
            <a:no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trajectory of China's wine industry is remarkable, evolving from ancient fermentation practices to becoming a powerhouse in the global wine market.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With government support, large-scale production, and increasing competition with established wine regions, China is poised to continue growing as both a wine producer and consumer.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country’s wine culture,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though young in comparison to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Europe, is quickly gaining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sophistication and influence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worldwide.</a:t>
            </a:r>
          </a:p>
          <a:p>
            <a:pPr marL="342900" marR="0" lvl="0" indent="-342900">
              <a:lnSpc>
                <a:spcPct val="107000"/>
              </a:lnSpc>
              <a:spcBef>
                <a:spcPts val="0"/>
              </a:spcBef>
              <a:spcAft>
                <a:spcPts val="800"/>
              </a:spcAft>
              <a:buFont typeface="+mj-lt"/>
              <a:buAutoNum type="arabicPeriod"/>
              <a:tabLst>
                <a:tab pos="457200" algn="l"/>
              </a:tabLst>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graph of wine production&#10;&#10;Description automatically generated">
            <a:extLst>
              <a:ext uri="{FF2B5EF4-FFF2-40B4-BE49-F238E27FC236}">
                <a16:creationId xmlns:a16="http://schemas.microsoft.com/office/drawing/2014/main" id="{38CE5BCE-4FE6-D808-DF22-C8017F713501}"/>
              </a:ext>
            </a:extLst>
          </p:cNvPr>
          <p:cNvPicPr>
            <a:picLocks noChangeAspect="1"/>
          </p:cNvPicPr>
          <p:nvPr/>
        </p:nvPicPr>
        <p:blipFill>
          <a:blip r:embed="rId2"/>
          <a:stretch>
            <a:fillRect/>
          </a:stretch>
        </p:blipFill>
        <p:spPr>
          <a:xfrm>
            <a:off x="4352544" y="3937678"/>
            <a:ext cx="4791456" cy="2920322"/>
          </a:xfrm>
          <a:prstGeom prst="rect">
            <a:avLst/>
          </a:prstGeom>
        </p:spPr>
      </p:pic>
    </p:spTree>
    <p:extLst>
      <p:ext uri="{BB962C8B-B14F-4D97-AF65-F5344CB8AC3E}">
        <p14:creationId xmlns:p14="http://schemas.microsoft.com/office/powerpoint/2010/main" val="2658138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400"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180473" y="1825625"/>
            <a:ext cx="8831179" cy="4351338"/>
          </a:xfrm>
        </p:spPr>
        <p:txBody>
          <a:bodyPr>
            <a:normAutofit/>
          </a:bodyPr>
          <a:lstStyle/>
          <a:p>
            <a:pPr marL="288925" indent="-288925"/>
            <a:r>
              <a:rPr sz="2200" dirty="0">
                <a:latin typeface="Times New Roman" panose="02020603050405020304" pitchFamily="18" charset="0"/>
                <a:cs typeface="Times New Roman" panose="02020603050405020304" pitchFamily="18" charset="0"/>
              </a:rPr>
              <a:t>McGovern, Patrick E. Uncorking the Past: The Quest for Wine, Beer, and Other Alcoholic Beverages.</a:t>
            </a:r>
          </a:p>
          <a:p>
            <a:pPr marL="288925" indent="-288925"/>
            <a:r>
              <a:rPr sz="2200" dirty="0">
                <a:latin typeface="Times New Roman" panose="02020603050405020304" pitchFamily="18" charset="0"/>
                <a:cs typeface="Times New Roman" panose="02020603050405020304" pitchFamily="18" charset="0"/>
              </a:rPr>
              <a:t>Zhang, Jian, and Henderson, David A. 'China’s Emerging Wine Industry: A Global Force in the Making.' Journal of Wine Research, 2021.</a:t>
            </a:r>
          </a:p>
          <a:p>
            <a:pPr marL="288925" indent="-288925"/>
            <a:r>
              <a:rPr sz="2200" dirty="0">
                <a:latin typeface="Times New Roman" panose="02020603050405020304" pitchFamily="18" charset="0"/>
                <a:cs typeface="Times New Roman" panose="02020603050405020304" pitchFamily="18" charset="0"/>
              </a:rPr>
              <a:t>Li, </a:t>
            </a:r>
            <a:r>
              <a:rPr sz="2200" dirty="0" err="1">
                <a:latin typeface="Times New Roman" panose="02020603050405020304" pitchFamily="18" charset="0"/>
                <a:cs typeface="Times New Roman" panose="02020603050405020304" pitchFamily="18" charset="0"/>
              </a:rPr>
              <a:t>Yibin</a:t>
            </a:r>
            <a:r>
              <a:rPr sz="2200" dirty="0">
                <a:latin typeface="Times New Roman" panose="02020603050405020304" pitchFamily="18" charset="0"/>
                <a:cs typeface="Times New Roman" panose="02020603050405020304" pitchFamily="18" charset="0"/>
              </a:rPr>
              <a:t>. 'Wine Terroir in China: A Study of Major Wine Regions.' Wine Enthusiast, 2022.</a:t>
            </a:r>
          </a:p>
          <a:p>
            <a:pPr marL="288925" indent="-288925"/>
            <a:r>
              <a:rPr sz="2200" dirty="0">
                <a:latin typeface="Times New Roman" panose="02020603050405020304" pitchFamily="18" charset="0"/>
                <a:cs typeface="Times New Roman" panose="02020603050405020304" pitchFamily="18" charset="0"/>
              </a:rPr>
              <a:t>Ningxia: China's Bordeaux?' Decanter, 2023.</a:t>
            </a:r>
          </a:p>
          <a:p>
            <a:pPr marL="288925" indent="-288925"/>
            <a:r>
              <a:rPr sz="2200" dirty="0">
                <a:latin typeface="Times New Roman" panose="02020603050405020304" pitchFamily="18" charset="0"/>
                <a:cs typeface="Times New Roman" panose="02020603050405020304" pitchFamily="18" charset="0"/>
              </a:rPr>
              <a:t>Great Wall Wine Company. 'History of Winemaking in China.' Accessed June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A landscape with a field of plants and a building&#10;&#10;Description automatically generated">
            <a:extLst>
              <a:ext uri="{FF2B5EF4-FFF2-40B4-BE49-F238E27FC236}">
                <a16:creationId xmlns:a16="http://schemas.microsoft.com/office/drawing/2014/main" id="{FF28C577-9BED-F2C9-2C4B-C1D74A1277AD}"/>
              </a:ext>
            </a:extLst>
          </p:cNvPr>
          <p:cNvPicPr>
            <a:picLocks noChangeAspect="1"/>
          </p:cNvPicPr>
          <p:nvPr/>
        </p:nvPicPr>
        <p:blipFill>
          <a:blip r:embed="rId2"/>
          <a:srcRect t="63445"/>
          <a:stretch/>
        </p:blipFill>
        <p:spPr>
          <a:xfrm>
            <a:off x="-12036" y="4019619"/>
            <a:ext cx="9143998" cy="2810126"/>
          </a:xfrm>
          <a:prstGeom prst="rect">
            <a:avLst/>
          </a:prstGeom>
        </p:spPr>
      </p:pic>
      <p:sp>
        <p:nvSpPr>
          <p:cNvPr id="2" name="Title 1"/>
          <p:cNvSpPr>
            <a:spLocks noGrp="1"/>
          </p:cNvSpPr>
          <p:nvPr>
            <p:ph type="title"/>
          </p:nvPr>
        </p:nvSpPr>
        <p:spPr>
          <a:xfrm>
            <a:off x="628650" y="0"/>
            <a:ext cx="7886700" cy="1564105"/>
          </a:xfrm>
        </p:spPr>
        <p:txBody>
          <a:bodyPr>
            <a:normAutofit/>
          </a:bodyPr>
          <a:lstStyle/>
          <a:p>
            <a:pPr algn="ctr"/>
            <a:r>
              <a:rPr sz="4400" dirty="0">
                <a:latin typeface="Times New Roman" panose="02020603050405020304" pitchFamily="18" charset="0"/>
                <a:cs typeface="Times New Roman" panose="02020603050405020304" pitchFamily="18" charset="0"/>
              </a:rPr>
              <a:t>Wine Regions of China</a:t>
            </a:r>
          </a:p>
        </p:txBody>
      </p:sp>
      <p:sp>
        <p:nvSpPr>
          <p:cNvPr id="3" name="Content Placeholder 2"/>
          <p:cNvSpPr>
            <a:spLocks noGrp="1"/>
          </p:cNvSpPr>
          <p:nvPr>
            <p:ph idx="1"/>
          </p:nvPr>
        </p:nvSpPr>
        <p:spPr>
          <a:xfrm>
            <a:off x="628650" y="1564105"/>
            <a:ext cx="7886700" cy="4612858"/>
          </a:xfrm>
        </p:spPr>
        <p:txBody>
          <a:bodyPr>
            <a:normAutofit/>
          </a:bodyPr>
          <a:lstStyle/>
          <a:p>
            <a:pPr marL="168275" indent="-168275">
              <a:buNone/>
            </a:pPr>
            <a:r>
              <a:rPr dirty="0"/>
              <a:t>• </a:t>
            </a:r>
            <a:r>
              <a:rPr sz="2200" dirty="0">
                <a:latin typeface="Times New Roman" panose="02020603050405020304" pitchFamily="18" charset="0"/>
                <a:cs typeface="Times New Roman" panose="02020603050405020304" pitchFamily="18" charset="0"/>
              </a:rPr>
              <a:t>Shandong Province: Coastal region, known for Cabernet Sauvignon and Merlot.</a:t>
            </a:r>
          </a:p>
          <a:p>
            <a:pPr marL="168275" indent="-168275">
              <a:buNone/>
            </a:pPr>
            <a:r>
              <a:rPr sz="2200" dirty="0">
                <a:latin typeface="Times New Roman" panose="02020603050405020304" pitchFamily="18" charset="0"/>
                <a:cs typeface="Times New Roman" panose="02020603050405020304" pitchFamily="18" charset="0"/>
              </a:rPr>
              <a:t>• Ningxia: Semi-arid, producing Bordeaux-style blends.</a:t>
            </a:r>
          </a:p>
          <a:p>
            <a:pPr marL="168275" indent="-168275">
              <a:buNone/>
            </a:pPr>
            <a:r>
              <a:rPr sz="2200" dirty="0">
                <a:latin typeface="Times New Roman" panose="02020603050405020304" pitchFamily="18" charset="0"/>
                <a:cs typeface="Times New Roman" panose="02020603050405020304" pitchFamily="18" charset="0"/>
              </a:rPr>
              <a:t>• Xinjiang: Hot desert region, famous for Syrah and Cabernet.</a:t>
            </a:r>
          </a:p>
          <a:p>
            <a:pPr marL="168275" indent="-168275">
              <a:buNone/>
            </a:pPr>
            <a:r>
              <a:rPr sz="2200" dirty="0">
                <a:latin typeface="Times New Roman" panose="02020603050405020304" pitchFamily="18" charset="0"/>
                <a:cs typeface="Times New Roman" panose="02020603050405020304" pitchFamily="18" charset="0"/>
              </a:rPr>
              <a:t>• Hebei: Continental climate, produces Chardonnay and Cabernet.</a:t>
            </a:r>
          </a:p>
          <a:p>
            <a:pPr marL="168275" indent="-168275">
              <a:buNone/>
            </a:pPr>
            <a:r>
              <a:rPr sz="2200" dirty="0">
                <a:latin typeface="Times New Roman" panose="02020603050405020304" pitchFamily="18" charset="0"/>
                <a:cs typeface="Times New Roman" panose="02020603050405020304" pitchFamily="18" charset="0"/>
              </a:rPr>
              <a:t>• Yunnan: High-altitude vineyards, producing distinctive wines.</a:t>
            </a:r>
          </a:p>
        </p:txBody>
      </p:sp>
      <p:sp>
        <p:nvSpPr>
          <p:cNvPr id="7" name="TextBox 6">
            <a:extLst>
              <a:ext uri="{FF2B5EF4-FFF2-40B4-BE49-F238E27FC236}">
                <a16:creationId xmlns:a16="http://schemas.microsoft.com/office/drawing/2014/main" id="{1F5E5B84-D003-4420-F038-E9E18CA89BF4}"/>
              </a:ext>
            </a:extLst>
          </p:cNvPr>
          <p:cNvSpPr txBox="1"/>
          <p:nvPr/>
        </p:nvSpPr>
        <p:spPr>
          <a:xfrm>
            <a:off x="-1" y="6460413"/>
            <a:ext cx="9143999" cy="369332"/>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Domaine de Long Dai in Penglai China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36" y="0"/>
            <a:ext cx="9143998" cy="156410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China's Fast-Growing Wine Market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14528" y="1564104"/>
            <a:ext cx="8339328" cy="5080535"/>
          </a:xfrm>
        </p:spPr>
        <p:txBody>
          <a:bodyPr>
            <a:norm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China has emerged as one of the most dynamic wine markets globally. The country has seen a dramatic rise in both the production and consumption of wine.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 has become increasingly popular among the growing middle class, who are seeking out new cultural experiences and luxury goods. This fast-paced growth is also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driven by the younger generation,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which is increasingly influenced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by Western lifestyles and trends.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a result, China has become a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major market that competes with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established regions like Europe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and the New World.</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34A86F71-3FC5-2CCE-CA76-1BBC34FAB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76" y="3547872"/>
            <a:ext cx="4828186" cy="331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88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36" y="0"/>
            <a:ext cx="9143998" cy="156410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Ancient Winemaking Roots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628650" y="1564105"/>
            <a:ext cx="8198358" cy="2372880"/>
          </a:xfrm>
        </p:spPr>
        <p:txBody>
          <a:bodyPr>
            <a:normAutofit/>
          </a:bodyPr>
          <a:lstStyle/>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China's winemaking history is ancient, but it remained relatively underdeveloped until the modern era. Archaeological findings suggest that wine has been made in China for over 4,000 years, particularly from fermented fruits such as hawthorn and wild grapes.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However, this ancient tradition did not evolve into a thriving wine industry until more recently. </a:t>
            </a:r>
          </a:p>
        </p:txBody>
      </p:sp>
      <p:pic>
        <p:nvPicPr>
          <p:cNvPr id="5124" name="Picture 4">
            <a:extLst>
              <a:ext uri="{FF2B5EF4-FFF2-40B4-BE49-F238E27FC236}">
                <a16:creationId xmlns:a16="http://schemas.microsoft.com/office/drawing/2014/main" id="{959B31D0-564B-F51E-A8EB-187438C99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6984"/>
            <a:ext cx="4474464" cy="2921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EDA7E7-B528-A894-6AC3-66316E669D96}"/>
              </a:ext>
            </a:extLst>
          </p:cNvPr>
          <p:cNvSpPr txBox="1"/>
          <p:nvPr/>
        </p:nvSpPr>
        <p:spPr>
          <a:xfrm>
            <a:off x="4572000" y="3932110"/>
            <a:ext cx="4578096" cy="3007298"/>
          </a:xfrm>
          <a:prstGeom prst="rect">
            <a:avLst/>
          </a:prstGeom>
          <a:noFill/>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discovery of ancient wine vessels in places like the Yellow River Valley highlights that China's culture of fermentation has deep roots, though it wasn't until the past few decades that wine grape cultivation began in earnest.</a:t>
            </a:r>
          </a:p>
          <a:p>
            <a:pPr>
              <a:lnSpc>
                <a:spcPct val="107000"/>
              </a:lnSpc>
              <a:spcBef>
                <a:spcPts val="0"/>
              </a:spcBef>
              <a:spcAft>
                <a:spcPts val="800"/>
              </a:spcAft>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595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0196"/>
            <a:ext cx="4572000" cy="1624520"/>
          </a:xfrm>
        </p:spPr>
        <p:txBody>
          <a:bodyPr anchor="ctr">
            <a:noAutofit/>
          </a:bodyPr>
          <a:lstStyle/>
          <a:p>
            <a:pPr algn="ctr"/>
            <a:r>
              <a:rPr lang="en-US" sz="4400" dirty="0">
                <a:latin typeface="Times New Roman" panose="02020603050405020304" pitchFamily="18" charset="0"/>
                <a:cs typeface="Times New Roman" panose="02020603050405020304" pitchFamily="18" charset="0"/>
              </a:rPr>
              <a:t>Best-Known Varietals in China</a:t>
            </a:r>
          </a:p>
        </p:txBody>
      </p:sp>
      <p:sp>
        <p:nvSpPr>
          <p:cNvPr id="3" name="Content Placeholder 2"/>
          <p:cNvSpPr>
            <a:spLocks noGrp="1"/>
          </p:cNvSpPr>
          <p:nvPr>
            <p:ph idx="1"/>
          </p:nvPr>
        </p:nvSpPr>
        <p:spPr>
          <a:xfrm>
            <a:off x="180474" y="1974716"/>
            <a:ext cx="4391526" cy="4381633"/>
          </a:xfrm>
        </p:spPr>
        <p:txBody>
          <a:bodyPr anchor="ctr">
            <a:noAutofit/>
          </a:bodyPr>
          <a:lstStyle/>
          <a:p>
            <a:pPr marL="168275" indent="-168275">
              <a:buNone/>
            </a:pPr>
            <a:r>
              <a:rPr lang="en-US" sz="2200" dirty="0">
                <a:latin typeface="Times New Roman" panose="02020603050405020304" pitchFamily="18" charset="0"/>
                <a:cs typeface="Times New Roman" panose="02020603050405020304" pitchFamily="18" charset="0"/>
              </a:rPr>
              <a:t>• Cabernet Sauvignon: Dominant red varietal.</a:t>
            </a:r>
          </a:p>
          <a:p>
            <a:pPr marL="168275" indent="-168275">
              <a:buNone/>
            </a:pPr>
            <a:r>
              <a:rPr lang="en-US" sz="2200" dirty="0">
                <a:latin typeface="Times New Roman" panose="02020603050405020304" pitchFamily="18" charset="0"/>
                <a:cs typeface="Times New Roman" panose="02020603050405020304" pitchFamily="18" charset="0"/>
              </a:rPr>
              <a:t>• Merlot: Thrives in Shandong and Ningxia.</a:t>
            </a:r>
          </a:p>
          <a:p>
            <a:pPr marL="168275" indent="-168275">
              <a:buNone/>
            </a:pPr>
            <a:r>
              <a:rPr lang="en-US" sz="2200" dirty="0">
                <a:latin typeface="Times New Roman" panose="02020603050405020304" pitchFamily="18" charset="0"/>
                <a:cs typeface="Times New Roman" panose="02020603050405020304" pitchFamily="18" charset="0"/>
              </a:rPr>
              <a:t>• Syrah: Popular in Xinjiang.</a:t>
            </a:r>
          </a:p>
          <a:p>
            <a:pPr marL="168275" indent="-168275">
              <a:buNone/>
            </a:pPr>
            <a:r>
              <a:rPr lang="en-US" sz="2200" dirty="0">
                <a:latin typeface="Times New Roman" panose="02020603050405020304" pitchFamily="18" charset="0"/>
                <a:cs typeface="Times New Roman" panose="02020603050405020304" pitchFamily="18" charset="0"/>
              </a:rPr>
              <a:t>• Chardonnay: Main white varietal.</a:t>
            </a:r>
          </a:p>
          <a:p>
            <a:pPr marL="168275" indent="-168275">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Marselan</a:t>
            </a:r>
            <a:r>
              <a:rPr lang="en-US" sz="2200" dirty="0">
                <a:latin typeface="Times New Roman" panose="02020603050405020304" pitchFamily="18" charset="0"/>
                <a:cs typeface="Times New Roman" panose="02020603050405020304" pitchFamily="18" charset="0"/>
              </a:rPr>
              <a:t>: Gaining popularity for its adaptability.</a:t>
            </a:r>
          </a:p>
        </p:txBody>
      </p:sp>
      <p:pic>
        <p:nvPicPr>
          <p:cNvPr id="7" name="Picture 6" descr="A bunches of grapes on a vine&#10;&#10;Description automatically generated">
            <a:extLst>
              <a:ext uri="{FF2B5EF4-FFF2-40B4-BE49-F238E27FC236}">
                <a16:creationId xmlns:a16="http://schemas.microsoft.com/office/drawing/2014/main" id="{FFF10D01-808A-D8A8-CE37-693E70C67F23}"/>
              </a:ext>
            </a:extLst>
          </p:cNvPr>
          <p:cNvPicPr>
            <a:picLocks noChangeAspect="1"/>
          </p:cNvPicPr>
          <p:nvPr/>
        </p:nvPicPr>
        <p:blipFill>
          <a:blip r:embed="rId2"/>
          <a:srcRect l="28231" r="27386"/>
          <a:stretch/>
        </p:blipFill>
        <p:spPr>
          <a:xfrm>
            <a:off x="4572000" y="1"/>
            <a:ext cx="4577118"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548385"/>
          </a:xfrm>
        </p:spPr>
        <p:txBody>
          <a:bodyPr>
            <a:normAutofit/>
          </a:bodyPr>
          <a:lstStyle/>
          <a:p>
            <a:pPr algn="ctr"/>
            <a:r>
              <a:rPr sz="4400" dirty="0">
                <a:latin typeface="Times New Roman" panose="02020603050405020304" pitchFamily="18" charset="0"/>
                <a:cs typeface="Times New Roman" panose="02020603050405020304" pitchFamily="18" charset="0"/>
              </a:rPr>
              <a:t>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Competing with European and New World Wines</a:t>
            </a:r>
            <a:endParaRPr sz="4400"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A816DB0-1AF0-4755-FF5D-46CE2CAEC2D0}"/>
              </a:ext>
            </a:extLst>
          </p:cNvPr>
          <p:cNvSpPr>
            <a:spLocks noGrp="1"/>
          </p:cNvSpPr>
          <p:nvPr>
            <p:ph idx="1"/>
          </p:nvPr>
        </p:nvSpPr>
        <p:spPr>
          <a:xfrm>
            <a:off x="735570" y="1548385"/>
            <a:ext cx="8408430" cy="1999487"/>
          </a:xfrm>
        </p:spPr>
        <p:txBody>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the modern wine industry, China is competing head-to-head with some of the most famous wine regions in the world, such as France, Italy, and the United States.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Despite its relatively recent development, Chinese wines are gaining recognition on the international stage. </a:t>
            </a:r>
            <a:endParaRPr lang="en-US" dirty="0"/>
          </a:p>
        </p:txBody>
      </p:sp>
      <p:pic>
        <p:nvPicPr>
          <p:cNvPr id="1026" name="Picture 2">
            <a:extLst>
              <a:ext uri="{FF2B5EF4-FFF2-40B4-BE49-F238E27FC236}">
                <a16:creationId xmlns:a16="http://schemas.microsoft.com/office/drawing/2014/main" id="{A5F4621A-E858-1F39-5503-EE775A0FB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53" y="3263528"/>
            <a:ext cx="4820653" cy="37529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A8276D-3E92-EEFA-525B-9EC107843FE3}"/>
              </a:ext>
            </a:extLst>
          </p:cNvPr>
          <p:cNvSpPr txBox="1"/>
          <p:nvPr/>
        </p:nvSpPr>
        <p:spPr>
          <a:xfrm>
            <a:off x="3916680" y="3035810"/>
            <a:ext cx="5227320" cy="3830023"/>
          </a:xfrm>
          <a:prstGeom prst="rect">
            <a:avLst/>
          </a:prstGeom>
          <a:noFill/>
        </p:spPr>
        <p:txBody>
          <a:bodyPr wrap="square">
            <a:spAutoFit/>
          </a:bodyPr>
          <a:lstStyle/>
          <a:p>
            <a:pPr marL="0" marR="0">
              <a:lnSpc>
                <a:spcPct val="107000"/>
              </a:lnSpc>
              <a:spcBef>
                <a:spcPts val="0"/>
              </a:spcBef>
              <a:spcAft>
                <a:spcPts val="800"/>
              </a:spcAft>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Domestic winemakers have invested in improving wine quality, often with the help of European expertise and advanced viticultural practices. </a:t>
            </a: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competition is both domestic and international, as China has also become a major importer of European wines, fostering an increasingly sophisticated palate among Chinese consumers.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54838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Modern Era and (1980s-Present)</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A816DB0-1AF0-4755-FF5D-46CE2CAEC2D0}"/>
              </a:ext>
            </a:extLst>
          </p:cNvPr>
          <p:cNvSpPr>
            <a:spLocks noGrp="1"/>
          </p:cNvSpPr>
          <p:nvPr>
            <p:ph idx="1"/>
          </p:nvPr>
        </p:nvSpPr>
        <p:spPr>
          <a:xfrm>
            <a:off x="426720" y="1548385"/>
            <a:ext cx="8302752" cy="4628578"/>
          </a:xfrm>
        </p:spPr>
        <p:txBody>
          <a:bodyPr>
            <a:norm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While China’s ancient winemaking roots are significant, its modern era of large-scale grape wine production began in the 1980s.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Before this period, China had little to no commercial wine industry, and the wines produced were of relatively poor quality.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However, starting in the late 20th century, the government began to recognize the economic potential of wine and implemented policies to support vineyard expansion and wine production.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state-driven focus led to a boom in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wine industry in the 2000s, with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massive investments in vineyards,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technology, and marketing.</a:t>
            </a:r>
          </a:p>
        </p:txBody>
      </p:sp>
      <p:pic>
        <p:nvPicPr>
          <p:cNvPr id="2050" name="Picture 2">
            <a:extLst>
              <a:ext uri="{FF2B5EF4-FFF2-40B4-BE49-F238E27FC236}">
                <a16:creationId xmlns:a16="http://schemas.microsoft.com/office/drawing/2014/main" id="{75727722-644E-91F5-3353-3CFE5D8D7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626" y="4413504"/>
            <a:ext cx="3831373" cy="244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5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346</TotalTime>
  <Words>2629</Words>
  <Application>Microsoft Office PowerPoint</Application>
  <PresentationFormat>On-screen Show (4:3)</PresentationFormat>
  <Paragraphs>166</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Aptos Display</vt:lpstr>
      <vt:lpstr>Arial</vt:lpstr>
      <vt:lpstr>Times New Roman</vt:lpstr>
      <vt:lpstr>Office Theme</vt:lpstr>
      <vt:lpstr>Exploring China’s Wine Landscape</vt:lpstr>
      <vt:lpstr>China’s Emergence as  a Wine Powerhouse</vt:lpstr>
      <vt:lpstr>A Brief History of Wine in China</vt:lpstr>
      <vt:lpstr>Wine Regions of China</vt:lpstr>
      <vt:lpstr>China's Fast-Growing Wine Market</vt:lpstr>
      <vt:lpstr>Ancient Winemaking Roots</vt:lpstr>
      <vt:lpstr>Best-Known Varietals in China</vt:lpstr>
      <vt:lpstr> Competing with European and New World Wines</vt:lpstr>
      <vt:lpstr>Modern Era and (1980s-Present)</vt:lpstr>
      <vt:lpstr>Key Milestones</vt:lpstr>
      <vt:lpstr>Key Milestones</vt:lpstr>
      <vt:lpstr>PowerPoint Presentation</vt:lpstr>
      <vt:lpstr> China’s Wine Regions</vt:lpstr>
      <vt:lpstr> China’s Wine Regions</vt:lpstr>
      <vt:lpstr> China’s Wine Regions</vt:lpstr>
      <vt:lpstr> China’s Wine Regions</vt:lpstr>
      <vt:lpstr> China’s Wine Regions</vt:lpstr>
      <vt:lpstr> China’s Wine Regions</vt:lpstr>
      <vt:lpstr> China’s Wine Regions</vt:lpstr>
      <vt:lpstr> China’s Wine Regions</vt:lpstr>
      <vt:lpstr> China’s Wine Regions</vt:lpstr>
      <vt:lpstr> China’s Wine Regions</vt:lpstr>
      <vt:lpstr> China’s Wine Regions</vt:lpstr>
      <vt:lpstr> China’s Wine Regions</vt:lpstr>
      <vt:lpstr>Major Wineries in China</vt:lpstr>
      <vt:lpstr>The Rise of Ningxia: China’s Bordeaux</vt:lpstr>
      <vt:lpstr>Challenges Facing Chinese Winemakers</vt:lpstr>
      <vt:lpstr>The Future of Chinese Wine</vt:lpstr>
      <vt:lpstr>Key Stats and Impact on the Global Market</vt:lpstr>
      <vt:lpstr>China’s Wine Renaissance</vt:lpstr>
      <vt:lpstr>Conclusion: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31</cp:revision>
  <dcterms:created xsi:type="dcterms:W3CDTF">2013-01-27T09:14:16Z</dcterms:created>
  <dcterms:modified xsi:type="dcterms:W3CDTF">2025-11-26T17:29:28Z</dcterms:modified>
  <cp:category/>
</cp:coreProperties>
</file>