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25"/>
  </p:notesMasterIdLst>
  <p:sldIdLst>
    <p:sldId id="256" r:id="rId2"/>
    <p:sldId id="291" r:id="rId3"/>
    <p:sldId id="257" r:id="rId4"/>
    <p:sldId id="260" r:id="rId5"/>
    <p:sldId id="300" r:id="rId6"/>
    <p:sldId id="301" r:id="rId7"/>
    <p:sldId id="266" r:id="rId8"/>
    <p:sldId id="261" r:id="rId9"/>
    <p:sldId id="267" r:id="rId10"/>
    <p:sldId id="292" r:id="rId11"/>
    <p:sldId id="275" r:id="rId12"/>
    <p:sldId id="279" r:id="rId13"/>
    <p:sldId id="281" r:id="rId14"/>
    <p:sldId id="283" r:id="rId15"/>
    <p:sldId id="285" r:id="rId16"/>
    <p:sldId id="288" r:id="rId17"/>
    <p:sldId id="274" r:id="rId18"/>
    <p:sldId id="294" r:id="rId19"/>
    <p:sldId id="298" r:id="rId20"/>
    <p:sldId id="297" r:id="rId21"/>
    <p:sldId id="293" r:id="rId22"/>
    <p:sldId id="278" r:id="rId23"/>
    <p:sldId id="29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A6809BF-033D-8017-B196-2FD9BEB1A563}" name="Marc Silver" initials="MS" userId="5483e828a1166d9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2093" autoAdjust="0"/>
    <p:restoredTop sz="94660"/>
  </p:normalViewPr>
  <p:slideViewPr>
    <p:cSldViewPr snapToGrid="0" showGuides="1">
      <p:cViewPr varScale="1">
        <p:scale>
          <a:sx n="76" d="100"/>
          <a:sy n="76" d="100"/>
        </p:scale>
        <p:origin x="114"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E34C08-1263-4BCC-BC2C-D9A137AA1BE8}" type="datetimeFigureOut">
              <a:rPr lang="en-US" smtClean="0"/>
              <a:t>9/3/2024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40D32-C421-4044-A30B-517F30E1B60B}" type="slidenum">
              <a:rPr lang="en-US" smtClean="0"/>
              <a:t>‹#›</a:t>
            </a:fld>
            <a:endParaRPr lang="en-US"/>
          </a:p>
        </p:txBody>
      </p:sp>
    </p:spTree>
    <p:extLst>
      <p:ext uri="{BB962C8B-B14F-4D97-AF65-F5344CB8AC3E}">
        <p14:creationId xmlns:p14="http://schemas.microsoft.com/office/powerpoint/2010/main" val="31361304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a:t>
            </a:fld>
            <a:endParaRPr lang="en-US"/>
          </a:p>
        </p:txBody>
      </p:sp>
    </p:spTree>
    <p:extLst>
      <p:ext uri="{BB962C8B-B14F-4D97-AF65-F5344CB8AC3E}">
        <p14:creationId xmlns:p14="http://schemas.microsoft.com/office/powerpoint/2010/main" val="722173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4</a:t>
            </a:fld>
            <a:endParaRPr lang="en-US"/>
          </a:p>
        </p:txBody>
      </p:sp>
    </p:spTree>
    <p:extLst>
      <p:ext uri="{BB962C8B-B14F-4D97-AF65-F5344CB8AC3E}">
        <p14:creationId xmlns:p14="http://schemas.microsoft.com/office/powerpoint/2010/main" val="1575995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5</a:t>
            </a:fld>
            <a:endParaRPr lang="en-US"/>
          </a:p>
        </p:txBody>
      </p:sp>
    </p:spTree>
    <p:extLst>
      <p:ext uri="{BB962C8B-B14F-4D97-AF65-F5344CB8AC3E}">
        <p14:creationId xmlns:p14="http://schemas.microsoft.com/office/powerpoint/2010/main" val="249334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6</a:t>
            </a:fld>
            <a:endParaRPr lang="en-US"/>
          </a:p>
        </p:txBody>
      </p:sp>
    </p:spTree>
    <p:extLst>
      <p:ext uri="{BB962C8B-B14F-4D97-AF65-F5344CB8AC3E}">
        <p14:creationId xmlns:p14="http://schemas.microsoft.com/office/powerpoint/2010/main" val="27774402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8</a:t>
            </a:fld>
            <a:endParaRPr lang="en-US"/>
          </a:p>
        </p:txBody>
      </p:sp>
    </p:spTree>
    <p:extLst>
      <p:ext uri="{BB962C8B-B14F-4D97-AF65-F5344CB8AC3E}">
        <p14:creationId xmlns:p14="http://schemas.microsoft.com/office/powerpoint/2010/main" val="341773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12</a:t>
            </a:fld>
            <a:endParaRPr lang="en-US"/>
          </a:p>
        </p:txBody>
      </p:sp>
    </p:spTree>
    <p:extLst>
      <p:ext uri="{BB962C8B-B14F-4D97-AF65-F5344CB8AC3E}">
        <p14:creationId xmlns:p14="http://schemas.microsoft.com/office/powerpoint/2010/main" val="68469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13</a:t>
            </a:fld>
            <a:endParaRPr lang="en-US"/>
          </a:p>
        </p:txBody>
      </p:sp>
    </p:spTree>
    <p:extLst>
      <p:ext uri="{BB962C8B-B14F-4D97-AF65-F5344CB8AC3E}">
        <p14:creationId xmlns:p14="http://schemas.microsoft.com/office/powerpoint/2010/main" val="2900246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17</a:t>
            </a:fld>
            <a:endParaRPr lang="en-US"/>
          </a:p>
        </p:txBody>
      </p:sp>
    </p:spTree>
    <p:extLst>
      <p:ext uri="{BB962C8B-B14F-4D97-AF65-F5344CB8AC3E}">
        <p14:creationId xmlns:p14="http://schemas.microsoft.com/office/powerpoint/2010/main" val="665024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40D32-C421-4044-A30B-517F30E1B60B}" type="slidenum">
              <a:rPr lang="en-US" smtClean="0"/>
              <a:t>19</a:t>
            </a:fld>
            <a:endParaRPr lang="en-US"/>
          </a:p>
        </p:txBody>
      </p:sp>
    </p:spTree>
    <p:extLst>
      <p:ext uri="{BB962C8B-B14F-4D97-AF65-F5344CB8AC3E}">
        <p14:creationId xmlns:p14="http://schemas.microsoft.com/office/powerpoint/2010/main" val="2995431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B2775-EAA2-6B8A-2321-AC1D187195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E3E361-D52E-161B-C853-1EE31A1E032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072DA3-421D-4A17-F8D8-BA5059CD94B1}"/>
              </a:ext>
            </a:extLst>
          </p:cNvPr>
          <p:cNvSpPr>
            <a:spLocks noGrp="1"/>
          </p:cNvSpPr>
          <p:nvPr>
            <p:ph type="dt" sz="half" idx="10"/>
          </p:nvPr>
        </p:nvSpPr>
        <p:spPr/>
        <p:txBody>
          <a:bodyPr/>
          <a:lstStyle/>
          <a:p>
            <a:fld id="{073D55F9-11A3-4523-8F38-6BA37933791A}" type="datetime1">
              <a:rPr lang="en-US" smtClean="0"/>
              <a:t>9/3/2024</a:t>
            </a:fld>
            <a:endParaRPr lang="en-US"/>
          </a:p>
        </p:txBody>
      </p:sp>
      <p:sp>
        <p:nvSpPr>
          <p:cNvPr id="5" name="Footer Placeholder 4">
            <a:extLst>
              <a:ext uri="{FF2B5EF4-FFF2-40B4-BE49-F238E27FC236}">
                <a16:creationId xmlns:a16="http://schemas.microsoft.com/office/drawing/2014/main" id="{C5D9C5E2-5365-F1A0-F1C3-37EB97EA75F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3648571-A6C9-C546-4076-B1E225709C9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5151887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31C87-8EAE-E22B-F390-98C6E0566D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C522FE5-D7A4-AC58-A02A-066FE2B658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7AD98B-30B6-F1C0-2051-A83354C9DEFD}"/>
              </a:ext>
            </a:extLst>
          </p:cNvPr>
          <p:cNvSpPr>
            <a:spLocks noGrp="1"/>
          </p:cNvSpPr>
          <p:nvPr>
            <p:ph type="dt" sz="half" idx="10"/>
          </p:nvPr>
        </p:nvSpPr>
        <p:spPr/>
        <p:txBody>
          <a:bodyPr/>
          <a:lstStyle/>
          <a:p>
            <a:fld id="{0B4E757A-3EC2-4683-9080-1A460C37C843}" type="datetime1">
              <a:rPr lang="en-US" smtClean="0"/>
              <a:t>9/3/2024</a:t>
            </a:fld>
            <a:endParaRPr lang="en-US"/>
          </a:p>
        </p:txBody>
      </p:sp>
      <p:sp>
        <p:nvSpPr>
          <p:cNvPr id="5" name="Footer Placeholder 4">
            <a:extLst>
              <a:ext uri="{FF2B5EF4-FFF2-40B4-BE49-F238E27FC236}">
                <a16:creationId xmlns:a16="http://schemas.microsoft.com/office/drawing/2014/main" id="{EEDC5232-3CB0-630C-B847-86C462DDD19A}"/>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73131E22-C0D0-45F9-EDC4-0EC998135536}"/>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670960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ACEB78F-BB11-4951-CF69-66A09B342A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E5DDE8-6353-2873-38C4-2657001DE0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BDF4E5-3062-1ECB-C72F-33615108D075}"/>
              </a:ext>
            </a:extLst>
          </p:cNvPr>
          <p:cNvSpPr>
            <a:spLocks noGrp="1"/>
          </p:cNvSpPr>
          <p:nvPr>
            <p:ph type="dt" sz="half" idx="10"/>
          </p:nvPr>
        </p:nvSpPr>
        <p:spPr/>
        <p:txBody>
          <a:bodyPr/>
          <a:lstStyle/>
          <a:p>
            <a:fld id="{5CC8096C-64ED-4153-A483-5C02E44AD5C3}" type="datetime1">
              <a:rPr lang="en-US" smtClean="0"/>
              <a:t>9/3/2024</a:t>
            </a:fld>
            <a:endParaRPr lang="en-US" dirty="0"/>
          </a:p>
        </p:txBody>
      </p:sp>
      <p:sp>
        <p:nvSpPr>
          <p:cNvPr id="5" name="Footer Placeholder 4">
            <a:extLst>
              <a:ext uri="{FF2B5EF4-FFF2-40B4-BE49-F238E27FC236}">
                <a16:creationId xmlns:a16="http://schemas.microsoft.com/office/drawing/2014/main" id="{E7B74F4F-7D27-D11F-9717-903192C0534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2D04056-7B27-972C-37C0-3DFD985D8921}"/>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00626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871E8-F3B5-8DEB-BBED-4E836BE085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15AA38-A800-D010-641F-1F1C26735B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70CC14-75E0-7F68-ADF8-596BF832BFBF}"/>
              </a:ext>
            </a:extLst>
          </p:cNvPr>
          <p:cNvSpPr>
            <a:spLocks noGrp="1"/>
          </p:cNvSpPr>
          <p:nvPr>
            <p:ph type="dt" sz="half" idx="10"/>
          </p:nvPr>
        </p:nvSpPr>
        <p:spPr/>
        <p:txBody>
          <a:bodyPr/>
          <a:lstStyle/>
          <a:p>
            <a:fld id="{1CB9D56B-6EBE-4E5F-99D9-2A3DBDF37D0A}" type="datetime1">
              <a:rPr lang="en-US" smtClean="0"/>
              <a:t>9/3/2024</a:t>
            </a:fld>
            <a:endParaRPr lang="en-US"/>
          </a:p>
        </p:txBody>
      </p:sp>
      <p:sp>
        <p:nvSpPr>
          <p:cNvPr id="5" name="Footer Placeholder 4">
            <a:extLst>
              <a:ext uri="{FF2B5EF4-FFF2-40B4-BE49-F238E27FC236}">
                <a16:creationId xmlns:a16="http://schemas.microsoft.com/office/drawing/2014/main" id="{A779474A-2EB5-D539-AD7E-58A52225A376}"/>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381AE4F-5B1F-62DF-9B7C-6027ABACC7A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4209061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06B19-D961-E028-DBD3-EC020CD45E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369D6C6-4129-10E1-2FEB-66F94148966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76AC143-AD9F-610F-BEE8-1F369A802325}"/>
              </a:ext>
            </a:extLst>
          </p:cNvPr>
          <p:cNvSpPr>
            <a:spLocks noGrp="1"/>
          </p:cNvSpPr>
          <p:nvPr>
            <p:ph type="dt" sz="half" idx="10"/>
          </p:nvPr>
        </p:nvSpPr>
        <p:spPr/>
        <p:txBody>
          <a:bodyPr/>
          <a:lstStyle/>
          <a:p>
            <a:fld id="{8C33F3CA-C7E3-432D-9282-18F13836509A}" type="datetime1">
              <a:rPr lang="en-US" smtClean="0"/>
              <a:t>9/3/2024</a:t>
            </a:fld>
            <a:endParaRPr lang="en-US" dirty="0"/>
          </a:p>
        </p:txBody>
      </p:sp>
      <p:sp>
        <p:nvSpPr>
          <p:cNvPr id="5" name="Footer Placeholder 4">
            <a:extLst>
              <a:ext uri="{FF2B5EF4-FFF2-40B4-BE49-F238E27FC236}">
                <a16:creationId xmlns:a16="http://schemas.microsoft.com/office/drawing/2014/main" id="{26DF2114-8EA9-B8B0-DEE8-11752B78CDD5}"/>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13451C50-4C88-ACCF-810B-0050ED712BA1}"/>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331354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33666-4898-96A1-9399-CCE7674DC1F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11324D-1F7A-1F8B-EF62-F188128495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A11BBC-B175-BB9A-1A77-78B1EBDA45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CAA84E-9E9E-0D65-D8C9-8FDAC4AC2F0F}"/>
              </a:ext>
            </a:extLst>
          </p:cNvPr>
          <p:cNvSpPr>
            <a:spLocks noGrp="1"/>
          </p:cNvSpPr>
          <p:nvPr>
            <p:ph type="dt" sz="half" idx="10"/>
          </p:nvPr>
        </p:nvSpPr>
        <p:spPr/>
        <p:txBody>
          <a:bodyPr/>
          <a:lstStyle/>
          <a:p>
            <a:fld id="{75BE9C62-1337-40B8-BA50-E9F4861DB4BC}" type="datetime1">
              <a:rPr lang="en-US" smtClean="0"/>
              <a:t>9/3/2024</a:t>
            </a:fld>
            <a:endParaRPr lang="en-US"/>
          </a:p>
        </p:txBody>
      </p:sp>
      <p:sp>
        <p:nvSpPr>
          <p:cNvPr id="6" name="Footer Placeholder 5">
            <a:extLst>
              <a:ext uri="{FF2B5EF4-FFF2-40B4-BE49-F238E27FC236}">
                <a16:creationId xmlns:a16="http://schemas.microsoft.com/office/drawing/2014/main" id="{8D588649-0168-D0B2-33E1-BCBEBDD3DEF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FD48DAD-0D62-5A6D-0A6B-98982A2A0F39}"/>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43077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74AF8-EE18-C416-CB4C-8B18ADF67E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6D2CD9-2B77-9D14-A93D-4DAB2AC305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CCF62B-1962-AAA5-20AE-A2278D272BE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C7A5F9-7A2E-6906-D7DB-F3DC631D38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538AD4D-AF32-B5AC-95A5-F5A964B2A7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D5C5A4-8D5D-058D-E176-B3441360E616}"/>
              </a:ext>
            </a:extLst>
          </p:cNvPr>
          <p:cNvSpPr>
            <a:spLocks noGrp="1"/>
          </p:cNvSpPr>
          <p:nvPr>
            <p:ph type="dt" sz="half" idx="10"/>
          </p:nvPr>
        </p:nvSpPr>
        <p:spPr/>
        <p:txBody>
          <a:bodyPr/>
          <a:lstStyle/>
          <a:p>
            <a:fld id="{47C195EB-2DA3-4B24-8725-19BC22A7BE50}" type="datetime1">
              <a:rPr lang="en-US" smtClean="0"/>
              <a:t>9/3/2024</a:t>
            </a:fld>
            <a:endParaRPr lang="en-US"/>
          </a:p>
        </p:txBody>
      </p:sp>
      <p:sp>
        <p:nvSpPr>
          <p:cNvPr id="8" name="Footer Placeholder 7">
            <a:extLst>
              <a:ext uri="{FF2B5EF4-FFF2-40B4-BE49-F238E27FC236}">
                <a16:creationId xmlns:a16="http://schemas.microsoft.com/office/drawing/2014/main" id="{FEA4F40F-3CEE-B2B7-7599-B756F3D39193}"/>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7469332-3724-D9C1-73DB-BF27CF1769F4}"/>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919528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03DD70-D07F-7D0F-31C2-FED53B1FBD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632724E-7C9D-8D29-3F86-930621ECCADD}"/>
              </a:ext>
            </a:extLst>
          </p:cNvPr>
          <p:cNvSpPr>
            <a:spLocks noGrp="1"/>
          </p:cNvSpPr>
          <p:nvPr>
            <p:ph type="dt" sz="half" idx="10"/>
          </p:nvPr>
        </p:nvSpPr>
        <p:spPr/>
        <p:txBody>
          <a:bodyPr/>
          <a:lstStyle/>
          <a:p>
            <a:fld id="{F4E237E6-0076-4915-A5A8-B7C11FA4F374}" type="datetime1">
              <a:rPr lang="en-US" smtClean="0"/>
              <a:t>9/3/2024</a:t>
            </a:fld>
            <a:endParaRPr lang="en-US"/>
          </a:p>
        </p:txBody>
      </p:sp>
      <p:sp>
        <p:nvSpPr>
          <p:cNvPr id="4" name="Footer Placeholder 3">
            <a:extLst>
              <a:ext uri="{FF2B5EF4-FFF2-40B4-BE49-F238E27FC236}">
                <a16:creationId xmlns:a16="http://schemas.microsoft.com/office/drawing/2014/main" id="{6F10AA98-F3A6-E2A3-B143-7C73C46AFB31}"/>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5014DE20-68F0-A682-F340-1F9B6FBE8FB0}"/>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3526130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206600-6F07-E079-3011-7FF23AFCA3D3}"/>
              </a:ext>
            </a:extLst>
          </p:cNvPr>
          <p:cNvSpPr>
            <a:spLocks noGrp="1"/>
          </p:cNvSpPr>
          <p:nvPr>
            <p:ph type="dt" sz="half" idx="10"/>
          </p:nvPr>
        </p:nvSpPr>
        <p:spPr/>
        <p:txBody>
          <a:bodyPr/>
          <a:lstStyle/>
          <a:p>
            <a:fld id="{3505F58F-C0B5-422A-8E5A-6B99E5D80F0A}" type="datetime1">
              <a:rPr lang="en-US" smtClean="0"/>
              <a:t>9/3/2024</a:t>
            </a:fld>
            <a:endParaRPr lang="en-US"/>
          </a:p>
        </p:txBody>
      </p:sp>
      <p:sp>
        <p:nvSpPr>
          <p:cNvPr id="3" name="Footer Placeholder 2">
            <a:extLst>
              <a:ext uri="{FF2B5EF4-FFF2-40B4-BE49-F238E27FC236}">
                <a16:creationId xmlns:a16="http://schemas.microsoft.com/office/drawing/2014/main" id="{F4D1A728-32ED-E3B9-CD5F-E657432E08B0}"/>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75985246-FB86-95D2-4B5C-46AD9D409313}"/>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9623806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9B502-8390-2942-3AD4-BDC2DAFABC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1C131D-DB80-C047-BDA8-F17EB24E81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CA9A477-5C09-8BA4-A12B-B86484CE4C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E547C6C-539D-E21D-7D12-67E6492909E8}"/>
              </a:ext>
            </a:extLst>
          </p:cNvPr>
          <p:cNvSpPr>
            <a:spLocks noGrp="1"/>
          </p:cNvSpPr>
          <p:nvPr>
            <p:ph type="dt" sz="half" idx="10"/>
          </p:nvPr>
        </p:nvSpPr>
        <p:spPr/>
        <p:txBody>
          <a:bodyPr/>
          <a:lstStyle/>
          <a:p>
            <a:fld id="{7565E655-9687-48DF-A33F-F8824CCCB5D1}" type="datetime1">
              <a:rPr lang="en-US" smtClean="0"/>
              <a:t>9/3/2024</a:t>
            </a:fld>
            <a:endParaRPr lang="en-US"/>
          </a:p>
        </p:txBody>
      </p:sp>
      <p:sp>
        <p:nvSpPr>
          <p:cNvPr id="6" name="Footer Placeholder 5">
            <a:extLst>
              <a:ext uri="{FF2B5EF4-FFF2-40B4-BE49-F238E27FC236}">
                <a16:creationId xmlns:a16="http://schemas.microsoft.com/office/drawing/2014/main" id="{7D7F4FB4-8F3E-D5F3-9811-CFF085D2277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8102EEC5-70CC-8948-5E12-5DF955C8FCAB}"/>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256235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33408-EB0D-1F6D-4DA0-464DAE8C01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E76BC8-8C69-E3AF-72E6-C30DBC1A14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28F7AD-210F-95F7-6009-A84A2FD902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1D7F5B-A8B2-87C3-C41B-490831C8329E}"/>
              </a:ext>
            </a:extLst>
          </p:cNvPr>
          <p:cNvSpPr>
            <a:spLocks noGrp="1"/>
          </p:cNvSpPr>
          <p:nvPr>
            <p:ph type="dt" sz="half" idx="10"/>
          </p:nvPr>
        </p:nvSpPr>
        <p:spPr/>
        <p:txBody>
          <a:bodyPr/>
          <a:lstStyle/>
          <a:p>
            <a:fld id="{B97FD56A-AAB8-4544-A495-D0645413C9E3}" type="datetime1">
              <a:rPr lang="en-US" smtClean="0"/>
              <a:t>9/3/2024</a:t>
            </a:fld>
            <a:endParaRPr lang="en-US"/>
          </a:p>
        </p:txBody>
      </p:sp>
      <p:sp>
        <p:nvSpPr>
          <p:cNvPr id="6" name="Footer Placeholder 5">
            <a:extLst>
              <a:ext uri="{FF2B5EF4-FFF2-40B4-BE49-F238E27FC236}">
                <a16:creationId xmlns:a16="http://schemas.microsoft.com/office/drawing/2014/main" id="{485F2AAA-5528-9728-4EA8-5834C2731C1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93146FCA-B8CE-5B67-B4AB-9310C073C0D7}"/>
              </a:ext>
            </a:extLst>
          </p:cNvPr>
          <p:cNvSpPr>
            <a:spLocks noGrp="1"/>
          </p:cNvSpPr>
          <p:nvPr>
            <p:ph type="sldNum" sz="quarter" idx="12"/>
          </p:nvPr>
        </p:nvSpPr>
        <p:spPr/>
        <p:txBody>
          <a:bodyPr/>
          <a:lstStyle/>
          <a:p>
            <a:fld id="{11A71338-8BA2-4C79-A6C5-5A8E30081D0C}" type="slidenum">
              <a:rPr lang="en-US" smtClean="0"/>
              <a:t>‹#›</a:t>
            </a:fld>
            <a:endParaRPr lang="en-US"/>
          </a:p>
        </p:txBody>
      </p:sp>
    </p:spTree>
    <p:extLst>
      <p:ext uri="{BB962C8B-B14F-4D97-AF65-F5344CB8AC3E}">
        <p14:creationId xmlns:p14="http://schemas.microsoft.com/office/powerpoint/2010/main" val="1766604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254EA3C-8CBD-ABF1-72F8-425031D6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C0CF6CF-DCE1-9E97-9BF9-ADAD897347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777E75-EF83-DA57-5397-28ACA67DF1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93BAB95-8DA7-460B-B00A-7037C8394FB0}" type="datetime1">
              <a:rPr lang="en-US" smtClean="0"/>
              <a:pPr/>
              <a:t>9/3/2024</a:t>
            </a:fld>
            <a:endParaRPr lang="en-US" dirty="0"/>
          </a:p>
        </p:txBody>
      </p:sp>
      <p:sp>
        <p:nvSpPr>
          <p:cNvPr id="5" name="Footer Placeholder 4">
            <a:extLst>
              <a:ext uri="{FF2B5EF4-FFF2-40B4-BE49-F238E27FC236}">
                <a16:creationId xmlns:a16="http://schemas.microsoft.com/office/drawing/2014/main" id="{77338AFA-693D-C5BA-21B7-3D2A2FEE57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Sample Footer Text</a:t>
            </a:r>
            <a:endParaRPr lang="en-US" dirty="0">
              <a:solidFill>
                <a:srgbClr val="FFFFFF"/>
              </a:solidFill>
            </a:endParaRPr>
          </a:p>
        </p:txBody>
      </p:sp>
      <p:sp>
        <p:nvSpPr>
          <p:cNvPr id="6" name="Slide Number Placeholder 5">
            <a:extLst>
              <a:ext uri="{FF2B5EF4-FFF2-40B4-BE49-F238E27FC236}">
                <a16:creationId xmlns:a16="http://schemas.microsoft.com/office/drawing/2014/main" id="{DDA8B3DC-37AF-DD94-E8DB-D8FD59510BE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A71338-8BA2-4C79-A6C5-5A8E30081D0C}" type="slidenum">
              <a:rPr lang="en-US" smtClean="0"/>
              <a:pPr/>
              <a:t>‹#›</a:t>
            </a:fld>
            <a:endParaRPr lang="en-US" dirty="0"/>
          </a:p>
        </p:txBody>
      </p:sp>
    </p:spTree>
    <p:extLst>
      <p:ext uri="{BB962C8B-B14F-4D97-AF65-F5344CB8AC3E}">
        <p14:creationId xmlns:p14="http://schemas.microsoft.com/office/powerpoint/2010/main" val="364637861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britannica.com/"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descr="Several wine corks with names&#10;&#10;Description automatically generated">
            <a:extLst>
              <a:ext uri="{FF2B5EF4-FFF2-40B4-BE49-F238E27FC236}">
                <a16:creationId xmlns:a16="http://schemas.microsoft.com/office/drawing/2014/main" id="{A2A5D225-F20C-3C11-BA4C-2A1A161DAA13}"/>
              </a:ext>
            </a:extLst>
          </p:cNvPr>
          <p:cNvPicPr>
            <a:picLocks noChangeAspect="1"/>
          </p:cNvPicPr>
          <p:nvPr/>
        </p:nvPicPr>
        <p:blipFill>
          <a:blip r:embed="rId3">
            <a:extLst>
              <a:ext uri="{28A0092B-C50C-407E-A947-70E740481C1C}">
                <a14:useLocalDpi xmlns:a14="http://schemas.microsoft.com/office/drawing/2010/main" val="0"/>
              </a:ext>
            </a:extLst>
          </a:blip>
          <a:srcRect l="124" r="12068"/>
          <a:stretch/>
        </p:blipFill>
        <p:spPr>
          <a:xfrm>
            <a:off x="0" y="0"/>
            <a:ext cx="12192000" cy="6904368"/>
          </a:xfrm>
          <a:prstGeom prst="rect">
            <a:avLst/>
          </a:prstGeom>
        </p:spPr>
      </p:pic>
      <p:sp>
        <p:nvSpPr>
          <p:cNvPr id="6" name="TextBox 5">
            <a:extLst>
              <a:ext uri="{FF2B5EF4-FFF2-40B4-BE49-F238E27FC236}">
                <a16:creationId xmlns:a16="http://schemas.microsoft.com/office/drawing/2014/main" id="{C6B5AA13-B50D-1B6E-F531-0297F99DEB7F}"/>
              </a:ext>
            </a:extLst>
          </p:cNvPr>
          <p:cNvSpPr txBox="1"/>
          <p:nvPr/>
        </p:nvSpPr>
        <p:spPr>
          <a:xfrm>
            <a:off x="0" y="416457"/>
            <a:ext cx="12192000" cy="2970044"/>
          </a:xfrm>
          <a:prstGeom prst="rect">
            <a:avLst/>
          </a:prstGeom>
          <a:noFill/>
        </p:spPr>
        <p:txBody>
          <a:bodyPr wrap="square">
            <a:spAutoFit/>
          </a:bodyPr>
          <a:lstStyle/>
          <a:p>
            <a:pPr algn="ctr"/>
            <a:r>
              <a:rPr lang="en-US" sz="6000" b="1" kern="1800"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Wines of Chile</a:t>
            </a:r>
          </a:p>
          <a:p>
            <a:pPr algn="ctr"/>
            <a:r>
              <a:rPr lang="en-US" sz="2800" b="1" dirty="0">
                <a:solidFill>
                  <a:srgbClr val="FFFF00"/>
                </a:solidFill>
                <a:latin typeface="Times New Roman" panose="02020603050405020304" pitchFamily="18" charset="0"/>
                <a:cs typeface="Times New Roman" panose="02020603050405020304" pitchFamily="18" charset="0"/>
              </a:rPr>
              <a:t>Presented by</a:t>
            </a:r>
            <a:endParaRPr lang="en-US" sz="5500" b="1" dirty="0">
              <a:solidFill>
                <a:srgbClr val="FFFF00"/>
              </a:solidFill>
              <a:latin typeface="Times New Roman" panose="02020603050405020304" pitchFamily="18" charset="0"/>
              <a:cs typeface="Times New Roman" panose="02020603050405020304" pitchFamily="18" charset="0"/>
            </a:endParaRPr>
          </a:p>
          <a:p>
            <a:pPr algn="ctr"/>
            <a:r>
              <a:rPr lang="en-US" sz="4400" b="1" dirty="0">
                <a:solidFill>
                  <a:srgbClr val="FFFF00"/>
                </a:solidFill>
                <a:latin typeface="Times New Roman" panose="02020603050405020304" pitchFamily="18" charset="0"/>
                <a:cs typeface="Times New Roman" panose="02020603050405020304" pitchFamily="18" charset="0"/>
              </a:rPr>
              <a:t>Marc Silver</a:t>
            </a:r>
          </a:p>
          <a:p>
            <a:pPr algn="ctr"/>
            <a:endParaRPr lang="en-US" sz="5500" dirty="0">
              <a:solidFill>
                <a:srgbClr val="000000"/>
              </a:solidFill>
              <a:latin typeface="Aptos Display" panose="020B0004020202020204" pitchFamily="34" charset="0"/>
            </a:endParaRPr>
          </a:p>
        </p:txBody>
      </p:sp>
    </p:spTree>
    <p:extLst>
      <p:ext uri="{BB962C8B-B14F-4D97-AF65-F5344CB8AC3E}">
        <p14:creationId xmlns:p14="http://schemas.microsoft.com/office/powerpoint/2010/main" val="2890226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AC29-A201-E025-3B2C-59853197F09B}"/>
              </a:ext>
            </a:extLst>
          </p:cNvPr>
          <p:cNvSpPr>
            <a:spLocks noGrp="1"/>
          </p:cNvSpPr>
          <p:nvPr>
            <p:ph type="title"/>
          </p:nvPr>
        </p:nvSpPr>
        <p:spPr>
          <a:xfrm>
            <a:off x="0" y="38245"/>
            <a:ext cx="12192000" cy="1244455"/>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7F2E70D6-5896-A760-5C79-F15DB2E2D4E3}"/>
              </a:ext>
            </a:extLst>
          </p:cNvPr>
          <p:cNvSpPr>
            <a:spLocks noGrp="1"/>
          </p:cNvSpPr>
          <p:nvPr>
            <p:ph idx="1"/>
          </p:nvPr>
        </p:nvSpPr>
        <p:spPr>
          <a:xfrm>
            <a:off x="165100" y="1282700"/>
            <a:ext cx="8547100" cy="5575300"/>
          </a:xfrm>
        </p:spPr>
        <p:txBody>
          <a:bodyPr>
            <a:normAutofit fontScale="92500"/>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Maipo Valley is renowned for its Cabernet Sauvignon, which is often considered the region’s flagship varietal. The warm climate allows the grapes to achieve full ripeness, resulting in wines with deep color, rich flavors of black currant, plum, and a characteristic bell pepper note. Maipo Cabernets are typically well-structured with firm tannins and are often aged in oak barrels to enhance their complexity (Gordon, 2018).</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Merlot from Maipo Valley is another standout, known for its smooth texture and plush fruitiness. The cooler temperatures in the valley’s higher elevations help maintain the grape’s acidity and balance, leading to wines with flavors of ripe cherries, plums, and hints of chocolate (Sánchez, 2019).</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In recent years, Syrah has gained popularity in Maipo Valley. The varietal thrives in the valley’s diverse soils, producing wines with bold flavors of blackberry, pepper, and a distinctive smokiness. The cool night temperatures contribute to the grape’s aromatic complexity (Williams, 2021).</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pic>
        <p:nvPicPr>
          <p:cNvPr id="4" name="Picture 3" descr="A white bottle of wine&#10;&#10;Description automatically generated">
            <a:extLst>
              <a:ext uri="{FF2B5EF4-FFF2-40B4-BE49-F238E27FC236}">
                <a16:creationId xmlns:a16="http://schemas.microsoft.com/office/drawing/2014/main" id="{7D77AFEB-3F67-78CF-4C7B-C6552FF93469}"/>
              </a:ext>
            </a:extLst>
          </p:cNvPr>
          <p:cNvPicPr>
            <a:picLocks noChangeAspect="1"/>
          </p:cNvPicPr>
          <p:nvPr/>
        </p:nvPicPr>
        <p:blipFill rotWithShape="1">
          <a:blip r:embed="rId2">
            <a:extLst>
              <a:ext uri="{28A0092B-C50C-407E-A947-70E740481C1C}">
                <a14:useLocalDpi xmlns:a14="http://schemas.microsoft.com/office/drawing/2010/main" val="0"/>
              </a:ext>
            </a:extLst>
          </a:blip>
          <a:srcRect l="11765" r="4025"/>
          <a:stretch/>
        </p:blipFill>
        <p:spPr>
          <a:xfrm>
            <a:off x="8712200" y="1282700"/>
            <a:ext cx="3454400" cy="5575299"/>
          </a:xfrm>
          <a:prstGeom prst="rect">
            <a:avLst/>
          </a:prstGeom>
        </p:spPr>
      </p:pic>
    </p:spTree>
    <p:extLst>
      <p:ext uri="{BB962C8B-B14F-4D97-AF65-F5344CB8AC3E}">
        <p14:creationId xmlns:p14="http://schemas.microsoft.com/office/powerpoint/2010/main" val="3745419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4C12C-BE5D-7FCF-35EF-D60C39A8DD1F}"/>
              </a:ext>
            </a:extLst>
          </p:cNvPr>
          <p:cNvSpPr>
            <a:spLocks noGrp="1"/>
          </p:cNvSpPr>
          <p:nvPr>
            <p:ph type="title"/>
          </p:nvPr>
        </p:nvSpPr>
        <p:spPr>
          <a:xfrm>
            <a:off x="838200" y="365125"/>
            <a:ext cx="10515600" cy="1042811"/>
          </a:xfrm>
        </p:spPr>
        <p:txBody>
          <a:bodyPr>
            <a:normAutofit/>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Rapel Valley Region</a:t>
            </a:r>
            <a:endParaRPr lang="en-US" b="1"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6FEA7357-0AA3-6FD6-12DA-5800E317F4C9}"/>
              </a:ext>
            </a:extLst>
          </p:cNvPr>
          <p:cNvSpPr>
            <a:spLocks noGrp="1"/>
          </p:cNvSpPr>
          <p:nvPr>
            <p:ph idx="1"/>
          </p:nvPr>
        </p:nvSpPr>
        <p:spPr>
          <a:xfrm>
            <a:off x="1" y="1407936"/>
            <a:ext cx="12191998" cy="5450064"/>
          </a:xfrm>
        </p:spPr>
        <p:txBody>
          <a:bodyPr>
            <a:no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Rapel Valley Including the Colchagua and Cachapoal valleys, Rapel is renowned for its robust red wines, particularly Merlot and Carmenère. Colchagua has earned a reputation for its full-bodied reds and award-winning wines (Gordon, 2018).</a:t>
            </a:r>
          </a:p>
        </p:txBody>
      </p:sp>
      <p:pic>
        <p:nvPicPr>
          <p:cNvPr id="5" name="Picture 4" descr="A map of a region&#10;&#10;Description automatically generated">
            <a:extLst>
              <a:ext uri="{FF2B5EF4-FFF2-40B4-BE49-F238E27FC236}">
                <a16:creationId xmlns:a16="http://schemas.microsoft.com/office/drawing/2014/main" id="{295D7568-7958-AC14-5FF9-08282411CACC}"/>
              </a:ext>
            </a:extLst>
          </p:cNvPr>
          <p:cNvPicPr>
            <a:picLocks noChangeAspect="1"/>
          </p:cNvPicPr>
          <p:nvPr/>
        </p:nvPicPr>
        <p:blipFill rotWithShape="1">
          <a:blip r:embed="rId2">
            <a:extLst>
              <a:ext uri="{28A0092B-C50C-407E-A947-70E740481C1C}">
                <a14:useLocalDpi xmlns:a14="http://schemas.microsoft.com/office/drawing/2010/main" val="0"/>
              </a:ext>
            </a:extLst>
          </a:blip>
          <a:srcRect l="20136" r="3486"/>
          <a:stretch/>
        </p:blipFill>
        <p:spPr>
          <a:xfrm>
            <a:off x="0" y="2667000"/>
            <a:ext cx="6716879" cy="4191001"/>
          </a:xfrm>
          <a:prstGeom prst="rect">
            <a:avLst/>
          </a:prstGeom>
        </p:spPr>
      </p:pic>
      <p:sp>
        <p:nvSpPr>
          <p:cNvPr id="7" name="TextBox 6">
            <a:extLst>
              <a:ext uri="{FF2B5EF4-FFF2-40B4-BE49-F238E27FC236}">
                <a16:creationId xmlns:a16="http://schemas.microsoft.com/office/drawing/2014/main" id="{4E976A8C-1FA7-B2E3-46A3-234DC5DC8BE6}"/>
              </a:ext>
            </a:extLst>
          </p:cNvPr>
          <p:cNvSpPr txBox="1"/>
          <p:nvPr/>
        </p:nvSpPr>
        <p:spPr>
          <a:xfrm>
            <a:off x="6716879" y="2666999"/>
            <a:ext cx="5475120" cy="3871701"/>
          </a:xfrm>
          <a:prstGeom prst="rect">
            <a:avLst/>
          </a:prstGeom>
          <a:noFill/>
        </p:spPr>
        <p:txBody>
          <a:bodyPr wrap="square">
            <a:spAutoFit/>
          </a:bodyPr>
          <a:lstStyle/>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Tahoma" panose="020B0604030504040204" pitchFamily="34" charset="0"/>
                <a:cs typeface="Times New Roman" panose="02020603050405020304" pitchFamily="18" charset="0"/>
              </a:rPr>
              <a:t>Curicó Valley: Known for its diverse range of varietals, Curicó produces high-quality wines, including Sauvignon Blanc and Chardonnay. </a:t>
            </a:r>
          </a:p>
          <a:p>
            <a:pPr marL="34290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Tahoma" panose="020B0604030504040204" pitchFamily="34" charset="0"/>
                <a:cs typeface="Times New Roman" panose="02020603050405020304" pitchFamily="18" charset="0"/>
              </a:rPr>
              <a:t>The valley’s cooler temperatures and proximity to the Andes contribute to the freshness and balance of its wines (Sánchez, 2019).</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76803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8801099" cy="1297458"/>
          </a:xfrm>
        </p:spPr>
        <p:txBody>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Rapel Valley Region</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27001" y="1210962"/>
            <a:ext cx="8674100" cy="5647038"/>
          </a:xfrm>
        </p:spPr>
        <p:txBody>
          <a:bodyPr>
            <a:normAutofit/>
          </a:bodyPr>
          <a:lstStyle/>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Located near the coast, the Casablanca Valley benefits from a cooler climate and oceanic breezes, making it ideal for white varietals such as Sauvignon Blanc and Chardonnay.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region is known for its crisp, aromatic white wines and has become a benchmark for cool-climate viticulture in Chile (Smith, 2017).</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indent="0">
              <a:lnSpc>
                <a:spcPct val="107000"/>
              </a:lnSpc>
              <a:spcBef>
                <a:spcPts val="0"/>
              </a:spcBef>
              <a:spcAft>
                <a:spcPts val="800"/>
              </a:spcAft>
              <a:buNone/>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Casablanca Valley: Geography and Climate</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Casablanca Valley is situated closer to the coast, benefiting from a cool maritime climate influenced by the Pacific Ocean. </a:t>
            </a: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proximity results in cooler temperatures and morning fog, which help to preserve the acidity and freshness of the grapes. The region’s relatively recent development in the 1980s has quickly established it as a leading area for cool-climate varietals.</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on a wooden post&#10;&#10;Description automatically generated">
            <a:extLst>
              <a:ext uri="{FF2B5EF4-FFF2-40B4-BE49-F238E27FC236}">
                <a16:creationId xmlns:a16="http://schemas.microsoft.com/office/drawing/2014/main" id="{5FCF6BBE-4547-7226-1AA1-27CC2AA7653D}"/>
              </a:ext>
            </a:extLst>
          </p:cNvPr>
          <p:cNvPicPr>
            <a:picLocks noChangeAspect="1"/>
          </p:cNvPicPr>
          <p:nvPr/>
        </p:nvPicPr>
        <p:blipFill rotWithShape="1">
          <a:blip r:embed="rId3">
            <a:extLst>
              <a:ext uri="{28A0092B-C50C-407E-A947-70E740481C1C}">
                <a14:useLocalDpi xmlns:a14="http://schemas.microsoft.com/office/drawing/2010/main" val="0"/>
              </a:ext>
            </a:extLst>
          </a:blip>
          <a:srcRect l="9081" r="58011"/>
          <a:stretch/>
        </p:blipFill>
        <p:spPr>
          <a:xfrm>
            <a:off x="8801100" y="-1"/>
            <a:ext cx="3390900" cy="6858000"/>
          </a:xfrm>
          <a:prstGeom prst="rect">
            <a:avLst/>
          </a:prstGeom>
        </p:spPr>
      </p:pic>
    </p:spTree>
    <p:extLst>
      <p:ext uri="{BB962C8B-B14F-4D97-AF65-F5344CB8AC3E}">
        <p14:creationId xmlns:p14="http://schemas.microsoft.com/office/powerpoint/2010/main" val="3568214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24585"/>
            <a:ext cx="12192000" cy="865232"/>
          </a:xfrm>
        </p:spPr>
        <p:txBody>
          <a:bodyPr>
            <a:normAutofit/>
          </a:bodyPr>
          <a:lstStyle/>
          <a:p>
            <a:pPr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Casablanca Valley Prominent Varietals</a:t>
            </a:r>
            <a:endParaRPr lang="en-US"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2489200" y="838200"/>
            <a:ext cx="9702800" cy="6108700"/>
          </a:xfrm>
        </p:spPr>
        <p:txBody>
          <a:bodyPr>
            <a:no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Casablanca Valley is especially renowned for its Sauvignon Blanc, which thrives in the cool climate. The resulting wines are known for their vibrant acidity and intense flavors of citrus, green apple, and fresh herbs. The region’s maritime influence imparts a distinctive minerality and crispness to the wine (Smith, 2017).</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The region’s Chardonnay is also noteworthy, ranging from lean and mineral-driven styles to richer, more textured expressions. The cooler temperatures help maintain the grape’s natural acidity, while varying winemaking techniques—such as oak aging and lees contact—add complexity and depth. Flavors typically include green apple, pear, and subtle notes of toasted nuts (Parker, 2004).</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Pinot Noir</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Pinot Noir from Casablanca Valley is gaining acclaim for its elegance and finesse. The cooler conditions slow down ripening, allowing the grape to develop its delicate red fruit flavors and nuanced aromas. Wines from this varietal often feature red cherries, raspberries, and earthy undertones (Ramos, 2015).</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7" name="Picture 6" descr="A bottle of wine with a white label&#10;&#10;Description automatically generated">
            <a:extLst>
              <a:ext uri="{FF2B5EF4-FFF2-40B4-BE49-F238E27FC236}">
                <a16:creationId xmlns:a16="http://schemas.microsoft.com/office/drawing/2014/main" id="{386D99A5-C38E-4E83-1581-EF404C58F7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3300"/>
            <a:ext cx="2489200" cy="5830116"/>
          </a:xfrm>
          <a:prstGeom prst="rect">
            <a:avLst/>
          </a:prstGeom>
        </p:spPr>
      </p:pic>
      <p:pic>
        <p:nvPicPr>
          <p:cNvPr id="9" name="Picture 8" descr="A gold circle with a number and text&#10;&#10;Description automatically generated">
            <a:extLst>
              <a:ext uri="{FF2B5EF4-FFF2-40B4-BE49-F238E27FC236}">
                <a16:creationId xmlns:a16="http://schemas.microsoft.com/office/drawing/2014/main" id="{031E2CC3-66CE-3FF3-2443-7E939A0EF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3300"/>
            <a:ext cx="989784" cy="989784"/>
          </a:xfrm>
          <a:prstGeom prst="rect">
            <a:avLst/>
          </a:prstGeom>
        </p:spPr>
      </p:pic>
      <p:pic>
        <p:nvPicPr>
          <p:cNvPr id="11" name="Picture 10" descr="A gold circle with black text and numbers&#10;&#10;Description automatically generated">
            <a:extLst>
              <a:ext uri="{FF2B5EF4-FFF2-40B4-BE49-F238E27FC236}">
                <a16:creationId xmlns:a16="http://schemas.microsoft.com/office/drawing/2014/main" id="{DF2DC46F-8980-08E7-CDE7-8D54004E32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891" y="1017323"/>
            <a:ext cx="958467" cy="961738"/>
          </a:xfrm>
          <a:prstGeom prst="rect">
            <a:avLst/>
          </a:prstGeom>
        </p:spPr>
      </p:pic>
    </p:spTree>
    <p:extLst>
      <p:ext uri="{BB962C8B-B14F-4D97-AF65-F5344CB8AC3E}">
        <p14:creationId xmlns:p14="http://schemas.microsoft.com/office/powerpoint/2010/main" val="3978670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3447535" y="0"/>
            <a:ext cx="5132928" cy="1968497"/>
          </a:xfrm>
        </p:spPr>
        <p:txBody>
          <a:bodyPr>
            <a:no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Colchagua Valley: A Robust Red Wine Region</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3447531" y="1968500"/>
            <a:ext cx="5132928" cy="4889499"/>
          </a:xfrm>
        </p:spPr>
        <p:txBody>
          <a:bodyPr>
            <a:noAutofit/>
          </a:bodyPr>
          <a:lstStyle/>
          <a:p>
            <a:pPr marL="0" indent="0">
              <a:buNone/>
            </a:pPr>
            <a:r>
              <a:rPr lang="en-US" sz="2400" b="1" dirty="0">
                <a:latin typeface="Times New Roman" panose="02020603050405020304" pitchFamily="18" charset="0"/>
                <a:cs typeface="Times New Roman" panose="02020603050405020304" pitchFamily="18" charset="0"/>
              </a:rPr>
              <a:t>Geography and Climate</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Located in the heart of the Central Valley, the Colchagua Valley is known for its warm climate and long growing season. </a:t>
            </a:r>
          </a:p>
          <a:p>
            <a:r>
              <a:rPr lang="en-US" sz="2400" dirty="0">
                <a:latin typeface="Times New Roman" panose="02020603050405020304" pitchFamily="18" charset="0"/>
                <a:cs typeface="Times New Roman" panose="02020603050405020304" pitchFamily="18" charset="0"/>
              </a:rPr>
              <a:t>The region benefits from the cooling influence of the Andes Mountains and the coastal breezes, creating an ideal environment for producing robust and full-bodied red wines.</a:t>
            </a:r>
          </a:p>
        </p:txBody>
      </p:sp>
      <p:pic>
        <p:nvPicPr>
          <p:cNvPr id="7" name="Picture 6" descr="A room with barrels of wine&#10;&#10;Description automatically generated">
            <a:extLst>
              <a:ext uri="{FF2B5EF4-FFF2-40B4-BE49-F238E27FC236}">
                <a16:creationId xmlns:a16="http://schemas.microsoft.com/office/drawing/2014/main" id="{41CC936A-33AC-C326-DDA9-1A2A3F120ACF}"/>
              </a:ext>
            </a:extLst>
          </p:cNvPr>
          <p:cNvPicPr>
            <a:picLocks noChangeAspect="1"/>
          </p:cNvPicPr>
          <p:nvPr/>
        </p:nvPicPr>
        <p:blipFill rotWithShape="1">
          <a:blip r:embed="rId2">
            <a:extLst>
              <a:ext uri="{28A0092B-C50C-407E-A947-70E740481C1C}">
                <a14:useLocalDpi xmlns:a14="http://schemas.microsoft.com/office/drawing/2010/main" val="0"/>
              </a:ext>
            </a:extLst>
          </a:blip>
          <a:srcRect l="24517" r="39647"/>
          <a:stretch/>
        </p:blipFill>
        <p:spPr>
          <a:xfrm>
            <a:off x="3" y="1"/>
            <a:ext cx="3695699" cy="6858001"/>
          </a:xfrm>
          <a:custGeom>
            <a:avLst/>
            <a:gdLst/>
            <a:ahLst/>
            <a:cxnLst/>
            <a:rect l="l" t="t" r="r" b="b"/>
            <a:pathLst>
              <a:path w="3695699" h="6858001">
                <a:moveTo>
                  <a:pt x="0" y="0"/>
                </a:moveTo>
                <a:lnTo>
                  <a:pt x="3435129" y="0"/>
                </a:lnTo>
                <a:lnTo>
                  <a:pt x="3430599" y="17349"/>
                </a:lnTo>
                <a:cubicBezTo>
                  <a:pt x="3437542" y="19835"/>
                  <a:pt x="3423757" y="30822"/>
                  <a:pt x="3427683" y="38871"/>
                </a:cubicBezTo>
                <a:cubicBezTo>
                  <a:pt x="3431230" y="44698"/>
                  <a:pt x="3427877" y="49388"/>
                  <a:pt x="3427096" y="55116"/>
                </a:cubicBezTo>
                <a:cubicBezTo>
                  <a:pt x="3429620" y="62945"/>
                  <a:pt x="3421946" y="87211"/>
                  <a:pt x="3417356" y="93331"/>
                </a:cubicBezTo>
                <a:cubicBezTo>
                  <a:pt x="3401974" y="107607"/>
                  <a:pt x="3409629" y="143436"/>
                  <a:pt x="3397765" y="155370"/>
                </a:cubicBezTo>
                <a:cubicBezTo>
                  <a:pt x="3395800" y="159886"/>
                  <a:pt x="3394789" y="164378"/>
                  <a:pt x="3394373" y="168831"/>
                </a:cubicBezTo>
                <a:lnTo>
                  <a:pt x="3394553" y="181402"/>
                </a:lnTo>
                <a:lnTo>
                  <a:pt x="3397293" y="185192"/>
                </a:lnTo>
                <a:lnTo>
                  <a:pt x="3395923" y="192756"/>
                </a:lnTo>
                <a:cubicBezTo>
                  <a:pt x="3396018" y="193497"/>
                  <a:pt x="3396112" y="194237"/>
                  <a:pt x="3396207" y="194978"/>
                </a:cubicBezTo>
                <a:cubicBezTo>
                  <a:pt x="3396531" y="199154"/>
                  <a:pt x="3396856" y="203330"/>
                  <a:pt x="3397180" y="207506"/>
                </a:cubicBezTo>
                <a:cubicBezTo>
                  <a:pt x="3382438" y="200939"/>
                  <a:pt x="3394549" y="241317"/>
                  <a:pt x="3383191" y="229051"/>
                </a:cubicBezTo>
                <a:cubicBezTo>
                  <a:pt x="3382519" y="234401"/>
                  <a:pt x="3381383" y="237332"/>
                  <a:pt x="3380194" y="239137"/>
                </a:cubicBezTo>
                <a:lnTo>
                  <a:pt x="3349267" y="310262"/>
                </a:lnTo>
                <a:lnTo>
                  <a:pt x="3344455" y="381704"/>
                </a:lnTo>
                <a:cubicBezTo>
                  <a:pt x="3343420" y="464598"/>
                  <a:pt x="3338482" y="511985"/>
                  <a:pt x="3327551" y="571873"/>
                </a:cubicBezTo>
                <a:cubicBezTo>
                  <a:pt x="3316620" y="631761"/>
                  <a:pt x="3309762" y="702429"/>
                  <a:pt x="3278869" y="741030"/>
                </a:cubicBezTo>
                <a:lnTo>
                  <a:pt x="3239259" y="957888"/>
                </a:lnTo>
                <a:cubicBezTo>
                  <a:pt x="3267597" y="1021376"/>
                  <a:pt x="3235647" y="1004478"/>
                  <a:pt x="3243890" y="1047869"/>
                </a:cubicBezTo>
                <a:cubicBezTo>
                  <a:pt x="3245988" y="1077107"/>
                  <a:pt x="3228006" y="1101189"/>
                  <a:pt x="3221700" y="1118244"/>
                </a:cubicBezTo>
                <a:cubicBezTo>
                  <a:pt x="3220198" y="1120922"/>
                  <a:pt x="3213346" y="1188569"/>
                  <a:pt x="3211078" y="1190394"/>
                </a:cubicBezTo>
                <a:cubicBezTo>
                  <a:pt x="3204899" y="1218939"/>
                  <a:pt x="3210276" y="1253036"/>
                  <a:pt x="3199704" y="1304585"/>
                </a:cubicBezTo>
                <a:cubicBezTo>
                  <a:pt x="3199438" y="1346246"/>
                  <a:pt x="3168623" y="1413431"/>
                  <a:pt x="3167741" y="1449444"/>
                </a:cubicBezTo>
                <a:cubicBezTo>
                  <a:pt x="3180911" y="1471132"/>
                  <a:pt x="3193362" y="1499173"/>
                  <a:pt x="3194410" y="1520667"/>
                </a:cubicBezTo>
                <a:cubicBezTo>
                  <a:pt x="3181228" y="1513763"/>
                  <a:pt x="3199978" y="1547097"/>
                  <a:pt x="3184473" y="1547038"/>
                </a:cubicBezTo>
                <a:cubicBezTo>
                  <a:pt x="3185153" y="1550949"/>
                  <a:pt x="3186303" y="1554741"/>
                  <a:pt x="3187573" y="1558550"/>
                </a:cubicBezTo>
                <a:lnTo>
                  <a:pt x="3188231" y="1560544"/>
                </a:lnTo>
                <a:lnTo>
                  <a:pt x="3188195" y="1568317"/>
                </a:lnTo>
                <a:lnTo>
                  <a:pt x="3191518" y="1570772"/>
                </a:lnTo>
                <a:lnTo>
                  <a:pt x="3193853" y="1582659"/>
                </a:lnTo>
                <a:cubicBezTo>
                  <a:pt x="3194213" y="1587070"/>
                  <a:pt x="3193997" y="1591769"/>
                  <a:pt x="3192857" y="1596890"/>
                </a:cubicBezTo>
                <a:cubicBezTo>
                  <a:pt x="3185716" y="1609144"/>
                  <a:pt x="3191593" y="1629575"/>
                  <a:pt x="3189686" y="1647479"/>
                </a:cubicBezTo>
                <a:lnTo>
                  <a:pt x="3187125" y="1655568"/>
                </a:lnTo>
                <a:cubicBezTo>
                  <a:pt x="3187259" y="1659315"/>
                  <a:pt x="3192418" y="1733399"/>
                  <a:pt x="3192552" y="1737146"/>
                </a:cubicBezTo>
                <a:cubicBezTo>
                  <a:pt x="3236684" y="1834597"/>
                  <a:pt x="3210475" y="1851660"/>
                  <a:pt x="3219437" y="1908917"/>
                </a:cubicBezTo>
                <a:lnTo>
                  <a:pt x="3220572" y="1915235"/>
                </a:lnTo>
                <a:cubicBezTo>
                  <a:pt x="3225642" y="1919319"/>
                  <a:pt x="3228448" y="1945519"/>
                  <a:pt x="3226946" y="1954447"/>
                </a:cubicBezTo>
                <a:cubicBezTo>
                  <a:pt x="3219553" y="1979351"/>
                  <a:pt x="3239504" y="2001442"/>
                  <a:pt x="3234148" y="2021397"/>
                </a:cubicBezTo>
                <a:cubicBezTo>
                  <a:pt x="3234224" y="2026740"/>
                  <a:pt x="3235084" y="2031233"/>
                  <a:pt x="3236424" y="2035173"/>
                </a:cubicBezTo>
                <a:lnTo>
                  <a:pt x="3241339" y="2045116"/>
                </a:lnTo>
                <a:lnTo>
                  <a:pt x="3233470" y="2098623"/>
                </a:lnTo>
                <a:cubicBezTo>
                  <a:pt x="3230495" y="2129687"/>
                  <a:pt x="3232618" y="2188321"/>
                  <a:pt x="3230016" y="2240964"/>
                </a:cubicBezTo>
                <a:cubicBezTo>
                  <a:pt x="3226602" y="2283982"/>
                  <a:pt x="3232644" y="2342030"/>
                  <a:pt x="3237809" y="2379644"/>
                </a:cubicBezTo>
                <a:cubicBezTo>
                  <a:pt x="3244462" y="2409884"/>
                  <a:pt x="3221747" y="2435219"/>
                  <a:pt x="3237054" y="2459103"/>
                </a:cubicBezTo>
                <a:cubicBezTo>
                  <a:pt x="3245536" y="2488997"/>
                  <a:pt x="3251426" y="2510390"/>
                  <a:pt x="3255285" y="2538679"/>
                </a:cubicBezTo>
                <a:cubicBezTo>
                  <a:pt x="3258296" y="2574322"/>
                  <a:pt x="3245460" y="2589819"/>
                  <a:pt x="3245073" y="2622720"/>
                </a:cubicBezTo>
                <a:lnTo>
                  <a:pt x="3252960" y="2736087"/>
                </a:lnTo>
                <a:cubicBezTo>
                  <a:pt x="3245577" y="2772183"/>
                  <a:pt x="3230063" y="2856752"/>
                  <a:pt x="3218681" y="2902964"/>
                </a:cubicBezTo>
                <a:cubicBezTo>
                  <a:pt x="3212624" y="2927969"/>
                  <a:pt x="3209733" y="2973979"/>
                  <a:pt x="3203641" y="3008786"/>
                </a:cubicBezTo>
                <a:cubicBezTo>
                  <a:pt x="3197547" y="3043595"/>
                  <a:pt x="3186644" y="3093251"/>
                  <a:pt x="3182123" y="3111815"/>
                </a:cubicBezTo>
                <a:lnTo>
                  <a:pt x="3176517" y="3120169"/>
                </a:lnTo>
                <a:lnTo>
                  <a:pt x="3177035" y="3121646"/>
                </a:lnTo>
                <a:cubicBezTo>
                  <a:pt x="3177423" y="3127588"/>
                  <a:pt x="3176129" y="3130763"/>
                  <a:pt x="3174093" y="3132705"/>
                </a:cubicBezTo>
                <a:lnTo>
                  <a:pt x="3171045" y="3134220"/>
                </a:lnTo>
                <a:lnTo>
                  <a:pt x="3168274" y="3141524"/>
                </a:lnTo>
                <a:lnTo>
                  <a:pt x="3160781" y="3155149"/>
                </a:lnTo>
                <a:cubicBezTo>
                  <a:pt x="3160949" y="3156237"/>
                  <a:pt x="3161116" y="3157326"/>
                  <a:pt x="3161284" y="3158414"/>
                </a:cubicBezTo>
                <a:lnTo>
                  <a:pt x="3152950" y="3180080"/>
                </a:lnTo>
                <a:lnTo>
                  <a:pt x="3153739" y="3180719"/>
                </a:lnTo>
                <a:cubicBezTo>
                  <a:pt x="3155321" y="3182647"/>
                  <a:pt x="3156128" y="3184999"/>
                  <a:pt x="3155342" y="3188313"/>
                </a:cubicBezTo>
                <a:cubicBezTo>
                  <a:pt x="3169797" y="3188216"/>
                  <a:pt x="3159934" y="3192271"/>
                  <a:pt x="3156340" y="3202049"/>
                </a:cubicBezTo>
                <a:cubicBezTo>
                  <a:pt x="3177988" y="3204083"/>
                  <a:pt x="3159779" y="3228842"/>
                  <a:pt x="3169832" y="3237938"/>
                </a:cubicBezTo>
                <a:cubicBezTo>
                  <a:pt x="3166705" y="3245075"/>
                  <a:pt x="3163793" y="3252659"/>
                  <a:pt x="3161244" y="3260564"/>
                </a:cubicBezTo>
                <a:lnTo>
                  <a:pt x="3160005" y="3265314"/>
                </a:lnTo>
                <a:cubicBezTo>
                  <a:pt x="3160063" y="3265371"/>
                  <a:pt x="3160124" y="3265428"/>
                  <a:pt x="3160184" y="3265486"/>
                </a:cubicBezTo>
                <a:cubicBezTo>
                  <a:pt x="3160345" y="3266694"/>
                  <a:pt x="3160101" y="3268319"/>
                  <a:pt x="3159279" y="3270659"/>
                </a:cubicBezTo>
                <a:lnTo>
                  <a:pt x="3157747" y="3273971"/>
                </a:lnTo>
                <a:lnTo>
                  <a:pt x="3155343" y="3283185"/>
                </a:lnTo>
                <a:cubicBezTo>
                  <a:pt x="3155517" y="3284422"/>
                  <a:pt x="3155689" y="3285657"/>
                  <a:pt x="3155860" y="3286893"/>
                </a:cubicBezTo>
                <a:lnTo>
                  <a:pt x="3158001" y="3289146"/>
                </a:lnTo>
                <a:lnTo>
                  <a:pt x="3157508" y="3289877"/>
                </a:lnTo>
                <a:cubicBezTo>
                  <a:pt x="3151604" y="3294411"/>
                  <a:pt x="3144966" y="3293561"/>
                  <a:pt x="3159853" y="3309833"/>
                </a:cubicBezTo>
                <a:cubicBezTo>
                  <a:pt x="3149181" y="3321561"/>
                  <a:pt x="3158789" y="3329345"/>
                  <a:pt x="3157392" y="3351579"/>
                </a:cubicBezTo>
                <a:cubicBezTo>
                  <a:pt x="3148710" y="3357083"/>
                  <a:pt x="3149361" y="3365079"/>
                  <a:pt x="3152871" y="3374240"/>
                </a:cubicBezTo>
                <a:cubicBezTo>
                  <a:pt x="3148885" y="3383513"/>
                  <a:pt x="3145239" y="3392740"/>
                  <a:pt x="3142119" y="3402557"/>
                </a:cubicBezTo>
                <a:lnTo>
                  <a:pt x="3138061" y="3419585"/>
                </a:lnTo>
                <a:lnTo>
                  <a:pt x="3139796" y="3424940"/>
                </a:lnTo>
                <a:cubicBezTo>
                  <a:pt x="3142520" y="3434326"/>
                  <a:pt x="3143300" y="3443700"/>
                  <a:pt x="3137669" y="3463264"/>
                </a:cubicBezTo>
                <a:cubicBezTo>
                  <a:pt x="3147380" y="3480689"/>
                  <a:pt x="3167781" y="3490510"/>
                  <a:pt x="3168140" y="3518969"/>
                </a:cubicBezTo>
                <a:cubicBezTo>
                  <a:pt x="3159473" y="3545761"/>
                  <a:pt x="3191152" y="3574399"/>
                  <a:pt x="3179206" y="3607864"/>
                </a:cubicBezTo>
                <a:cubicBezTo>
                  <a:pt x="3176757" y="3619813"/>
                  <a:pt x="3181069" y="3654600"/>
                  <a:pt x="3189125" y="3659839"/>
                </a:cubicBezTo>
                <a:cubicBezTo>
                  <a:pt x="3191518" y="3666815"/>
                  <a:pt x="3189857" y="3675779"/>
                  <a:pt x="3198077" y="3677681"/>
                </a:cubicBezTo>
                <a:cubicBezTo>
                  <a:pt x="3208136" y="3681475"/>
                  <a:pt x="3196345" y="3709561"/>
                  <a:pt x="3207094" y="3703876"/>
                </a:cubicBezTo>
                <a:cubicBezTo>
                  <a:pt x="3199084" y="3723751"/>
                  <a:pt x="3220453" y="3734396"/>
                  <a:pt x="3227016" y="3748633"/>
                </a:cubicBezTo>
                <a:cubicBezTo>
                  <a:pt x="3218663" y="3764666"/>
                  <a:pt x="3240667" y="3778725"/>
                  <a:pt x="3246806" y="3811324"/>
                </a:cubicBezTo>
                <a:cubicBezTo>
                  <a:pt x="3237058" y="3829063"/>
                  <a:pt x="3251097" y="3833247"/>
                  <a:pt x="3239091" y="3865102"/>
                </a:cubicBezTo>
                <a:cubicBezTo>
                  <a:pt x="3240755" y="3865725"/>
                  <a:pt x="3242340" y="3866659"/>
                  <a:pt x="3243800" y="3867874"/>
                </a:cubicBezTo>
                <a:cubicBezTo>
                  <a:pt x="3252276" y="3874935"/>
                  <a:pt x="3254724" y="3889782"/>
                  <a:pt x="3249268" y="3901031"/>
                </a:cubicBezTo>
                <a:cubicBezTo>
                  <a:pt x="3234180" y="3950514"/>
                  <a:pt x="3270886" y="3938724"/>
                  <a:pt x="3271850" y="3976535"/>
                </a:cubicBezTo>
                <a:cubicBezTo>
                  <a:pt x="3275333" y="4018513"/>
                  <a:pt x="3265836" y="4033210"/>
                  <a:pt x="3253128" y="4091308"/>
                </a:cubicBezTo>
                <a:cubicBezTo>
                  <a:pt x="3262530" y="4093945"/>
                  <a:pt x="3263925" y="4100312"/>
                  <a:pt x="3261491" y="4112665"/>
                </a:cubicBezTo>
                <a:cubicBezTo>
                  <a:pt x="3263824" y="4132845"/>
                  <a:pt x="3285122" y="4124005"/>
                  <a:pt x="3275235" y="4148543"/>
                </a:cubicBezTo>
                <a:cubicBezTo>
                  <a:pt x="3282222" y="4163609"/>
                  <a:pt x="3300717" y="4191930"/>
                  <a:pt x="3303406" y="4203059"/>
                </a:cubicBezTo>
                <a:cubicBezTo>
                  <a:pt x="3307769" y="4216879"/>
                  <a:pt x="3289765" y="4198911"/>
                  <a:pt x="3291377" y="4215304"/>
                </a:cubicBezTo>
                <a:cubicBezTo>
                  <a:pt x="3295421" y="4234470"/>
                  <a:pt x="3290844" y="4240556"/>
                  <a:pt x="3303627" y="4247412"/>
                </a:cubicBezTo>
                <a:cubicBezTo>
                  <a:pt x="3300302" y="4270043"/>
                  <a:pt x="3313094" y="4269840"/>
                  <a:pt x="3323715" y="4295574"/>
                </a:cubicBezTo>
                <a:cubicBezTo>
                  <a:pt x="3318854" y="4309546"/>
                  <a:pt x="3323708" y="4317748"/>
                  <a:pt x="3331757" y="4324626"/>
                </a:cubicBezTo>
                <a:cubicBezTo>
                  <a:pt x="3334500" y="4352298"/>
                  <a:pt x="3348521" y="4373553"/>
                  <a:pt x="3357571" y="4402594"/>
                </a:cubicBezTo>
                <a:cubicBezTo>
                  <a:pt x="3395421" y="4440113"/>
                  <a:pt x="3406716" y="4492429"/>
                  <a:pt x="3416883" y="4511276"/>
                </a:cubicBezTo>
                <a:lnTo>
                  <a:pt x="3418568" y="4515669"/>
                </a:lnTo>
                <a:cubicBezTo>
                  <a:pt x="3418685" y="4519956"/>
                  <a:pt x="3418801" y="4524244"/>
                  <a:pt x="3418918" y="4528531"/>
                </a:cubicBezTo>
                <a:cubicBezTo>
                  <a:pt x="3418727" y="4530191"/>
                  <a:pt x="3418537" y="4531850"/>
                  <a:pt x="3418346" y="4533510"/>
                </a:cubicBezTo>
                <a:cubicBezTo>
                  <a:pt x="3418215" y="4536889"/>
                  <a:pt x="3418462" y="4539065"/>
                  <a:pt x="3419005" y="4540494"/>
                </a:cubicBezTo>
                <a:lnTo>
                  <a:pt x="3424268" y="4595886"/>
                </a:lnTo>
                <a:cubicBezTo>
                  <a:pt x="3429156" y="4624362"/>
                  <a:pt x="3443934" y="4682306"/>
                  <a:pt x="3448330" y="4711348"/>
                </a:cubicBezTo>
                <a:lnTo>
                  <a:pt x="3445621" y="4714874"/>
                </a:lnTo>
                <a:cubicBezTo>
                  <a:pt x="3444103" y="4718397"/>
                  <a:pt x="3443735" y="4723077"/>
                  <a:pt x="3445980" y="4730345"/>
                </a:cubicBezTo>
                <a:lnTo>
                  <a:pt x="3446976" y="4731926"/>
                </a:lnTo>
                <a:lnTo>
                  <a:pt x="3443720" y="4745408"/>
                </a:lnTo>
                <a:cubicBezTo>
                  <a:pt x="3444756" y="4771155"/>
                  <a:pt x="3455466" y="4843107"/>
                  <a:pt x="3453194" y="4886406"/>
                </a:cubicBezTo>
                <a:cubicBezTo>
                  <a:pt x="3454856" y="4906631"/>
                  <a:pt x="3481235" y="5008239"/>
                  <a:pt x="3455210" y="5025296"/>
                </a:cubicBezTo>
                <a:cubicBezTo>
                  <a:pt x="3442202" y="5116320"/>
                  <a:pt x="3464654" y="5119078"/>
                  <a:pt x="3462841" y="5211091"/>
                </a:cubicBezTo>
                <a:cubicBezTo>
                  <a:pt x="3469390" y="5269669"/>
                  <a:pt x="3462794" y="5327391"/>
                  <a:pt x="3469385" y="5356669"/>
                </a:cubicBezTo>
                <a:cubicBezTo>
                  <a:pt x="3471479" y="5361935"/>
                  <a:pt x="3474277" y="5366825"/>
                  <a:pt x="3477268" y="5371683"/>
                </a:cubicBezTo>
                <a:lnTo>
                  <a:pt x="3478824" y="5374232"/>
                </a:lnTo>
                <a:lnTo>
                  <a:pt x="3486664" y="5427532"/>
                </a:lnTo>
                <a:lnTo>
                  <a:pt x="3499845" y="5523238"/>
                </a:lnTo>
                <a:cubicBezTo>
                  <a:pt x="3496480" y="5535759"/>
                  <a:pt x="3498126" y="5574631"/>
                  <a:pt x="3505782" y="5582050"/>
                </a:cubicBezTo>
                <a:cubicBezTo>
                  <a:pt x="3507640" y="5590169"/>
                  <a:pt x="3505294" y="5599602"/>
                  <a:pt x="3513368" y="5603412"/>
                </a:cubicBezTo>
                <a:cubicBezTo>
                  <a:pt x="3518549" y="5620896"/>
                  <a:pt x="3530454" y="5660930"/>
                  <a:pt x="3536869" y="5686953"/>
                </a:cubicBezTo>
                <a:cubicBezTo>
                  <a:pt x="3527290" y="5702684"/>
                  <a:pt x="3548216" y="5722678"/>
                  <a:pt x="3551859" y="5759548"/>
                </a:cubicBezTo>
                <a:cubicBezTo>
                  <a:pt x="3540751" y="5776843"/>
                  <a:pt x="3554471" y="5784377"/>
                  <a:pt x="3540024" y="5816599"/>
                </a:cubicBezTo>
                <a:cubicBezTo>
                  <a:pt x="3541640" y="5817630"/>
                  <a:pt x="3543154" y="5818984"/>
                  <a:pt x="3544521" y="5820619"/>
                </a:cubicBezTo>
                <a:cubicBezTo>
                  <a:pt x="3552455" y="5830118"/>
                  <a:pt x="3553767" y="5846834"/>
                  <a:pt x="3547449" y="5857956"/>
                </a:cubicBezTo>
                <a:cubicBezTo>
                  <a:pt x="3528571" y="5908761"/>
                  <a:pt x="3532186" y="5952107"/>
                  <a:pt x="3530253" y="5993572"/>
                </a:cubicBezTo>
                <a:cubicBezTo>
                  <a:pt x="3530522" y="6040113"/>
                  <a:pt x="3553891" y="6005695"/>
                  <a:pt x="3536734" y="6066404"/>
                </a:cubicBezTo>
                <a:cubicBezTo>
                  <a:pt x="3545935" y="6071268"/>
                  <a:pt x="3546842" y="6078512"/>
                  <a:pt x="3543461" y="6091477"/>
                </a:cubicBezTo>
                <a:cubicBezTo>
                  <a:pt x="3549602" y="6107585"/>
                  <a:pt x="3568275" y="6137061"/>
                  <a:pt x="3573577" y="6163051"/>
                </a:cubicBezTo>
                <a:cubicBezTo>
                  <a:pt x="3577046" y="6182032"/>
                  <a:pt x="3572259" y="6223892"/>
                  <a:pt x="3575275" y="6247420"/>
                </a:cubicBezTo>
                <a:cubicBezTo>
                  <a:pt x="3570217" y="6271412"/>
                  <a:pt x="3583023" y="6273898"/>
                  <a:pt x="3591673" y="6304222"/>
                </a:cubicBezTo>
                <a:cubicBezTo>
                  <a:pt x="3585743" y="6318440"/>
                  <a:pt x="3589967" y="6328418"/>
                  <a:pt x="3597489" y="6337624"/>
                </a:cubicBezTo>
                <a:cubicBezTo>
                  <a:pt x="3598113" y="6368401"/>
                  <a:pt x="3610504" y="6394558"/>
                  <a:pt x="3617330" y="6428161"/>
                </a:cubicBezTo>
                <a:cubicBezTo>
                  <a:pt x="3612404" y="6466489"/>
                  <a:pt x="3633001" y="6482393"/>
                  <a:pt x="3640218" y="6518318"/>
                </a:cubicBezTo>
                <a:cubicBezTo>
                  <a:pt x="3625420" y="6557419"/>
                  <a:pt x="3668862" y="6537820"/>
                  <a:pt x="3670788" y="6568733"/>
                </a:cubicBezTo>
                <a:cubicBezTo>
                  <a:pt x="3659124" y="6621466"/>
                  <a:pt x="3685482" y="6565072"/>
                  <a:pt x="3687763" y="6643164"/>
                </a:cubicBezTo>
                <a:cubicBezTo>
                  <a:pt x="3685396" y="6647995"/>
                  <a:pt x="3689317" y="6656838"/>
                  <a:pt x="3693097" y="6655183"/>
                </a:cubicBezTo>
                <a:cubicBezTo>
                  <a:pt x="3693444" y="6672318"/>
                  <a:pt x="3690193" y="6715787"/>
                  <a:pt x="3689847" y="6745974"/>
                </a:cubicBezTo>
                <a:cubicBezTo>
                  <a:pt x="3689583" y="6773144"/>
                  <a:pt x="3690048" y="6817635"/>
                  <a:pt x="3691023" y="6836306"/>
                </a:cubicBezTo>
                <a:lnTo>
                  <a:pt x="3695699" y="6858001"/>
                </a:lnTo>
                <a:lnTo>
                  <a:pt x="0" y="6858000"/>
                </a:lnTo>
                <a:close/>
              </a:path>
            </a:pathLst>
          </a:custGeom>
        </p:spPr>
      </p:pic>
      <p:pic>
        <p:nvPicPr>
          <p:cNvPr id="5" name="Picture 4" descr="A large metal tanks in a factory&#10;&#10;Description automatically generated">
            <a:extLst>
              <a:ext uri="{FF2B5EF4-FFF2-40B4-BE49-F238E27FC236}">
                <a16:creationId xmlns:a16="http://schemas.microsoft.com/office/drawing/2014/main" id="{E0E7A32A-36DF-1B1F-4A42-FCD894A531B1}"/>
              </a:ext>
            </a:extLst>
          </p:cNvPr>
          <p:cNvPicPr>
            <a:picLocks noChangeAspect="1"/>
          </p:cNvPicPr>
          <p:nvPr/>
        </p:nvPicPr>
        <p:blipFill rotWithShape="1">
          <a:blip r:embed="rId3">
            <a:extLst>
              <a:ext uri="{28A0092B-C50C-407E-A947-70E740481C1C}">
                <a14:useLocalDpi xmlns:a14="http://schemas.microsoft.com/office/drawing/2010/main" val="0"/>
              </a:ext>
            </a:extLst>
          </a:blip>
          <a:srcRect l="4133" r="25652" b="1"/>
          <a:stretch/>
        </p:blipFill>
        <p:spPr>
          <a:xfrm>
            <a:off x="8580467" y="10"/>
            <a:ext cx="3611533" cy="6857990"/>
          </a:xfrm>
          <a:custGeom>
            <a:avLst/>
            <a:gdLst/>
            <a:ahLst/>
            <a:cxnLst/>
            <a:rect l="l" t="t" r="r" b="b"/>
            <a:pathLst>
              <a:path w="3810000" h="6858000">
                <a:moveTo>
                  <a:pt x="95627" y="0"/>
                </a:moveTo>
                <a:lnTo>
                  <a:pt x="3810000" y="0"/>
                </a:lnTo>
                <a:lnTo>
                  <a:pt x="3810000" y="6858000"/>
                </a:lnTo>
                <a:lnTo>
                  <a:pt x="13132" y="6858000"/>
                </a:lnTo>
                <a:cubicBezTo>
                  <a:pt x="13183" y="6857363"/>
                  <a:pt x="13234" y="6856727"/>
                  <a:pt x="13284" y="6856090"/>
                </a:cubicBezTo>
                <a:lnTo>
                  <a:pt x="31566" y="6805847"/>
                </a:lnTo>
                <a:lnTo>
                  <a:pt x="30463" y="6715381"/>
                </a:lnTo>
                <a:cubicBezTo>
                  <a:pt x="29585" y="6714082"/>
                  <a:pt x="28597" y="6713038"/>
                  <a:pt x="27533" y="6712286"/>
                </a:cubicBezTo>
                <a:lnTo>
                  <a:pt x="31288" y="6698474"/>
                </a:lnTo>
                <a:lnTo>
                  <a:pt x="29901" y="6686264"/>
                </a:lnTo>
                <a:cubicBezTo>
                  <a:pt x="29591" y="6639749"/>
                  <a:pt x="29281" y="6593234"/>
                  <a:pt x="28971" y="6546719"/>
                </a:cubicBezTo>
                <a:cubicBezTo>
                  <a:pt x="23415" y="6502008"/>
                  <a:pt x="3087" y="6462057"/>
                  <a:pt x="310" y="6408337"/>
                </a:cubicBezTo>
                <a:cubicBezTo>
                  <a:pt x="-2468" y="6354617"/>
                  <a:pt x="14431" y="6312397"/>
                  <a:pt x="12307" y="6224401"/>
                </a:cubicBezTo>
                <a:lnTo>
                  <a:pt x="27152" y="6147415"/>
                </a:lnTo>
                <a:lnTo>
                  <a:pt x="39044" y="6093837"/>
                </a:lnTo>
                <a:cubicBezTo>
                  <a:pt x="47718" y="6039281"/>
                  <a:pt x="47985" y="5964495"/>
                  <a:pt x="46816" y="5915901"/>
                </a:cubicBezTo>
                <a:cubicBezTo>
                  <a:pt x="43189" y="5876557"/>
                  <a:pt x="47196" y="5863739"/>
                  <a:pt x="33533" y="5831562"/>
                </a:cubicBezTo>
                <a:cubicBezTo>
                  <a:pt x="27901" y="5792459"/>
                  <a:pt x="47408" y="5747455"/>
                  <a:pt x="46555" y="5710909"/>
                </a:cubicBezTo>
                <a:cubicBezTo>
                  <a:pt x="53188" y="5686865"/>
                  <a:pt x="49116" y="5615845"/>
                  <a:pt x="62461" y="5602222"/>
                </a:cubicBezTo>
                <a:cubicBezTo>
                  <a:pt x="64066" y="5572067"/>
                  <a:pt x="49594" y="5555548"/>
                  <a:pt x="56185" y="5529979"/>
                </a:cubicBezTo>
                <a:lnTo>
                  <a:pt x="67961" y="5458854"/>
                </a:lnTo>
                <a:lnTo>
                  <a:pt x="110939" y="5353584"/>
                </a:lnTo>
                <a:cubicBezTo>
                  <a:pt x="123070" y="5308303"/>
                  <a:pt x="110671" y="5307524"/>
                  <a:pt x="128276" y="5249764"/>
                </a:cubicBezTo>
                <a:cubicBezTo>
                  <a:pt x="137692" y="5218499"/>
                  <a:pt x="146153" y="5160067"/>
                  <a:pt x="156749" y="5116288"/>
                </a:cubicBezTo>
                <a:cubicBezTo>
                  <a:pt x="167347" y="5072508"/>
                  <a:pt x="184838" y="5010298"/>
                  <a:pt x="191855" y="4987089"/>
                </a:cubicBezTo>
                <a:lnTo>
                  <a:pt x="219824" y="4934095"/>
                </a:lnTo>
                <a:cubicBezTo>
                  <a:pt x="223315" y="4926170"/>
                  <a:pt x="231151" y="4920904"/>
                  <a:pt x="231137" y="4903120"/>
                </a:cubicBezTo>
                <a:lnTo>
                  <a:pt x="219738" y="4827391"/>
                </a:lnTo>
                <a:cubicBezTo>
                  <a:pt x="223928" y="4818620"/>
                  <a:pt x="227939" y="4809255"/>
                  <a:pt x="231597" y="4799440"/>
                </a:cubicBezTo>
                <a:lnTo>
                  <a:pt x="233480" y="4793512"/>
                </a:lnTo>
                <a:cubicBezTo>
                  <a:pt x="233423" y="4793432"/>
                  <a:pt x="233367" y="4793351"/>
                  <a:pt x="233310" y="4793271"/>
                </a:cubicBezTo>
                <a:cubicBezTo>
                  <a:pt x="233275" y="4791711"/>
                  <a:pt x="233728" y="4789662"/>
                  <a:pt x="234882" y="4786765"/>
                </a:cubicBezTo>
                <a:lnTo>
                  <a:pt x="236914" y="4782703"/>
                </a:lnTo>
                <a:lnTo>
                  <a:pt x="246329" y="4683644"/>
                </a:lnTo>
                <a:cubicBezTo>
                  <a:pt x="256294" y="4677568"/>
                  <a:pt x="256527" y="4667288"/>
                  <a:pt x="253823" y="4655204"/>
                </a:cubicBezTo>
                <a:cubicBezTo>
                  <a:pt x="259521" y="4631796"/>
                  <a:pt x="280440" y="4574275"/>
                  <a:pt x="280514" y="4543195"/>
                </a:cubicBezTo>
                <a:cubicBezTo>
                  <a:pt x="272112" y="4519880"/>
                  <a:pt x="251340" y="4505102"/>
                  <a:pt x="254268" y="4468722"/>
                </a:cubicBezTo>
                <a:cubicBezTo>
                  <a:pt x="266696" y="4435462"/>
                  <a:pt x="236001" y="4395418"/>
                  <a:pt x="252728" y="4353998"/>
                </a:cubicBezTo>
                <a:cubicBezTo>
                  <a:pt x="256750" y="4339008"/>
                  <a:pt x="256168" y="4294115"/>
                  <a:pt x="248123" y="4286542"/>
                </a:cubicBezTo>
                <a:cubicBezTo>
                  <a:pt x="246365" y="4277371"/>
                  <a:pt x="249194" y="4266107"/>
                  <a:pt x="240584" y="4262777"/>
                </a:cubicBezTo>
                <a:cubicBezTo>
                  <a:pt x="230221" y="4256829"/>
                  <a:pt x="246153" y="4222259"/>
                  <a:pt x="233949" y="4228340"/>
                </a:cubicBezTo>
                <a:cubicBezTo>
                  <a:pt x="244865" y="4203839"/>
                  <a:pt x="223150" y="4187902"/>
                  <a:pt x="217758" y="4169004"/>
                </a:cubicBezTo>
                <a:cubicBezTo>
                  <a:pt x="228596" y="4149446"/>
                  <a:pt x="206597" y="4129080"/>
                  <a:pt x="203797" y="4086781"/>
                </a:cubicBezTo>
                <a:cubicBezTo>
                  <a:pt x="216334" y="4065199"/>
                  <a:pt x="201740" y="4058317"/>
                  <a:pt x="218344" y="4018957"/>
                </a:cubicBezTo>
                <a:cubicBezTo>
                  <a:pt x="216630" y="4017979"/>
                  <a:pt x="215034" y="4016614"/>
                  <a:pt x="213609" y="4014902"/>
                </a:cubicBezTo>
                <a:cubicBezTo>
                  <a:pt x="205325" y="4004955"/>
                  <a:pt x="204424" y="3985729"/>
                  <a:pt x="211594" y="3971964"/>
                </a:cubicBezTo>
                <a:cubicBezTo>
                  <a:pt x="233561" y="3910433"/>
                  <a:pt x="230991" y="3860613"/>
                  <a:pt x="234357" y="3812226"/>
                </a:cubicBezTo>
                <a:cubicBezTo>
                  <a:pt x="235501" y="3758242"/>
                  <a:pt x="209185" y="3801364"/>
                  <a:pt x="229596" y="3728573"/>
                </a:cubicBezTo>
                <a:cubicBezTo>
                  <a:pt x="219804" y="3724174"/>
                  <a:pt x="219047" y="3715890"/>
                  <a:pt x="223099" y="3700384"/>
                </a:cubicBezTo>
                <a:cubicBezTo>
                  <a:pt x="222942" y="3674360"/>
                  <a:pt x="199034" y="3683312"/>
                  <a:pt x="212511" y="3653063"/>
                </a:cubicBezTo>
                <a:cubicBezTo>
                  <a:pt x="207582" y="3623616"/>
                  <a:pt x="199349" y="3555881"/>
                  <a:pt x="193522" y="3523704"/>
                </a:cubicBezTo>
                <a:cubicBezTo>
                  <a:pt x="199728" y="3495169"/>
                  <a:pt x="185963" y="3494025"/>
                  <a:pt x="177551" y="3460001"/>
                </a:cubicBezTo>
                <a:cubicBezTo>
                  <a:pt x="184399" y="3442692"/>
                  <a:pt x="180138" y="3431687"/>
                  <a:pt x="172293" y="3422022"/>
                </a:cubicBezTo>
                <a:cubicBezTo>
                  <a:pt x="172567" y="3386386"/>
                  <a:pt x="159982" y="3357707"/>
                  <a:pt x="153640" y="3319632"/>
                </a:cubicBezTo>
                <a:cubicBezTo>
                  <a:pt x="117352" y="3267571"/>
                  <a:pt x="111308" y="3199530"/>
                  <a:pt x="102580" y="3174350"/>
                </a:cubicBezTo>
                <a:lnTo>
                  <a:pt x="101281" y="3168555"/>
                </a:lnTo>
                <a:cubicBezTo>
                  <a:pt x="101655" y="3163067"/>
                  <a:pt x="102030" y="3157580"/>
                  <a:pt x="102403" y="3152092"/>
                </a:cubicBezTo>
                <a:lnTo>
                  <a:pt x="103597" y="3145797"/>
                </a:lnTo>
                <a:cubicBezTo>
                  <a:pt x="104132" y="3141497"/>
                  <a:pt x="104119" y="3138691"/>
                  <a:pt x="103701" y="3136806"/>
                </a:cubicBezTo>
                <a:lnTo>
                  <a:pt x="108221" y="3088993"/>
                </a:lnTo>
                <a:cubicBezTo>
                  <a:pt x="109464" y="3064872"/>
                  <a:pt x="113188" y="3030250"/>
                  <a:pt x="111158" y="2992081"/>
                </a:cubicBezTo>
                <a:cubicBezTo>
                  <a:pt x="109031" y="2944441"/>
                  <a:pt x="104226" y="2942439"/>
                  <a:pt x="105565" y="2902844"/>
                </a:cubicBezTo>
                <a:cubicBezTo>
                  <a:pt x="107874" y="2897323"/>
                  <a:pt x="101362" y="2801618"/>
                  <a:pt x="105102" y="2797375"/>
                </a:cubicBezTo>
                <a:cubicBezTo>
                  <a:pt x="86174" y="2744941"/>
                  <a:pt x="109804" y="2750735"/>
                  <a:pt x="107241" y="2691357"/>
                </a:cubicBezTo>
                <a:cubicBezTo>
                  <a:pt x="107811" y="2665349"/>
                  <a:pt x="115946" y="2561129"/>
                  <a:pt x="145888" y="2542201"/>
                </a:cubicBezTo>
                <a:cubicBezTo>
                  <a:pt x="170455" y="2427400"/>
                  <a:pt x="123634" y="2367849"/>
                  <a:pt x="136292" y="2250554"/>
                </a:cubicBezTo>
                <a:cubicBezTo>
                  <a:pt x="110877" y="2215639"/>
                  <a:pt x="134601" y="2180816"/>
                  <a:pt x="130310" y="2141581"/>
                </a:cubicBezTo>
                <a:cubicBezTo>
                  <a:pt x="154051" y="2149219"/>
                  <a:pt x="117587" y="2094975"/>
                  <a:pt x="144587" y="2089095"/>
                </a:cubicBezTo>
                <a:cubicBezTo>
                  <a:pt x="142952" y="2082142"/>
                  <a:pt x="140513" y="2075590"/>
                  <a:pt x="137867" y="2069059"/>
                </a:cubicBezTo>
                <a:lnTo>
                  <a:pt x="136492" y="2065634"/>
                </a:lnTo>
                <a:cubicBezTo>
                  <a:pt x="136216" y="2060851"/>
                  <a:pt x="135939" y="2056067"/>
                  <a:pt x="135663" y="2051284"/>
                </a:cubicBezTo>
                <a:lnTo>
                  <a:pt x="124268" y="1960184"/>
                </a:lnTo>
                <a:cubicBezTo>
                  <a:pt x="138968" y="1926370"/>
                  <a:pt x="111716" y="1914873"/>
                  <a:pt x="131257" y="1873060"/>
                </a:cubicBezTo>
                <a:cubicBezTo>
                  <a:pt x="136329" y="1857442"/>
                  <a:pt x="139083" y="1807624"/>
                  <a:pt x="131724" y="1797311"/>
                </a:cubicBezTo>
                <a:cubicBezTo>
                  <a:pt x="130673" y="1786740"/>
                  <a:pt x="134293" y="1774954"/>
                  <a:pt x="126063" y="1769201"/>
                </a:cubicBezTo>
                <a:cubicBezTo>
                  <a:pt x="116300" y="1760126"/>
                  <a:pt x="134551" y="1725705"/>
                  <a:pt x="122085" y="1729500"/>
                </a:cubicBezTo>
                <a:cubicBezTo>
                  <a:pt x="134648" y="1705012"/>
                  <a:pt x="114449" y="1682158"/>
                  <a:pt x="110543" y="1659949"/>
                </a:cubicBezTo>
                <a:cubicBezTo>
                  <a:pt x="122664" y="1640913"/>
                  <a:pt x="102513" y="1613087"/>
                  <a:pt x="102892" y="1565607"/>
                </a:cubicBezTo>
                <a:cubicBezTo>
                  <a:pt x="116835" y="1544742"/>
                  <a:pt x="102976" y="1533616"/>
                  <a:pt x="122245" y="1494057"/>
                </a:cubicBezTo>
                <a:cubicBezTo>
                  <a:pt x="120629" y="1492563"/>
                  <a:pt x="119160" y="1490668"/>
                  <a:pt x="117883" y="1488429"/>
                </a:cubicBezTo>
                <a:cubicBezTo>
                  <a:pt x="110465" y="1475431"/>
                  <a:pt x="111002" y="1453942"/>
                  <a:pt x="119083" y="1440433"/>
                </a:cubicBezTo>
                <a:cubicBezTo>
                  <a:pt x="145274" y="1377630"/>
                  <a:pt x="146438" y="1321884"/>
                  <a:pt x="153340" y="1269148"/>
                </a:cubicBezTo>
                <a:cubicBezTo>
                  <a:pt x="158467" y="1209690"/>
                  <a:pt x="129360" y="1251077"/>
                  <a:pt x="154855" y="1175439"/>
                </a:cubicBezTo>
                <a:cubicBezTo>
                  <a:pt x="145538" y="1168218"/>
                  <a:pt x="145408" y="1158868"/>
                  <a:pt x="150548" y="1142685"/>
                </a:cubicBezTo>
                <a:cubicBezTo>
                  <a:pt x="152321" y="1113850"/>
                  <a:pt x="128121" y="1118007"/>
                  <a:pt x="143630" y="1087778"/>
                </a:cubicBezTo>
                <a:cubicBezTo>
                  <a:pt x="139451" y="1064261"/>
                  <a:pt x="125971" y="1018012"/>
                  <a:pt x="125476" y="1001580"/>
                </a:cubicBezTo>
                <a:cubicBezTo>
                  <a:pt x="123958" y="976962"/>
                  <a:pt x="134851" y="962709"/>
                  <a:pt x="134526" y="940069"/>
                </a:cubicBezTo>
                <a:cubicBezTo>
                  <a:pt x="142751" y="909988"/>
                  <a:pt x="129284" y="905409"/>
                  <a:pt x="123523" y="865739"/>
                </a:cubicBezTo>
                <a:cubicBezTo>
                  <a:pt x="131549" y="848234"/>
                  <a:pt x="128173" y="835030"/>
                  <a:pt x="121164" y="822450"/>
                </a:cubicBezTo>
                <a:cubicBezTo>
                  <a:pt x="124077" y="783082"/>
                  <a:pt x="113811" y="748321"/>
                  <a:pt x="110389" y="704665"/>
                </a:cubicBezTo>
                <a:cubicBezTo>
                  <a:pt x="120144" y="656264"/>
                  <a:pt x="99869" y="633697"/>
                  <a:pt x="96299" y="587032"/>
                </a:cubicBezTo>
                <a:cubicBezTo>
                  <a:pt x="87861" y="539988"/>
                  <a:pt x="66571" y="452493"/>
                  <a:pt x="59759" y="422399"/>
                </a:cubicBezTo>
                <a:cubicBezTo>
                  <a:pt x="62865" y="416491"/>
                  <a:pt x="59682" y="404768"/>
                  <a:pt x="55429" y="406467"/>
                </a:cubicBezTo>
                <a:cubicBezTo>
                  <a:pt x="56742" y="400038"/>
                  <a:pt x="64884" y="384166"/>
                  <a:pt x="58062" y="383409"/>
                </a:cubicBezTo>
                <a:cubicBezTo>
                  <a:pt x="57210" y="351894"/>
                  <a:pt x="61145" y="320031"/>
                  <a:pt x="69487" y="290892"/>
                </a:cubicBezTo>
                <a:cubicBezTo>
                  <a:pt x="57686" y="231306"/>
                  <a:pt x="89539" y="260845"/>
                  <a:pt x="86198" y="217175"/>
                </a:cubicBezTo>
                <a:cubicBezTo>
                  <a:pt x="72715" y="183379"/>
                  <a:pt x="83646" y="168958"/>
                  <a:pt x="74643" y="129155"/>
                </a:cubicBezTo>
                <a:cubicBezTo>
                  <a:pt x="96697" y="112411"/>
                  <a:pt x="72236" y="90977"/>
                  <a:pt x="78417" y="74202"/>
                </a:cubicBezTo>
                <a:cubicBezTo>
                  <a:pt x="59029" y="57686"/>
                  <a:pt x="81827" y="29115"/>
                  <a:pt x="94183" y="4683"/>
                </a:cubicBezTo>
                <a:close/>
              </a:path>
            </a:pathLst>
          </a:custGeom>
        </p:spPr>
      </p:pic>
    </p:spTree>
    <p:extLst>
      <p:ext uri="{BB962C8B-B14F-4D97-AF65-F5344CB8AC3E}">
        <p14:creationId xmlns:p14="http://schemas.microsoft.com/office/powerpoint/2010/main" val="309074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1"/>
            <a:ext cx="12192000" cy="1309815"/>
          </a:xfrm>
        </p:spPr>
        <p:txBody>
          <a:bodyPr>
            <a:normAutofit/>
          </a:bodyPr>
          <a:lstStyle/>
          <a:p>
            <a:pPr algn="ctr"/>
            <a:r>
              <a:rPr lang="en-US" b="1" dirty="0">
                <a:effectLst/>
                <a:latin typeface="Times New Roman" panose="02020603050405020304" pitchFamily="18" charset="0"/>
                <a:ea typeface="Aptos" panose="020B0004020202020204" pitchFamily="34" charset="0"/>
              </a:rPr>
              <a:t>Colchagua Valley</a:t>
            </a:r>
            <a:r>
              <a:rPr lang="en-US"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185351" y="1309816"/>
            <a:ext cx="6040815" cy="5214552"/>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Carmenère</a:t>
            </a: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 Often regarded as Chile’s flagship varietal, Carmenère finds a home in Colchagua Valley.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This grape, which was originally mistaken for Merlot, produces deep red wines with rich flavors of dark berries, green pepper, and a hint of spice.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warm climate allows Carmenère to fully ripen, resulting in wines with smooth tannins and a velvety texture (Gordon, 2018).</a:t>
            </a:r>
            <a:endParaRPr lang="en-US" sz="24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next to a gold medal&#10;&#10;Description automatically generated">
            <a:extLst>
              <a:ext uri="{FF2B5EF4-FFF2-40B4-BE49-F238E27FC236}">
                <a16:creationId xmlns:a16="http://schemas.microsoft.com/office/drawing/2014/main" id="{09DC0ADB-299E-0878-E2B5-FAC48F1418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1300" y="1250092"/>
            <a:ext cx="5600700" cy="5600700"/>
          </a:xfrm>
          <a:prstGeom prst="rect">
            <a:avLst/>
          </a:prstGeom>
        </p:spPr>
      </p:pic>
    </p:spTree>
    <p:extLst>
      <p:ext uri="{BB962C8B-B14F-4D97-AF65-F5344CB8AC3E}">
        <p14:creationId xmlns:p14="http://schemas.microsoft.com/office/powerpoint/2010/main" val="218037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459BA-2D95-12A8-B736-FEF30F10187F}"/>
              </a:ext>
            </a:extLst>
          </p:cNvPr>
          <p:cNvSpPr>
            <a:spLocks noGrp="1"/>
          </p:cNvSpPr>
          <p:nvPr>
            <p:ph type="title"/>
          </p:nvPr>
        </p:nvSpPr>
        <p:spPr>
          <a:xfrm>
            <a:off x="0" y="0"/>
            <a:ext cx="12152441" cy="1389264"/>
          </a:xfrm>
        </p:spPr>
        <p:txBody>
          <a:bodyPr>
            <a:normAutofit/>
          </a:bodyPr>
          <a:lstStyle/>
          <a:p>
            <a:pPr algn="ctr"/>
            <a:r>
              <a:rPr lang="en-US" b="1" dirty="0">
                <a:effectLst/>
                <a:latin typeface="Times New Roman" panose="02020603050405020304" pitchFamily="18" charset="0"/>
                <a:ea typeface="Aptos" panose="020B0004020202020204" pitchFamily="34" charset="0"/>
              </a:rPr>
              <a:t>Colchagua Valley</a:t>
            </a:r>
            <a:r>
              <a:rPr lang="en-US" b="1" dirty="0">
                <a:effectLst/>
                <a:latin typeface="Times New Roman" panose="02020603050405020304" pitchFamily="18" charset="0"/>
                <a:ea typeface="Aptos" panose="020B0004020202020204" pitchFamily="34" charset="0"/>
                <a:cs typeface="Times New Roman" panose="02020603050405020304" pitchFamily="18" charset="0"/>
              </a:rPr>
              <a:t> </a:t>
            </a:r>
            <a:r>
              <a:rPr lang="en-US" b="1" kern="100" dirty="0">
                <a:effectLst/>
                <a:latin typeface="Times New Roman" panose="02020603050405020304" pitchFamily="18" charset="0"/>
                <a:ea typeface="Aptos" panose="020B0004020202020204" pitchFamily="34" charset="0"/>
                <a:cs typeface="Times New Roman" panose="02020603050405020304" pitchFamily="18" charset="0"/>
              </a:rPr>
              <a:t>Prominent Varietals</a:t>
            </a:r>
            <a:endParaRPr lang="en-US" dirty="0"/>
          </a:p>
        </p:txBody>
      </p:sp>
      <p:sp>
        <p:nvSpPr>
          <p:cNvPr id="3" name="Content Placeholder 2">
            <a:extLst>
              <a:ext uri="{FF2B5EF4-FFF2-40B4-BE49-F238E27FC236}">
                <a16:creationId xmlns:a16="http://schemas.microsoft.com/office/drawing/2014/main" id="{8FD127F9-023B-8C16-DC0C-F9172DDEE08A}"/>
              </a:ext>
            </a:extLst>
          </p:cNvPr>
          <p:cNvSpPr>
            <a:spLocks noGrp="1"/>
          </p:cNvSpPr>
          <p:nvPr>
            <p:ph idx="1"/>
          </p:nvPr>
        </p:nvSpPr>
        <p:spPr>
          <a:xfrm>
            <a:off x="4140200" y="1248032"/>
            <a:ext cx="7823200" cy="4928931"/>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Syrah</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Colchagua Valley’s Syrah is known for its intense flavors and full body.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varietal benefits from the region’s warm temperatures and diverse soils, producing wines with flavors of black fruit, pepper, and a touch of smokiness.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balance of fruit and spice makes Colchagua Syrah a favorite among wine enthusiasts (Sánchez, 2019).</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Merlot</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Merlot from Colchagua Valley is typically rich and plush, with flavors of ripe plum, chocolate, and vanilla. </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valley’s climate helps the grape achieve a full, rounded character, with soft tannins and a smooth finish (Williams, 2021).</a:t>
            </a: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endParaRPr lang="en-US" sz="22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bottle of wine with a label&#10;&#10;Description automatically generated">
            <a:extLst>
              <a:ext uri="{FF2B5EF4-FFF2-40B4-BE49-F238E27FC236}">
                <a16:creationId xmlns:a16="http://schemas.microsoft.com/office/drawing/2014/main" id="{249DAB80-5D5E-CF22-C45F-7A0FEA65DD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52585"/>
            <a:ext cx="4038600" cy="5605415"/>
          </a:xfrm>
          <a:prstGeom prst="rect">
            <a:avLst/>
          </a:prstGeom>
        </p:spPr>
      </p:pic>
    </p:spTree>
    <p:extLst>
      <p:ext uri="{BB962C8B-B14F-4D97-AF65-F5344CB8AC3E}">
        <p14:creationId xmlns:p14="http://schemas.microsoft.com/office/powerpoint/2010/main" val="1545045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Aconcagua Valley</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9700" y="1124466"/>
            <a:ext cx="11912600" cy="1272746"/>
          </a:xfrm>
        </p:spPr>
        <p:txBody>
          <a:bodyPr>
            <a:noAutofit/>
          </a:bodyPr>
          <a:lstStyle/>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This region is divided into two main sub-regions: the Aconcagua and the Valle de Casablanca. The Aconcagua Valley is renowned for its high-quality reds, including Syrah and Cabernet Sauvignon. The warm temperatures and well-drained soils contribute to the intensity and depth of its wines.</a:t>
            </a:r>
          </a:p>
        </p:txBody>
      </p:sp>
      <p:pic>
        <p:nvPicPr>
          <p:cNvPr id="7" name="Picture 6" descr="A map of a city&#10;&#10;Description automatically generated">
            <a:extLst>
              <a:ext uri="{FF2B5EF4-FFF2-40B4-BE49-F238E27FC236}">
                <a16:creationId xmlns:a16="http://schemas.microsoft.com/office/drawing/2014/main" id="{D4E906F8-CB8F-D666-169A-FFB1ADBB7DC8}"/>
              </a:ext>
            </a:extLst>
          </p:cNvPr>
          <p:cNvPicPr>
            <a:picLocks noChangeAspect="1"/>
          </p:cNvPicPr>
          <p:nvPr/>
        </p:nvPicPr>
        <p:blipFill rotWithShape="1">
          <a:blip r:embed="rId3">
            <a:extLst>
              <a:ext uri="{28A0092B-C50C-407E-A947-70E740481C1C}">
                <a14:useLocalDpi xmlns:a14="http://schemas.microsoft.com/office/drawing/2010/main" val="0"/>
              </a:ext>
            </a:extLst>
          </a:blip>
          <a:srcRect l="17663" r="13564"/>
          <a:stretch/>
        </p:blipFill>
        <p:spPr>
          <a:xfrm>
            <a:off x="7899400" y="2483707"/>
            <a:ext cx="4292600" cy="4374293"/>
          </a:xfrm>
          <a:prstGeom prst="rect">
            <a:avLst/>
          </a:prstGeom>
        </p:spPr>
      </p:pic>
      <p:sp>
        <p:nvSpPr>
          <p:cNvPr id="9" name="TextBox 8">
            <a:extLst>
              <a:ext uri="{FF2B5EF4-FFF2-40B4-BE49-F238E27FC236}">
                <a16:creationId xmlns:a16="http://schemas.microsoft.com/office/drawing/2014/main" id="{D5F508A0-2029-6A19-E634-2A2C5465C52F}"/>
              </a:ext>
            </a:extLst>
          </p:cNvPr>
          <p:cNvSpPr txBox="1"/>
          <p:nvPr/>
        </p:nvSpPr>
        <p:spPr>
          <a:xfrm>
            <a:off x="139700" y="2397211"/>
            <a:ext cx="7759700" cy="4773999"/>
          </a:xfrm>
          <a:prstGeom prst="rect">
            <a:avLst/>
          </a:prstGeom>
          <a:noFill/>
        </p:spPr>
        <p:txBody>
          <a:bodyPr wrap="square">
            <a:spAutoFit/>
          </a:bodyPr>
          <a:lstStyle/>
          <a:p>
            <a:pPr marL="0" indent="0">
              <a:lnSpc>
                <a:spcPct val="107000"/>
              </a:lnSpc>
              <a:spcBef>
                <a:spcPts val="0"/>
              </a:spcBef>
              <a:spcAft>
                <a:spcPts val="800"/>
              </a:spcAft>
              <a:buNone/>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Elqui</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Valley</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Elqui</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Valley, located further north, is known for its unique high-altitude vineyards. The cooler temperatures and intense sunlight help produce distinctive white wines and aromatic reds. The valley is also famous for its Pisco, a South American brandy (Ramos, 2015).</a:t>
            </a:r>
          </a:p>
          <a:p>
            <a:pPr marL="0" indent="0">
              <a:lnSpc>
                <a:spcPct val="107000"/>
              </a:lnSpc>
              <a:spcBef>
                <a:spcPts val="0"/>
              </a:spcBef>
              <a:spcAft>
                <a:spcPts val="800"/>
              </a:spcAft>
              <a:buNone/>
            </a:pPr>
            <a:r>
              <a:rPr lang="en-US" sz="2200" b="1" kern="100" dirty="0" err="1">
                <a:effectLst/>
                <a:latin typeface="Times New Roman" panose="02020603050405020304" pitchFamily="18" charset="0"/>
                <a:ea typeface="Aptos" panose="020B0004020202020204" pitchFamily="34" charset="0"/>
                <a:cs typeface="Times New Roman" panose="02020603050405020304" pitchFamily="18" charset="0"/>
              </a:rPr>
              <a:t>Itata</a:t>
            </a: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 Valley</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One of Chile’s oldest wine regions, </a:t>
            </a:r>
            <a:r>
              <a:rPr lang="en-US" sz="2200" kern="100" dirty="0" err="1">
                <a:effectLst/>
                <a:latin typeface="Times New Roman" panose="02020603050405020304" pitchFamily="18" charset="0"/>
                <a:ea typeface="Aptos" panose="020B0004020202020204" pitchFamily="34" charset="0"/>
                <a:cs typeface="Times New Roman" panose="02020603050405020304" pitchFamily="18" charset="0"/>
              </a:rPr>
              <a:t>Itata</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is gaining recognition for its traditional varietals, including País and Carignan. The region’s old vines and historical winemaking techniques offer a glimpse into Chile’s vinous heritage (Jensen, 2022).</a:t>
            </a:r>
          </a:p>
          <a:p>
            <a:pPr marL="0" marR="0">
              <a:lnSpc>
                <a:spcPct val="107000"/>
              </a:lnSpc>
              <a:spcBef>
                <a:spcPts val="0"/>
              </a:spcBef>
              <a:spcAft>
                <a:spcPts val="800"/>
              </a:spcAft>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327094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anim calcmode="lin" valueType="num">
                                      <p:cBhvr additive="base">
                                        <p:cTn id="1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9">
                                            <p:txEl>
                                              <p:pRg st="3" end="3"/>
                                            </p:txEl>
                                          </p:spTgt>
                                        </p:tgtEl>
                                        <p:attrNameLst>
                                          <p:attrName>style.visibility</p:attrName>
                                        </p:attrNameLst>
                                      </p:cBhvr>
                                      <p:to>
                                        <p:strVal val="visible"/>
                                      </p:to>
                                    </p:set>
                                    <p:anim calcmode="lin" valueType="num">
                                      <p:cBhvr additive="base">
                                        <p:cTn id="2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Aconcagua Valley Prominent Varietals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C170601-BDA4-7BF2-04EB-384D88449E68}"/>
              </a:ext>
            </a:extLst>
          </p:cNvPr>
          <p:cNvSpPr>
            <a:spLocks noGrp="1"/>
          </p:cNvSpPr>
          <p:nvPr>
            <p:ph idx="1"/>
          </p:nvPr>
        </p:nvSpPr>
        <p:spPr>
          <a:xfrm>
            <a:off x="3650492" y="1272746"/>
            <a:ext cx="8538459" cy="5585254"/>
          </a:xfrm>
        </p:spPr>
        <p:txBody>
          <a:bodyPr>
            <a:normAutofit fontScale="70000" lnSpcReduction="20000"/>
          </a:bodyPr>
          <a:lstStyle/>
          <a:p>
            <a:pPr>
              <a:lnSpc>
                <a:spcPct val="107000"/>
              </a:lnSpc>
              <a:spcBef>
                <a:spcPts val="0"/>
              </a:spcBef>
              <a:spcAft>
                <a:spcPts val="800"/>
              </a:spcAft>
            </a:pP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Chile is known for its diverse range of grape varietals. Some of the most notable include:</a:t>
            </a:r>
          </a:p>
          <a:p>
            <a:pPr marL="0" indent="0">
              <a:lnSpc>
                <a:spcPct val="107000"/>
              </a:lnSpc>
              <a:spcBef>
                <a:spcPts val="0"/>
              </a:spcBef>
              <a:spcAft>
                <a:spcPts val="800"/>
              </a:spcAft>
              <a:buNone/>
            </a:pPr>
            <a:r>
              <a:rPr lang="en-US" sz="3500" b="1" kern="100" dirty="0">
                <a:effectLst/>
                <a:latin typeface="Times New Roman" panose="02020603050405020304" pitchFamily="18" charset="0"/>
                <a:ea typeface="Aptos" panose="020B0004020202020204" pitchFamily="34" charset="0"/>
                <a:cs typeface="Times New Roman" panose="02020603050405020304" pitchFamily="18" charset="0"/>
              </a:rPr>
              <a:t>Cabernet Sauvignon</a:t>
            </a:r>
            <a:endParaRPr lang="en-US" sz="35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Chile’s most iconic red varietal, Cabernet Sauvignon, thrives in the warm climates of the Maipo Valley. Chilean Cabernets are characterized by their deep color, rich fruit flavors, and balanced tannins. They are often aged in oak barrels, adding complexity and depth (Parker, 2004).</a:t>
            </a:r>
          </a:p>
          <a:p>
            <a:pPr marL="0" indent="0">
              <a:lnSpc>
                <a:spcPct val="107000"/>
              </a:lnSpc>
              <a:spcBef>
                <a:spcPts val="0"/>
              </a:spcBef>
              <a:spcAft>
                <a:spcPts val="800"/>
              </a:spcAft>
              <a:buNone/>
            </a:pPr>
            <a:r>
              <a:rPr lang="en-US" sz="3500" b="1" kern="100" dirty="0">
                <a:effectLst/>
                <a:latin typeface="Times New Roman" panose="02020603050405020304" pitchFamily="18" charset="0"/>
                <a:ea typeface="Aptos" panose="020B0004020202020204" pitchFamily="34" charset="0"/>
                <a:cs typeface="Times New Roman" panose="02020603050405020304" pitchFamily="18" charset="0"/>
              </a:rPr>
              <a:t>Carmenère</a:t>
            </a:r>
            <a:endParaRPr lang="en-US" sz="35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3500" kern="100" dirty="0">
                <a:effectLst/>
                <a:latin typeface="Times New Roman" panose="02020603050405020304" pitchFamily="18" charset="0"/>
                <a:ea typeface="Aptos" panose="020B0004020202020204" pitchFamily="34" charset="0"/>
                <a:cs typeface="Times New Roman" panose="02020603050405020304" pitchFamily="18" charset="0"/>
              </a:rPr>
              <a:t>Often considered Chile’s signature grape, Carmenère was long thought to be Merlot until it was correctly identified in the 1990s. This varietal produces deep red wines with flavors of dark fruit, green pepper, and spicy notes. The warm, dry conditions of the Central Valley are ideal for Carmenère (Gordon, 2018).</a:t>
            </a:r>
          </a:p>
          <a:p>
            <a:endParaRPr lang="en-US" dirty="0"/>
          </a:p>
        </p:txBody>
      </p:sp>
      <p:pic>
        <p:nvPicPr>
          <p:cNvPr id="4" name="Picture 3" descr="A close up of a wine bottle&#10;&#10;Description automatically generated">
            <a:extLst>
              <a:ext uri="{FF2B5EF4-FFF2-40B4-BE49-F238E27FC236}">
                <a16:creationId xmlns:a16="http://schemas.microsoft.com/office/drawing/2014/main" id="{8D6A2E30-CA50-0E76-F025-FC1B34B1258F}"/>
              </a:ext>
            </a:extLst>
          </p:cNvPr>
          <p:cNvPicPr>
            <a:picLocks noChangeAspect="1"/>
          </p:cNvPicPr>
          <p:nvPr/>
        </p:nvPicPr>
        <p:blipFill rotWithShape="1">
          <a:blip r:embed="rId2">
            <a:extLst>
              <a:ext uri="{28A0092B-C50C-407E-A947-70E740481C1C}">
                <a14:useLocalDpi xmlns:a14="http://schemas.microsoft.com/office/drawing/2010/main" val="0"/>
              </a:ext>
            </a:extLst>
          </a:blip>
          <a:srcRect l="23072" r="11569"/>
          <a:stretch/>
        </p:blipFill>
        <p:spPr>
          <a:xfrm>
            <a:off x="0" y="1272746"/>
            <a:ext cx="3650493" cy="5585254"/>
          </a:xfrm>
          <a:prstGeom prst="rect">
            <a:avLst/>
          </a:prstGeom>
        </p:spPr>
      </p:pic>
    </p:spTree>
    <p:extLst>
      <p:ext uri="{BB962C8B-B14F-4D97-AF65-F5344CB8AC3E}">
        <p14:creationId xmlns:p14="http://schemas.microsoft.com/office/powerpoint/2010/main" val="99065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 calcmode="lin" valueType="num">
                                      <p:cBhvr additive="base">
                                        <p:cTn id="17"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 calcmode="lin" valueType="num">
                                      <p:cBhvr additive="base">
                                        <p:cTn id="2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Aconcagua Valley Prominent Varietals</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C170601-BDA4-7BF2-04EB-384D88449E68}"/>
              </a:ext>
            </a:extLst>
          </p:cNvPr>
          <p:cNvSpPr>
            <a:spLocks noGrp="1"/>
          </p:cNvSpPr>
          <p:nvPr>
            <p:ph idx="1"/>
          </p:nvPr>
        </p:nvSpPr>
        <p:spPr>
          <a:xfrm>
            <a:off x="127000" y="1272746"/>
            <a:ext cx="8940800" cy="5585254"/>
          </a:xfrm>
        </p:spPr>
        <p:txBody>
          <a:bodyPr>
            <a:normAutofit/>
          </a:bodyPr>
          <a:lstStyle/>
          <a:p>
            <a:pPr marL="0" marR="0" indent="0">
              <a:lnSpc>
                <a:spcPct val="107000"/>
              </a:lnSpc>
              <a:spcBef>
                <a:spcPts val="0"/>
              </a:spcBef>
              <a:spcAft>
                <a:spcPts val="800"/>
              </a:spcAft>
              <a:buNone/>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Sauvignon Blanc</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Sauvignon Blanc from the Aconcagua Valley is celebrated for its vibrant acidity and crisp, citrusy flavors.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cooler coastal climate helps preserve the grape’s freshness and aromatic qualities (Smith, 2017).</a:t>
            </a:r>
          </a:p>
          <a:p>
            <a:pPr marL="0" indent="0">
              <a:lnSpc>
                <a:spcPct val="107000"/>
              </a:lnSpc>
              <a:spcBef>
                <a:spcPts val="0"/>
              </a:spcBef>
              <a:spcAft>
                <a:spcPts val="800"/>
              </a:spcAft>
              <a:buNone/>
            </a:pPr>
            <a:r>
              <a:rPr lang="en-US" sz="2400" b="1" kern="100" dirty="0">
                <a:effectLst/>
                <a:latin typeface="Times New Roman" panose="02020603050405020304" pitchFamily="18" charset="0"/>
                <a:ea typeface="Aptos" panose="020B0004020202020204" pitchFamily="34" charset="0"/>
                <a:cs typeface="Times New Roman" panose="02020603050405020304" pitchFamily="18" charset="0"/>
              </a:rPr>
              <a:t>Chardonnay</a:t>
            </a:r>
            <a:endParaRPr lang="en-US" sz="2400" kern="100" dirty="0">
              <a:effectLst/>
              <a:latin typeface="Times New Roman" panose="02020603050405020304" pitchFamily="18" charset="0"/>
              <a:ea typeface="Aptos" panose="020B0004020202020204" pitchFamily="34" charset="0"/>
              <a:cs typeface="Times New Roman" panose="02020603050405020304" pitchFamily="18" charset="0"/>
            </a:endParaRP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Chardonnay from the Casablanca and Curicó valleys displays a range of styles from crisp and unoaked to rich and buttery. </a:t>
            </a:r>
          </a:p>
          <a:p>
            <a:pPr>
              <a:lnSpc>
                <a:spcPct val="107000"/>
              </a:lnSpc>
              <a:spcBef>
                <a:spcPts val="0"/>
              </a:spcBef>
              <a:spcAft>
                <a:spcPts val="800"/>
              </a:spcAft>
            </a:pPr>
            <a:r>
              <a:rPr lang="en-US" sz="2400" kern="100" dirty="0">
                <a:effectLst/>
                <a:latin typeface="Times New Roman" panose="02020603050405020304" pitchFamily="18" charset="0"/>
                <a:ea typeface="Aptos" panose="020B0004020202020204" pitchFamily="34" charset="0"/>
                <a:cs typeface="Times New Roman" panose="02020603050405020304" pitchFamily="18" charset="0"/>
              </a:rPr>
              <a:t>The versatility of this varietal reflects the diverse terroirs within Chile (Sánchez, 2019).</a:t>
            </a:r>
          </a:p>
          <a:p>
            <a:endParaRPr lang="en-US" dirty="0"/>
          </a:p>
        </p:txBody>
      </p:sp>
      <p:pic>
        <p:nvPicPr>
          <p:cNvPr id="4" name="Picture 3" descr="A white bottle with blue text and black text&#10;&#10;Description automatically generated">
            <a:extLst>
              <a:ext uri="{FF2B5EF4-FFF2-40B4-BE49-F238E27FC236}">
                <a16:creationId xmlns:a16="http://schemas.microsoft.com/office/drawing/2014/main" id="{B04FF9C7-AA36-CBAD-C6D1-7CE0A22BE048}"/>
              </a:ext>
            </a:extLst>
          </p:cNvPr>
          <p:cNvPicPr>
            <a:picLocks noChangeAspect="1"/>
          </p:cNvPicPr>
          <p:nvPr/>
        </p:nvPicPr>
        <p:blipFill rotWithShape="1">
          <a:blip r:embed="rId3">
            <a:extLst>
              <a:ext uri="{28A0092B-C50C-407E-A947-70E740481C1C}">
                <a14:useLocalDpi xmlns:a14="http://schemas.microsoft.com/office/drawing/2010/main" val="0"/>
              </a:ext>
            </a:extLst>
          </a:blip>
          <a:srcRect l="10890" r="10974"/>
          <a:stretch/>
        </p:blipFill>
        <p:spPr>
          <a:xfrm>
            <a:off x="8978900" y="1272746"/>
            <a:ext cx="3273553" cy="5586014"/>
          </a:xfrm>
          <a:prstGeom prst="rect">
            <a:avLst/>
          </a:prstGeom>
        </p:spPr>
      </p:pic>
    </p:spTree>
    <p:extLst>
      <p:ext uri="{BB962C8B-B14F-4D97-AF65-F5344CB8AC3E}">
        <p14:creationId xmlns:p14="http://schemas.microsoft.com/office/powerpoint/2010/main" val="3000433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 calcmode="lin" valueType="num">
                                      <p:cBhvr additive="base">
                                        <p:cTn id="1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anim calcmode="lin" valueType="num">
                                      <p:cBhvr additive="base">
                                        <p:cTn id="21"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BC80C-C707-2417-5FA3-325EBA786080}"/>
              </a:ext>
            </a:extLst>
          </p:cNvPr>
          <p:cNvSpPr>
            <a:spLocks noGrp="1"/>
          </p:cNvSpPr>
          <p:nvPr>
            <p:ph type="title"/>
          </p:nvPr>
        </p:nvSpPr>
        <p:spPr>
          <a:xfrm>
            <a:off x="838200" y="365125"/>
            <a:ext cx="10515600" cy="727075"/>
          </a:xfrm>
        </p:spPr>
        <p:txBody>
          <a:bodyPr>
            <a:normAutofit/>
          </a:bodyPr>
          <a:lstStyle/>
          <a:p>
            <a:pPr algn="ctr"/>
            <a:r>
              <a:rPr lang="en-US" b="1" dirty="0">
                <a:latin typeface="Times New Roman" panose="02020603050405020304" pitchFamily="18" charset="0"/>
                <a:cs typeface="Times New Roman" panose="02020603050405020304" pitchFamily="18" charset="0"/>
              </a:rPr>
              <a:t>What I will cover</a:t>
            </a:r>
          </a:p>
        </p:txBody>
      </p:sp>
      <p:sp>
        <p:nvSpPr>
          <p:cNvPr id="3" name="Content Placeholder 2">
            <a:extLst>
              <a:ext uri="{FF2B5EF4-FFF2-40B4-BE49-F238E27FC236}">
                <a16:creationId xmlns:a16="http://schemas.microsoft.com/office/drawing/2014/main" id="{C262B3C8-F75E-26BA-7EAC-81C0FAC12CED}"/>
              </a:ext>
            </a:extLst>
          </p:cNvPr>
          <p:cNvSpPr>
            <a:spLocks noGrp="1"/>
          </p:cNvSpPr>
          <p:nvPr>
            <p:ph idx="1"/>
          </p:nvPr>
        </p:nvSpPr>
        <p:spPr>
          <a:xfrm>
            <a:off x="1460500" y="1219200"/>
            <a:ext cx="9893300" cy="5461000"/>
          </a:xfrm>
        </p:spPr>
        <p:txBody>
          <a:bodyPr>
            <a:normAutofit fontScale="92500" lnSpcReduction="10000"/>
          </a:bodyPr>
          <a:lstStyle/>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About Chile</a:t>
            </a: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Historical Background</a:t>
            </a: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Chile’s Major Wine Regions</a:t>
            </a: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Micro </a:t>
            </a:r>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Wine Regions</a:t>
            </a:r>
          </a:p>
          <a:p>
            <a:r>
              <a:rPr lang="en-US" sz="2800" b="1" kern="100" dirty="0">
                <a:latin typeface="Times New Roman" panose="02020603050405020304" pitchFamily="18" charset="0"/>
                <a:ea typeface="Aptos" panose="020B0004020202020204" pitchFamily="34" charset="0"/>
                <a:cs typeface="Times New Roman" panose="02020603050405020304" pitchFamily="18" charset="0"/>
              </a:rPr>
              <a:t>Maipo Valley</a:t>
            </a: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Rapel Valley Region</a:t>
            </a: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Casablanca Valley</a:t>
            </a:r>
          </a:p>
          <a:p>
            <a:r>
              <a:rPr lang="en-US" b="1" dirty="0">
                <a:effectLst/>
                <a:latin typeface="Times New Roman" panose="02020603050405020304" pitchFamily="18" charset="0"/>
                <a:ea typeface="Aptos" panose="020B0004020202020204" pitchFamily="34" charset="0"/>
              </a:rPr>
              <a:t>Colchagua Valley</a:t>
            </a: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Aconcagua Valley</a:t>
            </a:r>
          </a:p>
          <a:p>
            <a:r>
              <a:rPr lang="en-US" sz="2800" b="1" kern="100" dirty="0">
                <a:effectLst/>
                <a:latin typeface="Times New Roman" panose="02020603050405020304" pitchFamily="18" charset="0"/>
                <a:ea typeface="Aptos" panose="020B0004020202020204" pitchFamily="34" charset="0"/>
                <a:cs typeface="Times New Roman" panose="02020603050405020304" pitchFamily="18" charset="0"/>
              </a:rPr>
              <a:t>Impact of Climate Change</a:t>
            </a: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r>
              <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Conclusion</a:t>
            </a:r>
          </a:p>
          <a:p>
            <a:r>
              <a:rPr lang="en-US" b="1" dirty="0">
                <a:latin typeface="Times New Roman" panose="02020603050405020304" pitchFamily="18" charset="0"/>
                <a:cs typeface="Times New Roman" panose="02020603050405020304" pitchFamily="18" charset="0"/>
              </a:rPr>
              <a:t>Acknowledgement</a:t>
            </a:r>
            <a:endParaRPr lang="en-US"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en-US" dirty="0">
              <a:solidFill>
                <a:srgbClr val="000000"/>
              </a:solidFill>
              <a:effectLst/>
              <a:latin typeface="Aptos Display" panose="020B0004020202020204" pitchFamily="34" charset="0"/>
              <a:ea typeface="Times New Roman" panose="02020603050405020304" pitchFamily="18" charset="0"/>
            </a:endParaRPr>
          </a:p>
          <a:p>
            <a:endParaRPr lang="en-US" sz="2800" dirty="0"/>
          </a:p>
          <a:p>
            <a:endParaRPr lang="en-US" dirty="0">
              <a:latin typeface="Aptos Display" panose="020B0004020202020204" pitchFamily="34" charset="0"/>
            </a:endParaRPr>
          </a:p>
        </p:txBody>
      </p:sp>
    </p:spTree>
    <p:extLst>
      <p:ext uri="{BB962C8B-B14F-4D97-AF65-F5344CB8AC3E}">
        <p14:creationId xmlns:p14="http://schemas.microsoft.com/office/powerpoint/2010/main" val="3850040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88952" cy="1272745"/>
          </a:xfrm>
        </p:spPr>
        <p:txBody>
          <a:bodyPr>
            <a:normAutofit/>
          </a:bodyPr>
          <a:lstStyle/>
          <a:p>
            <a:pPr marL="0" marR="0" algn="ctr">
              <a:lnSpc>
                <a:spcPct val="107000"/>
              </a:lnSpc>
              <a:spcBef>
                <a:spcPts val="0"/>
              </a:spcBef>
              <a:spcAft>
                <a:spcPts val="800"/>
              </a:spcAft>
            </a:pP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The Impact of Climate Change</a:t>
            </a:r>
            <a:endParaRPr lang="en-US" sz="44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5" name="Content Placeholder 4">
            <a:extLst>
              <a:ext uri="{FF2B5EF4-FFF2-40B4-BE49-F238E27FC236}">
                <a16:creationId xmlns:a16="http://schemas.microsoft.com/office/drawing/2014/main" id="{BC170601-BDA4-7BF2-04EB-384D88449E68}"/>
              </a:ext>
            </a:extLst>
          </p:cNvPr>
          <p:cNvSpPr>
            <a:spLocks noGrp="1"/>
          </p:cNvSpPr>
          <p:nvPr>
            <p:ph idx="1"/>
          </p:nvPr>
        </p:nvSpPr>
        <p:spPr>
          <a:xfrm>
            <a:off x="182626" y="1272746"/>
            <a:ext cx="11823700" cy="1714801"/>
          </a:xfrm>
        </p:spPr>
        <p:txBody>
          <a:bodyPr/>
          <a:lstStyle/>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Chile’s wine industry faces challenges related to climate change. Rising temperatures and shifting precipitation patterns can affect grape ripening and vineyard management.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response, Chilean winemakers are adapting by exploring cooler regions, adjusting vineyard practices, and investing in sustainable technologies. (Williams, 2021)</a:t>
            </a:r>
            <a:endParaRPr lang="en-US" dirty="0"/>
          </a:p>
        </p:txBody>
      </p:sp>
      <p:pic>
        <p:nvPicPr>
          <p:cNvPr id="4" name="Picture 3">
            <a:extLst>
              <a:ext uri="{FF2B5EF4-FFF2-40B4-BE49-F238E27FC236}">
                <a16:creationId xmlns:a16="http://schemas.microsoft.com/office/drawing/2014/main" id="{61A11EDE-84C6-1ACB-2B13-4B93105EE6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7547"/>
            <a:ext cx="5791200" cy="3870452"/>
          </a:xfrm>
          <a:prstGeom prst="rect">
            <a:avLst/>
          </a:prstGeom>
        </p:spPr>
      </p:pic>
      <p:sp>
        <p:nvSpPr>
          <p:cNvPr id="7" name="TextBox 6">
            <a:extLst>
              <a:ext uri="{FF2B5EF4-FFF2-40B4-BE49-F238E27FC236}">
                <a16:creationId xmlns:a16="http://schemas.microsoft.com/office/drawing/2014/main" id="{0AD1E421-6A7F-CE81-04E3-F2DD2C0AFC33}"/>
              </a:ext>
            </a:extLst>
          </p:cNvPr>
          <p:cNvSpPr txBox="1"/>
          <p:nvPr/>
        </p:nvSpPr>
        <p:spPr>
          <a:xfrm>
            <a:off x="6001639" y="2586939"/>
            <a:ext cx="6096000" cy="3467744"/>
          </a:xfrm>
          <a:prstGeom prst="rect">
            <a:avLst/>
          </a:prstGeom>
          <a:noFill/>
        </p:spPr>
        <p:txBody>
          <a:bodyPr wrap="square">
            <a:spAutoFit/>
          </a:bodyPr>
          <a:lstStyle/>
          <a:p>
            <a:pPr>
              <a:lnSpc>
                <a:spcPct val="107000"/>
              </a:lnSpc>
              <a:spcBef>
                <a:spcPts val="0"/>
              </a:spcBef>
              <a:spcAft>
                <a:spcPts val="800"/>
              </a:spcAft>
            </a:pPr>
            <a:endParaRPr lang="en-US" sz="18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285750" indent="-28575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Innovative approaches, such as precision agriculture and the use of drought-resistant rootstocks, are being implemented to mitigate the effects of climate change. </a:t>
            </a:r>
          </a:p>
          <a:p>
            <a:pPr marL="285750" indent="-28575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Additionally, there is an increasing focus on organic and biodynamic farming practices to promote environmental sustainability.</a:t>
            </a:r>
            <a:b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b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(Ramos, 2015)</a:t>
            </a:r>
          </a:p>
        </p:txBody>
      </p:sp>
    </p:spTree>
    <p:extLst>
      <p:ext uri="{BB962C8B-B14F-4D97-AF65-F5344CB8AC3E}">
        <p14:creationId xmlns:p14="http://schemas.microsoft.com/office/powerpoint/2010/main" val="397169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E1859-DABA-ECE4-8A9A-B56F39CD3920}"/>
              </a:ext>
            </a:extLst>
          </p:cNvPr>
          <p:cNvSpPr>
            <a:spLocks noGrp="1"/>
          </p:cNvSpPr>
          <p:nvPr>
            <p:ph type="title"/>
          </p:nvPr>
        </p:nvSpPr>
        <p:spPr>
          <a:xfrm>
            <a:off x="0" y="1"/>
            <a:ext cx="12192000" cy="1193800"/>
          </a:xfrm>
        </p:spPr>
        <p:txBody>
          <a:bodyPr>
            <a:normAutofit/>
          </a:bodyPr>
          <a:lstStyle/>
          <a:p>
            <a:pPr algn="ctr"/>
            <a:r>
              <a:rPr lang="en-US" b="1" dirty="0">
                <a:effectLst/>
                <a:latin typeface="Times New Roman" panose="02020603050405020304" pitchFamily="18" charset="0"/>
                <a:ea typeface="Times New Roman" panose="02020603050405020304" pitchFamily="18" charset="0"/>
                <a:cs typeface="Times New Roman" panose="02020603050405020304" pitchFamily="18" charset="0"/>
              </a:rPr>
              <a:t>Conclusion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B390A14-D37F-A4A2-F736-1B2E1410C597}"/>
              </a:ext>
            </a:extLst>
          </p:cNvPr>
          <p:cNvSpPr>
            <a:spLocks noGrp="1"/>
          </p:cNvSpPr>
          <p:nvPr>
            <p:ph idx="1"/>
          </p:nvPr>
        </p:nvSpPr>
        <p:spPr>
          <a:xfrm>
            <a:off x="136650" y="1193801"/>
            <a:ext cx="11902950" cy="5664188"/>
          </a:xfrm>
        </p:spPr>
        <p:txBody>
          <a:bodyPr>
            <a:noAutofit/>
          </a:bodyPr>
          <a:lstStyle/>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wines of Chile offer a remarkable range of flavors and styles, shaped by the country’s unique geography and climate.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From the historic roots of early viticulture to the modern innovations of today, Chilean wines continue to capture the attention of wine enthusiasts worldwide.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As the industry navigates the challenges of climate change, Chile’s commitment to quality and sustainability ensures that its wines will remain at the forefront of the global wine scene.</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Chile’s major wine regions—Maipo Valley, Casablanca Valley, and Colchagua Valley—each offer distinct terroirs that shape the character of their wines.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From the classic Cabernet Sauvignon of Maipo to the crisp Sauvignon Blanc of Casablanca and the robust Carmenère of Colchagua, these regions showcase the remarkable diversity and quality of Chilean wine. </a:t>
            </a:r>
          </a:p>
          <a:p>
            <a:pPr>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Understanding the unique characteristics of each region and its prominent varietals provides a deeper appreciation of the complexity and excellence of Chilean wines.</a:t>
            </a:r>
          </a:p>
        </p:txBody>
      </p:sp>
    </p:spTree>
    <p:extLst>
      <p:ext uri="{BB962C8B-B14F-4D97-AF65-F5344CB8AC3E}">
        <p14:creationId xmlns:p14="http://schemas.microsoft.com/office/powerpoint/2010/main" val="28087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8AFD3-DED2-253A-2B41-2FA10F393C6C}"/>
              </a:ext>
            </a:extLst>
          </p:cNvPr>
          <p:cNvSpPr>
            <a:spLocks noGrp="1"/>
          </p:cNvSpPr>
          <p:nvPr>
            <p:ph type="ctrTitle"/>
          </p:nvPr>
        </p:nvSpPr>
        <p:spPr>
          <a:xfrm>
            <a:off x="1524641" y="1123162"/>
            <a:ext cx="9142720" cy="1384271"/>
          </a:xfrm>
        </p:spPr>
        <p:txBody>
          <a:bodyPr anchor="ctr"/>
          <a:lstStyle/>
          <a:p>
            <a:r>
              <a:rPr lang="en-US" b="1" dirty="0">
                <a:latin typeface="Times New Roman" panose="02020603050405020304" pitchFamily="18" charset="0"/>
                <a:cs typeface="Times New Roman" panose="02020603050405020304" pitchFamily="18" charset="0"/>
              </a:rPr>
              <a:t>Acknowledgement</a:t>
            </a:r>
          </a:p>
        </p:txBody>
      </p:sp>
      <p:sp>
        <p:nvSpPr>
          <p:cNvPr id="3" name="Subtitle 2">
            <a:extLst>
              <a:ext uri="{FF2B5EF4-FFF2-40B4-BE49-F238E27FC236}">
                <a16:creationId xmlns:a16="http://schemas.microsoft.com/office/drawing/2014/main" id="{450139B4-3E62-3A5B-3618-B30935CD254A}"/>
              </a:ext>
            </a:extLst>
          </p:cNvPr>
          <p:cNvSpPr>
            <a:spLocks noGrp="1"/>
          </p:cNvSpPr>
          <p:nvPr>
            <p:ph type="subTitle" idx="1"/>
          </p:nvPr>
        </p:nvSpPr>
        <p:spPr>
          <a:xfrm>
            <a:off x="215" y="2514600"/>
            <a:ext cx="12191573" cy="4343281"/>
          </a:xfrm>
        </p:spPr>
        <p:txBody>
          <a:bodyPr>
            <a:normAutofit/>
          </a:bodyPr>
          <a:lstStyle/>
          <a:p>
            <a:r>
              <a:rPr lang="en-US" sz="3600" dirty="0">
                <a:latin typeface="Times New Roman" panose="02020603050405020304" pitchFamily="18" charset="0"/>
                <a:cs typeface="Times New Roman" panose="02020603050405020304" pitchFamily="18" charset="0"/>
              </a:rPr>
              <a:t>My seminars are the result of many years of travel experience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combined with many hours of research over the internet.</a:t>
            </a:r>
          </a:p>
          <a:p>
            <a:r>
              <a:rPr lang="en-US" sz="3600" dirty="0">
                <a:latin typeface="Times New Roman" panose="02020603050405020304" pitchFamily="18" charset="0"/>
                <a:cs typeface="Times New Roman" panose="02020603050405020304" pitchFamily="18" charset="0"/>
              </a:rPr>
              <a:t>I would like to acknowledge the many sources I have accessed.</a:t>
            </a:r>
          </a:p>
          <a:p>
            <a:r>
              <a:rPr lang="en-US" sz="3600" dirty="0">
                <a:latin typeface="Times New Roman" panose="02020603050405020304" pitchFamily="18" charset="0"/>
                <a:cs typeface="Times New Roman" panose="02020603050405020304" pitchFamily="18" charset="0"/>
              </a:rPr>
              <a:t>These include: Wikipedia.com, B</a:t>
            </a:r>
            <a:r>
              <a:rPr lang="en-US" altLang="en-US" sz="3600" dirty="0">
                <a:latin typeface="Times New Roman" panose="02020603050405020304" pitchFamily="18" charset="0"/>
                <a:cs typeface="Times New Roman" panose="02020603050405020304" pitchFamily="18" charset="0"/>
              </a:rPr>
              <a:t>ritannica.com, and the </a:t>
            </a:r>
            <a:br>
              <a:rPr lang="en-US" altLang="en-US" sz="3600"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various Museum, Park and Government websites</a:t>
            </a:r>
            <a:r>
              <a:rPr lang="en-US" altLang="en-US" sz="3600" dirty="0">
                <a:solidFill>
                  <a:srgbClr val="202124"/>
                </a:solidFill>
                <a:latin typeface="Times New Roman" panose="02020603050405020304" pitchFamily="18" charset="0"/>
                <a:cs typeface="Times New Roman" panose="02020603050405020304" pitchFamily="18" charset="0"/>
              </a:rPr>
              <a:t>.</a:t>
            </a:r>
            <a:br>
              <a:rPr lang="en-US" altLang="en-US" sz="3600" dirty="0">
                <a:solidFill>
                  <a:srgbClr val="202124"/>
                </a:solidFill>
                <a:latin typeface="Times New Roman" panose="02020603050405020304" pitchFamily="18" charset="0"/>
                <a:cs typeface="Times New Roman" panose="02020603050405020304" pitchFamily="18" charset="0"/>
              </a:rPr>
            </a:br>
            <a:endParaRPr lang="en-US" altLang="en-US" sz="3600" dirty="0">
              <a:solidFill>
                <a:srgbClr val="101518"/>
              </a:solidFill>
              <a:latin typeface="Times New Roman" panose="02020603050405020304" pitchFamily="18" charset="0"/>
              <a:cs typeface="Times New Roman" panose="02020603050405020304" pitchFamily="18" charset="0"/>
            </a:endParaRPr>
          </a:p>
          <a:p>
            <a:endParaRPr lang="en-US" dirty="0"/>
          </a:p>
        </p:txBody>
      </p:sp>
      <p:sp>
        <p:nvSpPr>
          <p:cNvPr id="4" name="AutoShape 2" descr="Wikipedia">
            <a:extLst>
              <a:ext uri="{FF2B5EF4-FFF2-40B4-BE49-F238E27FC236}">
                <a16:creationId xmlns:a16="http://schemas.microsoft.com/office/drawing/2014/main" id="{0A2D767F-FA10-6464-F9BE-D8BCB560A2FD}"/>
              </a:ext>
            </a:extLst>
          </p:cNvPr>
          <p:cNvSpPr>
            <a:spLocks noChangeAspect="1" noChangeArrowheads="1"/>
          </p:cNvSpPr>
          <p:nvPr/>
        </p:nvSpPr>
        <p:spPr bwMode="auto">
          <a:xfrm>
            <a:off x="5943605" y="3276605"/>
            <a:ext cx="304790"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
        <p:nvSpPr>
          <p:cNvPr id="6" name="AutoShape 4">
            <a:hlinkClick r:id="rId2"/>
            <a:extLst>
              <a:ext uri="{FF2B5EF4-FFF2-40B4-BE49-F238E27FC236}">
                <a16:creationId xmlns:a16="http://schemas.microsoft.com/office/drawing/2014/main" id="{E8986A64-7A03-3ADB-D139-8074AC683DE7}"/>
              </a:ext>
            </a:extLst>
          </p:cNvPr>
          <p:cNvSpPr>
            <a:spLocks noChangeAspect="1" noChangeArrowheads="1"/>
          </p:cNvSpPr>
          <p:nvPr/>
        </p:nvSpPr>
        <p:spPr bwMode="auto">
          <a:xfrm>
            <a:off x="101840" y="-274508"/>
            <a:ext cx="298409" cy="30479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37" tIns="45718" rIns="91437" bIns="45718" numCol="1" anchor="t" anchorCtr="0" compatLnSpc="1">
            <a:prstTxWarp prst="textNoShape">
              <a:avLst/>
            </a:prstTxWarp>
          </a:bodyPr>
          <a:lstStyle/>
          <a:p>
            <a:endParaRPr lang="en-US" sz="2177"/>
          </a:p>
        </p:txBody>
      </p:sp>
    </p:spTree>
    <p:extLst>
      <p:ext uri="{BB962C8B-B14F-4D97-AF65-F5344CB8AC3E}">
        <p14:creationId xmlns:p14="http://schemas.microsoft.com/office/powerpoint/2010/main" val="220164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C63E5-142E-6F6A-7C4A-08E2A8DAFE5E}"/>
              </a:ext>
            </a:extLst>
          </p:cNvPr>
          <p:cNvSpPr>
            <a:spLocks noGrp="1"/>
          </p:cNvSpPr>
          <p:nvPr>
            <p:ph type="title"/>
          </p:nvPr>
        </p:nvSpPr>
        <p:spPr>
          <a:xfrm>
            <a:off x="0" y="111125"/>
            <a:ext cx="12192000" cy="1325563"/>
          </a:xfrm>
        </p:spPr>
        <p:txBody>
          <a:bodyPr/>
          <a:lstStyle/>
          <a:p>
            <a:pPr algn="ctr"/>
            <a:r>
              <a:rPr lang="en-US" sz="4400" b="1" kern="100" dirty="0">
                <a:effectLst/>
                <a:latin typeface="Times New Roman" panose="02020603050405020304" pitchFamily="18" charset="0"/>
                <a:ea typeface="Aptos" panose="020B0004020202020204" pitchFamily="34" charset="0"/>
                <a:cs typeface="Times New Roman" panose="02020603050405020304" pitchFamily="18" charset="0"/>
              </a:rPr>
              <a:t>References</a:t>
            </a:r>
            <a:endParaRPr lang="en-US" dirty="0"/>
          </a:p>
        </p:txBody>
      </p:sp>
      <p:sp>
        <p:nvSpPr>
          <p:cNvPr id="3" name="Content Placeholder 2">
            <a:extLst>
              <a:ext uri="{FF2B5EF4-FFF2-40B4-BE49-F238E27FC236}">
                <a16:creationId xmlns:a16="http://schemas.microsoft.com/office/drawing/2014/main" id="{FDA42B6D-BCC4-56A0-9392-1E7F281EB72A}"/>
              </a:ext>
            </a:extLst>
          </p:cNvPr>
          <p:cNvSpPr>
            <a:spLocks noGrp="1"/>
          </p:cNvSpPr>
          <p:nvPr>
            <p:ph idx="1"/>
          </p:nvPr>
        </p:nvSpPr>
        <p:spPr>
          <a:xfrm>
            <a:off x="292100" y="1320800"/>
            <a:ext cx="11899900" cy="5537199"/>
          </a:xfrm>
        </p:spPr>
        <p:txBody>
          <a:bodyPr>
            <a:normAutofit/>
          </a:bodyPr>
          <a:lstStyle/>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Gordon, M. (2018).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The Wines of Chile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University of California Press.</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Holliday, J. (2003).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The History of Chilean Wine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Chilean Wine Society.</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Jensen, P. (2022).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Rediscovering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Itata</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Old Vines and New Trends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 Enthusiast.</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Morrison, R. (2016).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Maipo Valley: The Heart of Chilean Wine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 Spectator.</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Parker, R. (2004).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The Wine Advocate: Chilean Wines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 Advocate Publishing.</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Ramos, C. (2015).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Pisco and Wine: The </a:t>
            </a:r>
            <a:r>
              <a:rPr lang="en-US" sz="2200" i="1" kern="100" dirty="0" err="1">
                <a:effectLst/>
                <a:latin typeface="Times New Roman" panose="02020603050405020304" pitchFamily="18" charset="0"/>
                <a:ea typeface="Aptos" panose="020B0004020202020204" pitchFamily="34" charset="0"/>
                <a:cs typeface="Times New Roman" panose="02020603050405020304" pitchFamily="18" charset="0"/>
              </a:rPr>
              <a:t>Elqui</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 Valley’s Treasures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South American Wine Journal.</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Sánchez, J. (2019).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The Diversity of Curicó Valley Wines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Global Wine Review.</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Smith, L. (2017).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Casablanca Valley: A Cool Climate Success Story</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Decanter Magazine.</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Williams, K. (2021).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Climate Change and the Future of Chilean Wine</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 &amp; Climate Journal.</a:t>
            </a:r>
          </a:p>
          <a:p>
            <a:pPr marL="342900" marR="0" lvl="0" indent="-342900">
              <a:lnSpc>
                <a:spcPct val="107000"/>
              </a:lnSpc>
              <a:spcBef>
                <a:spcPts val="0"/>
              </a:spcBef>
              <a:spcAft>
                <a:spcPts val="800"/>
              </a:spcAft>
              <a:buSzPts val="1000"/>
              <a:buFont typeface="Symbol" panose="05050102010706020507" pitchFamily="18" charset="2"/>
              <a:buChar char=""/>
              <a:tabLst>
                <a:tab pos="457200" algn="l"/>
              </a:tabLs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Parker, R. (2004). </a:t>
            </a:r>
            <a:r>
              <a:rPr lang="en-US" sz="2200" i="1" kern="100" dirty="0">
                <a:effectLst/>
                <a:latin typeface="Times New Roman" panose="02020603050405020304" pitchFamily="18" charset="0"/>
                <a:ea typeface="Aptos" panose="020B0004020202020204" pitchFamily="34" charset="0"/>
                <a:cs typeface="Times New Roman" panose="02020603050405020304" pitchFamily="18" charset="0"/>
              </a:rPr>
              <a:t>The Wine Advocate: Chilean Wines</a:t>
            </a: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 Wine Advocate Publishing.</a:t>
            </a:r>
          </a:p>
          <a:p>
            <a:pPr marL="0" marR="0" indent="0">
              <a:lnSpc>
                <a:spcPct val="107000"/>
              </a:lnSpc>
              <a:spcBef>
                <a:spcPts val="0"/>
              </a:spcBef>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5892437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5436EA-9669-BA94-79A4-ACEB8097FCDA}"/>
              </a:ext>
            </a:extLst>
          </p:cNvPr>
          <p:cNvSpPr txBox="1"/>
          <p:nvPr/>
        </p:nvSpPr>
        <p:spPr>
          <a:xfrm>
            <a:off x="127322" y="1183158"/>
            <a:ext cx="5968678" cy="5550237"/>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Chile, a long, narrow country stretching down the western edge of South America, is renowned for its diverse and vibrant wine industry. </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 plan to talk about the nature of Chile's wine industry and its significance in the global wine landscape.</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 will touch on the country's unique geography, climate, and soil conditions that contribute to the production of exceptional wines that are gaining global recognition. </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We’ll delves into the key aspects of Chilean wine, including its history, major wine regions, varietals, and the impact of climate change.</a:t>
            </a:r>
          </a:p>
          <a:p>
            <a:pPr marL="342900" marR="0" indent="-342900">
              <a:lnSpc>
                <a:spcPct val="107000"/>
              </a:lnSpc>
              <a:spcBef>
                <a:spcPts val="0"/>
              </a:spcBef>
              <a:spcAft>
                <a:spcPts val="800"/>
              </a:spcAft>
              <a:buFont typeface="Arial" panose="020B0604020202020204" pitchFamily="34" charset="0"/>
              <a:buChar char="•"/>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B4EF1ED-2B64-865A-4AF6-792A6248614C}"/>
              </a:ext>
            </a:extLst>
          </p:cNvPr>
          <p:cNvSpPr txBox="1"/>
          <p:nvPr/>
        </p:nvSpPr>
        <p:spPr>
          <a:xfrm>
            <a:off x="0" y="291803"/>
            <a:ext cx="12192000" cy="769441"/>
          </a:xfrm>
          <a:prstGeom prst="rect">
            <a:avLst/>
          </a:prstGeom>
          <a:noFill/>
        </p:spPr>
        <p:txBody>
          <a:bodyPr wrap="square">
            <a:spAutoFit/>
          </a:bodyPr>
          <a:lstStyle/>
          <a:p>
            <a:pPr algn="ctr"/>
            <a:r>
              <a:rPr lang="en-US" sz="4400" b="1" dirty="0">
                <a:solidFill>
                  <a:srgbClr val="000000"/>
                </a:solidFill>
                <a:latin typeface="Times New Roman" panose="02020603050405020304" pitchFamily="18" charset="0"/>
                <a:cs typeface="Times New Roman" panose="02020603050405020304" pitchFamily="18" charset="0"/>
              </a:rPr>
              <a:t>About Chile</a:t>
            </a:r>
            <a:endParaRPr lang="en-US" sz="4400" b="1" dirty="0">
              <a:latin typeface="Times New Roman" panose="02020603050405020304" pitchFamily="18" charset="0"/>
              <a:cs typeface="Times New Roman" panose="02020603050405020304" pitchFamily="18" charset="0"/>
            </a:endParaRPr>
          </a:p>
        </p:txBody>
      </p:sp>
      <p:pic>
        <p:nvPicPr>
          <p:cNvPr id="8" name="Picture 7" descr="A glass of wine and grapes on a rock&#10;&#10;Description automatically generated">
            <a:extLst>
              <a:ext uri="{FF2B5EF4-FFF2-40B4-BE49-F238E27FC236}">
                <a16:creationId xmlns:a16="http://schemas.microsoft.com/office/drawing/2014/main" id="{FC053631-6F49-D723-C1FF-DE28B663C958}"/>
              </a:ext>
            </a:extLst>
          </p:cNvPr>
          <p:cNvPicPr>
            <a:picLocks noChangeAspect="1"/>
          </p:cNvPicPr>
          <p:nvPr/>
        </p:nvPicPr>
        <p:blipFill rotWithShape="1">
          <a:blip r:embed="rId2">
            <a:extLst>
              <a:ext uri="{28A0092B-C50C-407E-A947-70E740481C1C}">
                <a14:useLocalDpi xmlns:a14="http://schemas.microsoft.com/office/drawing/2010/main" val="0"/>
              </a:ext>
            </a:extLst>
          </a:blip>
          <a:srcRect l="22129" r="4437"/>
          <a:stretch/>
        </p:blipFill>
        <p:spPr>
          <a:xfrm>
            <a:off x="6096000" y="1183158"/>
            <a:ext cx="6096000" cy="5674842"/>
          </a:xfrm>
          <a:prstGeom prst="rect">
            <a:avLst/>
          </a:prstGeom>
        </p:spPr>
      </p:pic>
    </p:spTree>
    <p:extLst>
      <p:ext uri="{BB962C8B-B14F-4D97-AF65-F5344CB8AC3E}">
        <p14:creationId xmlns:p14="http://schemas.microsoft.com/office/powerpoint/2010/main" val="401556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5151178" y="152400"/>
            <a:ext cx="7040822" cy="744873"/>
          </a:xfrm>
        </p:spPr>
        <p:txBody>
          <a:bodyPr anchor="t">
            <a:normAutofit/>
          </a:bodyPr>
          <a:lstStyle/>
          <a:p>
            <a:pPr algn="ctr">
              <a:spcBef>
                <a:spcPts val="0"/>
              </a:spcBef>
              <a:spcAft>
                <a:spcPts val="800"/>
              </a:spcAft>
            </a:pPr>
            <a:r>
              <a:rPr lang="en-US" sz="4000" b="1" dirty="0">
                <a:effectLst/>
                <a:latin typeface="Times New Roman" panose="02020603050405020304" pitchFamily="18" charset="0"/>
                <a:ea typeface="Times New Roman" panose="02020603050405020304" pitchFamily="18" charset="0"/>
                <a:cs typeface="Times New Roman" panose="02020603050405020304" pitchFamily="18" charset="0"/>
              </a:rPr>
              <a:t>Chile’s </a:t>
            </a: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Historical Background</a:t>
            </a:r>
            <a:endParaRPr lang="en-US" sz="40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2800DBC8-7BC7-EA18-ACBB-86B4CC4CBDBF}"/>
              </a:ext>
            </a:extLst>
          </p:cNvPr>
          <p:cNvSpPr>
            <a:spLocks noGrp="1"/>
          </p:cNvSpPr>
          <p:nvPr>
            <p:ph idx="1"/>
          </p:nvPr>
        </p:nvSpPr>
        <p:spPr>
          <a:xfrm>
            <a:off x="5151178" y="1049664"/>
            <a:ext cx="7040822" cy="5092720"/>
          </a:xfrm>
        </p:spPr>
        <p:txBody>
          <a:bodyPr>
            <a:noAutofit/>
          </a:bodyPr>
          <a:lstStyle/>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story of Chilean wine begins in the 16th century with the arrival of Spanish colonists. </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In 1554, Spanish settlers planted the first grapevines in the region of Santiago, marking the inception of viticulture in Chile. </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Early on, the Carignan grape, introduced by French missionaries, became prominent, laying the groundwork for what would become a thriving wine industry (Holliday, 2003).</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However, it wasn’t until the late 20th century that Chilean wine gained international acclaim. </a:t>
            </a:r>
          </a:p>
          <a:p>
            <a:pPr>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1990s marked a turning point when Chilean producers began to adopt modern winemaking techniques and invest in new technology. This period saw an influx of international expertise and investment, which played a significant role in elevating the quality of Chilean wines (Parker, 2004).</a:t>
            </a:r>
          </a:p>
        </p:txBody>
      </p:sp>
      <p:pic>
        <p:nvPicPr>
          <p:cNvPr id="5" name="Picture 4" descr="A bunch of grapes on a vine&#10;&#10;Description automatically generated">
            <a:extLst>
              <a:ext uri="{FF2B5EF4-FFF2-40B4-BE49-F238E27FC236}">
                <a16:creationId xmlns:a16="http://schemas.microsoft.com/office/drawing/2014/main" id="{349B1BBF-0D7C-2E75-73EC-F792F2A8F0C9}"/>
              </a:ext>
            </a:extLst>
          </p:cNvPr>
          <p:cNvPicPr>
            <a:picLocks noChangeAspect="1"/>
          </p:cNvPicPr>
          <p:nvPr/>
        </p:nvPicPr>
        <p:blipFill>
          <a:blip r:embed="rId3">
            <a:extLst>
              <a:ext uri="{28A0092B-C50C-407E-A947-70E740481C1C}">
                <a14:useLocalDpi xmlns:a14="http://schemas.microsoft.com/office/drawing/2010/main" val="0"/>
              </a:ext>
            </a:extLst>
          </a:blip>
          <a:srcRect l="514"/>
          <a:stretch/>
        </p:blipFill>
        <p:spPr>
          <a:xfrm>
            <a:off x="-1" y="10"/>
            <a:ext cx="5151179" cy="6857990"/>
          </a:xfrm>
          <a:prstGeom prst="rect">
            <a:avLst/>
          </a:prstGeom>
        </p:spPr>
      </p:pic>
    </p:spTree>
    <p:extLst>
      <p:ext uri="{BB962C8B-B14F-4D97-AF65-F5344CB8AC3E}">
        <p14:creationId xmlns:p14="http://schemas.microsoft.com/office/powerpoint/2010/main" val="324048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CB4B-BF08-45F3-627B-E5DAD02B13B3}"/>
              </a:ext>
            </a:extLst>
          </p:cNvPr>
          <p:cNvSpPr>
            <a:spLocks noGrp="1"/>
          </p:cNvSpPr>
          <p:nvPr>
            <p:ph type="title"/>
          </p:nvPr>
        </p:nvSpPr>
        <p:spPr>
          <a:xfrm>
            <a:off x="0" y="184149"/>
            <a:ext cx="12192000" cy="993775"/>
          </a:xfrm>
        </p:spPr>
        <p:txBody>
          <a:bodyPr/>
          <a:lstStyle/>
          <a:p>
            <a:pPr algn="ctr"/>
            <a:r>
              <a:rPr lang="en-US" dirty="0">
                <a:latin typeface="Times New Roman" panose="02020603050405020304" pitchFamily="18" charset="0"/>
                <a:cs typeface="Times New Roman" panose="02020603050405020304" pitchFamily="18" charset="0"/>
              </a:rPr>
              <a:t>The Effect of Climate</a:t>
            </a:r>
          </a:p>
        </p:txBody>
      </p:sp>
      <p:sp>
        <p:nvSpPr>
          <p:cNvPr id="3" name="Content Placeholder 2">
            <a:extLst>
              <a:ext uri="{FF2B5EF4-FFF2-40B4-BE49-F238E27FC236}">
                <a16:creationId xmlns:a16="http://schemas.microsoft.com/office/drawing/2014/main" id="{57CA12B0-2028-5283-FF74-C2D591F74816}"/>
              </a:ext>
            </a:extLst>
          </p:cNvPr>
          <p:cNvSpPr>
            <a:spLocks noGrp="1"/>
          </p:cNvSpPr>
          <p:nvPr>
            <p:ph idx="1"/>
          </p:nvPr>
        </p:nvSpPr>
        <p:spPr>
          <a:xfrm>
            <a:off x="127000" y="1079500"/>
            <a:ext cx="11976100" cy="3061407"/>
          </a:xfrm>
        </p:spPr>
        <p:txBody>
          <a:bodyPr>
            <a:noAutofit/>
          </a:bodyPr>
          <a:lstStyle/>
          <a:p>
            <a:r>
              <a:rPr lang="en-US" sz="2200" dirty="0">
                <a:latin typeface="Times New Roman" panose="02020603050405020304" pitchFamily="18" charset="0"/>
                <a:cs typeface="Times New Roman" panose="02020603050405020304" pitchFamily="18" charset="0"/>
              </a:rPr>
              <a:t>The Andes Mountains play a crucial role in shaping the climate of Chile's wine regions. These towering peaks act as a natural barrier, influencing temperature, precipitation, and overall weather patterns.</a:t>
            </a:r>
          </a:p>
          <a:p>
            <a:r>
              <a:rPr lang="en-US" sz="2200" b="1" dirty="0">
                <a:latin typeface="Times New Roman" panose="02020603050405020304" pitchFamily="18" charset="0"/>
                <a:cs typeface="Times New Roman" panose="02020603050405020304" pitchFamily="18" charset="0"/>
              </a:rPr>
              <a:t>Temperature Regulation:</a:t>
            </a:r>
            <a:r>
              <a:rPr lang="en-US" sz="2200" dirty="0">
                <a:latin typeface="Times New Roman" panose="02020603050405020304" pitchFamily="18" charset="0"/>
                <a:cs typeface="Times New Roman" panose="02020603050405020304" pitchFamily="18" charset="0"/>
              </a:rPr>
              <a:t> The Andes help moderate temperatures by blocking cool, moist air masses from the Pacific Ocean. </a:t>
            </a:r>
          </a:p>
          <a:p>
            <a:r>
              <a:rPr lang="en-US" sz="2200" dirty="0">
                <a:latin typeface="Times New Roman" panose="02020603050405020304" pitchFamily="18" charset="0"/>
                <a:cs typeface="Times New Roman" panose="02020603050405020304" pitchFamily="18" charset="0"/>
              </a:rPr>
              <a:t>This creates a more stable climate with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warm, sunny days and cooler nights,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which is ideal for growing grapes. </a:t>
            </a:r>
          </a:p>
          <a:p>
            <a:r>
              <a:rPr lang="en-US" sz="2200" dirty="0">
                <a:latin typeface="Times New Roman" panose="02020603050405020304" pitchFamily="18" charset="0"/>
                <a:cs typeface="Times New Roman" panose="02020603050405020304" pitchFamily="18" charset="0"/>
              </a:rPr>
              <a:t>The diurnal temperature variation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difference between day and night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temperatures) is particularly beneficial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for grapevines, as it helps in the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development of complex flavors 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aromas.</a:t>
            </a:r>
          </a:p>
        </p:txBody>
      </p:sp>
      <p:pic>
        <p:nvPicPr>
          <p:cNvPr id="10" name="Picture 9" descr="A diagram of a mountain&#10;&#10;Description automatically generated">
            <a:extLst>
              <a:ext uri="{FF2B5EF4-FFF2-40B4-BE49-F238E27FC236}">
                <a16:creationId xmlns:a16="http://schemas.microsoft.com/office/drawing/2014/main" id="{D07F4392-FFBF-06F2-806C-8ED11FFF9ABB}"/>
              </a:ext>
            </a:extLst>
          </p:cNvPr>
          <p:cNvPicPr>
            <a:picLocks noChangeAspect="1"/>
          </p:cNvPicPr>
          <p:nvPr/>
        </p:nvPicPr>
        <p:blipFill rotWithShape="1">
          <a:blip r:embed="rId3">
            <a:extLst>
              <a:ext uri="{28A0092B-C50C-407E-A947-70E740481C1C}">
                <a14:useLocalDpi xmlns:a14="http://schemas.microsoft.com/office/drawing/2010/main" val="0"/>
              </a:ext>
            </a:extLst>
          </a:blip>
          <a:srcRect t="4054" b="3822"/>
          <a:stretch/>
        </p:blipFill>
        <p:spPr>
          <a:xfrm>
            <a:off x="4996394" y="2590800"/>
            <a:ext cx="7195606" cy="4267201"/>
          </a:xfrm>
          <a:prstGeom prst="rect">
            <a:avLst/>
          </a:prstGeom>
        </p:spPr>
      </p:pic>
    </p:spTree>
    <p:extLst>
      <p:ext uri="{BB962C8B-B14F-4D97-AF65-F5344CB8AC3E}">
        <p14:creationId xmlns:p14="http://schemas.microsoft.com/office/powerpoint/2010/main" val="1242231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9CB4B-BF08-45F3-627B-E5DAD02B13B3}"/>
              </a:ext>
            </a:extLst>
          </p:cNvPr>
          <p:cNvSpPr>
            <a:spLocks noGrp="1"/>
          </p:cNvSpPr>
          <p:nvPr>
            <p:ph type="title"/>
          </p:nvPr>
        </p:nvSpPr>
        <p:spPr>
          <a:xfrm>
            <a:off x="0" y="184149"/>
            <a:ext cx="12192000" cy="993775"/>
          </a:xfrm>
        </p:spPr>
        <p:txBody>
          <a:bodyPr/>
          <a:lstStyle/>
          <a:p>
            <a:pPr algn="ctr"/>
            <a:r>
              <a:rPr lang="en-US" dirty="0">
                <a:latin typeface="Times New Roman" panose="02020603050405020304" pitchFamily="18" charset="0"/>
                <a:cs typeface="Times New Roman" panose="02020603050405020304" pitchFamily="18" charset="0"/>
              </a:rPr>
              <a:t>Climate </a:t>
            </a:r>
            <a:r>
              <a:rPr lang="en-US" sz="2800" dirty="0">
                <a:latin typeface="Times New Roman" panose="02020603050405020304" pitchFamily="18" charset="0"/>
                <a:cs typeface="Times New Roman" panose="02020603050405020304" pitchFamily="18" charset="0"/>
              </a:rPr>
              <a:t>Cont.</a:t>
            </a:r>
          </a:p>
        </p:txBody>
      </p:sp>
      <p:sp>
        <p:nvSpPr>
          <p:cNvPr id="3" name="Content Placeholder 2">
            <a:extLst>
              <a:ext uri="{FF2B5EF4-FFF2-40B4-BE49-F238E27FC236}">
                <a16:creationId xmlns:a16="http://schemas.microsoft.com/office/drawing/2014/main" id="{57CA12B0-2028-5283-FF74-C2D591F74816}"/>
              </a:ext>
            </a:extLst>
          </p:cNvPr>
          <p:cNvSpPr>
            <a:spLocks noGrp="1"/>
          </p:cNvSpPr>
          <p:nvPr>
            <p:ph idx="1"/>
          </p:nvPr>
        </p:nvSpPr>
        <p:spPr>
          <a:xfrm>
            <a:off x="127000" y="1079500"/>
            <a:ext cx="11976100" cy="5594351"/>
          </a:xfrm>
        </p:spPr>
        <p:txBody>
          <a:bodyPr>
            <a:noAutofit/>
          </a:bodyPr>
          <a:lstStyle/>
          <a:p>
            <a:r>
              <a:rPr lang="en-US" sz="2200" b="1" dirty="0">
                <a:latin typeface="Times New Roman" panose="02020603050405020304" pitchFamily="18" charset="0"/>
                <a:cs typeface="Times New Roman" panose="02020603050405020304" pitchFamily="18" charset="0"/>
              </a:rPr>
              <a:t>Rainfall Patterns:</a:t>
            </a:r>
            <a:r>
              <a:rPr lang="en-US" sz="2200" dirty="0">
                <a:latin typeface="Times New Roman" panose="02020603050405020304" pitchFamily="18" charset="0"/>
                <a:cs typeface="Times New Roman" panose="02020603050405020304" pitchFamily="18" charset="0"/>
              </a:rPr>
              <a:t> The Andes creates a rain shadow effect; as moist air from the Pacific rises over the mountains, it cools and loses its moisture, leading to significantly drier conditions on the eastern side. </a:t>
            </a:r>
          </a:p>
          <a:p>
            <a:r>
              <a:rPr lang="en-US" sz="2200" dirty="0">
                <a:latin typeface="Times New Roman" panose="02020603050405020304" pitchFamily="18" charset="0"/>
                <a:cs typeface="Times New Roman" panose="02020603050405020304" pitchFamily="18" charset="0"/>
              </a:rPr>
              <a:t>This results in the wine regions on the western slopes and valleys of the Andes, such as the Maipo and Colchagua Valleys, receiving much less rain, which is advantageous for grape cultivation as it reduces the risk of fungal diseases.</a:t>
            </a:r>
          </a:p>
          <a:p>
            <a:r>
              <a:rPr lang="en-US" sz="2200" b="1" dirty="0">
                <a:latin typeface="Times New Roman" panose="02020603050405020304" pitchFamily="18" charset="0"/>
                <a:cs typeface="Times New Roman" panose="02020603050405020304" pitchFamily="18" charset="0"/>
              </a:rPr>
              <a:t>Sunshine:</a:t>
            </a:r>
            <a:r>
              <a:rPr lang="en-US" sz="2200" dirty="0">
                <a:latin typeface="Times New Roman" panose="02020603050405020304" pitchFamily="18" charset="0"/>
                <a:cs typeface="Times New Roman" panose="02020603050405020304" pitchFamily="18" charset="0"/>
              </a:rPr>
              <a:t> The high elevation of the Andes means that the vineyards often enjoy ample sunlight. This increased exposure to sunlight contributes to the accumulation of sugars in the grapes, which is essential for producing high-quality wines.</a:t>
            </a:r>
          </a:p>
          <a:p>
            <a:r>
              <a:rPr lang="en-US" sz="2200" dirty="0">
                <a:latin typeface="Times New Roman" panose="02020603050405020304" pitchFamily="18" charset="0"/>
                <a:cs typeface="Times New Roman" panose="02020603050405020304" pitchFamily="18" charset="0"/>
              </a:rPr>
              <a:t>Overall, the Andes create a favorable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microclimate for Chilean wine regions,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contributing to the distinctiveness and </a:t>
            </a:r>
            <a:br>
              <a:rPr lang="en-US" sz="2200" dirty="0">
                <a:latin typeface="Times New Roman" panose="02020603050405020304" pitchFamily="18" charset="0"/>
                <a:cs typeface="Times New Roman" panose="02020603050405020304" pitchFamily="18" charset="0"/>
              </a:rPr>
            </a:br>
            <a:r>
              <a:rPr lang="en-US" sz="2200" dirty="0">
                <a:latin typeface="Times New Roman" panose="02020603050405020304" pitchFamily="18" charset="0"/>
                <a:cs typeface="Times New Roman" panose="02020603050405020304" pitchFamily="18" charset="0"/>
              </a:rPr>
              <a:t>quality of the wines produced there.</a:t>
            </a:r>
          </a:p>
        </p:txBody>
      </p:sp>
      <p:pic>
        <p:nvPicPr>
          <p:cNvPr id="5" name="Picture 4">
            <a:extLst>
              <a:ext uri="{FF2B5EF4-FFF2-40B4-BE49-F238E27FC236}">
                <a16:creationId xmlns:a16="http://schemas.microsoft.com/office/drawing/2014/main" id="{0B7CA008-3D7C-5B30-2866-1B41D0510E5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83200" y="3568700"/>
            <a:ext cx="6908800" cy="3289300"/>
          </a:xfrm>
          <a:prstGeom prst="rect">
            <a:avLst/>
          </a:prstGeom>
        </p:spPr>
      </p:pic>
    </p:spTree>
    <p:extLst>
      <p:ext uri="{BB962C8B-B14F-4D97-AF65-F5344CB8AC3E}">
        <p14:creationId xmlns:p14="http://schemas.microsoft.com/office/powerpoint/2010/main" val="235602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0" y="205140"/>
            <a:ext cx="7567601" cy="1014060"/>
          </a:xfrm>
        </p:spPr>
        <p:txBody>
          <a:bodyPr>
            <a:normAutofit/>
          </a:bodyPr>
          <a:lstStyle/>
          <a:p>
            <a:pPr marL="0" marR="0" algn="ctr">
              <a:lnSpc>
                <a:spcPct val="107000"/>
              </a:lnSpc>
              <a:spcBef>
                <a:spcPts val="0"/>
              </a:spcBef>
              <a:spcAft>
                <a:spcPts val="800"/>
              </a:spcAft>
            </a:pPr>
            <a:r>
              <a:rPr lang="en-US" sz="4000" b="1" kern="100" dirty="0">
                <a:effectLst/>
                <a:latin typeface="Times New Roman" panose="02020603050405020304" pitchFamily="18" charset="0"/>
                <a:ea typeface="Aptos" panose="020B0004020202020204" pitchFamily="34" charset="0"/>
                <a:cs typeface="Times New Roman" panose="02020603050405020304" pitchFamily="18" charset="0"/>
              </a:rPr>
              <a:t>Chile’s Major Wine Regions</a:t>
            </a:r>
            <a:endParaRPr lang="en-US" sz="40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61A52-3830-ED87-B52D-2D02D3746AD3}"/>
              </a:ext>
            </a:extLst>
          </p:cNvPr>
          <p:cNvSpPr txBox="1"/>
          <p:nvPr/>
        </p:nvSpPr>
        <p:spPr>
          <a:xfrm>
            <a:off x="165100" y="1076514"/>
            <a:ext cx="7277100" cy="3533660"/>
          </a:xfrm>
          <a:prstGeom prst="rect">
            <a:avLst/>
          </a:prstGeom>
          <a:noFill/>
        </p:spPr>
        <p:txBody>
          <a:bodyPr wrap="square">
            <a:spAutoFit/>
          </a:bodyPr>
          <a:lstStyle/>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Chile’s wine industry is celebrated for its remarkable diversity, with each of its major wine regions offering distinct terroirs that influence the character of its wines. </a:t>
            </a:r>
          </a:p>
          <a:p>
            <a:pPr marL="342900" marR="0" indent="-342900">
              <a:lnSpc>
                <a:spcPct val="107000"/>
              </a:lnSpc>
              <a:spcBef>
                <a:spcPts val="0"/>
              </a:spcBef>
              <a:spcAft>
                <a:spcPts val="800"/>
              </a:spcAft>
              <a:buFont typeface="Arial" panose="020B0604020202020204" pitchFamily="34" charset="0"/>
              <a:buChar char="•"/>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country’s varied climates, soils, and topography create ideal conditions for a range of grape varietals. </a:t>
            </a:r>
          </a:p>
          <a:p>
            <a:pPr marL="342900" marR="0" indent="-342900">
              <a:lnSpc>
                <a:spcPct val="107000"/>
              </a:lnSpc>
              <a:spcBef>
                <a:spcPts val="0"/>
              </a:spcBef>
              <a:spcAft>
                <a:spcPts val="800"/>
              </a:spcAft>
              <a:buFont typeface="Arial" panose="020B0604020202020204" pitchFamily="34" charset="0"/>
              <a:buChar char="•"/>
            </a:pPr>
            <a:r>
              <a:rPr lang="en-US" sz="2200" dirty="0">
                <a:effectLst/>
                <a:latin typeface="Times New Roman" panose="02020603050405020304" pitchFamily="18" charset="0"/>
                <a:ea typeface="Aptos" panose="020B0004020202020204" pitchFamily="34" charset="0"/>
                <a:cs typeface="Times New Roman" panose="02020603050405020304" pitchFamily="18" charset="0"/>
              </a:rPr>
              <a:t>I will discuss three of Chile’s most prominent wine regions, Maipo Valley, Casablanca Valley, and Colchagua Valley, including their micro-</a:t>
            </a:r>
            <a:r>
              <a:rPr lang="en-US" sz="2200" dirty="0">
                <a:latin typeface="Times New Roman" panose="02020603050405020304" pitchFamily="18" charset="0"/>
                <a:ea typeface="Aptos" panose="020B0004020202020204" pitchFamily="34" charset="0"/>
                <a:cs typeface="Times New Roman" panose="02020603050405020304" pitchFamily="18" charset="0"/>
              </a:rPr>
              <a:t>c</a:t>
            </a:r>
            <a:r>
              <a:rPr lang="en-US" sz="2200" dirty="0">
                <a:effectLst/>
                <a:latin typeface="Times New Roman" panose="02020603050405020304" pitchFamily="18" charset="0"/>
                <a:ea typeface="Aptos" panose="020B0004020202020204" pitchFamily="34" charset="0"/>
                <a:cs typeface="Times New Roman" panose="02020603050405020304" pitchFamily="18" charset="0"/>
              </a:rPr>
              <a:t>limate regions. I will also highlight the key varietals that define each area.</a:t>
            </a:r>
            <a:endParaRPr lang="en-US" sz="2200" dirty="0">
              <a:latin typeface="Times New Roman" panose="02020603050405020304" pitchFamily="18" charset="0"/>
              <a:cs typeface="Times New Roman" panose="02020603050405020304" pitchFamily="18" charset="0"/>
            </a:endParaRPr>
          </a:p>
        </p:txBody>
      </p:sp>
      <p:pic>
        <p:nvPicPr>
          <p:cNvPr id="8" name="Content Placeholder 7" descr="A map of chile with different colored regions&#10;&#10;Description automatically generated">
            <a:extLst>
              <a:ext uri="{FF2B5EF4-FFF2-40B4-BE49-F238E27FC236}">
                <a16:creationId xmlns:a16="http://schemas.microsoft.com/office/drawing/2014/main" id="{A344BE89-5258-552A-3347-477C399196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567602" y="1560"/>
            <a:ext cx="4624397" cy="6856440"/>
          </a:xfrm>
        </p:spPr>
      </p:pic>
    </p:spTree>
    <p:extLst>
      <p:ext uri="{BB962C8B-B14F-4D97-AF65-F5344CB8AC3E}">
        <p14:creationId xmlns:p14="http://schemas.microsoft.com/office/powerpoint/2010/main" val="109675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BF4A6-BFB2-5A7C-F772-CFBD4EF07FCC}"/>
              </a:ext>
            </a:extLst>
          </p:cNvPr>
          <p:cNvSpPr>
            <a:spLocks noGrp="1"/>
          </p:cNvSpPr>
          <p:nvPr>
            <p:ph type="title"/>
          </p:nvPr>
        </p:nvSpPr>
        <p:spPr>
          <a:xfrm>
            <a:off x="0" y="365125"/>
            <a:ext cx="7727721" cy="884941"/>
          </a:xfrm>
        </p:spPr>
        <p:txBody>
          <a:bodyPr/>
          <a:lstStyle/>
          <a:p>
            <a:pPr algn="ctr"/>
            <a:r>
              <a:rPr lang="en-US" b="1" dirty="0">
                <a:latin typeface="Times New Roman" panose="02020603050405020304" pitchFamily="18" charset="0"/>
                <a:ea typeface="Tahoma" panose="020B0604030504040204" pitchFamily="34" charset="0"/>
                <a:cs typeface="Times New Roman" panose="02020603050405020304" pitchFamily="18" charset="0"/>
              </a:rPr>
              <a:t>Micro Wine Regions</a:t>
            </a:r>
            <a:endParaRPr lang="en-US" b="1" dirty="0"/>
          </a:p>
        </p:txBody>
      </p:sp>
      <p:sp>
        <p:nvSpPr>
          <p:cNvPr id="5" name="Content Placeholder 4">
            <a:extLst>
              <a:ext uri="{FF2B5EF4-FFF2-40B4-BE49-F238E27FC236}">
                <a16:creationId xmlns:a16="http://schemas.microsoft.com/office/drawing/2014/main" id="{5A63D9A4-CF43-C2E6-3AA8-A02287BD187A}"/>
              </a:ext>
            </a:extLst>
          </p:cNvPr>
          <p:cNvSpPr>
            <a:spLocks noGrp="1"/>
          </p:cNvSpPr>
          <p:nvPr>
            <p:ph idx="1"/>
          </p:nvPr>
        </p:nvSpPr>
        <p:spPr>
          <a:xfrm>
            <a:off x="185196" y="1250067"/>
            <a:ext cx="7542525" cy="2813934"/>
          </a:xfrm>
          <a:noFill/>
        </p:spPr>
        <p:txBody>
          <a:bodyPr>
            <a:noAutofit/>
          </a:bodyPr>
          <a:lstStyle/>
          <a:p>
            <a:pPr marL="0" marR="0" indent="0">
              <a:lnSpc>
                <a:spcPct val="107000"/>
              </a:lnSpc>
              <a:spcBef>
                <a:spcPts val="0"/>
              </a:spcBef>
              <a:spcAft>
                <a:spcPts val="800"/>
              </a:spcAft>
              <a:buNone/>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Key Wine Regions</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Chile’s diverse geography features a range of climates and soils, making it an ideal location for various grape varietals. The country’s wine regions are typically divided into five major areas:</a:t>
            </a:r>
          </a:p>
          <a:p>
            <a:pPr marL="0" marR="0" indent="0">
              <a:lnSpc>
                <a:spcPct val="107000"/>
              </a:lnSpc>
              <a:spcBef>
                <a:spcPts val="0"/>
              </a:spcBef>
              <a:spcAft>
                <a:spcPts val="800"/>
              </a:spcAft>
              <a:buNone/>
            </a:pPr>
            <a:r>
              <a:rPr lang="en-US" sz="2200" b="1" kern="100" dirty="0">
                <a:effectLst/>
                <a:latin typeface="Times New Roman" panose="02020603050405020304" pitchFamily="18" charset="0"/>
                <a:ea typeface="Aptos" panose="020B0004020202020204" pitchFamily="34" charset="0"/>
                <a:cs typeface="Times New Roman" panose="02020603050405020304" pitchFamily="18" charset="0"/>
              </a:rPr>
              <a:t>Central Valley</a:t>
            </a: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2200" kern="100" dirty="0">
                <a:effectLst/>
                <a:latin typeface="Times New Roman" panose="02020603050405020304" pitchFamily="18" charset="0"/>
                <a:ea typeface="Aptos" panose="020B0004020202020204" pitchFamily="34" charset="0"/>
                <a:cs typeface="Times New Roman" panose="02020603050405020304" pitchFamily="18" charset="0"/>
              </a:rPr>
              <a:t>The Central Valley is the heart of Chile's wine production. It encompasses several sub-regions, each known for distinct characteristics:</a:t>
            </a:r>
          </a:p>
          <a:p>
            <a:pPr marL="0" marR="0">
              <a:lnSpc>
                <a:spcPct val="107000"/>
              </a:lnSpc>
              <a:spcBef>
                <a:spcPts val="0"/>
              </a:spcBef>
              <a:spcAft>
                <a:spcPts val="800"/>
              </a:spcAft>
            </a:pPr>
            <a:endParaRPr lang="en-US" sz="2200" kern="100" dirty="0">
              <a:effectLst/>
              <a:latin typeface="Times New Roman" panose="02020603050405020304" pitchFamily="18" charset="0"/>
              <a:ea typeface="Aptos" panose="020B0004020202020204" pitchFamily="34" charset="0"/>
              <a:cs typeface="Times New Roman" panose="02020603050405020304" pitchFamily="18" charset="0"/>
            </a:endParaRPr>
          </a:p>
        </p:txBody>
      </p:sp>
      <p:pic>
        <p:nvPicPr>
          <p:cNvPr id="4" name="Picture 3" descr="A map of chile with different colored regions&#10;&#10;Description automatically generated">
            <a:extLst>
              <a:ext uri="{FF2B5EF4-FFF2-40B4-BE49-F238E27FC236}">
                <a16:creationId xmlns:a16="http://schemas.microsoft.com/office/drawing/2014/main" id="{C9E096C4-EB3C-22DE-38A0-850271DFEC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7721" y="0"/>
            <a:ext cx="4483558" cy="6858000"/>
          </a:xfrm>
          <a:prstGeom prst="rect">
            <a:avLst/>
          </a:prstGeom>
        </p:spPr>
      </p:pic>
    </p:spTree>
    <p:extLst>
      <p:ext uri="{BB962C8B-B14F-4D97-AF65-F5344CB8AC3E}">
        <p14:creationId xmlns:p14="http://schemas.microsoft.com/office/powerpoint/2010/main" val="3732826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B8CCE-350A-6BB6-EA31-29A5C84E4239}"/>
              </a:ext>
            </a:extLst>
          </p:cNvPr>
          <p:cNvSpPr>
            <a:spLocks noGrp="1"/>
          </p:cNvSpPr>
          <p:nvPr>
            <p:ph type="title"/>
          </p:nvPr>
        </p:nvSpPr>
        <p:spPr>
          <a:xfrm>
            <a:off x="4572000" y="192440"/>
            <a:ext cx="7616950" cy="1141060"/>
          </a:xfrm>
        </p:spPr>
        <p:txBody>
          <a:bodyPr>
            <a:normAutofit fontScale="90000"/>
          </a:bodyPr>
          <a:lstStyle/>
          <a:p>
            <a:pPr algn="ctr">
              <a:lnSpc>
                <a:spcPct val="107000"/>
              </a:lnSpc>
              <a:spcAft>
                <a:spcPts val="800"/>
              </a:spcAft>
            </a:pPr>
            <a:r>
              <a:rPr lang="en-US" sz="4400" b="1" kern="100" dirty="0">
                <a:latin typeface="Times New Roman" panose="02020603050405020304" pitchFamily="18" charset="0"/>
                <a:ea typeface="Aptos" panose="020B0004020202020204" pitchFamily="34" charset="0"/>
                <a:cs typeface="Times New Roman" panose="02020603050405020304" pitchFamily="18" charset="0"/>
              </a:rPr>
              <a:t>Maipo Valley: The Heart of Chilean Wine</a:t>
            </a:r>
          </a:p>
        </p:txBody>
      </p:sp>
      <p:sp>
        <p:nvSpPr>
          <p:cNvPr id="13" name="TextBox 12">
            <a:extLst>
              <a:ext uri="{FF2B5EF4-FFF2-40B4-BE49-F238E27FC236}">
                <a16:creationId xmlns:a16="http://schemas.microsoft.com/office/drawing/2014/main" id="{B657FC94-727F-0B81-A506-4D445EA7E3D4}"/>
              </a:ext>
            </a:extLst>
          </p:cNvPr>
          <p:cNvSpPr txBox="1"/>
          <p:nvPr/>
        </p:nvSpPr>
        <p:spPr>
          <a:xfrm>
            <a:off x="4749800" y="1398939"/>
            <a:ext cx="7439150" cy="5520935"/>
          </a:xfrm>
          <a:prstGeom prst="rect">
            <a:avLst/>
          </a:prstGeom>
          <a:noFill/>
        </p:spPr>
        <p:txBody>
          <a:bodyPr wrap="square">
            <a:spAutoFit/>
          </a:bodyPr>
          <a:lstStyle/>
          <a:p>
            <a:pPr>
              <a:lnSpc>
                <a:spcPct val="107000"/>
              </a:lnSpc>
              <a:spcAft>
                <a:spcPts val="800"/>
              </a:spcAft>
            </a:pPr>
            <a:r>
              <a:rPr lang="en-US" sz="2400" b="1" kern="100" dirty="0">
                <a:latin typeface="Times New Roman" panose="02020603050405020304" pitchFamily="18" charset="0"/>
                <a:ea typeface="Aptos" panose="020B0004020202020204" pitchFamily="34" charset="0"/>
                <a:cs typeface="Times New Roman" panose="02020603050405020304" pitchFamily="18" charset="0"/>
              </a:rPr>
              <a:t>Geography and Climate</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Located just south of Santiago, the Maipo Valley is one of Chile’s oldest and most significant wine regions. It benefits from a Mediterranean climate with warm, dry summers and cool, wet winters. </a:t>
            </a:r>
          </a:p>
          <a:p>
            <a:pPr marL="342900" indent="-342900">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The valley is flanked by the Andes to the east, which helps to regulate temperatures and provides a source of fresh water from melting snow, contributing to the region’s viticultural success.</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en-US" sz="2400" kern="100" dirty="0">
                <a:latin typeface="Times New Roman" panose="02020603050405020304" pitchFamily="18" charset="0"/>
                <a:ea typeface="Aptos" panose="020B0004020202020204" pitchFamily="34" charset="0"/>
                <a:cs typeface="Times New Roman" panose="02020603050405020304" pitchFamily="18" charset="0"/>
              </a:rPr>
              <a:t>The Maipo Valley is famous for its Bold red wines, known for their rich flavor and aging potential. The valley’s warm climate and varied soil types contribute to the complexity of its wines (Morrison, 2016).</a:t>
            </a:r>
            <a:endParaRPr lang="en-US" sz="2400" kern="100" dirty="0">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3BF6B4B5-4F8F-3528-7490-4BC8CDC864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6858000"/>
          </a:xfrm>
          <a:prstGeom prst="rect">
            <a:avLst/>
          </a:prstGeom>
        </p:spPr>
      </p:pic>
    </p:spTree>
    <p:extLst>
      <p:ext uri="{BB962C8B-B14F-4D97-AF65-F5344CB8AC3E}">
        <p14:creationId xmlns:p14="http://schemas.microsoft.com/office/powerpoint/2010/main" val="290867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2" end="2"/>
                                            </p:txEl>
                                          </p:spTgt>
                                        </p:tgtEl>
                                        <p:attrNameLst>
                                          <p:attrName>style.visibility</p:attrName>
                                        </p:attrNameLst>
                                      </p:cBhvr>
                                      <p:to>
                                        <p:strVal val="visible"/>
                                      </p:to>
                                    </p:set>
                                    <p:anim calcmode="lin" valueType="num">
                                      <p:cBhvr additive="base">
                                        <p:cTn id="7"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 calcmode="lin" valueType="num">
                                      <p:cBhvr additive="base">
                                        <p:cTn id="13" dur="500" fill="hold"/>
                                        <p:tgtEl>
                                          <p:spTgt spid="1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795</TotalTime>
  <Words>2561</Words>
  <Application>Microsoft Office PowerPoint</Application>
  <PresentationFormat>Widescreen</PresentationFormat>
  <Paragraphs>140</Paragraphs>
  <Slides>23</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Aptos</vt:lpstr>
      <vt:lpstr>Aptos Display</vt:lpstr>
      <vt:lpstr>Arial</vt:lpstr>
      <vt:lpstr>Symbol</vt:lpstr>
      <vt:lpstr>Times New Roman</vt:lpstr>
      <vt:lpstr>Office Theme</vt:lpstr>
      <vt:lpstr>PowerPoint Presentation</vt:lpstr>
      <vt:lpstr>What I will cover</vt:lpstr>
      <vt:lpstr>PowerPoint Presentation</vt:lpstr>
      <vt:lpstr>Chile’s Historical Background</vt:lpstr>
      <vt:lpstr>The Effect of Climate</vt:lpstr>
      <vt:lpstr>Climate Cont.</vt:lpstr>
      <vt:lpstr>Chile’s Major Wine Regions</vt:lpstr>
      <vt:lpstr>Micro Wine Regions</vt:lpstr>
      <vt:lpstr>Maipo Valley: The Heart of Chilean Wine</vt:lpstr>
      <vt:lpstr>Prominent Varietals</vt:lpstr>
      <vt:lpstr>Rapel Valley Region</vt:lpstr>
      <vt:lpstr>Rapel Valley Region</vt:lpstr>
      <vt:lpstr>Casablanca Valley Prominent Varietals</vt:lpstr>
      <vt:lpstr>Colchagua Valley: A Robust Red Wine Region</vt:lpstr>
      <vt:lpstr>Colchagua Valley Prominent Varietals</vt:lpstr>
      <vt:lpstr>Colchagua Valley Prominent Varietals</vt:lpstr>
      <vt:lpstr>Aconcagua Valley</vt:lpstr>
      <vt:lpstr>Aconcagua Valley Prominent Varietals</vt:lpstr>
      <vt:lpstr>Aconcagua Valley Prominent Varietals</vt:lpstr>
      <vt:lpstr>The Impact of Climate Change</vt:lpstr>
      <vt:lpstr>Conclusion</vt:lpstr>
      <vt:lpstr>Acknowledgement</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Enchanting Mosel Wine Region With  Marc Silver</dc:title>
  <dc:creator>Marc Silver</dc:creator>
  <cp:lastModifiedBy>Marc Silver</cp:lastModifiedBy>
  <cp:revision>81</cp:revision>
  <dcterms:created xsi:type="dcterms:W3CDTF">2024-04-24T01:03:46Z</dcterms:created>
  <dcterms:modified xsi:type="dcterms:W3CDTF">2024-09-04T03:43:05Z</dcterms:modified>
</cp:coreProperties>
</file>