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6"/>
  </p:notesMasterIdLst>
  <p:handoutMasterIdLst>
    <p:handoutMasterId r:id="rId27"/>
  </p:handoutMasterIdLst>
  <p:sldIdLst>
    <p:sldId id="256" r:id="rId2"/>
    <p:sldId id="402" r:id="rId3"/>
    <p:sldId id="257" r:id="rId4"/>
    <p:sldId id="274" r:id="rId5"/>
    <p:sldId id="258" r:id="rId6"/>
    <p:sldId id="276" r:id="rId7"/>
    <p:sldId id="398" r:id="rId8"/>
    <p:sldId id="260" r:id="rId9"/>
    <p:sldId id="277" r:id="rId10"/>
    <p:sldId id="261" r:id="rId11"/>
    <p:sldId id="410" r:id="rId12"/>
    <p:sldId id="409" r:id="rId13"/>
    <p:sldId id="404" r:id="rId14"/>
    <p:sldId id="264" r:id="rId15"/>
    <p:sldId id="403" r:id="rId16"/>
    <p:sldId id="406" r:id="rId17"/>
    <p:sldId id="405" r:id="rId18"/>
    <p:sldId id="411" r:id="rId19"/>
    <p:sldId id="412" r:id="rId20"/>
    <p:sldId id="407" r:id="rId21"/>
    <p:sldId id="408" r:id="rId22"/>
    <p:sldId id="275" r:id="rId23"/>
    <p:sldId id="271" r:id="rId24"/>
    <p:sldId id="272" r:id="rId25"/>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 id="2" name="Marc Silver" initials="MS [2]" lastIdx="1" clrIdx="1">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024" autoAdjust="0"/>
    <p:restoredTop sz="94660"/>
  </p:normalViewPr>
  <p:slideViewPr>
    <p:cSldViewPr snapToGrid="0">
      <p:cViewPr varScale="1">
        <p:scale>
          <a:sx n="76" d="100"/>
          <a:sy n="76" d="100"/>
        </p:scale>
        <p:origin x="22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3-09-21T16:02:28.90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B1FFB-B191-CCC0-397E-12758C4C28F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3E62B2-5932-7243-57A6-61B918EE727C}"/>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5016C1CD-E0FA-BA86-EA0E-B6AEE6C1B308}"/>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E9AF5A6D-78FB-20A0-9803-DECDDBDBAB7F}"/>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466531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14</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40456-E615-F826-842B-72143359460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92C1538-38F1-702B-357A-026DF7C14A58}"/>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15</a:t>
            </a:fld>
            <a:endParaRPr lang="en-US"/>
          </a:p>
        </p:txBody>
      </p:sp>
      <p:sp>
        <p:nvSpPr>
          <p:cNvPr id="2" name="Slide Image Placeholder 1">
            <a:extLst>
              <a:ext uri="{FF2B5EF4-FFF2-40B4-BE49-F238E27FC236}">
                <a16:creationId xmlns:a16="http://schemas.microsoft.com/office/drawing/2014/main" id="{227F3CF1-0D58-B0C3-9306-5A0E3A58600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C5A7436-9BCF-2170-FF54-EF95F1271C0B}"/>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41743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8488C-39FD-A7B3-C646-8C5837CB9FD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61E4681-BD48-9134-23E8-3BE06016BB98}"/>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16</a:t>
            </a:fld>
            <a:endParaRPr lang="en-US"/>
          </a:p>
        </p:txBody>
      </p:sp>
      <p:sp>
        <p:nvSpPr>
          <p:cNvPr id="2" name="Slide Image Placeholder 1">
            <a:extLst>
              <a:ext uri="{FF2B5EF4-FFF2-40B4-BE49-F238E27FC236}">
                <a16:creationId xmlns:a16="http://schemas.microsoft.com/office/drawing/2014/main" id="{DE9EE52C-E362-B22D-54D9-39F9B14BA4C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F1E7D94-8070-5247-A85F-DA99EB17405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0508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72CE2-5E4A-5743-6000-F964328A502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F9869A-44FF-66AF-E430-775E17377F99}"/>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17</a:t>
            </a:fld>
            <a:endParaRPr lang="en-US"/>
          </a:p>
        </p:txBody>
      </p:sp>
      <p:sp>
        <p:nvSpPr>
          <p:cNvPr id="2" name="Slide Image Placeholder 1">
            <a:extLst>
              <a:ext uri="{FF2B5EF4-FFF2-40B4-BE49-F238E27FC236}">
                <a16:creationId xmlns:a16="http://schemas.microsoft.com/office/drawing/2014/main" id="{2D6F0834-F55A-9A3D-4DC4-4A3D68B8D97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5373226-A748-DC89-F867-1267C6557D40}"/>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75197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D756F-0008-0F76-1928-07E35C61558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238CA20-04E8-95C7-2A09-A403603A804A}"/>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18</a:t>
            </a:fld>
            <a:endParaRPr lang="en-US"/>
          </a:p>
        </p:txBody>
      </p:sp>
      <p:sp>
        <p:nvSpPr>
          <p:cNvPr id="2" name="Slide Image Placeholder 1">
            <a:extLst>
              <a:ext uri="{FF2B5EF4-FFF2-40B4-BE49-F238E27FC236}">
                <a16:creationId xmlns:a16="http://schemas.microsoft.com/office/drawing/2014/main" id="{22C81321-DA03-3C84-C3E6-F7295C82EF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34D0ADC4-E489-7A95-E0C1-2781101DE28A}"/>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0165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92746-F1E4-0235-114A-8E8EE4545A8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528543-20A6-2B25-C879-2DE1FBC70229}"/>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19</a:t>
            </a:fld>
            <a:endParaRPr lang="en-US"/>
          </a:p>
        </p:txBody>
      </p:sp>
      <p:sp>
        <p:nvSpPr>
          <p:cNvPr id="2" name="Slide Image Placeholder 1">
            <a:extLst>
              <a:ext uri="{FF2B5EF4-FFF2-40B4-BE49-F238E27FC236}">
                <a16:creationId xmlns:a16="http://schemas.microsoft.com/office/drawing/2014/main" id="{D2B6A3CE-CE77-1322-FBD3-52C4798BB42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41E8128-129F-9275-DE6E-A70EF42F3FB0}"/>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771962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0230C-0CE0-C725-A13F-ACD8EEE8CDE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3AE63F0-276B-28D6-1957-1E8018F891F7}"/>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20</a:t>
            </a:fld>
            <a:endParaRPr lang="en-US"/>
          </a:p>
        </p:txBody>
      </p:sp>
      <p:sp>
        <p:nvSpPr>
          <p:cNvPr id="2" name="Slide Image Placeholder 1">
            <a:extLst>
              <a:ext uri="{FF2B5EF4-FFF2-40B4-BE49-F238E27FC236}">
                <a16:creationId xmlns:a16="http://schemas.microsoft.com/office/drawing/2014/main" id="{F452490B-3C66-D49D-5A97-BD74BF1542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5954BA2-A7B1-21D8-4322-636AB226572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427800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FDC8A-F455-78E7-ED86-70753978480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9192479-A0E8-40D7-DADB-03F80F479332}"/>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21</a:t>
            </a:fld>
            <a:endParaRPr lang="en-US"/>
          </a:p>
        </p:txBody>
      </p:sp>
      <p:sp>
        <p:nvSpPr>
          <p:cNvPr id="2" name="Slide Image Placeholder 1">
            <a:extLst>
              <a:ext uri="{FF2B5EF4-FFF2-40B4-BE49-F238E27FC236}">
                <a16:creationId xmlns:a16="http://schemas.microsoft.com/office/drawing/2014/main" id="{28F843C6-6AB5-B52F-318B-1AA20599113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3E281EB-4E39-C86F-9E25-92F972A48679}"/>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506901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22</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23</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24</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5F968-A0AF-3A09-EC63-D5A59BBE541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3D7D9EE-DDA3-542C-570E-D2A4F7F70137}"/>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E891DDC-96D6-0B0A-3E76-E8F5CF6219D8}"/>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0A4AB30-CE3E-220C-6129-872407C65BFD}"/>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49027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138E5-B167-898A-BC0E-391D4F09483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CB8745F-E347-5715-5A10-C67F950EDD6F}"/>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4C8880C0-65C6-677E-1733-EC0334B4E80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426BFFF-ACDE-1AAE-56D1-58AAD4EA134D}"/>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90756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95A30-96F5-E231-021F-04519B2CF65C}"/>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700EB64C-3A77-B894-FCFA-9CD303DDC447}"/>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3A7393EC-5824-074B-9F29-7CCF4EBDB6B3}"/>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5" name="Footer Placeholder 4">
            <a:extLst>
              <a:ext uri="{FF2B5EF4-FFF2-40B4-BE49-F238E27FC236}">
                <a16:creationId xmlns:a16="http://schemas.microsoft.com/office/drawing/2014/main" id="{7E9F668B-B765-FDBB-7220-D5B07484C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36540-BF90-94E2-610C-AA609C0F4EF2}"/>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369892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C470-5E7D-0805-6D53-6C86008560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B69E3B-6F23-55FF-1508-26EF211978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CF219-760A-8981-4C1D-6F4BAB9BBEBA}"/>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5" name="Footer Placeholder 4">
            <a:extLst>
              <a:ext uri="{FF2B5EF4-FFF2-40B4-BE49-F238E27FC236}">
                <a16:creationId xmlns:a16="http://schemas.microsoft.com/office/drawing/2014/main" id="{268E1835-C10C-AA24-F535-7B5F872EA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929C1-39CF-94BE-C559-E043300C99CE}"/>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140282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96DB17-B6B0-457A-27C2-2D5EA4DD8C96}"/>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B6891A-923A-FBD0-36EB-A13BD10E2DE4}"/>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C81CC-A232-DA38-A8FE-5953FD8CF004}"/>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5" name="Footer Placeholder 4">
            <a:extLst>
              <a:ext uri="{FF2B5EF4-FFF2-40B4-BE49-F238E27FC236}">
                <a16:creationId xmlns:a16="http://schemas.microsoft.com/office/drawing/2014/main" id="{9CB16517-1BD9-2636-D781-ABBC2348E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3C1EA-E048-E290-5B06-759394BAEBB1}"/>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202327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plit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302081" y="2835275"/>
            <a:ext cx="2560935" cy="808998"/>
          </a:xfrm>
          <a:prstGeom prst="rect">
            <a:avLst/>
          </a:prstGeom>
        </p:spPr>
        <p:txBody>
          <a:bodyPr anchor="ctr"/>
          <a:lstStyle>
            <a:lvl1pPr algn="l">
              <a:defRPr sz="2646" cap="all" spc="165" baseline="0">
                <a:solidFill>
                  <a:schemeClr val="accent1">
                    <a:lumMod val="75000"/>
                  </a:schemeClr>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p:nvPr>
        </p:nvSpPr>
        <p:spPr>
          <a:xfrm>
            <a:off x="0" y="0"/>
            <a:ext cx="10080625" cy="1695914"/>
          </a:xfrm>
          <a:prstGeom prst="rect">
            <a:avLst/>
          </a:prstGeom>
        </p:spPr>
        <p:txBody>
          <a:bodyPr anchor="ctr"/>
          <a:lstStyle>
            <a:lvl1pPr marL="0" indent="0" algn="ctr">
              <a:buNone/>
              <a:defRPr spc="331" baseline="0"/>
            </a:lvl1pPr>
          </a:lstStyle>
          <a:p>
            <a:r>
              <a:rPr lang="en-US"/>
              <a:t>Click icon to add picture</a:t>
            </a:r>
            <a:endParaRPr lang="en-US" dirty="0"/>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5155820" y="2360382"/>
            <a:ext cx="3927243" cy="1761170"/>
          </a:xfrm>
          <a:prstGeom prst="rect">
            <a:avLst/>
          </a:prstGeom>
        </p:spPr>
        <p:txBody>
          <a:bodyPr anchor="ctr"/>
          <a:lstStyle>
            <a:lvl1pPr marL="236258" indent="-236258" algn="l">
              <a:lnSpc>
                <a:spcPct val="150000"/>
              </a:lnSpc>
              <a:spcBef>
                <a:spcPts val="0"/>
              </a:spcBef>
              <a:buFont typeface="Arial" panose="020B0604020202020204" pitchFamily="34" charset="0"/>
              <a:buChar char="•"/>
              <a:defRPr sz="1323" cap="none" spc="41"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p:nvPr>
        </p:nvSpPr>
        <p:spPr>
          <a:xfrm>
            <a:off x="0" y="4786018"/>
            <a:ext cx="10080625" cy="884533"/>
          </a:xfrm>
          <a:prstGeom prst="rect">
            <a:avLst/>
          </a:prstGeom>
        </p:spPr>
        <p:txBody>
          <a:bodyPr anchor="ctr"/>
          <a:lstStyle>
            <a:lvl1pPr marL="0" indent="0" algn="ctr">
              <a:buNone/>
              <a:defRPr spc="331" baseline="0"/>
            </a:lvl1pPr>
          </a:lstStyle>
          <a:p>
            <a:r>
              <a:rPr lang="en-US"/>
              <a:t>Click icon to add picture</a:t>
            </a:r>
            <a:endParaRPr lang="en-US" dirty="0"/>
          </a:p>
        </p:txBody>
      </p:sp>
    </p:spTree>
    <p:extLst>
      <p:ext uri="{BB962C8B-B14F-4D97-AF65-F5344CB8AC3E}">
        <p14:creationId xmlns:p14="http://schemas.microsoft.com/office/powerpoint/2010/main" val="110260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36AF-B153-AAF8-1D63-B3F574DD0E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2C28C7-3A0C-2EAE-2B13-2FDFF0F4FB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A9C2F-6043-AC1B-337C-0F8594BE050D}"/>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5" name="Footer Placeholder 4">
            <a:extLst>
              <a:ext uri="{FF2B5EF4-FFF2-40B4-BE49-F238E27FC236}">
                <a16:creationId xmlns:a16="http://schemas.microsoft.com/office/drawing/2014/main" id="{832BBA8F-908E-6D0F-2BD2-9DA8E612D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025B2-E833-4CFF-3693-3F7887688A10}"/>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252583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F2F0-EEA3-887C-2402-90AACD6B0E67}"/>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9CD58B9D-CC1B-9A75-2872-C72E50E4488E}"/>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CE1E12-42CE-02C5-5031-01217EC3B798}"/>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5" name="Footer Placeholder 4">
            <a:extLst>
              <a:ext uri="{FF2B5EF4-FFF2-40B4-BE49-F238E27FC236}">
                <a16:creationId xmlns:a16="http://schemas.microsoft.com/office/drawing/2014/main" id="{7EF21C44-083B-F84F-9FD7-D5B95FC40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51D94-D2E6-E821-9CD0-B85F6ACDF733}"/>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47644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1185-24BA-BA35-D9FC-6E4EEF9280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E8118-65FE-467B-84A8-2DA10646507F}"/>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60B2CF-9922-D857-A01E-06ABBECDBB3B}"/>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059A2A-6712-7D7A-80CE-0F7B0F1E6276}"/>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6" name="Footer Placeholder 5">
            <a:extLst>
              <a:ext uri="{FF2B5EF4-FFF2-40B4-BE49-F238E27FC236}">
                <a16:creationId xmlns:a16="http://schemas.microsoft.com/office/drawing/2014/main" id="{967F8B87-527B-2F1B-B3E5-9E0410E68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EE741-D32A-AAC4-A7A5-4D740D59D31C}"/>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3050255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0E5E-FEB6-E0AB-2358-D5C6C1C6EE16}"/>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DEB78A-2943-C946-FA58-90E35D965E01}"/>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9B291E59-2118-391A-5E4C-34710FA42DD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EDD124-1DE2-6859-6477-CBA8CB63E127}"/>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297EC668-BF8D-5F40-B828-0043DC0FAA9A}"/>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D40CCC-DAC9-A2F4-FF1D-1A658424747D}"/>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8" name="Footer Placeholder 7">
            <a:extLst>
              <a:ext uri="{FF2B5EF4-FFF2-40B4-BE49-F238E27FC236}">
                <a16:creationId xmlns:a16="http://schemas.microsoft.com/office/drawing/2014/main" id="{6F014E77-3D4B-97B2-3EAA-C46C423266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D53B0B-DC43-AD6A-AE3D-642BE82EBBCC}"/>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426471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EAF8-48EC-A523-4833-FBFFFF9F13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B3EF46-1C6E-EB70-3D06-9BE4064FFD46}"/>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4" name="Footer Placeholder 3">
            <a:extLst>
              <a:ext uri="{FF2B5EF4-FFF2-40B4-BE49-F238E27FC236}">
                <a16:creationId xmlns:a16="http://schemas.microsoft.com/office/drawing/2014/main" id="{04BCEE86-B711-851E-D82C-9AE4D422A2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1C22CA-E931-F150-584E-69BDF49B657D}"/>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3598328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27E064-A233-DEA4-BF56-89DD57489F80}"/>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3" name="Footer Placeholder 2">
            <a:extLst>
              <a:ext uri="{FF2B5EF4-FFF2-40B4-BE49-F238E27FC236}">
                <a16:creationId xmlns:a16="http://schemas.microsoft.com/office/drawing/2014/main" id="{CE59C757-1A9F-EA3C-4C86-98BB6F2664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9724D7-1079-6BB5-095C-FF360BF124E2}"/>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24439253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2C33-D1E6-44C7-FB5A-FF00DCB6B9F3}"/>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520E3CEB-F756-9A50-3645-51E9C82792B1}"/>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BB29C7-AF9F-14F3-053C-363C5B14F67F}"/>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36FDE296-915D-CFEC-A8EC-554451F3917D}"/>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6" name="Footer Placeholder 5">
            <a:extLst>
              <a:ext uri="{FF2B5EF4-FFF2-40B4-BE49-F238E27FC236}">
                <a16:creationId xmlns:a16="http://schemas.microsoft.com/office/drawing/2014/main" id="{BD8A6B04-4C40-4D9C-799C-FD32EE35C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4E109-39E2-EF16-4CEA-4417644931EA}"/>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323484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B6C9-723C-0403-7191-9BF5B172AA3D}"/>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67DEF980-4B9D-5211-20B6-8FCAD4ABD77D}"/>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p>
        </p:txBody>
      </p:sp>
      <p:sp>
        <p:nvSpPr>
          <p:cNvPr id="4" name="Text Placeholder 3">
            <a:extLst>
              <a:ext uri="{FF2B5EF4-FFF2-40B4-BE49-F238E27FC236}">
                <a16:creationId xmlns:a16="http://schemas.microsoft.com/office/drawing/2014/main" id="{DAFD5470-6E18-7465-2F7E-24F5F95F8CFA}"/>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3B018499-0302-6EF2-01AA-AA05E376704D}"/>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6" name="Footer Placeholder 5">
            <a:extLst>
              <a:ext uri="{FF2B5EF4-FFF2-40B4-BE49-F238E27FC236}">
                <a16:creationId xmlns:a16="http://schemas.microsoft.com/office/drawing/2014/main" id="{79AFE88F-73BC-D66A-DE5A-C033568C3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AA1EA-B565-CF1F-BCED-3B9244D1529C}"/>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14856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E7E207-7AC0-9A97-65D6-4E6332446897}"/>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557112-CBB1-8605-521F-4B3CCA25AB59}"/>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82966-81AA-229C-2697-A5678D6C79F5}"/>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fld id="{05B1F052-3D90-4CE4-908C-6907064C71EA}" type="datetimeFigureOut">
              <a:rPr lang="en-US" smtClean="0"/>
              <a:t>1/23/2026</a:t>
            </a:fld>
            <a:endParaRPr lang="en-US"/>
          </a:p>
        </p:txBody>
      </p:sp>
      <p:sp>
        <p:nvSpPr>
          <p:cNvPr id="5" name="Footer Placeholder 4">
            <a:extLst>
              <a:ext uri="{FF2B5EF4-FFF2-40B4-BE49-F238E27FC236}">
                <a16:creationId xmlns:a16="http://schemas.microsoft.com/office/drawing/2014/main" id="{164E44C8-81D0-1B71-7924-0508067BADCD}"/>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D8312F-6915-7A3A-B664-4BB5ED46C87A}"/>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fld id="{06DC029F-EFA3-47AA-9A42-913B9E8681B7}" type="slidenum">
              <a:rPr lang="en-US" smtClean="0"/>
              <a:t>‹#›</a:t>
            </a:fld>
            <a:endParaRPr lang="en-US"/>
          </a:p>
        </p:txBody>
      </p:sp>
    </p:spTree>
    <p:extLst>
      <p:ext uri="{BB962C8B-B14F-4D97-AF65-F5344CB8AC3E}">
        <p14:creationId xmlns:p14="http://schemas.microsoft.com/office/powerpoint/2010/main" val="116039090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598012"/>
            <a:ext cx="5501771" cy="2474524"/>
          </a:xfrm>
          <a:prstGeom prst="rect">
            <a:avLst/>
          </a:prstGeom>
        </p:spPr>
        <p:txBody>
          <a:bodyPr vert="horz" wrap="square">
            <a:spAutoFit/>
          </a:bodyPr>
          <a:lstStyle/>
          <a:p>
            <a:pPr lvl="0" algn="ctr" rtl="0"/>
            <a:r>
              <a:rPr lang="en-US" sz="4800" b="1" dirty="0" err="1">
                <a:solidFill>
                  <a:srgbClr val="000000"/>
                </a:solidFill>
                <a:latin typeface="Times New Roman" panose="02020603050405020304" pitchFamily="18" charset="0"/>
                <a:cs typeface="Times New Roman" panose="02020603050405020304" pitchFamily="18" charset="0"/>
              </a:rPr>
              <a:t>Celukan</a:t>
            </a:r>
            <a:r>
              <a:rPr lang="en-US" sz="4800" b="1" dirty="0">
                <a:solidFill>
                  <a:srgbClr val="000000"/>
                </a:solidFill>
                <a:latin typeface="Times New Roman" panose="02020603050405020304" pitchFamily="18" charset="0"/>
                <a:cs typeface="Times New Roman" panose="02020603050405020304" pitchFamily="18" charset="0"/>
              </a:rPr>
              <a:t> Bawang (Bali) </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1026" name="Picture 2">
            <a:extLst>
              <a:ext uri="{FF2B5EF4-FFF2-40B4-BE49-F238E27FC236}">
                <a16:creationId xmlns:a16="http://schemas.microsoft.com/office/drawing/2014/main" id="{E8703BC2-EAE1-66A1-AC08-744F28C198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29" r="19613"/>
          <a:stretch>
            <a:fillRect/>
          </a:stretch>
        </p:blipFill>
        <p:spPr bwMode="auto">
          <a:xfrm>
            <a:off x="5501771" y="1171271"/>
            <a:ext cx="4373749" cy="33280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740650" y="5219700"/>
            <a:ext cx="2339975" cy="360363"/>
          </a:xfrm>
          <a:prstGeom prst="rect">
            <a:avLst/>
          </a:prstGeom>
        </p:spPr>
        <p:txBody>
          <a:bodyPr/>
          <a:lstStyle/>
          <a:p>
            <a:pPr lvl="0"/>
            <a:fld id="{66E7A9FB-6E43-417A-BC0C-ECC01730E3CF}" type="slidenum">
              <a:rPr/>
              <a:t>10</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42863"/>
            <a:ext cx="10080625" cy="1146834"/>
          </a:xfrm>
          <a:prstGeom prst="rect">
            <a:avLst/>
          </a:prstGeom>
        </p:spPr>
        <p:txBody>
          <a:bodyPr vert="horz"/>
          <a:lstStyle/>
          <a:p>
            <a:pPr algn="ctr"/>
            <a:r>
              <a:rPr lang="en-US" sz="4800" b="1" dirty="0">
                <a:latin typeface="Times New Roman" panose="02020603050405020304" pitchFamily="18" charset="0"/>
                <a:cs typeface="Times New Roman" panose="02020603050405020304" pitchFamily="18" charset="0"/>
              </a:rPr>
              <a:t>Bali Beyond the Image</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926F611-D044-C361-8A7D-F30EF3FEB9A0}"/>
              </a:ext>
            </a:extLst>
          </p:cNvPr>
          <p:cNvSpPr txBox="1"/>
          <p:nvPr/>
        </p:nvSpPr>
        <p:spPr>
          <a:xfrm>
            <a:off x="484094" y="1103970"/>
            <a:ext cx="9208546"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Bali is often reduced to a single image. Temples at sunset. Offerings placed carefully on stone paths. Dancers frozen in perfect poses.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 of that is real. But it is incomplete.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Bali’s culture is not staged for visitors. It is lived, daily, through ritual, obligation, and rhythm. Religion here is not a weekly activity. It is woven into time itself. Calendars are ceremonial. Days are named for gods. Life events are marked by offerings and prayer.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continuity is easier to sense away from the island’s busier centers.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Northern Bali reveals a slower tempo. Ceremonies are still elaborate, but they are not abbreviated. Community obligations remain central. The island breathes at its own pace.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7B74CB0-201F-64E8-4898-4D34EDD05AC7}"/>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CC755F42-B176-523D-C7C7-CDACA30664A4}"/>
              </a:ext>
            </a:extLst>
          </p:cNvPr>
          <p:cNvSpPr>
            <a:spLocks noGrp="1"/>
          </p:cNvSpPr>
          <p:nvPr>
            <p:ph type="sldNum" sz="quarter" idx="12"/>
          </p:nvPr>
        </p:nvSpPr>
        <p:spPr>
          <a:xfrm>
            <a:off x="7740650" y="5219700"/>
            <a:ext cx="2339975" cy="360363"/>
          </a:xfrm>
          <a:prstGeom prst="rect">
            <a:avLst/>
          </a:prstGeom>
        </p:spPr>
        <p:txBody>
          <a:bodyPr/>
          <a:lstStyle/>
          <a:p>
            <a:pPr lvl="0"/>
            <a:fld id="{66E7A9FB-6E43-417A-BC0C-ECC01730E3CF}" type="slidenum">
              <a:rPr/>
              <a:t>11</a:t>
            </a:fld>
            <a:endParaRPr lang="en-US"/>
          </a:p>
        </p:txBody>
      </p:sp>
      <p:sp>
        <p:nvSpPr>
          <p:cNvPr id="2" name="Title 1">
            <a:extLst>
              <a:ext uri="{FF2B5EF4-FFF2-40B4-BE49-F238E27FC236}">
                <a16:creationId xmlns:a16="http://schemas.microsoft.com/office/drawing/2014/main" id="{03C0535C-3C85-B2F6-B2B9-6E4D93ACB63C}"/>
              </a:ext>
            </a:extLst>
          </p:cNvPr>
          <p:cNvSpPr txBox="1">
            <a:spLocks noGrp="1"/>
          </p:cNvSpPr>
          <p:nvPr>
            <p:ph type="title" idx="4294967295"/>
          </p:nvPr>
        </p:nvSpPr>
        <p:spPr>
          <a:xfrm>
            <a:off x="-1" y="-42863"/>
            <a:ext cx="10080625" cy="1146834"/>
          </a:xfrm>
          <a:prstGeom prst="rect">
            <a:avLst/>
          </a:prstGeom>
        </p:spPr>
        <p:txBody>
          <a:bodyPr vert="horz"/>
          <a:lstStyle/>
          <a:p>
            <a:pPr algn="ctr"/>
            <a:r>
              <a:rPr lang="en-US" sz="4800" b="1" dirty="0">
                <a:latin typeface="Times New Roman" panose="02020603050405020304" pitchFamily="18" charset="0"/>
                <a:cs typeface="Times New Roman" panose="02020603050405020304" pitchFamily="18" charset="0"/>
              </a:rPr>
              <a:t>Not the Bali You Expect</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81CAEBB-FBFE-679C-9A79-D4EE0EF96CD9}"/>
              </a:ext>
            </a:extLst>
          </p:cNvPr>
          <p:cNvSpPr txBox="1"/>
          <p:nvPr/>
        </p:nvSpPr>
        <p:spPr>
          <a:xfrm>
            <a:off x="484094" y="1103970"/>
            <a:ext cx="9208546" cy="1200329"/>
          </a:xfrm>
          <a:prstGeom prst="rect">
            <a:avLst/>
          </a:prstGeom>
          <a:noFill/>
        </p:spPr>
        <p:txBody>
          <a:bodyPr wrap="square">
            <a:spAutoFit/>
          </a:bodyPr>
          <a:lstStyle/>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Celukan</a:t>
            </a:r>
            <a:r>
              <a:rPr lang="en-US" sz="2400" dirty="0">
                <a:latin typeface="Times New Roman" panose="02020603050405020304" pitchFamily="18" charset="0"/>
                <a:cs typeface="Times New Roman" panose="02020603050405020304" pitchFamily="18" charset="0"/>
              </a:rPr>
              <a:t> Bawang exists on cruise itineraries because some journeys are designed to slow down.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is not a highlight port. It is a context port.</a:t>
            </a:r>
          </a:p>
        </p:txBody>
      </p:sp>
      <p:pic>
        <p:nvPicPr>
          <p:cNvPr id="2050" name="Picture 2" descr="Port of Celukan Bawang">
            <a:extLst>
              <a:ext uri="{FF2B5EF4-FFF2-40B4-BE49-F238E27FC236}">
                <a16:creationId xmlns:a16="http://schemas.microsoft.com/office/drawing/2014/main" id="{27C495C1-7D5C-7419-43AE-678FD3BC8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7910"/>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8ED5BD-87F9-6BF1-F139-6F5D77587868}"/>
              </a:ext>
            </a:extLst>
          </p:cNvPr>
          <p:cNvSpPr txBox="1"/>
          <p:nvPr/>
        </p:nvSpPr>
        <p:spPr>
          <a:xfrm>
            <a:off x="2568389" y="2330838"/>
            <a:ext cx="7210312"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offers a different way to understand Bali, not as a destination, but as a living system. A place where ritual continues without explanation. Where temples serve communities, not cameras. Where daily life has not been reorganized around outside expectations.</a:t>
            </a:r>
          </a:p>
        </p:txBody>
      </p:sp>
      <p:sp>
        <p:nvSpPr>
          <p:cNvPr id="8" name="TextBox 7">
            <a:extLst>
              <a:ext uri="{FF2B5EF4-FFF2-40B4-BE49-F238E27FC236}">
                <a16:creationId xmlns:a16="http://schemas.microsoft.com/office/drawing/2014/main" id="{60890E30-CA2A-A8A7-34E6-DFAC413B010E}"/>
              </a:ext>
            </a:extLst>
          </p:cNvPr>
          <p:cNvSpPr txBox="1"/>
          <p:nvPr/>
        </p:nvSpPr>
        <p:spPr>
          <a:xfrm>
            <a:off x="484094" y="4199552"/>
            <a:ext cx="9208546" cy="120032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longer voyages, this matters. It provides contrast. It deepens understanding. It reminds travelers that islands, like cultures, cannot be reduced to a single version.</a:t>
            </a:r>
          </a:p>
        </p:txBody>
      </p:sp>
    </p:spTree>
    <p:extLst>
      <p:ext uri="{BB962C8B-B14F-4D97-AF65-F5344CB8AC3E}">
        <p14:creationId xmlns:p14="http://schemas.microsoft.com/office/powerpoint/2010/main" val="2568300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7505E817-CA4F-F1D2-A953-55444183AAEF}"/>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CEDD517E-C46D-941D-4CBD-410A5CB27B54}"/>
              </a:ext>
            </a:extLst>
          </p:cNvPr>
          <p:cNvSpPr>
            <a:spLocks noGrp="1"/>
          </p:cNvSpPr>
          <p:nvPr>
            <p:ph type="sldNum" sz="quarter" idx="12"/>
          </p:nvPr>
        </p:nvSpPr>
        <p:spPr>
          <a:xfrm>
            <a:off x="7740650" y="5219700"/>
            <a:ext cx="2339975" cy="360363"/>
          </a:xfrm>
          <a:prstGeom prst="rect">
            <a:avLst/>
          </a:prstGeom>
        </p:spPr>
        <p:txBody>
          <a:bodyPr/>
          <a:lstStyle/>
          <a:p>
            <a:pPr lvl="0"/>
            <a:fld id="{66E7A9FB-6E43-417A-BC0C-ECC01730E3CF}" type="slidenum">
              <a:rPr/>
              <a:t>12</a:t>
            </a:fld>
            <a:endParaRPr lang="en-US"/>
          </a:p>
        </p:txBody>
      </p:sp>
      <p:sp>
        <p:nvSpPr>
          <p:cNvPr id="2" name="Title 1">
            <a:extLst>
              <a:ext uri="{FF2B5EF4-FFF2-40B4-BE49-F238E27FC236}">
                <a16:creationId xmlns:a16="http://schemas.microsoft.com/office/drawing/2014/main" id="{98BD6B78-EE8F-8C00-7190-EC1BC6209CFA}"/>
              </a:ext>
            </a:extLst>
          </p:cNvPr>
          <p:cNvSpPr txBox="1">
            <a:spLocks noGrp="1"/>
          </p:cNvSpPr>
          <p:nvPr>
            <p:ph type="title" idx="4294967295"/>
          </p:nvPr>
        </p:nvSpPr>
        <p:spPr>
          <a:xfrm>
            <a:off x="-1" y="-42863"/>
            <a:ext cx="10080625" cy="1146834"/>
          </a:xfrm>
          <a:prstGeom prst="rect">
            <a:avLst/>
          </a:prstGeom>
        </p:spPr>
        <p:txBody>
          <a:bodyPr vert="horz"/>
          <a:lstStyle/>
          <a:p>
            <a:pPr algn="ctr"/>
            <a:r>
              <a:rPr lang="en-US" sz="4800" b="1" dirty="0">
                <a:latin typeface="Times New Roman" panose="02020603050405020304" pitchFamily="18" charset="0"/>
                <a:cs typeface="Times New Roman" panose="02020603050405020304" pitchFamily="18" charset="0"/>
              </a:rPr>
              <a:t>Getting Around</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FB784D5-E1B7-9000-D208-F693E1C73063}"/>
              </a:ext>
            </a:extLst>
          </p:cNvPr>
          <p:cNvSpPr txBox="1"/>
          <p:nvPr/>
        </p:nvSpPr>
        <p:spPr>
          <a:xfrm>
            <a:off x="484094" y="1103970"/>
            <a:ext cx="3786823" cy="4293219"/>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a:t>
            </a:r>
            <a:r>
              <a:rPr lang="en-US" sz="2400" dirty="0" err="1">
                <a:latin typeface="Times New Roman" panose="02020603050405020304" pitchFamily="18" charset="0"/>
                <a:cs typeface="Times New Roman" panose="02020603050405020304" pitchFamily="18" charset="0"/>
              </a:rPr>
              <a:t>Celukan</a:t>
            </a:r>
            <a:r>
              <a:rPr lang="en-US" sz="2400" dirty="0">
                <a:latin typeface="Times New Roman" panose="02020603050405020304" pitchFamily="18" charset="0"/>
                <a:cs typeface="Times New Roman" panose="02020603050405020304" pitchFamily="18" charset="0"/>
              </a:rPr>
              <a:t> Bawang, taxis and organized tours are the best way to explore, as attractions are spread across the island.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Traffic can be heavy, so allow time for travel.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Shore excursions typically cover either cultural Bali (</a:t>
            </a:r>
            <a:r>
              <a:rPr lang="en-US" sz="2400" dirty="0" err="1">
                <a:latin typeface="Times New Roman" panose="02020603050405020304" pitchFamily="18" charset="0"/>
                <a:cs typeface="Times New Roman" panose="02020603050405020304" pitchFamily="18" charset="0"/>
              </a:rPr>
              <a:t>Ubud</a:t>
            </a:r>
            <a:r>
              <a:rPr lang="en-US" sz="2400" dirty="0">
                <a:latin typeface="Times New Roman" panose="02020603050405020304" pitchFamily="18" charset="0"/>
                <a:cs typeface="Times New Roman" panose="02020603050405020304" pitchFamily="18" charset="0"/>
              </a:rPr>
              <a:t> and temples) or beach resorts in the south.</a:t>
            </a:r>
          </a:p>
        </p:txBody>
      </p:sp>
      <p:pic>
        <p:nvPicPr>
          <p:cNvPr id="1026" name="Picture 2" descr="Temple in Ubud: A Guide to the 5 Most ...">
            <a:extLst>
              <a:ext uri="{FF2B5EF4-FFF2-40B4-BE49-F238E27FC236}">
                <a16:creationId xmlns:a16="http://schemas.microsoft.com/office/drawing/2014/main" id="{59B09151-D485-E836-7D55-4FFFC48F4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205" y="1006307"/>
            <a:ext cx="5956419" cy="421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349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17F134E0-2878-4973-07A7-DC764BBC4C30}"/>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E9729C4-1EAC-3235-51F8-ACB6112C268F}"/>
              </a:ext>
            </a:extLst>
          </p:cNvPr>
          <p:cNvSpPr>
            <a:spLocks noGrp="1"/>
          </p:cNvSpPr>
          <p:nvPr>
            <p:ph type="sldNum" sz="quarter" idx="12"/>
          </p:nvPr>
        </p:nvSpPr>
        <p:spPr>
          <a:xfrm>
            <a:off x="7740650" y="5219700"/>
            <a:ext cx="2339975" cy="360363"/>
          </a:xfrm>
          <a:prstGeom prst="rect">
            <a:avLst/>
          </a:prstGeom>
        </p:spPr>
        <p:txBody>
          <a:bodyPr/>
          <a:lstStyle/>
          <a:p>
            <a:pPr lvl="0"/>
            <a:fld id="{66E7A9FB-6E43-417A-BC0C-ECC01730E3CF}" type="slidenum">
              <a:rPr/>
              <a:t>13</a:t>
            </a:fld>
            <a:endParaRPr lang="en-US"/>
          </a:p>
        </p:txBody>
      </p:sp>
      <p:sp>
        <p:nvSpPr>
          <p:cNvPr id="2" name="Title 1">
            <a:extLst>
              <a:ext uri="{FF2B5EF4-FFF2-40B4-BE49-F238E27FC236}">
                <a16:creationId xmlns:a16="http://schemas.microsoft.com/office/drawing/2014/main" id="{86FC9080-1E8B-27CD-5CFF-E3A58460F0B5}"/>
              </a:ext>
            </a:extLst>
          </p:cNvPr>
          <p:cNvSpPr txBox="1">
            <a:spLocks noGrp="1"/>
          </p:cNvSpPr>
          <p:nvPr>
            <p:ph type="title" idx="4294967295"/>
          </p:nvPr>
        </p:nvSpPr>
        <p:spPr>
          <a:xfrm>
            <a:off x="-1" y="-42863"/>
            <a:ext cx="10080625" cy="1146834"/>
          </a:xfrm>
          <a:prstGeom prst="rect">
            <a:avLst/>
          </a:prstGeom>
        </p:spPr>
        <p:txBody>
          <a:bodyPr vert="horz"/>
          <a:lstStyle/>
          <a:p>
            <a:pPr algn="ctr"/>
            <a:r>
              <a:rPr lang="en-US" sz="4800" b="1" dirty="0">
                <a:latin typeface="Times New Roman" panose="02020603050405020304" pitchFamily="18" charset="0"/>
                <a:cs typeface="Times New Roman" panose="02020603050405020304" pitchFamily="18" charset="0"/>
              </a:rPr>
              <a:t>Getting Around</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FE24815-B97B-3A97-81EB-8C232869B152}"/>
              </a:ext>
            </a:extLst>
          </p:cNvPr>
          <p:cNvSpPr txBox="1"/>
          <p:nvPr/>
        </p:nvSpPr>
        <p:spPr>
          <a:xfrm>
            <a:off x="484094" y="1103971"/>
            <a:ext cx="9111727"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Walking Tour Option</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you'd like to stay nearby, the local area around </a:t>
            </a:r>
            <a:r>
              <a:rPr lang="en-US" sz="2400" dirty="0" err="1">
                <a:latin typeface="Times New Roman" panose="02020603050405020304" pitchFamily="18" charset="0"/>
                <a:cs typeface="Times New Roman" panose="02020603050405020304" pitchFamily="18" charset="0"/>
              </a:rPr>
              <a:t>Celukan</a:t>
            </a:r>
            <a:r>
              <a:rPr lang="en-US" sz="2400" dirty="0">
                <a:latin typeface="Times New Roman" panose="02020603050405020304" pitchFamily="18" charset="0"/>
                <a:cs typeface="Times New Roman" panose="02020603050405020304" pitchFamily="18" charset="0"/>
              </a:rPr>
              <a:t> Bawang offers a glimpse into authentic Balinese coastal life...</a:t>
            </a:r>
          </a:p>
        </p:txBody>
      </p:sp>
      <p:pic>
        <p:nvPicPr>
          <p:cNvPr id="6" name="Picture 5">
            <a:extLst>
              <a:ext uri="{FF2B5EF4-FFF2-40B4-BE49-F238E27FC236}">
                <a16:creationId xmlns:a16="http://schemas.microsoft.com/office/drawing/2014/main" id="{CA7565FC-F9B1-9AB9-AA04-BAB3B2CED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31218"/>
            <a:ext cx="5008998" cy="3339332"/>
          </a:xfrm>
          <a:prstGeom prst="rect">
            <a:avLst/>
          </a:prstGeom>
        </p:spPr>
      </p:pic>
      <p:sp>
        <p:nvSpPr>
          <p:cNvPr id="9" name="TextBox 8">
            <a:extLst>
              <a:ext uri="{FF2B5EF4-FFF2-40B4-BE49-F238E27FC236}">
                <a16:creationId xmlns:a16="http://schemas.microsoft.com/office/drawing/2014/main" id="{8E9C705F-9152-C8BA-2D61-7F27DFD5E953}"/>
              </a:ext>
            </a:extLst>
          </p:cNvPr>
          <p:cNvSpPr txBox="1"/>
          <p:nvPr/>
        </p:nvSpPr>
        <p:spPr>
          <a:xfrm>
            <a:off x="5008999" y="2304300"/>
            <a:ext cx="5039248"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Start by exploring the traditional fishing village atmosphere, where you can observe local daily activities, visit small local eateries, and experience the working harbor.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area provides an off-the-beaten-path perspective of Bali, away from tourist crowds.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Note that </a:t>
            </a:r>
            <a:r>
              <a:rPr lang="en-US" sz="2000" dirty="0" err="1">
                <a:latin typeface="Times New Roman" panose="02020603050405020304" pitchFamily="18" charset="0"/>
                <a:cs typeface="Times New Roman" panose="02020603050405020304" pitchFamily="18" charset="0"/>
              </a:rPr>
              <a:t>Celukan</a:t>
            </a:r>
            <a:r>
              <a:rPr lang="en-US" sz="2000" dirty="0">
                <a:latin typeface="Times New Roman" panose="02020603050405020304" pitchFamily="18" charset="0"/>
                <a:cs typeface="Times New Roman" panose="02020603050405020304" pitchFamily="18" charset="0"/>
              </a:rPr>
              <a:t> Bawang is primarily an industrial port, so this is best suited for travelers interested in local culture.</a:t>
            </a:r>
          </a:p>
        </p:txBody>
      </p:sp>
    </p:spTree>
    <p:extLst>
      <p:ext uri="{BB962C8B-B14F-4D97-AF65-F5344CB8AC3E}">
        <p14:creationId xmlns:p14="http://schemas.microsoft.com/office/powerpoint/2010/main" val="3196229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9">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14</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0"/>
            <a:ext cx="10080625" cy="1268413"/>
          </a:xfrm>
          <a:prstGeom prst="rect">
            <a:avLst/>
          </a:prstGeom>
        </p:spPr>
        <p:txBody>
          <a:bodyPr vert="horz">
            <a:normAutofit/>
          </a:bodyPr>
          <a:lstStyle/>
          <a:p>
            <a:pPr algn="ctr"/>
            <a:r>
              <a:rPr lang="en-US" sz="4800" b="1" dirty="0">
                <a:latin typeface="Times New Roman" panose="02020603050405020304" pitchFamily="18" charset="0"/>
                <a:cs typeface="Times New Roman" panose="02020603050405020304" pitchFamily="18" charset="0"/>
              </a:rPr>
              <a:t>What </a:t>
            </a:r>
            <a:r>
              <a:rPr lang="en-US" sz="4800" b="1" dirty="0" err="1">
                <a:latin typeface="Times New Roman" panose="02020603050405020304" pitchFamily="18" charset="0"/>
                <a:cs typeface="Times New Roman" panose="02020603050405020304" pitchFamily="18" charset="0"/>
              </a:rPr>
              <a:t>Celukan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Bawangis</a:t>
            </a:r>
            <a:r>
              <a:rPr lang="en-US" sz="4800" b="1" dirty="0">
                <a:latin typeface="Times New Roman" panose="02020603050405020304" pitchFamily="18" charset="0"/>
                <a:cs typeface="Times New Roman" panose="02020603050405020304" pitchFamily="18" charset="0"/>
              </a:rPr>
              <a:t> Famous For</a:t>
            </a:r>
            <a:endParaRPr lang="en-US" sz="48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484433" y="901886"/>
            <a:ext cx="5393853" cy="431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dirty="0">
                <a:latin typeface="Times New Roman" panose="02020603050405020304" pitchFamily="18" charset="0"/>
                <a:cs typeface="Times New Roman" panose="02020603050405020304" pitchFamily="18" charset="0"/>
              </a:rPr>
              <a:t>Traditional Fishing Villages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Right outside the port area, you’ll see small coastal villages where life still revolves around fishing.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Colorful </a:t>
            </a:r>
            <a:r>
              <a:rPr lang="en-US" sz="2400" b="1" dirty="0" err="1">
                <a:latin typeface="Times New Roman" panose="02020603050405020304" pitchFamily="18" charset="0"/>
                <a:cs typeface="Times New Roman" panose="02020603050405020304" pitchFamily="18" charset="0"/>
              </a:rPr>
              <a:t>jukung</a:t>
            </a:r>
            <a:r>
              <a:rPr lang="en-US" sz="2400" dirty="0">
                <a:latin typeface="Times New Roman" panose="02020603050405020304" pitchFamily="18" charset="0"/>
                <a:cs typeface="Times New Roman" panose="02020603050405020304" pitchFamily="18" charset="0"/>
              </a:rPr>
              <a:t> boats line the shore. Nets are repaired by hand. Daily rituals happen in the open.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It’s not curated for tourists, which makes it feel authentic. A short walk with a local guide helps turn simple observations into context.</a:t>
            </a:r>
          </a:p>
        </p:txBody>
      </p:sp>
      <p:pic>
        <p:nvPicPr>
          <p:cNvPr id="5124" name="Picture 4">
            <a:extLst>
              <a:ext uri="{FF2B5EF4-FFF2-40B4-BE49-F238E27FC236}">
                <a16:creationId xmlns:a16="http://schemas.microsoft.com/office/drawing/2014/main" id="{8DFE19BF-BDA9-4E2E-B157-F33D6E7054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017"/>
          <a:stretch>
            <a:fillRect/>
          </a:stretch>
        </p:blipFill>
        <p:spPr bwMode="auto">
          <a:xfrm>
            <a:off x="5968721" y="3665640"/>
            <a:ext cx="4111903" cy="20049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ow of a jukung, a Bali double-outrigger">
            <a:extLst>
              <a:ext uri="{FF2B5EF4-FFF2-40B4-BE49-F238E27FC236}">
                <a16:creationId xmlns:a16="http://schemas.microsoft.com/office/drawing/2014/main" id="{AF84FFDD-D011-7755-E7D9-4B8FAF7A7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8721" y="1086552"/>
            <a:ext cx="4111903" cy="2736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EBDF6AA-2993-4D56-3D60-CA993314DB5F}"/>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E107A4F-1044-1908-6002-192D9CE489AB}"/>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15</a:t>
            </a:fld>
            <a:endParaRPr lang="en-US"/>
          </a:p>
        </p:txBody>
      </p:sp>
      <p:sp>
        <p:nvSpPr>
          <p:cNvPr id="2" name="Title 1">
            <a:extLst>
              <a:ext uri="{FF2B5EF4-FFF2-40B4-BE49-F238E27FC236}">
                <a16:creationId xmlns:a16="http://schemas.microsoft.com/office/drawing/2014/main" id="{385A4246-2E68-D27F-060E-CC0C43F80764}"/>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7CF9ACA9-0A86-638D-0DBD-BEC0840ACB6F}"/>
              </a:ext>
            </a:extLst>
          </p:cNvPr>
          <p:cNvSpPr>
            <a:spLocks noChangeArrowheads="1"/>
          </p:cNvSpPr>
          <p:nvPr/>
        </p:nvSpPr>
        <p:spPr bwMode="auto">
          <a:xfrm>
            <a:off x="6423698" y="1054249"/>
            <a:ext cx="345111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dirty="0">
                <a:latin typeface="Times New Roman" panose="02020603050405020304" pitchFamily="18" charset="0"/>
                <a:cs typeface="Times New Roman" panose="02020603050405020304" pitchFamily="18" charset="0"/>
              </a:rPr>
              <a:t>Banjar Hot Springs</a:t>
            </a:r>
          </a:p>
          <a:p>
            <a:r>
              <a:rPr lang="en-US" sz="2400" dirty="0">
                <a:latin typeface="Times New Roman" panose="02020603050405020304" pitchFamily="18" charset="0"/>
                <a:cs typeface="Times New Roman" panose="02020603050405020304" pitchFamily="18" charset="0"/>
              </a:rPr>
              <a:t>About 30 minutes inland, these sulfur-fed pools date back to the 19th century. Stone spouts shaped like dragon heads feed warm mineral water into tiered bathing pools.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It’s relaxed, scenic, and easy to combine with a monastery visit.</a:t>
            </a:r>
          </a:p>
        </p:txBody>
      </p:sp>
      <p:pic>
        <p:nvPicPr>
          <p:cNvPr id="4098" name="Picture 2" descr="Banyar Hot Springs in Bali – how to ...">
            <a:extLst>
              <a:ext uri="{FF2B5EF4-FFF2-40B4-BE49-F238E27FC236}">
                <a16:creationId xmlns:a16="http://schemas.microsoft.com/office/drawing/2014/main" id="{BDBC3093-F828-73F8-6264-233468339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4" y="1220160"/>
            <a:ext cx="6266533" cy="445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818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2C02B852-38AE-41F7-44EE-1EACFA2A5FEA}"/>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369610D-3D75-D61E-6719-E2040D50EA9C}"/>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16</a:t>
            </a:fld>
            <a:endParaRPr lang="en-US"/>
          </a:p>
        </p:txBody>
      </p:sp>
      <p:sp>
        <p:nvSpPr>
          <p:cNvPr id="2" name="Title 1">
            <a:extLst>
              <a:ext uri="{FF2B5EF4-FFF2-40B4-BE49-F238E27FC236}">
                <a16:creationId xmlns:a16="http://schemas.microsoft.com/office/drawing/2014/main" id="{68620308-726B-F261-3D16-FA3D1D1C0210}"/>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24953D36-D7B4-9E4B-3F6C-F3FAC57DF144}"/>
              </a:ext>
            </a:extLst>
          </p:cNvPr>
          <p:cNvSpPr>
            <a:spLocks noChangeArrowheads="1"/>
          </p:cNvSpPr>
          <p:nvPr/>
        </p:nvSpPr>
        <p:spPr bwMode="auto">
          <a:xfrm>
            <a:off x="381838" y="1054249"/>
            <a:ext cx="946708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dirty="0" err="1">
                <a:latin typeface="Times New Roman" panose="02020603050405020304" pitchFamily="18" charset="0"/>
                <a:cs typeface="Times New Roman" panose="02020603050405020304" pitchFamily="18" charset="0"/>
              </a:rPr>
              <a:t>Brahmavihara</a:t>
            </a:r>
            <a:r>
              <a:rPr lang="en-US" sz="2400" b="1" dirty="0">
                <a:latin typeface="Times New Roman" panose="02020603050405020304" pitchFamily="18" charset="0"/>
                <a:cs typeface="Times New Roman" panose="02020603050405020304" pitchFamily="18" charset="0"/>
              </a:rPr>
              <a:t> Arama</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Often paired with Banjar, this is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Bali’s largest Buddhist monastery.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setting is calm, green,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elevated, with views toward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sea.</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White stone stupas and a miniature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Borobudur-style structure give it 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very different feel from Bali’s Hindu temples.</a:t>
            </a:r>
          </a:p>
        </p:txBody>
      </p:sp>
      <p:pic>
        <p:nvPicPr>
          <p:cNvPr id="6146" name="Picture 2" descr="Brahma Vihara Arama - Kija Travel">
            <a:extLst>
              <a:ext uri="{FF2B5EF4-FFF2-40B4-BE49-F238E27FC236}">
                <a16:creationId xmlns:a16="http://schemas.microsoft.com/office/drawing/2014/main" id="{949096AF-F707-97C1-D989-86DFA2EFF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142" y="1054250"/>
            <a:ext cx="4855483" cy="3049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57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19D2C17-CA21-6F76-B1C3-FB422381A982}"/>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6F7D36E-6408-A4B8-4DA3-C51EA3BA708C}"/>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17</a:t>
            </a:fld>
            <a:endParaRPr lang="en-US"/>
          </a:p>
        </p:txBody>
      </p:sp>
      <p:sp>
        <p:nvSpPr>
          <p:cNvPr id="2" name="Title 1">
            <a:extLst>
              <a:ext uri="{FF2B5EF4-FFF2-40B4-BE49-F238E27FC236}">
                <a16:creationId xmlns:a16="http://schemas.microsoft.com/office/drawing/2014/main" id="{FE9D7C67-1844-CD68-2EB7-B2B0DA76947B}"/>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18ED52C-3F4C-5D4B-95CA-CCC10E41E030}"/>
              </a:ext>
            </a:extLst>
          </p:cNvPr>
          <p:cNvSpPr txBox="1"/>
          <p:nvPr/>
        </p:nvSpPr>
        <p:spPr>
          <a:xfrm>
            <a:off x="5628982" y="1054247"/>
            <a:ext cx="4451643" cy="4431983"/>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Lovina Beach</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Lovina is known for its black-sand beaches and dolphin sightings.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Early-morning boat trips head offshore to spot pods swimming just beyond the reef.</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Even without the dolphins, Lovina offers a slower, less commercial seaside experience than southern Bali.</a:t>
            </a: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pic>
        <p:nvPicPr>
          <p:cNvPr id="5" name="Picture 2" descr="Lovina Beach Club &amp; Resort | Beachfront ...">
            <a:extLst>
              <a:ext uri="{FF2B5EF4-FFF2-40B4-BE49-F238E27FC236}">
                <a16:creationId xmlns:a16="http://schemas.microsoft.com/office/drawing/2014/main" id="{5E2032F9-67AD-91E1-7B58-84A39C5C2F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36"/>
          <a:stretch>
            <a:fillRect/>
          </a:stretch>
        </p:blipFill>
        <p:spPr bwMode="auto">
          <a:xfrm>
            <a:off x="0" y="1054249"/>
            <a:ext cx="5628982" cy="461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061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9DAD447-B954-40AB-00B8-E5C890846C05}"/>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696A6CFE-FBC0-8371-AF74-54B00F0551E5}"/>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18</a:t>
            </a:fld>
            <a:endParaRPr lang="en-US"/>
          </a:p>
        </p:txBody>
      </p:sp>
      <p:sp>
        <p:nvSpPr>
          <p:cNvPr id="2" name="Title 1">
            <a:extLst>
              <a:ext uri="{FF2B5EF4-FFF2-40B4-BE49-F238E27FC236}">
                <a16:creationId xmlns:a16="http://schemas.microsoft.com/office/drawing/2014/main" id="{5E71FD05-760C-0335-8CBC-50E7C0FDD07E}"/>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AE2BC1E-5B5D-A66D-B225-32B901743E70}"/>
              </a:ext>
            </a:extLst>
          </p:cNvPr>
          <p:cNvSpPr txBox="1"/>
          <p:nvPr/>
        </p:nvSpPr>
        <p:spPr>
          <a:xfrm>
            <a:off x="472272" y="1054249"/>
            <a:ext cx="4903595" cy="429608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Coffee and Spice Plantations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Northern Bali is cooler and greener, ideal for small plantations.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Many shore excursions stop at family-run farms where guests see coffee, cacao, vanilla, cloves, and cinnamon growing together.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Yes, </a:t>
            </a:r>
            <a:r>
              <a:rPr lang="en-US" sz="2400" b="1" dirty="0">
                <a:latin typeface="Times New Roman" panose="02020603050405020304" pitchFamily="18" charset="0"/>
                <a:cs typeface="Times New Roman" panose="02020603050405020304" pitchFamily="18" charset="0"/>
              </a:rPr>
              <a:t>kopi </a:t>
            </a:r>
            <a:r>
              <a:rPr lang="en-US" sz="2400" b="1" dirty="0" err="1">
                <a:latin typeface="Times New Roman" panose="02020603050405020304" pitchFamily="18" charset="0"/>
                <a:cs typeface="Times New Roman" panose="02020603050405020304" pitchFamily="18" charset="0"/>
              </a:rPr>
              <a:t>luwak</a:t>
            </a:r>
            <a:r>
              <a:rPr lang="en-US" sz="2400" dirty="0">
                <a:latin typeface="Times New Roman" panose="02020603050405020304" pitchFamily="18" charset="0"/>
                <a:cs typeface="Times New Roman" panose="02020603050405020304" pitchFamily="18" charset="0"/>
              </a:rPr>
              <a:t> is often part of the visit, but the real value is understanding how deeply agriculture shapes Balinese life.</a:t>
            </a:r>
          </a:p>
        </p:txBody>
      </p:sp>
      <p:pic>
        <p:nvPicPr>
          <p:cNvPr id="8194" name="Picture 2" descr="Dr.Kanu Shree | Ditch the machine—this ...">
            <a:extLst>
              <a:ext uri="{FF2B5EF4-FFF2-40B4-BE49-F238E27FC236}">
                <a16:creationId xmlns:a16="http://schemas.microsoft.com/office/drawing/2014/main" id="{7DA8A0AA-DB16-E3C0-250F-A8C1A1288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324" y="1054249"/>
            <a:ext cx="4616301" cy="461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701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77D1B9B5-3661-8BB5-4E48-9D27FC305B05}"/>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F441018-3F53-D9B0-E89D-8F0B528632B9}"/>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19</a:t>
            </a:fld>
            <a:endParaRPr lang="en-US"/>
          </a:p>
        </p:txBody>
      </p:sp>
      <p:sp>
        <p:nvSpPr>
          <p:cNvPr id="2" name="Title 1">
            <a:extLst>
              <a:ext uri="{FF2B5EF4-FFF2-40B4-BE49-F238E27FC236}">
                <a16:creationId xmlns:a16="http://schemas.microsoft.com/office/drawing/2014/main" id="{3CA5C003-8DA3-9C40-17E3-2564D3A5B99C}"/>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A242A72-D867-2B03-F3B6-4EE943482D92}"/>
              </a:ext>
            </a:extLst>
          </p:cNvPr>
          <p:cNvSpPr txBox="1"/>
          <p:nvPr/>
        </p:nvSpPr>
        <p:spPr>
          <a:xfrm>
            <a:off x="5958674" y="1021577"/>
            <a:ext cx="3818372" cy="452431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Waterfalls and Mountain Scenery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itinerary allows, inland drives reveal rice terraces, jungle valleys, and waterfalls like </a:t>
            </a:r>
            <a:r>
              <a:rPr lang="en-US" sz="2400" dirty="0" err="1">
                <a:latin typeface="Times New Roman" panose="02020603050405020304" pitchFamily="18" charset="0"/>
                <a:cs typeface="Times New Roman" panose="02020603050405020304" pitchFamily="18" charset="0"/>
              </a:rPr>
              <a:t>Gitgit</a:t>
            </a:r>
            <a:r>
              <a:rPr lang="en-US" sz="2400" dirty="0">
                <a:latin typeface="Times New Roman" panose="02020603050405020304" pitchFamily="18" charset="0"/>
                <a:cs typeface="Times New Roman" panose="02020603050405020304" pitchFamily="18" charset="0"/>
              </a:rPr>
              <a:t> or </a:t>
            </a:r>
            <a:r>
              <a:rPr lang="en-US" sz="2400" dirty="0" err="1">
                <a:latin typeface="Times New Roman" panose="02020603050405020304" pitchFamily="18" charset="0"/>
                <a:cs typeface="Times New Roman" panose="02020603050405020304" pitchFamily="18" charset="0"/>
              </a:rPr>
              <a:t>Munduk</a:t>
            </a:r>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trips are more about scenery than ticking off landmarks, but they give a strong sense of Bali beyond the coast.</a:t>
            </a:r>
          </a:p>
        </p:txBody>
      </p:sp>
      <p:pic>
        <p:nvPicPr>
          <p:cNvPr id="9218" name="Picture 2" descr="Best Bali Waterfalls | Top 5 Waterfalls ...">
            <a:extLst>
              <a:ext uri="{FF2B5EF4-FFF2-40B4-BE49-F238E27FC236}">
                <a16:creationId xmlns:a16="http://schemas.microsoft.com/office/drawing/2014/main" id="{ED9FE059-A7CD-666C-5681-E81AEEAD98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50" r="3057"/>
          <a:stretch>
            <a:fillRect/>
          </a:stretch>
        </p:blipFill>
        <p:spPr bwMode="auto">
          <a:xfrm>
            <a:off x="0" y="1021577"/>
            <a:ext cx="5958674" cy="4648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5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796527" y="1237130"/>
            <a:ext cx="8025205" cy="5844606"/>
          </a:xfrm>
        </p:spPr>
        <p:txBody>
          <a:bodyPr/>
          <a:lstStyle/>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My Port Philosophy</a:t>
            </a:r>
            <a:endParaRPr lang="en-US" altLang="en-US" sz="24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400" b="1" dirty="0" err="1">
                <a:latin typeface="Times New Roman" panose="02020603050405020304" pitchFamily="18" charset="0"/>
                <a:cs typeface="Times New Roman" panose="02020603050405020304" pitchFamily="18" charset="0"/>
              </a:rPr>
              <a:t>B</a:t>
            </a:r>
            <a:r>
              <a:rPr lang="en-US" altLang="en-US" sz="2400" b="1" dirty="0" err="1">
                <a:solidFill>
                  <a:schemeClr val="tx1"/>
                </a:solidFill>
                <a:latin typeface="Times New Roman" panose="02020603050405020304" pitchFamily="18" charset="0"/>
                <a:cs typeface="Times New Roman" panose="02020603050405020304" pitchFamily="18" charset="0"/>
              </a:rPr>
              <a:t>alanese</a:t>
            </a:r>
            <a:r>
              <a:rPr lang="en-US" altLang="en-US" sz="2400" b="1" dirty="0">
                <a:solidFill>
                  <a:schemeClr val="tx1"/>
                </a:solidFill>
                <a:latin typeface="Times New Roman" panose="02020603050405020304" pitchFamily="18" charset="0"/>
                <a:cs typeface="Times New Roman" panose="02020603050405020304" pitchFamily="18" charset="0"/>
              </a:rPr>
              <a:t> Money</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About </a:t>
            </a:r>
            <a:r>
              <a:rPr lang="en-US" altLang="en-US" sz="2400" b="1" dirty="0" err="1">
                <a:solidFill>
                  <a:schemeClr val="tx1"/>
                </a:solidFill>
                <a:latin typeface="Times New Roman" panose="02020603050405020304" pitchFamily="18" charset="0"/>
                <a:cs typeface="Times New Roman" panose="02020603050405020304" pitchFamily="18" charset="0"/>
              </a:rPr>
              <a:t>Celukan</a:t>
            </a:r>
            <a:r>
              <a:rPr lang="en-US" altLang="en-US" sz="2400" b="1" dirty="0">
                <a:solidFill>
                  <a:schemeClr val="tx1"/>
                </a:solidFill>
                <a:latin typeface="Times New Roman" panose="02020603050405020304" pitchFamily="18" charset="0"/>
                <a:cs typeface="Times New Roman" panose="02020603050405020304" pitchFamily="18" charset="0"/>
              </a:rPr>
              <a:t> Bawang</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Getting Around </a:t>
            </a:r>
            <a:r>
              <a:rPr lang="en-US" sz="2400" b="1" dirty="0" err="1">
                <a:solidFill>
                  <a:schemeClr val="tx1"/>
                </a:solidFill>
                <a:latin typeface="Times New Roman" panose="02020603050405020304" pitchFamily="18" charset="0"/>
                <a:cs typeface="Times New Roman" panose="02020603050405020304" pitchFamily="18" charset="0"/>
              </a:rPr>
              <a:t>Celukan</a:t>
            </a:r>
            <a:r>
              <a:rPr lang="en-US" sz="2400" b="1" dirty="0">
                <a:solidFill>
                  <a:schemeClr val="tx1"/>
                </a:solidFill>
                <a:latin typeface="Times New Roman" panose="02020603050405020304" pitchFamily="18" charset="0"/>
                <a:cs typeface="Times New Roman" panose="02020603050405020304" pitchFamily="18" charset="0"/>
              </a:rPr>
              <a:t> Bawang</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3985982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32EABE2-F4F2-2AD0-BC40-66687F18E44B}"/>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22CAE719-9AAC-8857-8934-19F1C5AFDC03}"/>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20</a:t>
            </a:fld>
            <a:endParaRPr lang="en-US"/>
          </a:p>
        </p:txBody>
      </p:sp>
      <p:sp>
        <p:nvSpPr>
          <p:cNvPr id="2" name="Title 1">
            <a:extLst>
              <a:ext uri="{FF2B5EF4-FFF2-40B4-BE49-F238E27FC236}">
                <a16:creationId xmlns:a16="http://schemas.microsoft.com/office/drawing/2014/main" id="{CCF0A9A5-0F54-2B28-14F9-15BAC8D740A2}"/>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75F4DA27-B6F0-49B8-2070-1A916023FE11}"/>
              </a:ext>
            </a:extLst>
          </p:cNvPr>
          <p:cNvSpPr>
            <a:spLocks noChangeArrowheads="1"/>
          </p:cNvSpPr>
          <p:nvPr/>
        </p:nvSpPr>
        <p:spPr bwMode="auto">
          <a:xfrm>
            <a:off x="317766" y="1015457"/>
            <a:ext cx="5470086" cy="456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dirty="0">
                <a:latin typeface="Times New Roman" panose="02020603050405020304" pitchFamily="18" charset="0"/>
                <a:cs typeface="Times New Roman" panose="02020603050405020304" pitchFamily="18" charset="0"/>
              </a:rPr>
              <a:t>What Makes </a:t>
            </a:r>
            <a:r>
              <a:rPr lang="en-US" sz="2400" b="1" dirty="0" err="1">
                <a:latin typeface="Times New Roman" panose="02020603050405020304" pitchFamily="18" charset="0"/>
                <a:cs typeface="Times New Roman" panose="02020603050405020304" pitchFamily="18" charset="0"/>
              </a:rPr>
              <a:t>Celukan</a:t>
            </a:r>
            <a:r>
              <a:rPr lang="en-US" sz="2400" b="1" dirty="0">
                <a:latin typeface="Times New Roman" panose="02020603050405020304" pitchFamily="18" charset="0"/>
                <a:cs typeface="Times New Roman" panose="02020603050405020304" pitchFamily="18" charset="0"/>
              </a:rPr>
              <a:t> Bawang Different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port isn’t about shopping districts or headline attractions. It’s about contrast.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Quiet villages instead of beach clubs. Temples tucked into hills instead of Instagram backdrops. Everyday Bali, not resort Bali.</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cruise travelers, that makes </a:t>
            </a:r>
            <a:r>
              <a:rPr lang="en-US" sz="2400" dirty="0" err="1">
                <a:latin typeface="Times New Roman" panose="02020603050405020304" pitchFamily="18" charset="0"/>
                <a:cs typeface="Times New Roman" panose="02020603050405020304" pitchFamily="18" charset="0"/>
              </a:rPr>
              <a:t>Celukan</a:t>
            </a:r>
            <a:r>
              <a:rPr lang="en-US" sz="2400" dirty="0">
                <a:latin typeface="Times New Roman" panose="02020603050405020304" pitchFamily="18" charset="0"/>
                <a:cs typeface="Times New Roman" panose="02020603050405020304" pitchFamily="18" charset="0"/>
              </a:rPr>
              <a:t> Bawang a pause. A place to slow down, observe, and absorb northern Bali’s rhythm before the ship moves on.</a:t>
            </a:r>
          </a:p>
        </p:txBody>
      </p:sp>
      <p:pic>
        <p:nvPicPr>
          <p:cNvPr id="10242" name="Picture 2" descr="Cruise til Celukan Bawang, Bali | Royal ...">
            <a:extLst>
              <a:ext uri="{FF2B5EF4-FFF2-40B4-BE49-F238E27FC236}">
                <a16:creationId xmlns:a16="http://schemas.microsoft.com/office/drawing/2014/main" id="{54C2A5D1-6FB1-C259-891D-8169D874A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340" y="1116508"/>
            <a:ext cx="4135680" cy="275210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Bali (Celukan Bawang), Indonesia ...">
            <a:extLst>
              <a:ext uri="{FF2B5EF4-FFF2-40B4-BE49-F238E27FC236}">
                <a16:creationId xmlns:a16="http://schemas.microsoft.com/office/drawing/2014/main" id="{37B02A6B-363D-6AA2-5C23-A9FBE75B5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340" y="3356087"/>
            <a:ext cx="4135681" cy="231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947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B12BD72-2FDF-5BE6-1130-F75207DBD973}"/>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F923B12-308C-2574-DC2C-9AA29B200232}"/>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21</a:t>
            </a:fld>
            <a:endParaRPr lang="en-US"/>
          </a:p>
        </p:txBody>
      </p:sp>
      <p:sp>
        <p:nvSpPr>
          <p:cNvPr id="2" name="Title 1">
            <a:extLst>
              <a:ext uri="{FF2B5EF4-FFF2-40B4-BE49-F238E27FC236}">
                <a16:creationId xmlns:a16="http://schemas.microsoft.com/office/drawing/2014/main" id="{B8B2DA4B-6AE5-89C4-2DAE-7174D80EB544}"/>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37CEA6E9-1DD0-360A-63BE-4E13072B45B3}"/>
              </a:ext>
            </a:extLst>
          </p:cNvPr>
          <p:cNvSpPr>
            <a:spLocks noChangeArrowheads="1"/>
          </p:cNvSpPr>
          <p:nvPr/>
        </p:nvSpPr>
        <p:spPr bwMode="auto">
          <a:xfrm>
            <a:off x="6884894" y="1094487"/>
            <a:ext cx="289380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Barong Dance Performances</a:t>
            </a:r>
            <a:r>
              <a:rPr lang="en-US" sz="2400" dirty="0">
                <a:latin typeface="Times New Roman" panose="02020603050405020304" pitchFamily="18" charset="0"/>
                <a:cs typeface="Times New Roman" panose="02020603050405020304" pitchFamily="18" charset="0"/>
              </a:rPr>
              <a:t>: Traditional storytelling through dance and costume.</a:t>
            </a:r>
          </a:p>
        </p:txBody>
      </p:sp>
      <p:pic>
        <p:nvPicPr>
          <p:cNvPr id="6146" name="Picture 2">
            <a:extLst>
              <a:ext uri="{FF2B5EF4-FFF2-40B4-BE49-F238E27FC236}">
                <a16:creationId xmlns:a16="http://schemas.microsoft.com/office/drawing/2014/main" id="{02A88B12-97B7-D60D-CA08-4D77E8A72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94487"/>
            <a:ext cx="6884895" cy="457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14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Food and Drink</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374650" y="813554"/>
            <a:ext cx="5412964" cy="5509200"/>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Balinese cuisine is aromatic and colorful.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Try </a:t>
            </a:r>
            <a:r>
              <a:rPr lang="en-US" sz="2400" b="1" dirty="0" err="1">
                <a:latin typeface="Times New Roman" panose="02020603050405020304" pitchFamily="18" charset="0"/>
                <a:cs typeface="Times New Roman" panose="02020603050405020304" pitchFamily="18" charset="0"/>
              </a:rPr>
              <a:t>babi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guling</a:t>
            </a:r>
            <a:r>
              <a:rPr lang="en-US" sz="2400" dirty="0">
                <a:latin typeface="Times New Roman" panose="02020603050405020304" pitchFamily="18" charset="0"/>
                <a:cs typeface="Times New Roman" panose="02020603050405020304" pitchFamily="18" charset="0"/>
              </a:rPr>
              <a:t> (suckling pig), </a:t>
            </a:r>
            <a:r>
              <a:rPr lang="en-US" sz="2400" b="1" dirty="0">
                <a:latin typeface="Times New Roman" panose="02020603050405020304" pitchFamily="18" charset="0"/>
                <a:cs typeface="Times New Roman" panose="02020603050405020304" pitchFamily="18" charset="0"/>
              </a:rPr>
              <a:t>nasi </a:t>
            </a:r>
            <a:r>
              <a:rPr lang="en-US" sz="2400" b="1" dirty="0" err="1">
                <a:latin typeface="Times New Roman" panose="02020603050405020304" pitchFamily="18" charset="0"/>
                <a:cs typeface="Times New Roman" panose="02020603050405020304" pitchFamily="18" charset="0"/>
              </a:rPr>
              <a:t>campur</a:t>
            </a:r>
            <a:r>
              <a:rPr lang="en-US" sz="2400" dirty="0">
                <a:latin typeface="Times New Roman" panose="02020603050405020304" pitchFamily="18" charset="0"/>
                <a:cs typeface="Times New Roman" panose="02020603050405020304" pitchFamily="18" charset="0"/>
              </a:rPr>
              <a:t> (rice with assorted dishes), and </a:t>
            </a:r>
            <a:r>
              <a:rPr lang="en-US" sz="2400" b="1" dirty="0">
                <a:latin typeface="Times New Roman" panose="02020603050405020304" pitchFamily="18" charset="0"/>
                <a:cs typeface="Times New Roman" panose="02020603050405020304" pitchFamily="18" charset="0"/>
              </a:rPr>
              <a:t>satay </a:t>
            </a:r>
            <a:r>
              <a:rPr lang="en-US" sz="2400" b="1" dirty="0" err="1">
                <a:latin typeface="Times New Roman" panose="02020603050405020304" pitchFamily="18" charset="0"/>
                <a:cs typeface="Times New Roman" panose="02020603050405020304" pitchFamily="18" charset="0"/>
              </a:rPr>
              <a:t>lilit</a:t>
            </a:r>
            <a:r>
              <a:rPr lang="en-US" sz="2400" dirty="0">
                <a:latin typeface="Times New Roman" panose="02020603050405020304" pitchFamily="18" charset="0"/>
                <a:cs typeface="Times New Roman" panose="02020603050405020304" pitchFamily="18" charset="0"/>
              </a:rPr>
              <a:t> (minced seafood satay wrapped on sticks).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dessert, tropical fruits like snake fruit and rambutan abound.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Don’t miss a cup of </a:t>
            </a:r>
            <a:r>
              <a:rPr lang="en-US" sz="2400" b="1" dirty="0">
                <a:latin typeface="Times New Roman" panose="02020603050405020304" pitchFamily="18" charset="0"/>
                <a:cs typeface="Times New Roman" panose="02020603050405020304" pitchFamily="18" charset="0"/>
              </a:rPr>
              <a:t>kopi Bali</a:t>
            </a:r>
            <a:r>
              <a:rPr lang="en-US" sz="2400" dirty="0">
                <a:latin typeface="Times New Roman" panose="02020603050405020304" pitchFamily="18" charset="0"/>
                <a:cs typeface="Times New Roman" panose="02020603050405020304" pitchFamily="18" charset="0"/>
              </a:rPr>
              <a:t> (Balinese coffee).</a:t>
            </a:r>
          </a:p>
          <a:p>
            <a:endParaRPr lang="en-US" sz="2000" dirty="0">
              <a:latin typeface="Times New Roman" panose="02020603050405020304" pitchFamily="18" charset="0"/>
              <a:cs typeface="Times New Roman" panose="02020603050405020304" pitchFamily="18" charset="0"/>
            </a:endParaRPr>
          </a:p>
          <a:p>
            <a:endParaRPr lang="en-US" sz="2000" b="1" dirty="0"/>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6" name="Picture 2" descr="BALINESE COOKING CLASS SATAY LILIT ...">
            <a:extLst>
              <a:ext uri="{FF2B5EF4-FFF2-40B4-BE49-F238E27FC236}">
                <a16:creationId xmlns:a16="http://schemas.microsoft.com/office/drawing/2014/main" id="{91C13098-52E3-D969-1B5D-752BA9497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784" y="3129307"/>
            <a:ext cx="3890841" cy="253943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What is Traditional Food in Bali? Must ...">
            <a:extLst>
              <a:ext uri="{FF2B5EF4-FFF2-40B4-BE49-F238E27FC236}">
                <a16:creationId xmlns:a16="http://schemas.microsoft.com/office/drawing/2014/main" id="{F333C5C8-52F4-E1FA-80E8-EB6023A73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785" y="1004704"/>
            <a:ext cx="3890840" cy="212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41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a:xfrm>
            <a:off x="0" y="5219700"/>
            <a:ext cx="2339975" cy="360363"/>
          </a:xfrm>
          <a:prstGeom prst="rect">
            <a:avLst/>
          </a:prstGeom>
        </p:spPr>
        <p:txBody>
          <a:bodyPr/>
          <a:lstStyle/>
          <a:p>
            <a:pPr lvl="0"/>
            <a:fld id="{641B0343-2E76-4D1F-9B73-45E83B39D474}" type="datetimeFigureOut">
              <a:rPr lang="en-US"/>
              <a:t>1/23/2026</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a:xfrm>
            <a:off x="7740650" y="5219700"/>
            <a:ext cx="2339975" cy="360363"/>
          </a:xfrm>
          <a:prstGeom prst="rect">
            <a:avLst/>
          </a:prstGeom>
        </p:spPr>
        <p:txBody>
          <a:bodyPr/>
          <a:lstStyle/>
          <a:p>
            <a:pPr lvl="0"/>
            <a:fld id="{6B71CB05-FB6A-43F8-9B74-2C507858005B}" type="slidenum">
              <a:rPr/>
              <a:t>23</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6" cy="968188"/>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Reflection</a:t>
            </a:r>
            <a:endParaRPr lang="en-US" sz="44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3672838" y="1079500"/>
            <a:ext cx="5976771" cy="4140200"/>
          </a:xfrm>
          <a:prstGeom prst="rect">
            <a:avLst/>
          </a:prstGeom>
        </p:spPr>
        <p:txBody>
          <a:bodyPr vert="horz">
            <a:normAutofit/>
          </a:bodyPr>
          <a:lstStyle/>
          <a:p>
            <a:r>
              <a:rPr lang="en-US" sz="2400" dirty="0">
                <a:latin typeface="Times New Roman" panose="02020603050405020304" pitchFamily="18" charset="0"/>
                <a:cs typeface="Times New Roman" panose="02020603050405020304" pitchFamily="18" charset="0"/>
              </a:rPr>
              <a:t>Bali is more than just a tropical island, it’s a living culture of rituals, temples, and art layered over breathtaking landscapes. </a:t>
            </a:r>
          </a:p>
          <a:p>
            <a:r>
              <a:rPr lang="en-US" sz="2400" dirty="0">
                <a:latin typeface="Times New Roman" panose="02020603050405020304" pitchFamily="18" charset="0"/>
                <a:cs typeface="Times New Roman" panose="02020603050405020304" pitchFamily="18" charset="0"/>
              </a:rPr>
              <a:t>Whether you’re watching dancers in </a:t>
            </a:r>
            <a:r>
              <a:rPr lang="en-US" sz="2400" dirty="0" err="1">
                <a:latin typeface="Times New Roman" panose="02020603050405020304" pitchFamily="18" charset="0"/>
                <a:cs typeface="Times New Roman" panose="02020603050405020304" pitchFamily="18" charset="0"/>
              </a:rPr>
              <a:t>Ubud</a:t>
            </a:r>
            <a:r>
              <a:rPr lang="en-US" sz="2400" dirty="0">
                <a:latin typeface="Times New Roman" panose="02020603050405020304" pitchFamily="18" charset="0"/>
                <a:cs typeface="Times New Roman" panose="02020603050405020304" pitchFamily="18" charset="0"/>
              </a:rPr>
              <a:t>, walking barefoot on the beach, or standing before a temple at sunset, </a:t>
            </a:r>
          </a:p>
          <a:p>
            <a:r>
              <a:rPr lang="en-US" sz="2400" dirty="0">
                <a:latin typeface="Times New Roman" panose="02020603050405020304" pitchFamily="18" charset="0"/>
                <a:cs typeface="Times New Roman" panose="02020603050405020304" pitchFamily="18" charset="0"/>
              </a:rPr>
              <a:t>Bali leaves an impression of harmony between the spiritual and the natural.</a:t>
            </a:r>
          </a:p>
          <a:p>
            <a:pPr lvl="0" rtl="0">
              <a:lnSpc>
                <a:spcPct val="115000"/>
              </a:lnSpc>
              <a:spcBef>
                <a:spcPts val="0"/>
              </a:spcBef>
              <a:spcAft>
                <a:spcPts val="1236"/>
              </a:spcAft>
            </a:pPr>
            <a:endParaRPr lang="en-US" sz="2800" dirty="0">
              <a:solidFill>
                <a:srgbClr val="000000"/>
              </a:solidFill>
              <a:latin typeface="Times New Roman" panose="02020603050405020304" pitchFamily="18" charset="0"/>
              <a:cs typeface="Times New Roman" panose="02020603050405020304" pitchFamily="18" charset="0"/>
            </a:endParaRPr>
          </a:p>
        </p:txBody>
      </p:sp>
      <p:pic>
        <p:nvPicPr>
          <p:cNvPr id="10242" name="Picture 2">
            <a:extLst>
              <a:ext uri="{FF2B5EF4-FFF2-40B4-BE49-F238E27FC236}">
                <a16:creationId xmlns:a16="http://schemas.microsoft.com/office/drawing/2014/main" id="{30381720-648E-4BBB-119B-4223E991C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79500"/>
            <a:ext cx="3672840" cy="4591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10080624"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err="1">
                <a:solidFill>
                  <a:srgbClr val="000000"/>
                </a:solidFill>
                <a:latin typeface="Times New Roman" panose="02020603050405020304" pitchFamily="18" charset="0"/>
                <a:cs typeface="Times New Roman" panose="02020603050405020304" pitchFamily="18" charset="0"/>
              </a:rPr>
              <a:t>Celukan</a:t>
            </a:r>
            <a:r>
              <a:rPr lang="en-US" sz="2400" b="1" dirty="0">
                <a:solidFill>
                  <a:srgbClr val="000000"/>
                </a:solidFill>
                <a:latin typeface="Times New Roman" panose="02020603050405020304" pitchFamily="18" charset="0"/>
                <a:cs typeface="Times New Roman" panose="02020603050405020304" pitchFamily="18" charset="0"/>
              </a:rPr>
              <a:t> Bawang</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46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a:t>
            </a:r>
            <a:r>
              <a:rPr lang="en-US" dirty="0"/>
              <a:t>but it is not guaranteed.</a:t>
            </a:r>
            <a:r>
              <a:rPr lang="en-US" altLang="en-US" sz="1800" dirty="0">
                <a:latin typeface="Times New Roman" panose="02020603050405020304" pitchFamily="18" charset="0"/>
                <a:cs typeface="Times New Roman" panose="02020603050405020304" pitchFamily="18" charset="0"/>
              </a:rPr>
              <a:t>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830295"/>
            <a:ext cx="10080625" cy="47631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42900" lvl="0" indent="-342900" hangingPunct="0">
              <a:lnSpc>
                <a:spcPct val="93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ea typeface="Tahoma" panose="020B0604030504040204" pitchFamily="34" charset="0"/>
                <a:cs typeface="Times New Roman" panose="02020603050405020304" pitchFamily="18" charset="0"/>
              </a:rPr>
              <a:t>As of January 2026, the exchange rate for USD to IDR is approximately </a:t>
            </a:r>
          </a:p>
          <a:p>
            <a:pPr lvl="0" hangingPunct="0">
              <a:lnSpc>
                <a:spcPct val="93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ea typeface="Tahoma" panose="020B0604030504040204" pitchFamily="34" charset="0"/>
                <a:cs typeface="Times New Roman" panose="02020603050405020304" pitchFamily="18" charset="0"/>
              </a:rPr>
              <a:t>				$1 US dollar = </a:t>
            </a:r>
            <a:r>
              <a:rPr lang="en-US" sz="2400" b="1" dirty="0">
                <a:latin typeface="Times New Roman" panose="02020603050405020304" pitchFamily="18" charset="0"/>
                <a:ea typeface="Tahoma" panose="020B0604030504040204" pitchFamily="34" charset="0"/>
                <a:cs typeface="Times New Roman" panose="02020603050405020304" pitchFamily="18" charset="0"/>
              </a:rPr>
              <a:t>16,000 to 17,000 IDR</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p>
          <a:p>
            <a:pPr marL="342900" lvl="0" indent="-342900" hangingPunct="0">
              <a:lnSpc>
                <a:spcPct val="93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anose="02020603050405020304" pitchFamily="18" charset="0"/>
                <a:ea typeface="Tahoma" panose="020B0604030504040204" pitchFamily="34" charset="0"/>
                <a:cs typeface="Times New Roman" panose="02020603050405020304" pitchFamily="18" charset="0"/>
              </a:rPr>
              <a:t>Don’t be misled, </a:t>
            </a:r>
            <a:r>
              <a:rPr lang="en-US" sz="2400" dirty="0">
                <a:latin typeface="Times New Roman" panose="02020603050405020304" pitchFamily="18" charset="0"/>
                <a:ea typeface="Tahoma" panose="020B0604030504040204" pitchFamily="34" charset="0"/>
                <a:cs typeface="Times New Roman" panose="02020603050405020304" pitchFamily="18" charset="0"/>
              </a:rPr>
              <a:t>The big numbers don't mean their money is worthless - </a:t>
            </a:r>
            <a:r>
              <a:rPr lang="en-US" sz="2400" dirty="0" err="1">
                <a:latin typeface="Times New Roman" panose="02020603050405020304" pitchFamily="18" charset="0"/>
                <a:ea typeface="Tahoma" panose="020B0604030504040204" pitchFamily="34" charset="0"/>
                <a:cs typeface="Times New Roman" panose="02020603050405020304" pitchFamily="18" charset="0"/>
              </a:rPr>
              <a:t>bali</a:t>
            </a:r>
            <a:r>
              <a:rPr lang="en-US" sz="2400" dirty="0">
                <a:latin typeface="Times New Roman" panose="02020603050405020304" pitchFamily="18" charset="0"/>
                <a:ea typeface="Tahoma" panose="020B0604030504040204" pitchFamily="34" charset="0"/>
                <a:cs typeface="Times New Roman" panose="02020603050405020304" pitchFamily="18" charset="0"/>
              </a:rPr>
              <a:t> just never 'reset' their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currency. </a:t>
            </a:r>
          </a:p>
          <a:p>
            <a:pPr marL="342900" lvl="0" indent="-342900" hangingPunct="0">
              <a:lnSpc>
                <a:spcPct val="93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ea typeface="Tahoma" panose="020B0604030504040204" pitchFamily="34" charset="0"/>
                <a:cs typeface="Times New Roman" panose="02020603050405020304" pitchFamily="18" charset="0"/>
              </a:rPr>
              <a:t>Think of it like this: their smallest practical bill is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like our $1, it just says 1,000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instead of 1. </a:t>
            </a:r>
          </a:p>
          <a:p>
            <a:pPr marL="342900" lvl="0" indent="-342900" hangingPunct="0">
              <a:lnSpc>
                <a:spcPct val="93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err="1">
                <a:latin typeface="Times New Roman" panose="02020603050405020304" pitchFamily="18" charset="0"/>
                <a:ea typeface="Tahoma" panose="020B0604030504040204" pitchFamily="34" charset="0"/>
                <a:cs typeface="Times New Roman" panose="02020603050405020304" pitchFamily="18" charset="0"/>
              </a:rPr>
              <a:t>bali's</a:t>
            </a:r>
            <a:r>
              <a:rPr lang="en-US" sz="2400" dirty="0">
                <a:latin typeface="Times New Roman" panose="02020603050405020304" pitchFamily="18" charset="0"/>
                <a:ea typeface="Tahoma" panose="020B0604030504040204" pitchFamily="34" charset="0"/>
                <a:cs typeface="Times New Roman" panose="02020603050405020304" pitchFamily="18" charset="0"/>
              </a:rPr>
              <a:t> inflation is actually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lower than the US right now at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around 3%.</a:t>
            </a:r>
          </a:p>
          <a:p>
            <a:pPr marL="342900" lvl="0" indent="-342900" hangingPunct="0">
              <a:lnSpc>
                <a:spcPct val="93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cs typeface="Times New Roman" panose="02020603050405020304" pitchFamily="18" charset="0"/>
              </a:rPr>
              <a:t>Coins technically exist, but in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practice most transactions use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paper bills.</a:t>
            </a:r>
            <a:endParaRPr lang="en-US" sz="2400" b="0" i="0" u="none" strike="noStrike" kern="1200" baseline="0" dirty="0">
              <a:ln>
                <a:noFill/>
              </a:ln>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CA76ECB0-DDFD-6423-033A-11037588C2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1"/>
          <a:stretch>
            <a:fillRect/>
          </a:stretch>
        </p:blipFill>
        <p:spPr bwMode="auto">
          <a:xfrm>
            <a:off x="4647304" y="1873586"/>
            <a:ext cx="5433320" cy="3796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740650" y="5219700"/>
            <a:ext cx="2339975" cy="360363"/>
          </a:xfrm>
          <a:prstGeom prst="rect">
            <a:avLst/>
          </a:prstGeom>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214457"/>
            <a:ext cx="10295069" cy="757130"/>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About </a:t>
            </a:r>
            <a:r>
              <a:rPr lang="en-US" sz="4800" dirty="0" err="1">
                <a:solidFill>
                  <a:srgbClr val="000000"/>
                </a:solidFill>
                <a:latin typeface="Times New Roman" panose="02020603050405020304" pitchFamily="18" charset="0"/>
                <a:cs typeface="Times New Roman" panose="02020603050405020304" pitchFamily="18" charset="0"/>
              </a:rPr>
              <a:t>Celukan</a:t>
            </a:r>
            <a:r>
              <a:rPr lang="en-US" sz="4800" dirty="0">
                <a:solidFill>
                  <a:srgbClr val="000000"/>
                </a:solidFill>
                <a:latin typeface="Times New Roman" panose="02020603050405020304" pitchFamily="18" charset="0"/>
                <a:cs typeface="Times New Roman" panose="02020603050405020304" pitchFamily="18" charset="0"/>
              </a:rPr>
              <a:t> Bawang</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473336" y="971587"/>
            <a:ext cx="8886564" cy="4411626"/>
          </a:xfrm>
          <a:prstGeom prst="rect">
            <a:avLst/>
          </a:prstGeom>
        </p:spPr>
        <p:txBody>
          <a:bodyPr vert="horz"/>
          <a:lstStyle/>
          <a:p>
            <a:r>
              <a:rPr lang="en-US" sz="2400" i="1" dirty="0">
                <a:latin typeface="Times New Roman" panose="02020603050405020304" pitchFamily="18" charset="0"/>
                <a:cs typeface="Times New Roman" panose="02020603050405020304" pitchFamily="18" charset="0"/>
              </a:rPr>
              <a:t>A Quiet Harbor and the Inner Life of an Island</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Celukan</a:t>
            </a:r>
            <a:r>
              <a:rPr lang="en-US" sz="2400" dirty="0">
                <a:latin typeface="Times New Roman" panose="02020603050405020304" pitchFamily="18" charset="0"/>
                <a:cs typeface="Times New Roman" panose="02020603050405020304" pitchFamily="18" charset="0"/>
              </a:rPr>
              <a:t> Bawang is not the Bali most people imagine.</a:t>
            </a:r>
          </a:p>
          <a:p>
            <a:r>
              <a:rPr lang="en-US" sz="2400" dirty="0">
                <a:latin typeface="Times New Roman" panose="02020603050405020304" pitchFamily="18" charset="0"/>
                <a:cs typeface="Times New Roman" panose="02020603050405020304" pitchFamily="18" charset="0"/>
              </a:rPr>
              <a:t>There are no grand boulevards here. No iconic skylines. No sense of arrival into spectacle. When ships dock on the northern coast of Bali, they arrive quietly, almost discreetly, at a working harbor that has only recently entered the cruise world.</a:t>
            </a:r>
          </a:p>
          <a:p>
            <a:r>
              <a:rPr lang="en-US" sz="2400" dirty="0" err="1">
                <a:latin typeface="Times New Roman" panose="02020603050405020304" pitchFamily="18" charset="0"/>
                <a:cs typeface="Times New Roman" panose="02020603050405020304" pitchFamily="18" charset="0"/>
              </a:rPr>
              <a:t>Celukan</a:t>
            </a:r>
            <a:r>
              <a:rPr lang="en-US" sz="2400" dirty="0">
                <a:latin typeface="Times New Roman" panose="02020603050405020304" pitchFamily="18" charset="0"/>
                <a:cs typeface="Times New Roman" panose="02020603050405020304" pitchFamily="18" charset="0"/>
              </a:rPr>
              <a:t> Bawang was added to select itineraries in 2017, not because Bali needed another gateway, but because some voyages began looking for something different. Less polish. Less performance.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More texture.</a:t>
            </a:r>
          </a:p>
          <a:p>
            <a:r>
              <a:rPr lang="en-US" sz="2400" dirty="0">
                <a:latin typeface="Times New Roman" panose="02020603050405020304" pitchFamily="18" charset="0"/>
                <a:cs typeface="Times New Roman" panose="02020603050405020304" pitchFamily="18" charset="0"/>
              </a:rPr>
              <a:t>This is Bali without the frame.</a:t>
            </a:r>
            <a:endParaRPr lang="en-US" dirty="0">
              <a:solidFill>
                <a:schemeClr val="tx1"/>
              </a:solidFill>
              <a:latin typeface="Times New Roman" panose="02020603050405020304" pitchFamily="18" charset="0"/>
              <a:cs typeface="Times New Roman" panose="02020603050405020304" pitchFamily="18" charset="0"/>
            </a:endParaRPr>
          </a:p>
          <a:p>
            <a:pPr lvl="0" rtl="0"/>
            <a:endParaRPr lang="en-US" dirty="0">
              <a:solidFill>
                <a:srgbClr val="000000"/>
              </a:solidFill>
              <a:latin typeface="Alef" pitchFamily="18"/>
              <a:cs typeface="Alef" pitchFamily="2"/>
            </a:endParaRP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765A-4229-F534-7EA6-D45179AE0502}"/>
              </a:ext>
            </a:extLst>
          </p:cNvPr>
          <p:cNvSpPr>
            <a:spLocks noGrp="1"/>
          </p:cNvSpPr>
          <p:nvPr>
            <p:ph type="title"/>
          </p:nvPr>
        </p:nvSpPr>
        <p:spPr>
          <a:xfrm>
            <a:off x="0" y="0"/>
            <a:ext cx="10080625" cy="1183341"/>
          </a:xfrm>
        </p:spPr>
        <p:txBody>
          <a:bodyPr vert="horz" lIns="75605" tIns="37802" rIns="75605" bIns="37802" rtlCol="0" anchor="ctr">
            <a:noAutofit/>
          </a:bodyPr>
          <a:lstStyle/>
          <a:p>
            <a:pPr algn="ctr"/>
            <a:r>
              <a:rPr lang="en-US" sz="4400" b="1" dirty="0">
                <a:solidFill>
                  <a:schemeClr val="tx1"/>
                </a:solidFill>
                <a:latin typeface="Times New Roman" panose="02020603050405020304" pitchFamily="18" charset="0"/>
                <a:cs typeface="Times New Roman" panose="02020603050405020304" pitchFamily="18" charset="0"/>
              </a:rPr>
              <a:t>A Port Built for Purpose</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8659CCB1-FF5A-EAE1-E03E-85A8AE292991}"/>
              </a:ext>
            </a:extLst>
          </p:cNvPr>
          <p:cNvSpPr>
            <a:spLocks noGrp="1"/>
          </p:cNvSpPr>
          <p:nvPr>
            <p:ph type="body" sz="quarter" idx="16"/>
          </p:nvPr>
        </p:nvSpPr>
        <p:spPr>
          <a:xfrm>
            <a:off x="457554" y="1183341"/>
            <a:ext cx="9165515" cy="3765606"/>
          </a:xfrm>
        </p:spPr>
        <p:txBody>
          <a:bodyPr vert="horz" lIns="75605" tIns="37802" rIns="75605" bIns="37802" rtlCol="0" anchor="t">
            <a:normAutofit lnSpcReduction="10000"/>
          </a:bodyPr>
          <a:lstStyle/>
          <a:p>
            <a:pPr>
              <a:lnSpc>
                <a:spcPct val="100000"/>
              </a:lnSpc>
            </a:pPr>
            <a:r>
              <a:rPr lang="en-US" sz="2400" dirty="0" err="1">
                <a:latin typeface="Times New Roman" panose="02020603050405020304" pitchFamily="18" charset="0"/>
                <a:cs typeface="Times New Roman" panose="02020603050405020304" pitchFamily="18" charset="0"/>
              </a:rPr>
              <a:t>Celukan</a:t>
            </a:r>
            <a:r>
              <a:rPr lang="en-US" sz="2400" dirty="0">
                <a:latin typeface="Times New Roman" panose="02020603050405020304" pitchFamily="18" charset="0"/>
                <a:cs typeface="Times New Roman" panose="02020603050405020304" pitchFamily="18" charset="0"/>
              </a:rPr>
              <a:t> Bawang sits on Bali’s north coast, facing the Java Sea. Historically, this side of the island was about trade and practicality. Cargo moved in and out. Fuel was stored. Goods passed through. The harbor served local needs, not visitors.</a:t>
            </a:r>
          </a:p>
          <a:p>
            <a:pPr>
              <a:lnSpc>
                <a:spcPct val="100000"/>
              </a:lnSpc>
            </a:pPr>
            <a:r>
              <a:rPr lang="en-US" sz="2400" dirty="0">
                <a:latin typeface="Times New Roman" panose="02020603050405020304" pitchFamily="18" charset="0"/>
                <a:cs typeface="Times New Roman" panose="02020603050405020304" pitchFamily="18" charset="0"/>
              </a:rPr>
              <a:t>That history matters.</a:t>
            </a:r>
          </a:p>
          <a:p>
            <a:pPr>
              <a:lnSpc>
                <a:spcPct val="100000"/>
              </a:lnSpc>
            </a:pPr>
            <a:r>
              <a:rPr lang="en-US" sz="2400" dirty="0">
                <a:latin typeface="Times New Roman" panose="02020603050405020304" pitchFamily="18" charset="0"/>
                <a:cs typeface="Times New Roman" panose="02020603050405020304" pitchFamily="18" charset="0"/>
              </a:rPr>
              <a:t>Unlike southern Bali, which developed around tourism, the north remained quieter, more agricultural, more inward-looking. Fishing villages, plantations, and small towns shaped daily life here, largely untouched by the international gaze.</a:t>
            </a:r>
          </a:p>
          <a:p>
            <a:pPr>
              <a:lnSpc>
                <a:spcPct val="100000"/>
              </a:lnSpc>
            </a:pPr>
            <a:r>
              <a:rPr lang="en-US" sz="2400" dirty="0">
                <a:latin typeface="Times New Roman" panose="02020603050405020304" pitchFamily="18" charset="0"/>
                <a:cs typeface="Times New Roman" panose="02020603050405020304" pitchFamily="18" charset="0"/>
              </a:rPr>
              <a:t>The port itself reflects that reality. It functions first. It adapts second. It does not perform.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51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740650" y="5219700"/>
            <a:ext cx="2339975" cy="360363"/>
          </a:xfrm>
          <a:prstGeom prst="rect">
            <a:avLst/>
          </a:prstGeom>
        </p:spPr>
        <p:txBody>
          <a:bodyPr/>
          <a:lstStyle/>
          <a:p>
            <a:pPr lvl="0"/>
            <a:fld id="{2A6BFD85-4870-4D28-95E8-EB6D313F6BEA}" type="slidenum">
              <a:rPr/>
              <a:t>8</a:t>
            </a:fld>
            <a:endParaRPr lang="en-US"/>
          </a:p>
        </p:txBody>
      </p:sp>
      <p:pic>
        <p:nvPicPr>
          <p:cNvPr id="5" name="Picture 4">
            <a:extLst>
              <a:ext uri="{FF2B5EF4-FFF2-40B4-BE49-F238E27FC236}">
                <a16:creationId xmlns:a16="http://schemas.microsoft.com/office/drawing/2014/main" id="{685C8C6D-5A03-EA9B-2691-73D3866D5E83}"/>
              </a:ext>
            </a:extLst>
          </p:cNvPr>
          <p:cNvPicPr>
            <a:picLocks noChangeAspect="1"/>
          </p:cNvPicPr>
          <p:nvPr/>
        </p:nvPicPr>
        <p:blipFill>
          <a:blip r:embed="rId3">
            <a:extLst>
              <a:ext uri="{28A0092B-C50C-407E-A947-70E740481C1C}">
                <a14:useLocalDpi xmlns:a14="http://schemas.microsoft.com/office/drawing/2010/main" val="0"/>
              </a:ext>
            </a:extLst>
          </a:blip>
          <a:srcRect l="19949"/>
          <a:stretch>
            <a:fillRect/>
          </a:stretch>
        </p:blipFill>
        <p:spPr>
          <a:xfrm>
            <a:off x="-54028" y="0"/>
            <a:ext cx="10134653" cy="56705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829863-05DF-3117-9A3D-920AEF237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756"/>
            <a:ext cx="12707848" cy="5670550"/>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740650" y="5219700"/>
            <a:ext cx="2339975" cy="360363"/>
          </a:xfrm>
          <a:prstGeom prst="rect">
            <a:avLst/>
          </a:prstGeom>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110614" y="2353361"/>
            <a:ext cx="1678374" cy="481914"/>
          </a:xfrm>
          <a:prstGeom prst="rect">
            <a:avLst/>
          </a:prstGeom>
        </p:spPr>
        <p:txBody>
          <a:bodyPr vert="horz">
            <a:normAutofit/>
          </a:bodyPr>
          <a:lstStyle/>
          <a:p>
            <a:pPr lvl="0" rtl="0"/>
            <a:r>
              <a:rPr lang="en-US" sz="2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Cruise Port</a:t>
            </a:r>
          </a:p>
        </p:txBody>
      </p:sp>
      <p:sp>
        <p:nvSpPr>
          <p:cNvPr id="3" name="Title 1">
            <a:extLst>
              <a:ext uri="{FF2B5EF4-FFF2-40B4-BE49-F238E27FC236}">
                <a16:creationId xmlns:a16="http://schemas.microsoft.com/office/drawing/2014/main" id="{E39E8292-F528-8FE7-7AE9-57386D86809C}"/>
              </a:ext>
            </a:extLst>
          </p:cNvPr>
          <p:cNvSpPr txBox="1">
            <a:spLocks/>
          </p:cNvSpPr>
          <p:nvPr/>
        </p:nvSpPr>
        <p:spPr>
          <a:xfrm>
            <a:off x="7426712" y="90487"/>
            <a:ext cx="5281136" cy="959709"/>
          </a:xfrm>
          <a:prstGeom prst="rect">
            <a:avLst/>
          </a:prstGeom>
        </p:spPr>
        <p:txBody>
          <a:bodyPr vert="horz" lIns="91440" tIns="45720" rIns="91440" bIns="45720" rtlCol="0" anchor="ctr">
            <a:normAutofit/>
          </a:bodyPr>
          <a:lstStyle>
            <a:lvl1pPr algn="l" defTabSz="756026" rtl="0" eaLnBrk="1" latinLnBrk="0" hangingPunct="1">
              <a:lnSpc>
                <a:spcPct val="90000"/>
              </a:lnSpc>
              <a:spcBef>
                <a:spcPct val="0"/>
              </a:spcBef>
              <a:buNone/>
              <a:defRPr sz="3638" kern="1200">
                <a:solidFill>
                  <a:schemeClr val="tx1"/>
                </a:solidFill>
                <a:latin typeface="+mj-lt"/>
                <a:ea typeface="+mj-ea"/>
                <a:cs typeface="+mj-cs"/>
              </a:defRPr>
            </a:lvl1pPr>
          </a:lstStyle>
          <a:p>
            <a:r>
              <a:rPr lang="en-US" sz="4800" dirty="0" err="1">
                <a:solidFill>
                  <a:schemeClr val="bg1"/>
                </a:solidFill>
                <a:latin typeface="Times New Roman" panose="02020603050405020304" pitchFamily="18" charset="0"/>
                <a:cs typeface="Times New Roman" panose="02020603050405020304" pitchFamily="18" charset="0"/>
              </a:rPr>
              <a:t>Celukan</a:t>
            </a:r>
            <a:r>
              <a:rPr lang="en-US" sz="4800" dirty="0">
                <a:solidFill>
                  <a:schemeClr val="bg1"/>
                </a:solidFill>
                <a:latin typeface="Times New Roman" panose="02020603050405020304" pitchFamily="18" charset="0"/>
                <a:cs typeface="Times New Roman" panose="02020603050405020304" pitchFamily="18" charset="0"/>
              </a:rPr>
              <a:t> Bawang</a:t>
            </a:r>
          </a:p>
        </p:txBody>
      </p:sp>
    </p:spTree>
    <p:extLst>
      <p:ext uri="{BB962C8B-B14F-4D97-AF65-F5344CB8AC3E}">
        <p14:creationId xmlns:p14="http://schemas.microsoft.com/office/powerpoint/2010/main" val="3746580304"/>
      </p:ext>
    </p:extLst>
  </p:cSld>
  <p:clrMapOvr>
    <a:masterClrMapping/>
  </p:clrMapOvr>
</p:sld>
</file>

<file path=ppt/theme/theme1.xml><?xml version="1.0" encoding="utf-8"?>
<a:theme xmlns:a="http://schemas.openxmlformats.org/drawingml/2006/main" name="Times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mes Theme" id="{406E42D1-025B-4200-871B-C7D6A9657BB5}" vid="{2B007BFE-1199-4C6E-94FA-B59A4A98E3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Times Theme</Template>
  <TotalTime>995</TotalTime>
  <Words>1700</Words>
  <Application>Microsoft Office PowerPoint</Application>
  <PresentationFormat>Custom</PresentationFormat>
  <Paragraphs>161</Paragraphs>
  <Slides>24</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Alef</vt:lpstr>
      <vt:lpstr>Arial</vt:lpstr>
      <vt:lpstr>Calibri</vt:lpstr>
      <vt:lpstr>Calibri Light</vt:lpstr>
      <vt:lpstr>Liberation Sans</vt:lpstr>
      <vt:lpstr>Times New Roman</vt:lpstr>
      <vt:lpstr>Wingdings</vt:lpstr>
      <vt:lpstr>Times Theme</vt:lpstr>
      <vt:lpstr>Celukan Bawang (Bali)  Presented by Marc Silver</vt:lpstr>
      <vt:lpstr>What I Will Cover</vt:lpstr>
      <vt:lpstr>My Port Philosophy</vt:lpstr>
      <vt:lpstr>PowerPoint Presentation</vt:lpstr>
      <vt:lpstr>PowerPoint Presentation</vt:lpstr>
      <vt:lpstr>About Celukan Bawang</vt:lpstr>
      <vt:lpstr>A Port Built for Purpose</vt:lpstr>
      <vt:lpstr>PowerPoint Presentation</vt:lpstr>
      <vt:lpstr>Cruise Port</vt:lpstr>
      <vt:lpstr>Bali Beyond the Image</vt:lpstr>
      <vt:lpstr>Not the Bali You Expect</vt:lpstr>
      <vt:lpstr>Getting Around</vt:lpstr>
      <vt:lpstr>Getting Around</vt:lpstr>
      <vt:lpstr>What Celukan Bawangis Famous For</vt:lpstr>
      <vt:lpstr>Highlights for Visitors</vt:lpstr>
      <vt:lpstr>Highlights for Visitors</vt:lpstr>
      <vt:lpstr>Highlights for Visitors</vt:lpstr>
      <vt:lpstr>Highlights for Visitors</vt:lpstr>
      <vt:lpstr>Highlights for Visitors</vt:lpstr>
      <vt:lpstr>Highlights for Visitors</vt:lpstr>
      <vt:lpstr>Highlights for Visitors</vt:lpstr>
      <vt:lpstr>PowerPoint Presentation</vt:lpstr>
      <vt:lpstr>Reflection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129</cp:revision>
  <dcterms:created xsi:type="dcterms:W3CDTF">2023-03-25T21:24:27Z</dcterms:created>
  <dcterms:modified xsi:type="dcterms:W3CDTF">2026-01-23T17:05:57Z</dcterms:modified>
</cp:coreProperties>
</file>