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6_43D13D07.xml" ContentType="application/vnd.ms-powerpoint.comments+xml"/>
  <Override PartName="/ppt/comments/modernComment_11F_31C3FC6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handoutMasterIdLst>
    <p:handoutMasterId r:id="rId24"/>
  </p:handoutMasterIdLst>
  <p:sldIdLst>
    <p:sldId id="256" r:id="rId3"/>
    <p:sldId id="273" r:id="rId4"/>
    <p:sldId id="257" r:id="rId5"/>
    <p:sldId id="285" r:id="rId6"/>
    <p:sldId id="258" r:id="rId7"/>
    <p:sldId id="263" r:id="rId8"/>
    <p:sldId id="259" r:id="rId9"/>
    <p:sldId id="283" r:id="rId10"/>
    <p:sldId id="289" r:id="rId11"/>
    <p:sldId id="288" r:id="rId12"/>
    <p:sldId id="276" r:id="rId13"/>
    <p:sldId id="277" r:id="rId14"/>
    <p:sldId id="278" r:id="rId15"/>
    <p:sldId id="280" r:id="rId16"/>
    <p:sldId id="287" r:id="rId17"/>
    <p:sldId id="286" r:id="rId18"/>
    <p:sldId id="284"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2202" autoAdjust="0"/>
  </p:normalViewPr>
  <p:slideViewPr>
    <p:cSldViewPr snapToGrid="0">
      <p:cViewPr varScale="1">
        <p:scale>
          <a:sx n="93" d="100"/>
          <a:sy n="93" d="100"/>
        </p:scale>
        <p:origin x="3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omments/modernComment_116_43D13D07.xml><?xml version="1.0" encoding="utf-8"?>
<p188:cmLst xmlns:a="http://schemas.openxmlformats.org/drawingml/2006/main" xmlns:r="http://schemas.openxmlformats.org/officeDocument/2006/relationships" xmlns:p188="http://schemas.microsoft.com/office/powerpoint/2018/8/main">
  <p188:cm id="{42EF0161-6BE8-4C0A-ACD9-04AE210C6FB5}" authorId="{5A6809BF-033D-8017-B196-2FD9BEB1A563}" created="2024-10-03T17:51:50.905">
    <ac:deMkLst xmlns:ac="http://schemas.microsoft.com/office/drawing/2013/main/command">
      <pc:docMk xmlns:pc="http://schemas.microsoft.com/office/powerpoint/2013/main/command"/>
      <pc:sldMk xmlns:pc="http://schemas.microsoft.com/office/powerpoint/2013/main/command" cId="1137786119" sldId="278"/>
      <ac:spMk id="6" creationId="{81BFE7CE-A7FF-6CF4-BDEE-DC6EB8E67797}"/>
    </ac:deMkLst>
    <p188:txBody>
      <a:bodyPr/>
      <a:lstStyle/>
      <a:p>
        <a:r>
          <a:rPr lang="en-US"/>
          <a:t>Visitors can also explore nearby cenotes, sacred natural sinkholes for the Mayans. A trip to Chichen Itza offers an unforgettable experience that connects visitors to the ancient Mayan civilization's rich heritage.</a:t>
        </a:r>
      </a:p>
    </p188:txBody>
  </p188:cm>
</p188:cmLst>
</file>

<file path=ppt/comments/modernComment_11F_31C3FC64.xml><?xml version="1.0" encoding="utf-8"?>
<p188:cmLst xmlns:a="http://schemas.openxmlformats.org/drawingml/2006/main" xmlns:r="http://schemas.openxmlformats.org/officeDocument/2006/relationships" xmlns:p188="http://schemas.microsoft.com/office/powerpoint/2018/8/main">
  <p188:cm id="{89386069-FF0C-4E81-B05D-2A48650B68C0}" authorId="{5A6809BF-033D-8017-B196-2FD9BEB1A563}" created="2024-10-03T18:16:28.192">
    <ac:deMkLst xmlns:ac="http://schemas.microsoft.com/office/drawing/2013/main/command">
      <pc:docMk xmlns:pc="http://schemas.microsoft.com/office/powerpoint/2013/main/command"/>
      <pc:sldMk xmlns:pc="http://schemas.microsoft.com/office/powerpoint/2013/main/command" cId="834927716" sldId="287"/>
      <ac:spMk id="5" creationId="{8B3D4700-DE88-433B-7DBB-BFA769D253C5}"/>
    </ac:deMkLst>
    <p188:txBody>
      <a:bodyPr/>
      <a:lstStyle/>
      <a:p>
        <a:r>
          <a:rPr lang="en-US"/>
          <a:t>El Rey Ruins are perfect for a short visit, offering a peaceful escape from the hustle and bustle of Cancun while immersing you in the rich heritage of the Mayans.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9</a:t>
            </a:fld>
            <a:endParaRPr lang="en-US"/>
          </a:p>
        </p:txBody>
      </p:sp>
    </p:spTree>
    <p:extLst>
      <p:ext uri="{BB962C8B-B14F-4D97-AF65-F5344CB8AC3E}">
        <p14:creationId xmlns:p14="http://schemas.microsoft.com/office/powerpoint/2010/main" val="233824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151530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microsoft.com/office/2018/10/relationships/comments" Target="../comments/modernComment_116_43D13D0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microsoft.com/office/2018/10/relationships/comments" Target="../comments/modernComment_11F_31C3FC6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812576"/>
            <a:ext cx="5949244" cy="1754326"/>
          </a:xfrm>
        </p:spPr>
        <p:txBody>
          <a:bodyPr vert="horz" wrap="square">
            <a:spAutoFit/>
          </a:bodyPr>
          <a:lstStyle/>
          <a:p>
            <a:pPr lvl="0" algn="ctr"/>
            <a:r>
              <a:rPr lang="en-US" sz="4400" b="1" dirty="0" err="1"/>
              <a:t>Cazumel</a:t>
            </a:r>
            <a:r>
              <a:rPr lang="en-US" sz="4400" b="1" dirty="0"/>
              <a:t>,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5" name="Picture 4" descr="A flag on a flagpole&#10;&#10;Description automatically generated">
            <a:extLst>
              <a:ext uri="{FF2B5EF4-FFF2-40B4-BE49-F238E27FC236}">
                <a16:creationId xmlns:a16="http://schemas.microsoft.com/office/drawing/2014/main" id="{6FB1B571-7208-9AE6-8C1C-329CB332E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677862"/>
            <a:ext cx="4514850" cy="4314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748E68-3AE3-3DF8-F80B-0927134125BE}"/>
              </a:ext>
            </a:extLst>
          </p:cNvPr>
          <p:cNvSpPr txBox="1"/>
          <p:nvPr/>
        </p:nvSpPr>
        <p:spPr>
          <a:xfrm>
            <a:off x="0" y="90311"/>
            <a:ext cx="10080625" cy="769441"/>
          </a:xfrm>
          <a:prstGeom prst="rect">
            <a:avLst/>
          </a:prstGeom>
          <a:noFill/>
        </p:spPr>
        <p:txBody>
          <a:bodyPr wrap="square">
            <a:spAutoFit/>
          </a:bodyPr>
          <a:lstStyle/>
          <a:p>
            <a:pPr algn="ctr" rtl="0">
              <a:spcAft>
                <a:spcPts val="0"/>
              </a:spcAft>
            </a:pPr>
            <a:r>
              <a:rPr lang="en-US" sz="4400" b="1" dirty="0">
                <a:effectLst/>
              </a:rPr>
              <a:t>Getting Around </a:t>
            </a:r>
            <a:r>
              <a:rPr lang="en-US" sz="4400" b="1" dirty="0" err="1">
                <a:effectLst/>
              </a:rPr>
              <a:t>Cazumel</a:t>
            </a:r>
            <a:endParaRPr lang="en-US" sz="4400" dirty="0">
              <a:effectLst/>
            </a:endParaRPr>
          </a:p>
        </p:txBody>
      </p:sp>
      <p:sp>
        <p:nvSpPr>
          <p:cNvPr id="5" name="TextBox 4">
            <a:extLst>
              <a:ext uri="{FF2B5EF4-FFF2-40B4-BE49-F238E27FC236}">
                <a16:creationId xmlns:a16="http://schemas.microsoft.com/office/drawing/2014/main" id="{86CF246A-8297-A188-A4E0-D5C23F93B4B3}"/>
              </a:ext>
            </a:extLst>
          </p:cNvPr>
          <p:cNvSpPr txBox="1"/>
          <p:nvPr/>
        </p:nvSpPr>
        <p:spPr>
          <a:xfrm>
            <a:off x="79023" y="888497"/>
            <a:ext cx="10001602" cy="4691741"/>
          </a:xfrm>
          <a:prstGeom prst="rect">
            <a:avLst/>
          </a:prstGeom>
        </p:spPr>
        <p:txBody>
          <a:bodyPr vert="horz" lIns="91440" tIns="45720" rIns="91440" bIns="45720" rtlCol="0">
            <a:noAutofit/>
          </a:bodyPr>
          <a:lstStyle/>
          <a:p>
            <a:pPr marL="342900" indent="-342900" rtl="0">
              <a:spcAft>
                <a:spcPts val="0"/>
              </a:spcAft>
              <a:buFont typeface="Arial" panose="020B0604020202020204" pitchFamily="34" charset="0"/>
              <a:buChar char="•"/>
            </a:pPr>
            <a:r>
              <a:rPr lang="en-US" sz="2200" dirty="0">
                <a:effectLst/>
              </a:rPr>
              <a:t>Buses are the most affordable and popular way to get around, especially in the Hotel Zone. Buses are frequent and cost as little as $0.50 USD. </a:t>
            </a:r>
          </a:p>
          <a:p>
            <a:pPr marL="342900" indent="-342900" rtl="0">
              <a:spcAft>
                <a:spcPts val="0"/>
              </a:spcAft>
              <a:buFont typeface="Arial" panose="020B0604020202020204" pitchFamily="34" charset="0"/>
              <a:buChar char="•"/>
            </a:pPr>
            <a:r>
              <a:rPr lang="en-US" sz="2200" dirty="0">
                <a:effectLst/>
              </a:rPr>
              <a:t>Taxis are abundant and reliable. Fares range from $4-$7 USD within the Hotel Zone and downtown. If you want to use a taxi to see Mayan Ruins negotiate a price first.</a:t>
            </a:r>
          </a:p>
          <a:p>
            <a:pPr marL="342900" indent="-342900" rtl="0">
              <a:spcAft>
                <a:spcPts val="0"/>
              </a:spcAft>
              <a:buFont typeface="Arial" panose="020B0604020202020204" pitchFamily="34" charset="0"/>
              <a:buChar char="•"/>
            </a:pPr>
            <a:r>
              <a:rPr lang="en-US" sz="2200" dirty="0">
                <a:effectLst/>
              </a:rPr>
              <a:t>Rideshare services such as Uber are available </a:t>
            </a:r>
            <a:br>
              <a:rPr lang="en-US" sz="2200" dirty="0">
                <a:effectLst/>
              </a:rPr>
            </a:br>
            <a:r>
              <a:rPr lang="en-US" sz="2200" dirty="0">
                <a:effectLst/>
              </a:rPr>
              <a:t>but not as widely used due to taxi regulations. </a:t>
            </a:r>
            <a:br>
              <a:rPr lang="en-US" sz="2200" dirty="0">
                <a:effectLst/>
              </a:rPr>
            </a:br>
            <a:r>
              <a:rPr lang="en-US" sz="2200" dirty="0">
                <a:effectLst/>
              </a:rPr>
              <a:t>It’s an option for those looking for convenience.</a:t>
            </a:r>
          </a:p>
          <a:p>
            <a:pPr marL="342900" indent="-342900" rtl="0">
              <a:spcAft>
                <a:spcPts val="0"/>
              </a:spcAft>
              <a:buFont typeface="Arial" panose="020B0604020202020204" pitchFamily="34" charset="0"/>
              <a:buChar char="•"/>
            </a:pPr>
            <a:r>
              <a:rPr lang="en-US" sz="2200" dirty="0">
                <a:effectLst/>
              </a:rPr>
              <a:t>Walking is practical in certain areas like the </a:t>
            </a:r>
            <a:br>
              <a:rPr lang="en-US" sz="2200" dirty="0">
                <a:effectLst/>
              </a:rPr>
            </a:br>
            <a:r>
              <a:rPr lang="en-US" sz="2200" dirty="0">
                <a:effectLst/>
              </a:rPr>
              <a:t>Hotel Zone and beaches. </a:t>
            </a:r>
          </a:p>
          <a:p>
            <a:pPr marL="342900" indent="-342900" rtl="0">
              <a:spcAft>
                <a:spcPts val="0"/>
              </a:spcAft>
              <a:buFont typeface="Arial" panose="020B0604020202020204" pitchFamily="34" charset="0"/>
              <a:buChar char="•"/>
            </a:pPr>
            <a:r>
              <a:rPr lang="en-US" sz="2200" dirty="0" err="1">
                <a:effectLst/>
              </a:rPr>
              <a:t>Cazumel’s</a:t>
            </a:r>
            <a:r>
              <a:rPr lang="en-US" sz="2200" dirty="0">
                <a:effectLst/>
              </a:rPr>
              <a:t> downtown is also pedestrian-friendly with many </a:t>
            </a:r>
            <a:br>
              <a:rPr lang="en-US" sz="2200" dirty="0">
                <a:effectLst/>
              </a:rPr>
            </a:br>
            <a:r>
              <a:rPr lang="en-US" sz="2200" dirty="0">
                <a:effectLst/>
              </a:rPr>
              <a:t>shops and restaurants within walking distance.</a:t>
            </a:r>
          </a:p>
        </p:txBody>
      </p:sp>
      <p:pic>
        <p:nvPicPr>
          <p:cNvPr id="6" name="Picture 5" descr="A bus on the road&#10;&#10;Description automatically generated">
            <a:extLst>
              <a:ext uri="{FF2B5EF4-FFF2-40B4-BE49-F238E27FC236}">
                <a16:creationId xmlns:a16="http://schemas.microsoft.com/office/drawing/2014/main" id="{AD5D79D2-EF98-A596-3FAE-8DF84103AA93}"/>
              </a:ext>
            </a:extLst>
          </p:cNvPr>
          <p:cNvPicPr>
            <a:picLocks noChangeAspect="1"/>
          </p:cNvPicPr>
          <p:nvPr/>
        </p:nvPicPr>
        <p:blipFill>
          <a:blip r:embed="rId3">
            <a:extLst>
              <a:ext uri="{28A0092B-C50C-407E-A947-70E740481C1C}">
                <a14:useLocalDpi xmlns:a14="http://schemas.microsoft.com/office/drawing/2010/main" val="0"/>
              </a:ext>
            </a:extLst>
          </a:blip>
          <a:srcRect r="10209" b="5399"/>
          <a:stretch/>
        </p:blipFill>
        <p:spPr>
          <a:xfrm>
            <a:off x="5999502" y="2804061"/>
            <a:ext cx="4081123" cy="2866489"/>
          </a:xfrm>
          <a:prstGeom prst="rect">
            <a:avLst/>
          </a:prstGeom>
        </p:spPr>
      </p:pic>
    </p:spTree>
    <p:extLst>
      <p:ext uri="{BB962C8B-B14F-4D97-AF65-F5344CB8AC3E}">
        <p14:creationId xmlns:p14="http://schemas.microsoft.com/office/powerpoint/2010/main" val="14524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4F63AA-049F-0C5D-1A06-3BE360DA35CA}"/>
              </a:ext>
            </a:extLst>
          </p:cNvPr>
          <p:cNvSpPr txBox="1"/>
          <p:nvPr/>
        </p:nvSpPr>
        <p:spPr>
          <a:xfrm>
            <a:off x="1" y="910842"/>
            <a:ext cx="6908800" cy="1569660"/>
          </a:xfrm>
          <a:prstGeom prst="rect">
            <a:avLst/>
          </a:prstGeom>
          <a:noFill/>
        </p:spPr>
        <p:txBody>
          <a:bodyPr wrap="square">
            <a:spAutoFit/>
          </a:bodyPr>
          <a:lstStyle/>
          <a:p>
            <a:pPr marL="742950" lvl="1" indent="-285750" rtl="0">
              <a:spcAft>
                <a:spcPts val="0"/>
              </a:spcAft>
              <a:buFont typeface="+mj-lt"/>
              <a:buAutoNum type="arabicPeriod"/>
            </a:pPr>
            <a:r>
              <a:rPr lang="en-US" sz="2400" b="1" dirty="0">
                <a:effectLst/>
              </a:rPr>
              <a:t>Playa </a:t>
            </a:r>
          </a:p>
          <a:p>
            <a:pPr marL="742950" lvl="1" indent="-285750" rtl="0">
              <a:spcAft>
                <a:spcPts val="0"/>
              </a:spcAft>
              <a:buFont typeface="+mj-lt"/>
              <a:buAutoNum type="arabicPeriod"/>
            </a:pPr>
            <a:r>
              <a:rPr lang="en-US" sz="2400" dirty="0"/>
              <a:t>by its soft, golden sands and gentle waves, making it an ideal spot for swimming and relaxation.</a:t>
            </a:r>
            <a:endParaRPr lang="en-US" sz="2400" dirty="0">
              <a:effectLst/>
            </a:endParaRPr>
          </a:p>
        </p:txBody>
      </p:sp>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rtl="0">
              <a:spcAft>
                <a:spcPts val="0"/>
              </a:spcAft>
            </a:pPr>
            <a:r>
              <a:rPr lang="en-US" sz="4400" b="1" dirty="0" err="1">
                <a:effectLst/>
              </a:rPr>
              <a:t>Cazumel</a:t>
            </a:r>
            <a:r>
              <a:rPr lang="en-US" sz="4400" b="1" dirty="0">
                <a:effectLst/>
              </a:rPr>
              <a:t> </a:t>
            </a:r>
            <a:r>
              <a:rPr lang="en-US" sz="4400" b="1" dirty="0" err="1">
                <a:effectLst/>
              </a:rPr>
              <a:t>Beachs</a:t>
            </a:r>
            <a:endParaRPr lang="en-US" sz="4400" dirty="0">
              <a:effectLst/>
            </a:endParaRPr>
          </a:p>
        </p:txBody>
      </p:sp>
    </p:spTree>
    <p:extLst>
      <p:ext uri="{BB962C8B-B14F-4D97-AF65-F5344CB8AC3E}">
        <p14:creationId xmlns:p14="http://schemas.microsoft.com/office/powerpoint/2010/main" val="395923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93198" y="-252406"/>
            <a:ext cx="10078103" cy="1449606"/>
          </a:xfrm>
          <a:prstGeom prst="rect">
            <a:avLst/>
          </a:prstGeom>
        </p:spPr>
        <p:txBody>
          <a:bodyPr vert="horz" lIns="91440" tIns="45720" rIns="91440" bIns="45720" rtlCol="0" anchor="ctr">
            <a:normAutofit/>
          </a:bodyPr>
          <a:lstStyle/>
          <a:p>
            <a:pPr algn="ctr" rtl="0">
              <a:spcAft>
                <a:spcPts val="0"/>
              </a:spcAft>
            </a:pPr>
            <a:r>
              <a:rPr lang="en-US" sz="3600" b="1" dirty="0">
                <a:effectLst/>
              </a:rPr>
              <a:t>Isla </a:t>
            </a:r>
            <a:r>
              <a:rPr lang="en-US" sz="3600" b="1" dirty="0" err="1">
                <a:effectLst/>
              </a:rPr>
              <a:t>Mujeres</a:t>
            </a:r>
            <a:endParaRPr lang="en-US" sz="3600" dirty="0">
              <a:effectLst/>
            </a:endParaRPr>
          </a:p>
        </p:txBody>
      </p:sp>
      <p:sp>
        <p:nvSpPr>
          <p:cNvPr id="7" name="TextBox 6">
            <a:extLst>
              <a:ext uri="{FF2B5EF4-FFF2-40B4-BE49-F238E27FC236}">
                <a16:creationId xmlns:a16="http://schemas.microsoft.com/office/drawing/2014/main" id="{F64F63AA-049F-0C5D-1A06-3BE360DA35CA}"/>
              </a:ext>
            </a:extLst>
          </p:cNvPr>
          <p:cNvSpPr txBox="1"/>
          <p:nvPr/>
        </p:nvSpPr>
        <p:spPr>
          <a:xfrm>
            <a:off x="3496466" y="1068512"/>
            <a:ext cx="6488440" cy="447005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200" dirty="0"/>
              <a:t>Just a 20-minute ferry ride from </a:t>
            </a:r>
            <a:r>
              <a:rPr lang="en-US" sz="2200" dirty="0" err="1"/>
              <a:t>Cazumel</a:t>
            </a:r>
            <a:r>
              <a:rPr lang="en-US" sz="2200" dirty="0"/>
              <a:t>, Isla </a:t>
            </a:r>
            <a:r>
              <a:rPr lang="en-US" sz="2200" dirty="0" err="1"/>
              <a:t>Mujeres</a:t>
            </a:r>
            <a:r>
              <a:rPr lang="en-US" sz="2200" dirty="0"/>
              <a:t> is a charming island known for its pristine beaches and vibrant marine life. </a:t>
            </a:r>
          </a:p>
          <a:p>
            <a:pPr marL="342900" indent="-342900">
              <a:buFont typeface="Arial" panose="020B0604020202020204" pitchFamily="34" charset="0"/>
              <a:buChar char="•"/>
            </a:pPr>
            <a:r>
              <a:rPr lang="en-US" sz="2200" dirty="0"/>
              <a:t>Visitors can enjoy excellent snorkeling opportunities in crystal-clear waters, exploring colorful coral reefs teeming with fish. </a:t>
            </a:r>
          </a:p>
          <a:p>
            <a:pPr marL="342900" indent="-342900">
              <a:buFont typeface="Arial" panose="020B0604020202020204" pitchFamily="34" charset="0"/>
              <a:buChar char="•"/>
            </a:pPr>
            <a:r>
              <a:rPr lang="en-US" sz="2200" dirty="0"/>
              <a:t>A highlight of the island is the </a:t>
            </a:r>
            <a:r>
              <a:rPr lang="en-US" sz="2200" dirty="0" err="1"/>
              <a:t>Tortugranja</a:t>
            </a:r>
            <a:r>
              <a:rPr lang="en-US" sz="2200" dirty="0"/>
              <a:t> Turtle Sanctuary, where guests can learn about sea turtle conservation and even see hatchlings. </a:t>
            </a:r>
          </a:p>
          <a:p>
            <a:pPr marL="342900" indent="-342900">
              <a:buFont typeface="Arial" panose="020B0604020202020204" pitchFamily="34" charset="0"/>
              <a:buChar char="•"/>
            </a:pPr>
            <a:r>
              <a:rPr lang="en-US" sz="2200" dirty="0"/>
              <a:t>Ferry tickets are reasonably priced at around $16 USD for a round trip, making it an accessible getaway for those looking to experience the natural beauty and tranquility of this idyllic destination.</a:t>
            </a:r>
          </a:p>
        </p:txBody>
      </p:sp>
      <p:pic>
        <p:nvPicPr>
          <p:cNvPr id="4" name="Picture 3" descr="An island with land and water&#10;&#10;Description automatically generated">
            <a:extLst>
              <a:ext uri="{FF2B5EF4-FFF2-40B4-BE49-F238E27FC236}">
                <a16:creationId xmlns:a16="http://schemas.microsoft.com/office/drawing/2014/main" id="{2F00BE44-9B42-17EE-1E7E-A09DBE50818E}"/>
              </a:ext>
            </a:extLst>
          </p:cNvPr>
          <p:cNvPicPr>
            <a:picLocks noChangeAspect="1"/>
          </p:cNvPicPr>
          <p:nvPr/>
        </p:nvPicPr>
        <p:blipFill>
          <a:blip r:embed="rId2">
            <a:extLst>
              <a:ext uri="{28A0092B-C50C-407E-A947-70E740481C1C}">
                <a14:useLocalDpi xmlns:a14="http://schemas.microsoft.com/office/drawing/2010/main" val="0"/>
              </a:ext>
            </a:extLst>
          </a:blip>
          <a:srcRect l="10468" r="14209"/>
          <a:stretch/>
        </p:blipFill>
        <p:spPr>
          <a:xfrm>
            <a:off x="95719" y="1197199"/>
            <a:ext cx="3400747" cy="4268653"/>
          </a:xfrm>
          <a:prstGeom prst="rect">
            <a:avLst/>
          </a:prstGeom>
        </p:spPr>
      </p:pic>
    </p:spTree>
    <p:extLst>
      <p:ext uri="{BB962C8B-B14F-4D97-AF65-F5344CB8AC3E}">
        <p14:creationId xmlns:p14="http://schemas.microsoft.com/office/powerpoint/2010/main" val="6187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0"/>
            <a:ext cx="5397072" cy="1006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err="1">
                <a:effectLst/>
              </a:rPr>
              <a:t>Chichen</a:t>
            </a:r>
            <a:r>
              <a:rPr lang="en-US" sz="3200" b="1" dirty="0">
                <a:effectLst/>
              </a:rPr>
              <a:t> Itza</a:t>
            </a:r>
            <a:endParaRPr lang="en-US" sz="3000" b="1" dirty="0">
              <a:latin typeface="+mj-lt"/>
              <a:ea typeface="+mj-ea"/>
              <a:cs typeface="+mj-cs"/>
            </a:endParaRPr>
          </a:p>
        </p:txBody>
      </p:sp>
      <p:sp>
        <p:nvSpPr>
          <p:cNvPr id="7" name="TextBox 6">
            <a:extLst>
              <a:ext uri="{FF2B5EF4-FFF2-40B4-BE49-F238E27FC236}">
                <a16:creationId xmlns:a16="http://schemas.microsoft.com/office/drawing/2014/main" id="{F64F63AA-049F-0C5D-1A06-3BE360DA35CA}"/>
              </a:ext>
            </a:extLst>
          </p:cNvPr>
          <p:cNvSpPr txBox="1"/>
          <p:nvPr/>
        </p:nvSpPr>
        <p:spPr>
          <a:xfrm>
            <a:off x="0" y="1006867"/>
            <a:ext cx="5397073" cy="428912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err="1"/>
              <a:t>Chichen</a:t>
            </a:r>
            <a:r>
              <a:rPr lang="en-US" sz="2000" dirty="0"/>
              <a:t> Itza is an essential destination for history enthusiasts, and anyone interested in ancient civilizations. </a:t>
            </a:r>
          </a:p>
          <a:p>
            <a:pPr marL="342900" indent="-342900">
              <a:buFont typeface="Arial" panose="020B0604020202020204" pitchFamily="34" charset="0"/>
              <a:buChar char="•"/>
            </a:pPr>
            <a:r>
              <a:rPr lang="en-US" sz="2000" dirty="0"/>
              <a:t>This massive Mayan archaeological site, located approximately two hours from </a:t>
            </a:r>
            <a:r>
              <a:rPr lang="en-US" sz="2000" dirty="0" err="1"/>
              <a:t>Cazumel</a:t>
            </a:r>
            <a:r>
              <a:rPr lang="en-US" sz="2000" dirty="0"/>
              <a:t>, showcases the remarkable achievements of the Mayan culture. </a:t>
            </a:r>
          </a:p>
          <a:p>
            <a:pPr marL="342900" indent="-342900">
              <a:buFont typeface="Arial" panose="020B0604020202020204" pitchFamily="34" charset="0"/>
              <a:buChar char="•"/>
            </a:pPr>
            <a:r>
              <a:rPr lang="en-US" sz="2000" dirty="0"/>
              <a:t>As one of the New Seven Wonders of the World, </a:t>
            </a:r>
            <a:r>
              <a:rPr lang="en-US" sz="2000" dirty="0" err="1"/>
              <a:t>Chichen</a:t>
            </a:r>
            <a:r>
              <a:rPr lang="en-US" sz="2000" dirty="0"/>
              <a:t> Itza features iconic structures such as the Pyramid of Kukulcan, the Great Ball Court, and the Temple of the Warriors, each telling a story of the Mayans' advanced knowledge in astronomy, architecture, and mathematics.</a:t>
            </a:r>
          </a:p>
        </p:txBody>
      </p:sp>
      <p:pic>
        <p:nvPicPr>
          <p:cNvPr id="3" name="Picture 2" descr="A stone statue in front of a pyramid&#10;&#10;Description automatically generated">
            <a:extLst>
              <a:ext uri="{FF2B5EF4-FFF2-40B4-BE49-F238E27FC236}">
                <a16:creationId xmlns:a16="http://schemas.microsoft.com/office/drawing/2014/main" id="{83CD0A14-307F-9419-C34F-C569FEF4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073" y="1"/>
            <a:ext cx="4683552" cy="3123344"/>
          </a:xfrm>
          <a:prstGeom prst="rect">
            <a:avLst/>
          </a:prstGeom>
        </p:spPr>
      </p:pic>
      <p:sp>
        <p:nvSpPr>
          <p:cNvPr id="6" name="TextBox 5">
            <a:extLst>
              <a:ext uri="{FF2B5EF4-FFF2-40B4-BE49-F238E27FC236}">
                <a16:creationId xmlns:a16="http://schemas.microsoft.com/office/drawing/2014/main" id="{81BFE7CE-A7FF-6CF4-BDEE-DC6EB8E67797}"/>
              </a:ext>
            </a:extLst>
          </p:cNvPr>
          <p:cNvSpPr txBox="1"/>
          <p:nvPr/>
        </p:nvSpPr>
        <p:spPr>
          <a:xfrm>
            <a:off x="5397073" y="3123345"/>
            <a:ext cx="4683552" cy="2554545"/>
          </a:xfrm>
          <a:prstGeom prst="rect">
            <a:avLst/>
          </a:prstGeom>
          <a:noFill/>
        </p:spPr>
        <p:txBody>
          <a:bodyPr wrap="square">
            <a:spAutoFit/>
          </a:bodyPr>
          <a:lstStyle/>
          <a:p>
            <a:pPr marL="342900" indent="-342900">
              <a:buFont typeface="Arial" panose="020B0604020202020204" pitchFamily="34" charset="0"/>
              <a:buChar char="•"/>
            </a:pPr>
            <a:r>
              <a:rPr lang="en-US" sz="2000" dirty="0"/>
              <a:t>Admission to </a:t>
            </a:r>
            <a:r>
              <a:rPr lang="en-US" sz="2000" dirty="0" err="1"/>
              <a:t>Chichen</a:t>
            </a:r>
            <a:r>
              <a:rPr lang="en-US" sz="2000" dirty="0"/>
              <a:t> Itza costs around $30 USD, granting access to its rich history and stunning architecture. </a:t>
            </a:r>
          </a:p>
          <a:p>
            <a:pPr marL="342900" indent="-342900">
              <a:buFont typeface="Arial" panose="020B0604020202020204" pitchFamily="34" charset="0"/>
              <a:buChar char="•"/>
            </a:pPr>
            <a:r>
              <a:rPr lang="en-US" sz="2000" dirty="0"/>
              <a:t>Guided tours are highly recommended, as knowledgeable guides provide insights into the site's significance, cultural practices, and intricate carvings. </a:t>
            </a:r>
          </a:p>
        </p:txBody>
      </p:sp>
    </p:spTree>
    <p:extLst>
      <p:ext uri="{BB962C8B-B14F-4D97-AF65-F5344CB8AC3E}">
        <p14:creationId xmlns:p14="http://schemas.microsoft.com/office/powerpoint/2010/main" val="11377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0FC32B-9C48-3E43-68D8-1E98A3C48856}"/>
              </a:ext>
            </a:extLst>
          </p:cNvPr>
          <p:cNvSpPr txBox="1"/>
          <p:nvPr/>
        </p:nvSpPr>
        <p:spPr>
          <a:xfrm>
            <a:off x="3657599" y="1001852"/>
            <a:ext cx="6450017" cy="4519717"/>
          </a:xfrm>
          <a:prstGeom prst="rect">
            <a:avLst/>
          </a:prstGeom>
        </p:spPr>
        <p:txBody>
          <a:bodyPr vert="horz" lIns="91440" tIns="45720" rIns="91440" bIns="45720" rtlCol="0">
            <a:noAutofit/>
          </a:bodyPr>
          <a:lstStyle/>
          <a:p>
            <a:pPr marL="342900" indent="-342900" rtl="0">
              <a:spcAft>
                <a:spcPts val="0"/>
              </a:spcAft>
              <a:buFont typeface="Arial" panose="020B0604020202020204" pitchFamily="34" charset="0"/>
              <a:buChar char="•"/>
            </a:pPr>
            <a:r>
              <a:rPr lang="en-US" sz="2000" dirty="0"/>
              <a:t>Cenotes are natural freshwater sinkholes unique to the Yucatan Peninsula, formed by the collapse of limestone bedrock, revealing the crystal-clear waters below. </a:t>
            </a:r>
          </a:p>
          <a:p>
            <a:pPr marL="342900" indent="-342900" rtl="0">
              <a:spcAft>
                <a:spcPts val="0"/>
              </a:spcAft>
              <a:buFont typeface="Arial" panose="020B0604020202020204" pitchFamily="34" charset="0"/>
              <a:buChar char="•"/>
            </a:pPr>
            <a:r>
              <a:rPr lang="en-US" sz="2000" dirty="0"/>
              <a:t>Among the many cenotes, Cenote Dos Ojos stands out for its breathtaking beauty and extensive underwater cave system, making it a popular destination for both swimming and snorkeling. </a:t>
            </a:r>
          </a:p>
          <a:p>
            <a:pPr marL="342900" indent="-342900" rtl="0">
              <a:spcAft>
                <a:spcPts val="0"/>
              </a:spcAft>
              <a:buFont typeface="Arial" panose="020B0604020202020204" pitchFamily="34" charset="0"/>
              <a:buChar char="•"/>
            </a:pPr>
            <a:r>
              <a:rPr lang="en-US" sz="2000" dirty="0"/>
              <a:t>Admission to Cenote Dos Ojos is reasonably priced at $10-$15 USD, providing access to its stunning turquoise waters and vibrant marine life. </a:t>
            </a:r>
          </a:p>
          <a:p>
            <a:pPr marL="342900" indent="-342900" rtl="0">
              <a:spcAft>
                <a:spcPts val="0"/>
              </a:spcAft>
              <a:buFont typeface="Arial" panose="020B0604020202020204" pitchFamily="34" charset="0"/>
              <a:buChar char="•"/>
            </a:pPr>
            <a:r>
              <a:rPr lang="en-US" sz="2000" dirty="0"/>
              <a:t>Visitors can explore the enchanting underwater landscapes, swim in the refreshing waters, and enjoy the surrounding lush vegetation, making cenotes a must-visit for nature lovers and adventure seekers alike.</a:t>
            </a:r>
            <a:endParaRPr lang="en-US" sz="2000" dirty="0">
              <a:effectLst/>
            </a:endParaRPr>
          </a:p>
        </p:txBody>
      </p:sp>
      <p:sp>
        <p:nvSpPr>
          <p:cNvPr id="6" name="TextBox 5">
            <a:extLst>
              <a:ext uri="{FF2B5EF4-FFF2-40B4-BE49-F238E27FC236}">
                <a16:creationId xmlns:a16="http://schemas.microsoft.com/office/drawing/2014/main" id="{7DB311C7-3F1A-9657-3AA3-90DB72D72D5E}"/>
              </a:ext>
            </a:extLst>
          </p:cNvPr>
          <p:cNvSpPr txBox="1"/>
          <p:nvPr/>
        </p:nvSpPr>
        <p:spPr>
          <a:xfrm>
            <a:off x="26995" y="73913"/>
            <a:ext cx="10053627" cy="10046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rPr>
              <a:t>Cenotes</a:t>
            </a:r>
            <a:endParaRPr lang="en-US" sz="4400" b="1" dirty="0">
              <a:latin typeface="+mj-lt"/>
              <a:ea typeface="+mj-ea"/>
              <a:cs typeface="+mj-cs"/>
            </a:endParaRPr>
          </a:p>
        </p:txBody>
      </p:sp>
      <p:pic>
        <p:nvPicPr>
          <p:cNvPr id="5" name="Picture 4" descr="A cave with a pool of water and plants with Ik Kil in the background&#10;&#10;Description automatically generated">
            <a:extLst>
              <a:ext uri="{FF2B5EF4-FFF2-40B4-BE49-F238E27FC236}">
                <a16:creationId xmlns:a16="http://schemas.microsoft.com/office/drawing/2014/main" id="{DA85F787-BA4C-5F5E-08B0-A01755D9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039"/>
            <a:ext cx="3657600" cy="2081317"/>
          </a:xfrm>
          <a:prstGeom prst="rect">
            <a:avLst/>
          </a:prstGeom>
        </p:spPr>
      </p:pic>
      <p:pic>
        <p:nvPicPr>
          <p:cNvPr id="8" name="Picture 7" descr="A hole in the middle of a forest with Cueva del Guácharo National Park in the background&#10;&#10;Description automatically generated">
            <a:extLst>
              <a:ext uri="{FF2B5EF4-FFF2-40B4-BE49-F238E27FC236}">
                <a16:creationId xmlns:a16="http://schemas.microsoft.com/office/drawing/2014/main" id="{529E568C-E39A-603E-12BF-92FF4A256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4" y="1057030"/>
            <a:ext cx="3630605" cy="2571009"/>
          </a:xfrm>
          <a:prstGeom prst="rect">
            <a:avLst/>
          </a:prstGeom>
        </p:spPr>
      </p:pic>
    </p:spTree>
    <p:extLst>
      <p:ext uri="{BB962C8B-B14F-4D97-AF65-F5344CB8AC3E}">
        <p14:creationId xmlns:p14="http://schemas.microsoft.com/office/powerpoint/2010/main" val="2934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stone building with steps&#10;&#10;Description automatically generated with medium confidence">
            <a:extLst>
              <a:ext uri="{FF2B5EF4-FFF2-40B4-BE49-F238E27FC236}">
                <a16:creationId xmlns:a16="http://schemas.microsoft.com/office/drawing/2014/main" id="{B3D60680-2613-5AB8-7760-C6A639A1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640" y="2455524"/>
            <a:ext cx="4172985" cy="3215025"/>
          </a:xfrm>
          <a:prstGeom prst="rect">
            <a:avLst/>
          </a:prstGeom>
        </p:spPr>
      </p:pic>
      <p:sp>
        <p:nvSpPr>
          <p:cNvPr id="3" name="TextBox 2">
            <a:extLst>
              <a:ext uri="{FF2B5EF4-FFF2-40B4-BE49-F238E27FC236}">
                <a16:creationId xmlns:a16="http://schemas.microsoft.com/office/drawing/2014/main" id="{DF463109-734B-BD78-A569-36FC1AF3DBB8}"/>
              </a:ext>
            </a:extLst>
          </p:cNvPr>
          <p:cNvSpPr txBox="1"/>
          <p:nvPr/>
        </p:nvSpPr>
        <p:spPr>
          <a:xfrm>
            <a:off x="0" y="1"/>
            <a:ext cx="10080625" cy="103768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rPr>
              <a:t>El Rey Ruins</a:t>
            </a:r>
            <a:endParaRPr lang="en-US" sz="4400" b="1" dirty="0">
              <a:latin typeface="+mj-lt"/>
              <a:ea typeface="+mj-ea"/>
              <a:cs typeface="+mj-cs"/>
            </a:endParaRPr>
          </a:p>
        </p:txBody>
      </p:sp>
      <p:sp>
        <p:nvSpPr>
          <p:cNvPr id="5" name="TextBox 4">
            <a:extLst>
              <a:ext uri="{FF2B5EF4-FFF2-40B4-BE49-F238E27FC236}">
                <a16:creationId xmlns:a16="http://schemas.microsoft.com/office/drawing/2014/main" id="{8B3D4700-DE88-433B-7DBB-BFA769D253C5}"/>
              </a:ext>
            </a:extLst>
          </p:cNvPr>
          <p:cNvSpPr txBox="1"/>
          <p:nvPr/>
        </p:nvSpPr>
        <p:spPr>
          <a:xfrm>
            <a:off x="75413" y="1037691"/>
            <a:ext cx="10005211" cy="4632860"/>
          </a:xfrm>
          <a:prstGeom prst="rect">
            <a:avLst/>
          </a:prstGeom>
        </p:spPr>
        <p:txBody>
          <a:bodyPr vert="horz" lIns="91440" tIns="45720" rIns="91440" bIns="45720" rtlCol="0" anchor="t">
            <a:noAutofit/>
          </a:bodyPr>
          <a:lstStyle/>
          <a:p>
            <a:pPr marL="342900" indent="-342900" rtl="0">
              <a:spcAft>
                <a:spcPts val="576"/>
              </a:spcAft>
              <a:buFont typeface="Arial" panose="020B0604020202020204" pitchFamily="34" charset="0"/>
              <a:buChar char="•"/>
            </a:pPr>
            <a:r>
              <a:rPr lang="en-US" sz="2000" dirty="0">
                <a:effectLst/>
              </a:rPr>
              <a:t>Nestled within </a:t>
            </a:r>
            <a:r>
              <a:rPr lang="en-US" sz="2000" dirty="0" err="1">
                <a:effectLst/>
              </a:rPr>
              <a:t>Cazumel's</a:t>
            </a:r>
            <a:r>
              <a:rPr lang="en-US" sz="2000" dirty="0">
                <a:effectLst/>
              </a:rPr>
              <a:t> bustling Hotel Zone, the El Rey Ruins offer a fascinating glimpse into the ancient Mayan civilization without the crowds often found at larger Mayan sites. </a:t>
            </a:r>
          </a:p>
          <a:p>
            <a:pPr marL="342900" indent="-342900" rtl="0">
              <a:spcAft>
                <a:spcPts val="576"/>
              </a:spcAft>
              <a:buFont typeface="Arial" panose="020B0604020202020204" pitchFamily="34" charset="0"/>
              <a:buChar char="•"/>
            </a:pPr>
            <a:r>
              <a:rPr lang="en-US" sz="2000" dirty="0">
                <a:effectLst/>
              </a:rPr>
              <a:t>This lesser-known gem features well-preserved structures, including temples and plazas, set amidst lush greenery and a tranquil atmosphere. </a:t>
            </a:r>
          </a:p>
          <a:p>
            <a:pPr marL="342900" indent="-342900" rtl="0">
              <a:spcAft>
                <a:spcPts val="576"/>
              </a:spcAft>
              <a:buFont typeface="Arial" panose="020B0604020202020204" pitchFamily="34" charset="0"/>
              <a:buChar char="•"/>
            </a:pPr>
            <a:r>
              <a:rPr lang="en-US" sz="2000" dirty="0">
                <a:effectLst/>
              </a:rPr>
              <a:t>Admission is a mere $5 USD, making it an affordable </a:t>
            </a:r>
            <a:br>
              <a:rPr lang="en-US" sz="2000" dirty="0">
                <a:effectLst/>
              </a:rPr>
            </a:br>
            <a:r>
              <a:rPr lang="en-US" sz="2000" dirty="0">
                <a:effectLst/>
              </a:rPr>
              <a:t>option for those looking to explore history. </a:t>
            </a:r>
          </a:p>
          <a:p>
            <a:pPr marL="342900" indent="-342900" rtl="0">
              <a:spcAft>
                <a:spcPts val="576"/>
              </a:spcAft>
              <a:buFont typeface="Arial" panose="020B0604020202020204" pitchFamily="34" charset="0"/>
              <a:buChar char="•"/>
            </a:pPr>
            <a:r>
              <a:rPr lang="en-US" sz="2000" dirty="0">
                <a:effectLst/>
              </a:rPr>
              <a:t>Visitors can wander through the ruins at their own </a:t>
            </a:r>
            <a:br>
              <a:rPr lang="en-US" sz="2000" dirty="0">
                <a:effectLst/>
              </a:rPr>
            </a:br>
            <a:r>
              <a:rPr lang="en-US" sz="2000" dirty="0">
                <a:effectLst/>
              </a:rPr>
              <a:t>pace, taking in the intricate stone carvings and </a:t>
            </a:r>
            <a:br>
              <a:rPr lang="en-US" sz="2000" dirty="0">
                <a:effectLst/>
              </a:rPr>
            </a:br>
            <a:r>
              <a:rPr lang="en-US" sz="2000" dirty="0">
                <a:effectLst/>
              </a:rPr>
              <a:t>learning about the site's significance. </a:t>
            </a:r>
          </a:p>
          <a:p>
            <a:pPr marL="342900" indent="-342900" rtl="0">
              <a:spcAft>
                <a:spcPts val="576"/>
              </a:spcAft>
              <a:buFont typeface="Arial" panose="020B0604020202020204" pitchFamily="34" charset="0"/>
              <a:buChar char="•"/>
            </a:pPr>
            <a:r>
              <a:rPr lang="en-US" sz="2000" dirty="0">
                <a:effectLst/>
              </a:rPr>
              <a:t>Additionally, the area is home to a population of </a:t>
            </a:r>
            <a:br>
              <a:rPr lang="en-US" sz="2000" dirty="0">
                <a:effectLst/>
              </a:rPr>
            </a:br>
            <a:r>
              <a:rPr lang="en-US" sz="2000" dirty="0">
                <a:effectLst/>
              </a:rPr>
              <a:t>friendly iguanas that bask in the sun, adding to the </a:t>
            </a:r>
            <a:br>
              <a:rPr lang="en-US" sz="2000" dirty="0">
                <a:effectLst/>
              </a:rPr>
            </a:br>
            <a:r>
              <a:rPr lang="en-US" sz="2000" dirty="0">
                <a:effectLst/>
              </a:rPr>
              <a:t>charm of this historical site. </a:t>
            </a:r>
          </a:p>
        </p:txBody>
      </p:sp>
    </p:spTree>
    <p:extLst>
      <p:ext uri="{BB962C8B-B14F-4D97-AF65-F5344CB8AC3E}">
        <p14:creationId xmlns:p14="http://schemas.microsoft.com/office/powerpoint/2010/main" val="83492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n aerial view of a park with tables and umbrellas&#10;&#10;Description automatically generated">
            <a:extLst>
              <a:ext uri="{FF2B5EF4-FFF2-40B4-BE49-F238E27FC236}">
                <a16:creationId xmlns:a16="http://schemas.microsoft.com/office/drawing/2014/main" id="{90EA8058-0DE0-4911-3452-4F1F8ACEE15B}"/>
              </a:ext>
            </a:extLst>
          </p:cNvPr>
          <p:cNvPicPr>
            <a:picLocks noChangeAspect="1"/>
          </p:cNvPicPr>
          <p:nvPr/>
        </p:nvPicPr>
        <p:blipFill>
          <a:blip r:embed="rId2">
            <a:extLst>
              <a:ext uri="{28A0092B-C50C-407E-A947-70E740481C1C}">
                <a14:useLocalDpi xmlns:a14="http://schemas.microsoft.com/office/drawing/2010/main" val="0"/>
              </a:ext>
            </a:extLst>
          </a:blip>
          <a:srcRect r="6637"/>
          <a:stretch/>
        </p:blipFill>
        <p:spPr>
          <a:xfrm>
            <a:off x="1" y="3058245"/>
            <a:ext cx="4335694" cy="2612205"/>
          </a:xfrm>
          <a:prstGeom prst="rect">
            <a:avLst/>
          </a:prstGeom>
        </p:spPr>
      </p:pic>
      <p:sp>
        <p:nvSpPr>
          <p:cNvPr id="4" name="TextBox 3">
            <a:extLst>
              <a:ext uri="{FF2B5EF4-FFF2-40B4-BE49-F238E27FC236}">
                <a16:creationId xmlns:a16="http://schemas.microsoft.com/office/drawing/2014/main" id="{95281B4A-7176-DC4C-D065-D10D0D44BD4C}"/>
              </a:ext>
            </a:extLst>
          </p:cNvPr>
          <p:cNvSpPr txBox="1"/>
          <p:nvPr/>
        </p:nvSpPr>
        <p:spPr>
          <a:xfrm>
            <a:off x="235669" y="1004476"/>
            <a:ext cx="9844956" cy="2053769"/>
          </a:xfrm>
          <a:prstGeom prst="rect">
            <a:avLst/>
          </a:prstGeom>
        </p:spPr>
        <p:txBody>
          <a:bodyPr vert="horz" lIns="91440" tIns="45720" rIns="91440" bIns="45720" rtlCol="0">
            <a:noAutofit/>
          </a:bodyPr>
          <a:lstStyle/>
          <a:p>
            <a:pPr marL="342900" indent="-342900" rtl="0">
              <a:spcAft>
                <a:spcPts val="576"/>
              </a:spcAft>
              <a:buFont typeface="Arial" panose="020B0604020202020204" pitchFamily="34" charset="0"/>
              <a:buChar char="•"/>
            </a:pPr>
            <a:r>
              <a:rPr lang="en-US" sz="2000" dirty="0">
                <a:effectLst/>
              </a:rPr>
              <a:t>Parque Las Palapas is a lively and colorful park located in downtown </a:t>
            </a:r>
            <a:r>
              <a:rPr lang="en-US" sz="2000" dirty="0" err="1">
                <a:effectLst/>
              </a:rPr>
              <a:t>Cazumel</a:t>
            </a:r>
            <a:r>
              <a:rPr lang="en-US" sz="2000" dirty="0">
                <a:effectLst/>
              </a:rPr>
              <a:t>, beloved by locals and visitors alike. </a:t>
            </a:r>
          </a:p>
          <a:p>
            <a:pPr marL="342900" indent="-342900" rtl="0">
              <a:spcAft>
                <a:spcPts val="576"/>
              </a:spcAft>
              <a:buFont typeface="Arial" panose="020B0604020202020204" pitchFamily="34" charset="0"/>
              <a:buChar char="•"/>
            </a:pPr>
            <a:r>
              <a:rPr lang="en-US" sz="2000" dirty="0">
                <a:effectLst/>
              </a:rPr>
              <a:t>This vibrant space is a hub of activity, especially in the evenings when families and friends gather to enjoy the lively atmosphere. </a:t>
            </a:r>
          </a:p>
          <a:p>
            <a:pPr marL="342900" indent="-342900" rtl="0">
              <a:spcAft>
                <a:spcPts val="576"/>
              </a:spcAft>
              <a:buFont typeface="Arial" panose="020B0604020202020204" pitchFamily="34" charset="0"/>
              <a:buChar char="•"/>
            </a:pPr>
            <a:r>
              <a:rPr lang="en-US" sz="2000" dirty="0">
                <a:effectLst/>
              </a:rPr>
              <a:t>The park is renowned for its delicious street food stalls, where you can sample authentic Mexican dishes such as tacos, quesadillas, and </a:t>
            </a:r>
            <a:r>
              <a:rPr lang="en-US" sz="2000" dirty="0" err="1">
                <a:effectLst/>
              </a:rPr>
              <a:t>elotes</a:t>
            </a:r>
            <a:r>
              <a:rPr lang="en-US" sz="2000" dirty="0">
                <a:effectLst/>
              </a:rPr>
              <a:t>, all prepared fresh on-site. </a:t>
            </a:r>
          </a:p>
        </p:txBody>
      </p:sp>
      <p:sp>
        <p:nvSpPr>
          <p:cNvPr id="6" name="TextBox 5">
            <a:extLst>
              <a:ext uri="{FF2B5EF4-FFF2-40B4-BE49-F238E27FC236}">
                <a16:creationId xmlns:a16="http://schemas.microsoft.com/office/drawing/2014/main" id="{DBE65A53-45C0-750F-B8DF-90985E76423E}"/>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effectLst/>
              </a:rPr>
              <a:t>Parque Las Palapas</a:t>
            </a:r>
            <a:endParaRPr lang="en-US" sz="3300" b="1" dirty="0">
              <a:latin typeface="+mj-lt"/>
              <a:ea typeface="+mj-ea"/>
              <a:cs typeface="+mj-cs"/>
            </a:endParaRPr>
          </a:p>
        </p:txBody>
      </p:sp>
      <p:sp>
        <p:nvSpPr>
          <p:cNvPr id="8" name="TextBox 7">
            <a:extLst>
              <a:ext uri="{FF2B5EF4-FFF2-40B4-BE49-F238E27FC236}">
                <a16:creationId xmlns:a16="http://schemas.microsoft.com/office/drawing/2014/main" id="{B4AE6887-C72F-FDED-DEF5-C24D2AE0121B}"/>
              </a:ext>
            </a:extLst>
          </p:cNvPr>
          <p:cNvSpPr txBox="1"/>
          <p:nvPr/>
        </p:nvSpPr>
        <p:spPr>
          <a:xfrm>
            <a:off x="4345969" y="2632853"/>
            <a:ext cx="5744930" cy="2708434"/>
          </a:xfrm>
          <a:prstGeom prst="rect">
            <a:avLst/>
          </a:prstGeom>
          <a:noFill/>
        </p:spPr>
        <p:txBody>
          <a:bodyPr wrap="square">
            <a:spAutoFit/>
          </a:bodyPr>
          <a:lstStyle/>
          <a:p>
            <a:pPr marL="342900" indent="-342900" rtl="0">
              <a:spcAft>
                <a:spcPts val="576"/>
              </a:spcAft>
              <a:buFont typeface="Arial" panose="020B0604020202020204" pitchFamily="34" charset="0"/>
              <a:buChar char="•"/>
            </a:pPr>
            <a:endParaRPr lang="en-US" sz="2000" dirty="0">
              <a:effectLst/>
            </a:endParaRPr>
          </a:p>
          <a:p>
            <a:pPr marL="342900" indent="-342900" rtl="0">
              <a:spcAft>
                <a:spcPts val="576"/>
              </a:spcAft>
              <a:buFont typeface="Arial" panose="020B0604020202020204" pitchFamily="34" charset="0"/>
              <a:buChar char="•"/>
            </a:pPr>
            <a:r>
              <a:rPr lang="en-US" sz="2000" dirty="0">
                <a:effectLst/>
              </a:rPr>
              <a:t>In addition to the culinary delights, Parque Las Palapas often hosts live music performances, cultural events, and traditional dance shows, providing an authentic taste of Mexican culture. </a:t>
            </a:r>
          </a:p>
          <a:p>
            <a:pPr marL="342900" indent="-342900" rtl="0">
              <a:spcAft>
                <a:spcPts val="576"/>
              </a:spcAft>
              <a:buFont typeface="Arial" panose="020B0604020202020204" pitchFamily="34" charset="0"/>
              <a:buChar char="•"/>
            </a:pPr>
            <a:r>
              <a:rPr lang="en-US" sz="2000" dirty="0">
                <a:effectLst/>
              </a:rPr>
              <a:t>The park's welcoming ambiance and friendly locals make it an ideal spot to relax, socialize, and immerse yourself in the vibrant spirit of </a:t>
            </a:r>
            <a:r>
              <a:rPr lang="en-US" sz="2000" dirty="0" err="1">
                <a:effectLst/>
              </a:rPr>
              <a:t>Cazumel</a:t>
            </a:r>
            <a:r>
              <a:rPr lang="en-US" sz="2000" dirty="0">
                <a:effectLst/>
              </a:rPr>
              <a:t>.</a:t>
            </a:r>
          </a:p>
        </p:txBody>
      </p:sp>
    </p:spTree>
    <p:extLst>
      <p:ext uri="{BB962C8B-B14F-4D97-AF65-F5344CB8AC3E}">
        <p14:creationId xmlns:p14="http://schemas.microsoft.com/office/powerpoint/2010/main" val="6824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C7B21-9577-60B6-0C81-44830F677512}"/>
              </a:ext>
            </a:extLst>
          </p:cNvPr>
          <p:cNvSpPr txBox="1"/>
          <p:nvPr/>
        </p:nvSpPr>
        <p:spPr>
          <a:xfrm>
            <a:off x="0" y="0"/>
            <a:ext cx="10080625" cy="11374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rPr>
              <a:t>Mercado 28</a:t>
            </a:r>
            <a:endParaRPr lang="en-US" sz="4400" b="1" dirty="0">
              <a:latin typeface="+mj-lt"/>
              <a:ea typeface="+mj-ea"/>
              <a:cs typeface="+mj-cs"/>
            </a:endParaRPr>
          </a:p>
        </p:txBody>
      </p:sp>
      <p:sp>
        <p:nvSpPr>
          <p:cNvPr id="3" name="TextBox 2">
            <a:extLst>
              <a:ext uri="{FF2B5EF4-FFF2-40B4-BE49-F238E27FC236}">
                <a16:creationId xmlns:a16="http://schemas.microsoft.com/office/drawing/2014/main" id="{850BC3C7-FC2B-9126-C329-8453364D9C93}"/>
              </a:ext>
            </a:extLst>
          </p:cNvPr>
          <p:cNvSpPr txBox="1"/>
          <p:nvPr/>
        </p:nvSpPr>
        <p:spPr>
          <a:xfrm>
            <a:off x="249981" y="1065521"/>
            <a:ext cx="5976158" cy="2429453"/>
          </a:xfrm>
          <a:prstGeom prst="rect">
            <a:avLst/>
          </a:prstGeom>
        </p:spPr>
        <p:txBody>
          <a:bodyPr vert="horz" lIns="91440" tIns="45720" rIns="91440" bIns="45720" rtlCol="0">
            <a:noAutofit/>
          </a:bodyPr>
          <a:lstStyle/>
          <a:p>
            <a:pPr marL="342900" indent="-342900" rtl="0">
              <a:spcAft>
                <a:spcPts val="576"/>
              </a:spcAft>
              <a:buFont typeface="Arial" panose="020B0604020202020204" pitchFamily="34" charset="0"/>
              <a:buChar char="•"/>
            </a:pPr>
            <a:r>
              <a:rPr lang="en-US" sz="2400" dirty="0"/>
              <a:t>Mercado 28 is a bustling flea market in downtown </a:t>
            </a:r>
            <a:r>
              <a:rPr lang="en-US" sz="2400" dirty="0" err="1"/>
              <a:t>Cazumel</a:t>
            </a:r>
            <a:r>
              <a:rPr lang="en-US" sz="2400" dirty="0"/>
              <a:t>, offering a vibrant shopping experience filled with local flavor. </a:t>
            </a:r>
          </a:p>
          <a:p>
            <a:pPr marL="342900" indent="-342900" rtl="0">
              <a:spcAft>
                <a:spcPts val="576"/>
              </a:spcAft>
              <a:buFont typeface="Arial" panose="020B0604020202020204" pitchFamily="34" charset="0"/>
              <a:buChar char="•"/>
            </a:pPr>
            <a:r>
              <a:rPr lang="en-US" sz="2400" dirty="0"/>
              <a:t>Visitors can haggle for souvenirs, handicrafts, and traditional Mexican goods, including handmade jewelry and textiles. </a:t>
            </a:r>
          </a:p>
        </p:txBody>
      </p:sp>
      <p:pic>
        <p:nvPicPr>
          <p:cNvPr id="4" name="Picture 3" descr="A yellow and red store front&#10;&#10;Description automatically generated">
            <a:extLst>
              <a:ext uri="{FF2B5EF4-FFF2-40B4-BE49-F238E27FC236}">
                <a16:creationId xmlns:a16="http://schemas.microsoft.com/office/drawing/2014/main" id="{AC39C966-DBD6-9BCF-B633-13B7FAF945C4}"/>
              </a:ext>
            </a:extLst>
          </p:cNvPr>
          <p:cNvPicPr>
            <a:picLocks noChangeAspect="1"/>
          </p:cNvPicPr>
          <p:nvPr/>
        </p:nvPicPr>
        <p:blipFill>
          <a:blip r:embed="rId2">
            <a:extLst>
              <a:ext uri="{28A0092B-C50C-407E-A947-70E740481C1C}">
                <a14:useLocalDpi xmlns:a14="http://schemas.microsoft.com/office/drawing/2010/main" val="0"/>
              </a:ext>
            </a:extLst>
          </a:blip>
          <a:srcRect t="-1486" b="3305"/>
          <a:stretch/>
        </p:blipFill>
        <p:spPr>
          <a:xfrm>
            <a:off x="6051480" y="1032651"/>
            <a:ext cx="4008597" cy="2385268"/>
          </a:xfrm>
          <a:prstGeom prst="rect">
            <a:avLst/>
          </a:prstGeom>
        </p:spPr>
      </p:pic>
      <p:sp>
        <p:nvSpPr>
          <p:cNvPr id="7" name="TextBox 6">
            <a:extLst>
              <a:ext uri="{FF2B5EF4-FFF2-40B4-BE49-F238E27FC236}">
                <a16:creationId xmlns:a16="http://schemas.microsoft.com/office/drawing/2014/main" id="{A06670ED-7132-953B-E9DC-2FF2C4BBE319}"/>
              </a:ext>
            </a:extLst>
          </p:cNvPr>
          <p:cNvSpPr txBox="1"/>
          <p:nvPr/>
        </p:nvSpPr>
        <p:spPr>
          <a:xfrm>
            <a:off x="229433" y="3340864"/>
            <a:ext cx="9830644" cy="2385268"/>
          </a:xfrm>
          <a:prstGeom prst="rect">
            <a:avLst/>
          </a:prstGeom>
          <a:noFill/>
        </p:spPr>
        <p:txBody>
          <a:bodyPr wrap="square">
            <a:spAutoFit/>
          </a:bodyPr>
          <a:lstStyle/>
          <a:p>
            <a:pPr marL="342900" indent="-342900" rtl="0">
              <a:spcAft>
                <a:spcPts val="576"/>
              </a:spcAft>
              <a:buFont typeface="Arial" panose="020B0604020202020204" pitchFamily="34" charset="0"/>
              <a:buChar char="•"/>
            </a:pPr>
            <a:r>
              <a:rPr lang="en-US" sz="2400" dirty="0"/>
              <a:t>The lively atmosphere is enhanced by the enticing aromas of authentic street food, with options like tamales, churros, and fresh ceviche. </a:t>
            </a:r>
          </a:p>
          <a:p>
            <a:pPr marL="342900" indent="-342900" rtl="0">
              <a:spcAft>
                <a:spcPts val="576"/>
              </a:spcAft>
              <a:buFont typeface="Arial" panose="020B0604020202020204" pitchFamily="34" charset="0"/>
              <a:buChar char="•"/>
            </a:pPr>
            <a:r>
              <a:rPr lang="en-US" sz="2400" dirty="0"/>
              <a:t>More than just a shopping destination, Mercado 28 provides a cultural experience where you can interact with local artisans and immerse yourself in </a:t>
            </a:r>
            <a:r>
              <a:rPr lang="en-US" sz="2400" dirty="0" err="1"/>
              <a:t>Cazumel's</a:t>
            </a:r>
            <a:r>
              <a:rPr lang="en-US" sz="2400" dirty="0"/>
              <a:t> vibrant community, making it a must-visit spot for unique gifts and lively ambiance.</a:t>
            </a:r>
            <a:endParaRPr lang="en-US" sz="2400" dirty="0">
              <a:effectLst/>
            </a:endParaRPr>
          </a:p>
        </p:txBody>
      </p:sp>
    </p:spTree>
    <p:extLst>
      <p:ext uri="{BB962C8B-B14F-4D97-AF65-F5344CB8AC3E}">
        <p14:creationId xmlns:p14="http://schemas.microsoft.com/office/powerpoint/2010/main" val="104787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rtl="0">
              <a:spcAft>
                <a:spcPts val="0"/>
              </a:spcAft>
            </a:pPr>
            <a:r>
              <a:rPr lang="en-US" sz="4000" b="1" dirty="0">
                <a:effectLst/>
              </a:rPr>
              <a:t>Dining and Food Options</a:t>
            </a:r>
            <a:endParaRPr lang="en-US" sz="4000" dirty="0">
              <a:effectLst/>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0087" y="817540"/>
            <a:ext cx="10070537" cy="4893647"/>
          </a:xfrm>
          <a:prstGeom prst="rect">
            <a:avLst/>
          </a:prstGeom>
          <a:noFill/>
        </p:spPr>
        <p:txBody>
          <a:bodyPr wrap="square">
            <a:spAutoFit/>
          </a:bodyPr>
          <a:lstStyle/>
          <a:p>
            <a:pPr rtl="0">
              <a:spcAft>
                <a:spcPts val="0"/>
              </a:spcAft>
            </a:pPr>
            <a:r>
              <a:rPr lang="en-US" sz="2400" dirty="0" err="1">
                <a:effectLst/>
              </a:rPr>
              <a:t>Cazumel</a:t>
            </a:r>
            <a:r>
              <a:rPr lang="en-US" sz="2400" dirty="0">
                <a:effectLst/>
              </a:rPr>
              <a:t> offers everything from street food to high-end dining:</a:t>
            </a:r>
          </a:p>
          <a:p>
            <a:pPr marL="342900" indent="-342900" rtl="0">
              <a:spcAft>
                <a:spcPts val="0"/>
              </a:spcAft>
              <a:buFont typeface="Arial" panose="020B0604020202020204" pitchFamily="34" charset="0"/>
              <a:buChar char="•"/>
            </a:pPr>
            <a:r>
              <a:rPr lang="en-US" sz="2400" b="1" dirty="0">
                <a:effectLst/>
              </a:rPr>
              <a:t>Street Tacos</a:t>
            </a:r>
            <a:r>
              <a:rPr lang="en-US" sz="2400" dirty="0">
                <a:effectLst/>
              </a:rPr>
              <a:t>: Try the famous </a:t>
            </a:r>
            <a:r>
              <a:rPr lang="en-US" sz="2400" b="1" dirty="0">
                <a:effectLst/>
              </a:rPr>
              <a:t>tacos al pastor</a:t>
            </a:r>
            <a:r>
              <a:rPr lang="en-US" sz="2400" dirty="0">
                <a:effectLst/>
              </a:rPr>
              <a:t> in downtown </a:t>
            </a:r>
            <a:r>
              <a:rPr lang="en-US" sz="2400" dirty="0" err="1">
                <a:effectLst/>
              </a:rPr>
              <a:t>Cazumel</a:t>
            </a:r>
            <a:r>
              <a:rPr lang="en-US" sz="2400" dirty="0">
                <a:effectLst/>
              </a:rPr>
              <a:t>, near Parque Las Palapas, were street vendors serve delicious and affordable eats.</a:t>
            </a:r>
          </a:p>
          <a:p>
            <a:pPr marL="342900" indent="-342900" rtl="0">
              <a:spcAft>
                <a:spcPts val="0"/>
              </a:spcAft>
              <a:buFont typeface="Arial" panose="020B0604020202020204" pitchFamily="34" charset="0"/>
              <a:buChar char="•"/>
            </a:pPr>
            <a:r>
              <a:rPr lang="en-US" sz="2400" b="1" dirty="0">
                <a:effectLst/>
              </a:rPr>
              <a:t>La </a:t>
            </a:r>
            <a:r>
              <a:rPr lang="en-US" sz="2400" b="1" dirty="0" err="1">
                <a:effectLst/>
              </a:rPr>
              <a:t>Habichuela</a:t>
            </a:r>
            <a:r>
              <a:rPr lang="en-US" sz="2400" dirty="0">
                <a:effectLst/>
              </a:rPr>
              <a:t>: This iconic </a:t>
            </a:r>
            <a:r>
              <a:rPr lang="en-US" sz="2400" dirty="0" err="1">
                <a:effectLst/>
              </a:rPr>
              <a:t>Cazumel</a:t>
            </a:r>
            <a:r>
              <a:rPr lang="en-US" sz="2400" dirty="0">
                <a:effectLst/>
              </a:rPr>
              <a:t> restaurant </a:t>
            </a:r>
            <a:br>
              <a:rPr lang="en-US" sz="2400" dirty="0">
                <a:effectLst/>
              </a:rPr>
            </a:br>
            <a:r>
              <a:rPr lang="en-US" sz="2400" dirty="0">
                <a:effectLst/>
              </a:rPr>
              <a:t>offers traditional Mexican and Caribbean dishes.</a:t>
            </a:r>
            <a:br>
              <a:rPr lang="en-US" sz="2400" dirty="0">
                <a:effectLst/>
              </a:rPr>
            </a:br>
            <a:r>
              <a:rPr lang="en-US" sz="2400" dirty="0">
                <a:effectLst/>
              </a:rPr>
              <a:t>Expect to pay </a:t>
            </a:r>
            <a:r>
              <a:rPr lang="en-US" sz="2400" b="1" dirty="0">
                <a:effectLst/>
              </a:rPr>
              <a:t>$30-$50 USD</a:t>
            </a:r>
            <a:r>
              <a:rPr lang="en-US" sz="2400" dirty="0">
                <a:effectLst/>
              </a:rPr>
              <a:t> each for a full meal.</a:t>
            </a:r>
          </a:p>
          <a:p>
            <a:pPr marL="342900" indent="-342900" rtl="0">
              <a:spcAft>
                <a:spcPts val="0"/>
              </a:spcAft>
              <a:buFont typeface="Arial" panose="020B0604020202020204" pitchFamily="34" charset="0"/>
              <a:buChar char="•"/>
            </a:pPr>
            <a:r>
              <a:rPr lang="en-US" sz="2400" b="1" dirty="0">
                <a:effectLst/>
              </a:rPr>
              <a:t>Hotel Zone Dining</a:t>
            </a:r>
            <a:r>
              <a:rPr lang="en-US" sz="2400" dirty="0">
                <a:effectLst/>
              </a:rPr>
              <a:t>: For a more upscale </a:t>
            </a:r>
            <a:br>
              <a:rPr lang="en-US" sz="2400" dirty="0">
                <a:effectLst/>
              </a:rPr>
            </a:br>
            <a:r>
              <a:rPr lang="en-US" sz="2400" dirty="0">
                <a:effectLst/>
              </a:rPr>
              <a:t>experience, many restaurants in the Hotel Zone </a:t>
            </a:r>
            <a:br>
              <a:rPr lang="en-US" sz="2400" dirty="0">
                <a:effectLst/>
              </a:rPr>
            </a:br>
            <a:r>
              <a:rPr lang="en-US" sz="2400" dirty="0">
                <a:effectLst/>
              </a:rPr>
              <a:t>offer international cuisine, though they tend to </a:t>
            </a:r>
            <a:br>
              <a:rPr lang="en-US" sz="2400" dirty="0">
                <a:effectLst/>
              </a:rPr>
            </a:br>
            <a:r>
              <a:rPr lang="en-US" sz="2400" dirty="0">
                <a:effectLst/>
              </a:rPr>
              <a:t>be pricier than downtown options.</a:t>
            </a:r>
            <a:endParaRPr lang="en-US" sz="2400" dirty="0"/>
          </a:p>
          <a:p>
            <a:pPr algn="ctr">
              <a:buClrTx/>
              <a:buFontTx/>
              <a:buNone/>
            </a:pPr>
            <a:r>
              <a:rPr lang="en-US" altLang="en-US" sz="2400" dirty="0"/>
              <a:t>For those of you who just like good food, </a:t>
            </a:r>
            <a:br>
              <a:rPr lang="en-US" altLang="en-US" sz="2400" dirty="0"/>
            </a:br>
            <a:r>
              <a:rPr lang="en-US" altLang="en-US" sz="2400" dirty="0"/>
              <a:t>you can’t go wrong just about anywhere you go in </a:t>
            </a:r>
            <a:r>
              <a:rPr lang="en-US" altLang="en-US" sz="2400" dirty="0" err="1"/>
              <a:t>Cazumel</a:t>
            </a:r>
            <a:r>
              <a:rPr lang="en-US" altLang="en-US" sz="2400" dirty="0"/>
              <a:t>.</a:t>
            </a:r>
          </a:p>
          <a:p>
            <a:pPr algn="ctr">
              <a:buClrTx/>
              <a:buFontTx/>
              <a:buNone/>
            </a:pPr>
            <a:r>
              <a:rPr lang="en-US" altLang="en-US" sz="2400" b="1" dirty="0"/>
              <a:t>GOOD EATING</a:t>
            </a:r>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and wine glasses on a table&#10;&#10;Description automatically generated">
            <a:extLst>
              <a:ext uri="{FF2B5EF4-FFF2-40B4-BE49-F238E27FC236}">
                <a16:creationId xmlns:a16="http://schemas.microsoft.com/office/drawing/2014/main" id="{7ACA7809-8A07-A51C-484D-6E66D4A73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25" y="2004339"/>
            <a:ext cx="3691113" cy="2460976"/>
          </a:xfrm>
          <a:prstGeom prst="rect">
            <a:avLst/>
          </a:prstGeom>
        </p:spPr>
      </p:pic>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10/3/2024</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900112"/>
          </a:xfrm>
          <a:prstGeom prst="rect">
            <a:avLst/>
          </a:prstGeom>
        </p:spPr>
        <p:txBody>
          <a:bodyPr vert="horz" anchor="ctr"/>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503434" y="1079500"/>
            <a:ext cx="9133726" cy="4140200"/>
          </a:xfrm>
          <a:prstGeom prst="rect">
            <a:avLst/>
          </a:prstGeom>
        </p:spPr>
        <p:txBody>
          <a:bodyPr vert="horz"/>
          <a:lstStyle/>
          <a:p>
            <a:r>
              <a:rPr lang="en-US" sz="2200" dirty="0" err="1"/>
              <a:t>Cazumel</a:t>
            </a:r>
            <a:r>
              <a:rPr lang="en-US" sz="2200" dirty="0"/>
              <a:t> is a destination where history seamlessly intertwines with modern luxury, creating a unique atmosphere that appeals to a diverse range of travelers. </a:t>
            </a:r>
          </a:p>
          <a:p>
            <a:r>
              <a:rPr lang="en-US" sz="2200" dirty="0"/>
              <a:t>Whether you're an adventure seeker, a history buff, or someone looking to unwind, </a:t>
            </a:r>
            <a:r>
              <a:rPr lang="en-US" sz="2200" dirty="0" err="1"/>
              <a:t>Cazumel</a:t>
            </a:r>
            <a:r>
              <a:rPr lang="en-US" sz="2200" dirty="0"/>
              <a:t> has something for everyone. You can delve into the rich heritage of the ancient Mayan civilization by exploring iconic ruins like </a:t>
            </a:r>
            <a:r>
              <a:rPr lang="en-US" sz="2200" dirty="0" err="1"/>
              <a:t>Chichen</a:t>
            </a:r>
            <a:r>
              <a:rPr lang="en-US" sz="2200" dirty="0"/>
              <a:t> Itza and Tulum, where you can marvel at the architectural wonders and learn about the fascinating culture that once thrived in the region. </a:t>
            </a:r>
          </a:p>
          <a:p>
            <a:r>
              <a:rPr lang="en-US" sz="2200" dirty="0"/>
              <a:t>For those seeking relaxation, </a:t>
            </a:r>
            <a:r>
              <a:rPr lang="en-US" sz="2200" dirty="0" err="1"/>
              <a:t>Cazumel's</a:t>
            </a:r>
            <a:r>
              <a:rPr lang="en-US" sz="2200" dirty="0"/>
              <a:t> world-class beaches provide the perfect backdrop for sunbathing, swimming, and enjoying water sports. The soft, white sands and crystal-clear waters invite visitors to unwind and soak up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0"/>
            <a:ext cx="7559675" cy="1119883"/>
          </a:xfrm>
        </p:spPr>
        <p:txBody>
          <a:bodyPr anchor="ctr">
            <a:normAutofit/>
          </a:bodyPr>
          <a:lstStyle/>
          <a:p>
            <a:r>
              <a:rPr lang="en-US" sz="4400"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17834" y="1119883"/>
            <a:ext cx="6277510" cy="4550668"/>
          </a:xfrm>
        </p:spPr>
        <p:txBody>
          <a:bodyPr>
            <a:normAutofit fontScale="92500" lnSpcReduction="10000"/>
          </a:bodyPr>
          <a:lstStyle/>
          <a:p>
            <a:pPr algn="l">
              <a:buFont typeface="Wingdings" panose="05000000000000000000" pitchFamily="2" charset="2"/>
              <a:buChar char=""/>
            </a:pPr>
            <a:r>
              <a:rPr lang="en-US" altLang="en-US" sz="2800" b="1" dirty="0">
                <a:solidFill>
                  <a:schemeClr val="tx1"/>
                </a:solidFill>
              </a:rPr>
              <a:t>My Port Philosophy</a:t>
            </a:r>
            <a:endParaRPr lang="en-US" altLang="en-US" sz="2800" b="1" i="1" dirty="0">
              <a:solidFill>
                <a:schemeClr val="tx1"/>
              </a:solidFill>
            </a:endParaRPr>
          </a:p>
          <a:p>
            <a:pPr algn="l">
              <a:buFont typeface="Wingdings" panose="05000000000000000000" pitchFamily="2" charset="2"/>
              <a:buChar char=""/>
            </a:pPr>
            <a:r>
              <a:rPr lang="en-US" altLang="en-US" sz="2800" b="1" dirty="0">
                <a:solidFill>
                  <a:schemeClr val="tx1"/>
                </a:solidFill>
              </a:rPr>
              <a:t>Don’t Miss the Ship</a:t>
            </a:r>
          </a:p>
          <a:p>
            <a:pPr algn="l">
              <a:buFont typeface="Wingdings" panose="05000000000000000000" pitchFamily="2" charset="2"/>
              <a:buChar char=""/>
            </a:pPr>
            <a:r>
              <a:rPr lang="en-US" altLang="en-US" sz="2800" b="1" dirty="0">
                <a:solidFill>
                  <a:schemeClr val="tx1"/>
                </a:solidFill>
              </a:rPr>
              <a:t>Money</a:t>
            </a:r>
          </a:p>
          <a:p>
            <a:pPr algn="l">
              <a:buFont typeface="Wingdings" panose="05000000000000000000" pitchFamily="2" charset="2"/>
              <a:buChar char=""/>
            </a:pPr>
            <a:r>
              <a:rPr lang="en-US" altLang="en-US" sz="2800" b="1" dirty="0">
                <a:solidFill>
                  <a:schemeClr val="tx1"/>
                </a:solidFill>
              </a:rPr>
              <a:t>About </a:t>
            </a:r>
            <a:r>
              <a:rPr lang="en-US" sz="2800" b="1" dirty="0" err="1"/>
              <a:t>Cazumel</a:t>
            </a:r>
            <a:r>
              <a:rPr lang="en-US" sz="2800" b="1" dirty="0"/>
              <a:t>, Mexico</a:t>
            </a:r>
          </a:p>
          <a:p>
            <a:pPr algn="l">
              <a:buFont typeface="Wingdings" panose="05000000000000000000" pitchFamily="2" charset="2"/>
              <a:buChar char=""/>
            </a:pPr>
            <a:r>
              <a:rPr lang="en-US" sz="2800" b="1" dirty="0"/>
              <a:t>History of </a:t>
            </a:r>
            <a:r>
              <a:rPr lang="en-US" sz="2800" b="1" dirty="0" err="1"/>
              <a:t>Cazumel</a:t>
            </a:r>
            <a:r>
              <a:rPr lang="en-US" sz="2800" b="1" dirty="0"/>
              <a:t>, Mexico</a:t>
            </a:r>
          </a:p>
          <a:p>
            <a:pPr algn="l">
              <a:buFont typeface="Wingdings" panose="05000000000000000000" pitchFamily="2" charset="2"/>
              <a:buChar char=""/>
            </a:pPr>
            <a:r>
              <a:rPr lang="en-US" sz="2800" b="1" dirty="0"/>
              <a:t>Transportation</a:t>
            </a:r>
          </a:p>
          <a:p>
            <a:pPr algn="l">
              <a:buFont typeface="Wingdings" panose="05000000000000000000" pitchFamily="2" charset="2"/>
              <a:buChar char=""/>
            </a:pPr>
            <a:r>
              <a:rPr lang="en-US" altLang="en-US" sz="2800" b="1" dirty="0">
                <a:solidFill>
                  <a:schemeClr val="tx1"/>
                </a:solidFill>
              </a:rPr>
              <a:t>Points of Interest</a:t>
            </a:r>
          </a:p>
          <a:p>
            <a:pPr algn="l">
              <a:buFont typeface="Wingdings" panose="05000000000000000000" pitchFamily="2" charset="2"/>
              <a:buChar char=""/>
            </a:pPr>
            <a:r>
              <a:rPr lang="en-US" altLang="en-US" sz="2800" b="1" dirty="0">
                <a:solidFill>
                  <a:schemeClr val="tx1"/>
                </a:solidFill>
              </a:rPr>
              <a:t>Places to see or at least consider</a:t>
            </a:r>
          </a:p>
          <a:p>
            <a:pPr algn="l">
              <a:buFont typeface="Wingdings" panose="05000000000000000000" pitchFamily="2" charset="2"/>
              <a:buChar char=""/>
            </a:pPr>
            <a:r>
              <a:rPr lang="en-US" altLang="en-US" sz="2800" b="1" dirty="0">
                <a:solidFill>
                  <a:schemeClr val="tx1"/>
                </a:solidFill>
              </a:rPr>
              <a:t>A few restaurant recommendations</a:t>
            </a:r>
          </a:p>
          <a:p>
            <a:pPr algn="l">
              <a:buFont typeface="Wingdings" panose="05000000000000000000" pitchFamily="2" charset="2"/>
              <a:buChar char=""/>
            </a:pPr>
            <a:r>
              <a:rPr lang="en-US" altLang="en-US" sz="28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err="1"/>
              <a:t>Cazumel</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3508672" y="226750"/>
            <a:ext cx="6608345" cy="630235"/>
          </a:xfrm>
        </p:spPr>
        <p:txBody>
          <a:bodyPr vert="horz" lIns="91440" tIns="45720" rIns="91440" bIns="45720" rtlCol="0" anchor="b">
            <a:noAutofit/>
          </a:bodyPr>
          <a:lstStyle/>
          <a:p>
            <a:pPr lvl="0" algn="ctr" defTabSz="914400"/>
            <a:r>
              <a:rPr lang="en-US" sz="4000" b="1" dirty="0"/>
              <a:t>My Port Philosophy</a:t>
            </a:r>
          </a:p>
        </p:txBody>
      </p:sp>
      <p:pic>
        <p:nvPicPr>
          <p:cNvPr id="5" name="Picture 4" descr="Lisbon rooftops">
            <a:extLst>
              <a:ext uri="{FF2B5EF4-FFF2-40B4-BE49-F238E27FC236}">
                <a16:creationId xmlns:a16="http://schemas.microsoft.com/office/drawing/2014/main" id="{742AFD6D-8F5E-BCB3-77E5-2B1B964DA03A}"/>
              </a:ext>
            </a:extLst>
          </p:cNvPr>
          <p:cNvPicPr>
            <a:picLocks noChangeAspect="1"/>
          </p:cNvPicPr>
          <p:nvPr/>
        </p:nvPicPr>
        <p:blipFill rotWithShape="1">
          <a:blip r:embed="rId3"/>
          <a:srcRect l="22167" r="36989"/>
          <a:stretch/>
        </p:blipFill>
        <p:spPr>
          <a:xfrm>
            <a:off x="20" y="10"/>
            <a:ext cx="3469739" cy="5670540"/>
          </a:xfrm>
          <a:prstGeom prst="rect">
            <a:avLst/>
          </a:prstGeom>
          <a:effectLst/>
        </p:spPr>
      </p:pic>
      <p:sp>
        <p:nvSpPr>
          <p:cNvPr id="3" name="TextBox 2">
            <a:extLst>
              <a:ext uri="{FF2B5EF4-FFF2-40B4-BE49-F238E27FC236}">
                <a16:creationId xmlns:a16="http://schemas.microsoft.com/office/drawing/2014/main" id="{7101FCFF-5821-28D3-CCE4-9ACE0EED3760}"/>
              </a:ext>
            </a:extLst>
          </p:cNvPr>
          <p:cNvSpPr txBox="1"/>
          <p:nvPr/>
        </p:nvSpPr>
        <p:spPr>
          <a:xfrm>
            <a:off x="3668890" y="1083734"/>
            <a:ext cx="6287910" cy="3972504"/>
          </a:xfrm>
          <a:prstGeom prst="rect">
            <a:avLst/>
          </a:prstGeom>
        </p:spPr>
        <p:txBody>
          <a:bodyPr vert="horz" lIns="91440" tIns="45720" rIns="91440" bIns="45720" rtlCol="0" anchorCtr="0" compatLnSpc="0">
            <a:noAutofit/>
          </a:bodyPr>
          <a:lstStyle/>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I have been cruising for over 45 years and have taken over 100 cruises. </a:t>
            </a:r>
            <a:br>
              <a:rPr lang="en-US" altLang="en-US" sz="2200" dirty="0"/>
            </a:br>
            <a:r>
              <a:rPr lang="en-US" altLang="en-US" sz="2200" dirty="0"/>
              <a:t>So, I consider myself an experienced cruiser.</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The information I will present is based on those many years of experience.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When I am on a cruise where the city, I want to visit is not the port city,  I always recommend taking a ship’s tour.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But when I am in a port with multiple attractions nearby and easy to see on my own - </a:t>
            </a:r>
            <a:br>
              <a:rPr lang="en-US" altLang="en-US" sz="2200" dirty="0"/>
            </a:br>
            <a:r>
              <a:rPr lang="en-US" altLang="en-US" sz="2200" dirty="0"/>
              <a:t>I will do it on my own.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This presentation is for that type of port.</a:t>
            </a:r>
            <a:endParaRPr lang="en-US" sz="2200" b="0" i="0" u="none" strike="noStrike" dirty="0">
              <a:ln>
                <a:no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4" name="Picture 3" descr="A cruise ship sailing through the ocean&#10;&#10;Description automatically generated">
            <a:extLst>
              <a:ext uri="{FF2B5EF4-FFF2-40B4-BE49-F238E27FC236}">
                <a16:creationId xmlns:a16="http://schemas.microsoft.com/office/drawing/2014/main" id="{4EFE56E8-DA30-A774-2CB5-92CC4AA5697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2073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30244" y="3950482"/>
            <a:ext cx="3538838"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5000" b="1" i="0" u="none" strike="noStrike" baseline="0" dirty="0">
                <a:ln>
                  <a:noFill/>
                </a:ln>
                <a:latin typeface="+mj-lt"/>
                <a:ea typeface="+mj-ea"/>
                <a:cs typeface="+mj-cs"/>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252142"/>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85000" lnSpcReduction="10000"/>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17.35 Pesos to the US Dollar</a:t>
            </a:r>
          </a:p>
          <a:p>
            <a:pPr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Most places in Mexico use 20 pesos to the Dollar</a:t>
            </a: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b="0" i="0" u="none" strike="noStrike" baseline="0" dirty="0">
              <a:ln>
                <a:no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arn(inVertic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196850"/>
            <a:ext cx="9110663" cy="1185863"/>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mj-lt"/>
                <a:ea typeface="+mj-ea"/>
                <a:cs typeface="+mj-cs"/>
              </a:rPr>
              <a:t>About </a:t>
            </a:r>
            <a:r>
              <a:rPr lang="en-US" sz="4400" b="1" dirty="0" err="1">
                <a:solidFill>
                  <a:schemeClr val="tx1"/>
                </a:solidFill>
                <a:latin typeface="+mj-lt"/>
                <a:ea typeface="+mj-ea"/>
                <a:cs typeface="+mj-cs"/>
              </a:rPr>
              <a:t>Cazumel</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5598153" cy="4184039"/>
          </a:xfrm>
          <a:prstGeom prst="rect">
            <a:avLst/>
          </a:prstGeom>
        </p:spPr>
        <p:txBody>
          <a:bodyPr vert="horz" lIns="91440" tIns="45720" rIns="91440" bIns="45720" rtlCol="0" anchor="t">
            <a:noAutofit/>
          </a:bodyPr>
          <a:lstStyle/>
          <a:p>
            <a:pPr marL="285750" indent="-285750" rtl="0">
              <a:spcAft>
                <a:spcPts val="0"/>
              </a:spcAft>
              <a:buFont typeface="Arial" panose="020B0604020202020204" pitchFamily="34" charset="0"/>
              <a:buChar char="•"/>
            </a:pPr>
            <a:r>
              <a:rPr lang="en-US" sz="2400" dirty="0" err="1">
                <a:effectLst/>
              </a:rPr>
              <a:t>Cazumel</a:t>
            </a:r>
            <a:r>
              <a:rPr lang="en-US" sz="2400" dirty="0">
                <a:effectLst/>
              </a:rPr>
              <a:t>, with its stunning Caribbean beaches, rich history, and vibrant culture, is one of Mexico’s top destinations for travelers. </a:t>
            </a:r>
          </a:p>
          <a:p>
            <a:pPr marL="285750" indent="-285750" rtl="0">
              <a:spcAft>
                <a:spcPts val="0"/>
              </a:spcAft>
              <a:buFont typeface="Arial" panose="020B0604020202020204" pitchFamily="34" charset="0"/>
              <a:buChar char="•"/>
            </a:pPr>
            <a:r>
              <a:rPr lang="en-US" sz="2400" dirty="0">
                <a:effectLst/>
              </a:rPr>
              <a:t>Whether you're visiting as part of a cruise or on an extended stay, </a:t>
            </a:r>
            <a:r>
              <a:rPr lang="en-US" sz="2400" dirty="0" err="1">
                <a:effectLst/>
              </a:rPr>
              <a:t>Cazumel</a:t>
            </a:r>
            <a:r>
              <a:rPr lang="en-US" sz="2400" dirty="0">
                <a:effectLst/>
              </a:rPr>
              <a:t> offers a diverse array of attractions, from ancient ruins to lively nightlife. </a:t>
            </a:r>
          </a:p>
          <a:p>
            <a:pPr marL="285750" indent="-285750" rtl="0">
              <a:spcAft>
                <a:spcPts val="0"/>
              </a:spcAft>
              <a:buFont typeface="Arial" panose="020B0604020202020204" pitchFamily="34" charset="0"/>
              <a:buChar char="•"/>
            </a:pPr>
            <a:r>
              <a:rPr lang="en-US" sz="2400" dirty="0">
                <a:effectLst/>
              </a:rPr>
              <a:t>Let’s explore </a:t>
            </a:r>
            <a:r>
              <a:rPr lang="en-US" sz="2400" dirty="0" err="1">
                <a:effectLst/>
              </a:rPr>
              <a:t>Cazumel's</a:t>
            </a:r>
            <a:r>
              <a:rPr lang="en-US" sz="2400" dirty="0">
                <a:effectLst/>
              </a:rPr>
              <a:t> highlights, from its historical roots to its top sights, </a:t>
            </a:r>
          </a:p>
        </p:txBody>
      </p:sp>
      <p:sp>
        <p:nvSpPr>
          <p:cNvPr id="9" name="TextBox 8">
            <a:extLst>
              <a:ext uri="{FF2B5EF4-FFF2-40B4-BE49-F238E27FC236}">
                <a16:creationId xmlns:a16="http://schemas.microsoft.com/office/drawing/2014/main" id="{08A837CB-31AF-57CD-C008-06034FE4F33A}"/>
              </a:ext>
            </a:extLst>
          </p:cNvPr>
          <p:cNvSpPr txBox="1"/>
          <p:nvPr/>
        </p:nvSpPr>
        <p:spPr>
          <a:xfrm>
            <a:off x="554804" y="4770205"/>
            <a:ext cx="9502751" cy="830997"/>
          </a:xfrm>
          <a:prstGeom prst="rect">
            <a:avLst/>
          </a:prstGeom>
          <a:noFill/>
        </p:spPr>
        <p:txBody>
          <a:bodyPr wrap="square">
            <a:spAutoFit/>
          </a:bodyPr>
          <a:lstStyle/>
          <a:p>
            <a:r>
              <a:rPr lang="en-US" sz="2400" dirty="0">
                <a:effectLst/>
              </a:rPr>
              <a:t>				         transportation options, and dining recommendations</a:t>
            </a:r>
            <a:r>
              <a:rPr lang="en-US" sz="1800" dirty="0">
                <a:effectLst/>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10080625" cy="944563"/>
          </a:xfrm>
          <a:prstGeom prst="rect">
            <a:avLst/>
          </a:prstGeo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tx1"/>
                </a:solidFill>
                <a:latin typeface="+mj-lt"/>
                <a:ea typeface="+mj-ea"/>
                <a:cs typeface="+mj-cs"/>
              </a:rPr>
              <a:t>Historical </a:t>
            </a:r>
            <a:r>
              <a:rPr lang="en-US" sz="4400" b="1" dirty="0" err="1">
                <a:solidFill>
                  <a:schemeClr val="tx1"/>
                </a:solidFill>
                <a:latin typeface="+mj-lt"/>
                <a:ea typeface="+mj-ea"/>
                <a:cs typeface="+mj-cs"/>
              </a:rPr>
              <a:t>Cazumel</a:t>
            </a:r>
            <a:r>
              <a:rPr lang="en-US" sz="4400" b="1" dirty="0">
                <a:solidFill>
                  <a:schemeClr val="tx1"/>
                </a:solidFill>
                <a:latin typeface="+mj-lt"/>
                <a:ea typeface="+mj-ea"/>
                <a:cs typeface="+mj-cs"/>
              </a:rPr>
              <a:t>, Mexico</a:t>
            </a:r>
            <a:endParaRPr lang="en-US" sz="4400" dirty="0">
              <a:solidFill>
                <a:schemeClr val="tx1"/>
              </a:solidFill>
              <a:latin typeface="+mj-lt"/>
              <a:ea typeface="+mj-ea"/>
              <a:cs typeface="+mj-cs"/>
            </a:endParaRPr>
          </a:p>
        </p:txBody>
      </p:sp>
      <p:sp>
        <p:nvSpPr>
          <p:cNvPr id="4" name="Date Placeholder 1">
            <a:extLst>
              <a:ext uri="{FF2B5EF4-FFF2-40B4-BE49-F238E27FC236}">
                <a16:creationId xmlns:a16="http://schemas.microsoft.com/office/drawing/2014/main" id="{5F30E66A-B9D3-DB20-229B-B405F203C0BF}"/>
              </a:ext>
            </a:extLst>
          </p:cNvPr>
          <p:cNvSpPr>
            <a:spLocks noGrp="1"/>
          </p:cNvSpPr>
          <p:nvPr>
            <p:ph type="dt" sz="half" idx="4294967295"/>
          </p:nvPr>
        </p:nvSpPr>
        <p:spPr>
          <a:xfrm>
            <a:off x="0" y="5256213"/>
            <a:ext cx="2266950" cy="301625"/>
          </a:xfrm>
          <a:prstGeom prst="rect">
            <a:avLst/>
          </a:prstGeo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10/3/2024</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pic>
        <p:nvPicPr>
          <p:cNvPr id="5" name="Picture 4" descr="A church with a stone staircase&#10;&#10;Description automatically generated">
            <a:extLst>
              <a:ext uri="{FF2B5EF4-FFF2-40B4-BE49-F238E27FC236}">
                <a16:creationId xmlns:a16="http://schemas.microsoft.com/office/drawing/2014/main" id="{26E497AC-1F05-3B32-660F-1D0FC1AEB974}"/>
              </a:ext>
            </a:extLst>
          </p:cNvPr>
          <p:cNvPicPr>
            <a:picLocks noChangeAspect="1"/>
          </p:cNvPicPr>
          <p:nvPr/>
        </p:nvPicPr>
        <p:blipFill rotWithShape="1">
          <a:blip r:embed="rId3">
            <a:extLst>
              <a:ext uri="{28A0092B-C50C-407E-A947-70E740481C1C}">
                <a14:useLocalDpi xmlns:a14="http://schemas.microsoft.com/office/drawing/2010/main" val="0"/>
              </a:ext>
            </a:extLst>
          </a:blip>
          <a:srcRect l="14677" r="22406" b="-2"/>
          <a:stretch/>
        </p:blipFill>
        <p:spPr>
          <a:xfrm>
            <a:off x="82931" y="1655403"/>
            <a:ext cx="3260865" cy="3459598"/>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7" name="TextBox 6">
            <a:extLst>
              <a:ext uri="{FF2B5EF4-FFF2-40B4-BE49-F238E27FC236}">
                <a16:creationId xmlns:a16="http://schemas.microsoft.com/office/drawing/2014/main" id="{7900EF10-03BE-FEFA-500B-1EAF51A1B065}"/>
              </a:ext>
            </a:extLst>
          </p:cNvPr>
          <p:cNvSpPr txBox="1"/>
          <p:nvPr/>
        </p:nvSpPr>
        <p:spPr>
          <a:xfrm>
            <a:off x="3343796" y="1141412"/>
            <a:ext cx="6734309" cy="4529137"/>
          </a:xfrm>
          <a:prstGeom prst="rect">
            <a:avLst/>
          </a:prstGeom>
        </p:spPr>
        <p:txBody>
          <a:bodyPr vert="horz" lIns="91440" tIns="45720" rIns="91440" bIns="45720" rtlCol="0" anchor="t">
            <a:noAutofit/>
          </a:bodyPr>
          <a:lstStyle/>
          <a:p>
            <a:pPr marL="342900" indent="-342900" rtl="0">
              <a:spcAft>
                <a:spcPts val="0"/>
              </a:spcAft>
              <a:buFont typeface="Arial" panose="020B0604020202020204" pitchFamily="34" charset="0"/>
              <a:buChar char="•"/>
            </a:pPr>
            <a:r>
              <a:rPr lang="en-US" sz="2000" dirty="0" err="1"/>
              <a:t>Cazumel's</a:t>
            </a:r>
            <a:r>
              <a:rPr lang="en-US" sz="2000" dirty="0"/>
              <a:t> history traces back to the ancient Mayan civilization, which thrived in the region from around 250 AD to for its beaches, luxurious resorts, and cultural treasures.</a:t>
            </a:r>
            <a:endParaRPr lang="en-US" sz="200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err="1">
                <a:solidFill>
                  <a:schemeClr val="tx1"/>
                </a:solidFill>
                <a:latin typeface="+mj-lt"/>
                <a:ea typeface="+mj-ea"/>
                <a:cs typeface="+mj-cs"/>
              </a:rPr>
              <a:t>Cazumel</a:t>
            </a:r>
            <a:endParaRPr lang="en-US" sz="4400" dirty="0"/>
          </a:p>
        </p:txBody>
      </p:sp>
      <p:pic>
        <p:nvPicPr>
          <p:cNvPr id="4" name="Picture 3" descr="A map of the mayan region&#10;&#10;Description automatically generated">
            <a:extLst>
              <a:ext uri="{FF2B5EF4-FFF2-40B4-BE49-F238E27FC236}">
                <a16:creationId xmlns:a16="http://schemas.microsoft.com/office/drawing/2014/main" id="{103297A0-D9B9-F6AE-47C6-8571FF1D8432}"/>
              </a:ext>
            </a:extLst>
          </p:cNvPr>
          <p:cNvPicPr>
            <a:picLocks noChangeAspect="1"/>
          </p:cNvPicPr>
          <p:nvPr/>
        </p:nvPicPr>
        <p:blipFill>
          <a:blip r:embed="rId3">
            <a:extLst>
              <a:ext uri="{28A0092B-C50C-407E-A947-70E740481C1C}">
                <a14:useLocalDpi xmlns:a14="http://schemas.microsoft.com/office/drawing/2010/main" val="0"/>
              </a:ext>
            </a:extLst>
          </a:blip>
          <a:srcRect t="5005" b="12096"/>
          <a:stretch/>
        </p:blipFill>
        <p:spPr>
          <a:xfrm>
            <a:off x="609600" y="-1922"/>
            <a:ext cx="8897815" cy="5672472"/>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23031C-761B-3769-2EB6-98CD84B6E35B}"/>
              </a:ext>
            </a:extLst>
          </p:cNvPr>
          <p:cNvSpPr txBox="1"/>
          <p:nvPr/>
        </p:nvSpPr>
        <p:spPr>
          <a:xfrm>
            <a:off x="5435030" y="328773"/>
            <a:ext cx="4458984" cy="1077218"/>
          </a:xfrm>
          <a:prstGeom prst="rect">
            <a:avLst/>
          </a:prstGeom>
          <a:noFill/>
        </p:spPr>
        <p:txBody>
          <a:bodyPr wrap="square">
            <a:spAutoFit/>
          </a:bodyPr>
          <a:lstStyle/>
          <a:p>
            <a:r>
              <a:rPr lang="en-US" sz="3200" b="1" dirty="0">
                <a:effectLst/>
              </a:rPr>
              <a:t>Some Points of Interest:</a:t>
            </a:r>
          </a:p>
          <a:p>
            <a:pPr marL="457200" indent="-457200">
              <a:buFont typeface="Arial" panose="020B0604020202020204" pitchFamily="34" charset="0"/>
              <a:buChar char="•"/>
            </a:pPr>
            <a:endParaRPr lang="en-US" sz="3200" dirty="0">
              <a:effectLst/>
            </a:endParaRPr>
          </a:p>
        </p:txBody>
      </p:sp>
    </p:spTree>
    <p:extLst>
      <p:ext uri="{BB962C8B-B14F-4D97-AF65-F5344CB8AC3E}">
        <p14:creationId xmlns:p14="http://schemas.microsoft.com/office/powerpoint/2010/main" val="1922288711"/>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1672</Words>
  <Application>Microsoft Office PowerPoint</Application>
  <PresentationFormat>Custom</PresentationFormat>
  <Paragraphs>115</Paragraphs>
  <Slides>20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Liberation Sans</vt:lpstr>
      <vt:lpstr>Segoe UI</vt:lpstr>
      <vt:lpstr>Tahoma</vt:lpstr>
      <vt:lpstr>Times New Roman</vt:lpstr>
      <vt:lpstr>Wingdings</vt:lpstr>
      <vt:lpstr>Default</vt:lpstr>
      <vt:lpstr>Office Theme</vt:lpstr>
      <vt:lpstr>Cazumel, Mexico Presented by Marc Silver</vt:lpstr>
      <vt:lpstr>What I Will Cover</vt:lpstr>
      <vt:lpstr>My Port Philosophy</vt:lpstr>
      <vt:lpstr>PowerPoint Presentation</vt:lpstr>
      <vt:lpstr>PowerPoint Presentation</vt:lpstr>
      <vt:lpstr>About Cazumel</vt:lpstr>
      <vt:lpstr>Historical Cazumel, Mexico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131</cp:revision>
  <dcterms:created xsi:type="dcterms:W3CDTF">2023-03-25T21:24:27Z</dcterms:created>
  <dcterms:modified xsi:type="dcterms:W3CDTF">2024-10-03T18:54:45Z</dcterms:modified>
</cp:coreProperties>
</file>