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handoutMasterIdLst>
    <p:handoutMasterId r:id="rId33"/>
  </p:handoutMasterIdLst>
  <p:sldIdLst>
    <p:sldId id="256" r:id="rId2"/>
    <p:sldId id="273" r:id="rId3"/>
    <p:sldId id="257" r:id="rId4"/>
    <p:sldId id="274" r:id="rId5"/>
    <p:sldId id="258" r:id="rId6"/>
    <p:sldId id="295" r:id="rId7"/>
    <p:sldId id="284" r:id="rId8"/>
    <p:sldId id="283" r:id="rId9"/>
    <p:sldId id="276" r:id="rId10"/>
    <p:sldId id="294" r:id="rId11"/>
    <p:sldId id="260" r:id="rId12"/>
    <p:sldId id="293" r:id="rId13"/>
    <p:sldId id="277" r:id="rId14"/>
    <p:sldId id="298" r:id="rId15"/>
    <p:sldId id="289" r:id="rId16"/>
    <p:sldId id="296" r:id="rId17"/>
    <p:sldId id="281" r:id="rId18"/>
    <p:sldId id="282" r:id="rId19"/>
    <p:sldId id="278" r:id="rId20"/>
    <p:sldId id="291" r:id="rId21"/>
    <p:sldId id="292" r:id="rId22"/>
    <p:sldId id="280" r:id="rId23"/>
    <p:sldId id="268" r:id="rId24"/>
    <p:sldId id="287" r:id="rId25"/>
    <p:sldId id="297" r:id="rId26"/>
    <p:sldId id="275" r:id="rId27"/>
    <p:sldId id="290" r:id="rId28"/>
    <p:sldId id="288" r:id="rId29"/>
    <p:sldId id="271" r:id="rId30"/>
    <p:sldId id="272" r:id="rId31"/>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86" autoAdjust="0"/>
    <p:restoredTop sz="85991" autoAdjust="0"/>
  </p:normalViewPr>
  <p:slideViewPr>
    <p:cSldViewPr snapToGrid="0">
      <p:cViewPr varScale="1">
        <p:scale>
          <a:sx n="86" d="100"/>
          <a:sy n="86" d="100"/>
        </p:scale>
        <p:origin x="5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12</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500954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13</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15</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289734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16</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17</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477894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18</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044058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19</a:t>
            </a:fld>
            <a:endParaRPr lang="en-US"/>
          </a:p>
        </p:txBody>
      </p:sp>
    </p:spTree>
    <p:extLst>
      <p:ext uri="{BB962C8B-B14F-4D97-AF65-F5344CB8AC3E}">
        <p14:creationId xmlns:p14="http://schemas.microsoft.com/office/powerpoint/2010/main" val="3946720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2088928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21</a:t>
            </a:fld>
            <a:endParaRPr lang="en-US"/>
          </a:p>
        </p:txBody>
      </p:sp>
    </p:spTree>
    <p:extLst>
      <p:ext uri="{BB962C8B-B14F-4D97-AF65-F5344CB8AC3E}">
        <p14:creationId xmlns:p14="http://schemas.microsoft.com/office/powerpoint/2010/main" val="1794465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154977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9317A-1CC1-0155-D81F-FB2EFAA474D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6FF225D-066F-ABC5-FCDC-F37CA6ED28D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25</a:t>
            </a:fld>
            <a:endParaRPr lang="en-US"/>
          </a:p>
        </p:txBody>
      </p:sp>
      <p:sp>
        <p:nvSpPr>
          <p:cNvPr id="2" name="Slide Image Placeholder 1">
            <a:extLst>
              <a:ext uri="{FF2B5EF4-FFF2-40B4-BE49-F238E27FC236}">
                <a16:creationId xmlns:a16="http://schemas.microsoft.com/office/drawing/2014/main" id="{1E1D99B9-B090-7936-5720-6E5ED1F9C22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6E6CAE4-9667-F937-E201-E456EDE900FF}"/>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308139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26</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27</a:t>
            </a:fld>
            <a:endParaRPr lang="en-US"/>
          </a:p>
        </p:txBody>
      </p:sp>
    </p:spTree>
    <p:extLst>
      <p:ext uri="{BB962C8B-B14F-4D97-AF65-F5344CB8AC3E}">
        <p14:creationId xmlns:p14="http://schemas.microsoft.com/office/powerpoint/2010/main" val="195139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28</a:t>
            </a:fld>
            <a:endParaRPr lang="en-US"/>
          </a:p>
        </p:txBody>
      </p:sp>
    </p:spTree>
    <p:extLst>
      <p:ext uri="{BB962C8B-B14F-4D97-AF65-F5344CB8AC3E}">
        <p14:creationId xmlns:p14="http://schemas.microsoft.com/office/powerpoint/2010/main" val="2992535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30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EF032-C7BD-4517-DEB9-34FF9255054B}"/>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8834AFD-3AC4-58E7-A1C2-0974F7EB8B2D}"/>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A128B6DD-E17D-89A7-4DC2-BA8D60C7797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0870C81-69F4-354A-E3AE-CA16B28B3CD4}"/>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9805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64665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55048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44445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0870-1446-10E2-3C8E-E3AB95FF626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8CE99D58-0FEA-1215-DC67-76CBA8F24AF6}"/>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CF04E143-72B4-1A55-58D9-DE9305B95AD1}"/>
              </a:ext>
            </a:extLst>
          </p:cNvPr>
          <p:cNvSpPr>
            <a:spLocks noGrp="1"/>
          </p:cNvSpPr>
          <p:nvPr>
            <p:ph type="dt" sz="half" idx="10"/>
          </p:nvPr>
        </p:nvSpPr>
        <p:spPr/>
        <p:txBody>
          <a:bodyPr/>
          <a:lstStyle/>
          <a:p>
            <a:fld id="{000F9BBF-1310-4C97-A04F-4AC5F4CAE731}" type="datetimeFigureOut">
              <a:rPr lang="en-US" smtClean="0"/>
              <a:t>8/21/2024</a:t>
            </a:fld>
            <a:endParaRPr lang="en-US"/>
          </a:p>
        </p:txBody>
      </p:sp>
      <p:sp>
        <p:nvSpPr>
          <p:cNvPr id="5" name="Footer Placeholder 4">
            <a:extLst>
              <a:ext uri="{FF2B5EF4-FFF2-40B4-BE49-F238E27FC236}">
                <a16:creationId xmlns:a16="http://schemas.microsoft.com/office/drawing/2014/main" id="{33E8FDF6-E3A3-CEF3-38C2-DBCDD4DB3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ED32C-A501-DEDA-598B-B2E6438D6324}"/>
              </a:ext>
            </a:extLst>
          </p:cNvPr>
          <p:cNvSpPr>
            <a:spLocks noGrp="1"/>
          </p:cNvSpPr>
          <p:nvPr>
            <p:ph type="sldNum" sz="quarter" idx="12"/>
          </p:nvPr>
        </p:nvSpPr>
        <p:spPr/>
        <p:txBody>
          <a:bodyPr/>
          <a:lstStyle/>
          <a:p>
            <a:fld id="{EB76E8DC-9520-45EF-8FC4-3EBB6C44FAA5}" type="slidenum">
              <a:rPr lang="en-US" smtClean="0"/>
              <a:t>‹#›</a:t>
            </a:fld>
            <a:endParaRPr lang="en-US"/>
          </a:p>
        </p:txBody>
      </p:sp>
    </p:spTree>
    <p:extLst>
      <p:ext uri="{BB962C8B-B14F-4D97-AF65-F5344CB8AC3E}">
        <p14:creationId xmlns:p14="http://schemas.microsoft.com/office/powerpoint/2010/main" val="367254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2482-9E05-D8EA-6353-E08D802B6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5460B0-BD56-1AA7-A5B7-A6E8C806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3CED2-A1A7-87A9-2115-E257E709B0CE}"/>
              </a:ext>
            </a:extLst>
          </p:cNvPr>
          <p:cNvSpPr>
            <a:spLocks noGrp="1"/>
          </p:cNvSpPr>
          <p:nvPr>
            <p:ph type="dt" sz="half" idx="10"/>
          </p:nvPr>
        </p:nvSpPr>
        <p:spPr/>
        <p:txBody>
          <a:bodyPr/>
          <a:lstStyle/>
          <a:p>
            <a:fld id="{000F9BBF-1310-4C97-A04F-4AC5F4CAE731}" type="datetimeFigureOut">
              <a:rPr lang="en-US" smtClean="0"/>
              <a:t>8/21/2024</a:t>
            </a:fld>
            <a:endParaRPr lang="en-US"/>
          </a:p>
        </p:txBody>
      </p:sp>
      <p:sp>
        <p:nvSpPr>
          <p:cNvPr id="5" name="Footer Placeholder 4">
            <a:extLst>
              <a:ext uri="{FF2B5EF4-FFF2-40B4-BE49-F238E27FC236}">
                <a16:creationId xmlns:a16="http://schemas.microsoft.com/office/drawing/2014/main" id="{ECCB023C-D006-8EA4-0EA8-627F325E1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BC488-1B45-6B20-64E4-BA798A3C95BF}"/>
              </a:ext>
            </a:extLst>
          </p:cNvPr>
          <p:cNvSpPr>
            <a:spLocks noGrp="1"/>
          </p:cNvSpPr>
          <p:nvPr>
            <p:ph type="sldNum" sz="quarter" idx="12"/>
          </p:nvPr>
        </p:nvSpPr>
        <p:spPr/>
        <p:txBody>
          <a:bodyPr/>
          <a:lstStyle/>
          <a:p>
            <a:fld id="{EB76E8DC-9520-45EF-8FC4-3EBB6C44FAA5}" type="slidenum">
              <a:rPr lang="en-US" smtClean="0"/>
              <a:t>‹#›</a:t>
            </a:fld>
            <a:endParaRPr lang="en-US"/>
          </a:p>
        </p:txBody>
      </p:sp>
    </p:spTree>
    <p:extLst>
      <p:ext uri="{BB962C8B-B14F-4D97-AF65-F5344CB8AC3E}">
        <p14:creationId xmlns:p14="http://schemas.microsoft.com/office/powerpoint/2010/main" val="6720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B72CFF-90A9-4F23-56B4-3CCA7ACE6CF2}"/>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199821-0D7F-388B-16BE-F25FFE109631}"/>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4E8C9-C5EA-F58A-EF02-FE0274AA2824}"/>
              </a:ext>
            </a:extLst>
          </p:cNvPr>
          <p:cNvSpPr>
            <a:spLocks noGrp="1"/>
          </p:cNvSpPr>
          <p:nvPr>
            <p:ph type="dt" sz="half" idx="10"/>
          </p:nvPr>
        </p:nvSpPr>
        <p:spPr/>
        <p:txBody>
          <a:bodyPr/>
          <a:lstStyle/>
          <a:p>
            <a:fld id="{000F9BBF-1310-4C97-A04F-4AC5F4CAE731}" type="datetimeFigureOut">
              <a:rPr lang="en-US" smtClean="0"/>
              <a:t>8/21/2024</a:t>
            </a:fld>
            <a:endParaRPr lang="en-US"/>
          </a:p>
        </p:txBody>
      </p:sp>
      <p:sp>
        <p:nvSpPr>
          <p:cNvPr id="5" name="Footer Placeholder 4">
            <a:extLst>
              <a:ext uri="{FF2B5EF4-FFF2-40B4-BE49-F238E27FC236}">
                <a16:creationId xmlns:a16="http://schemas.microsoft.com/office/drawing/2014/main" id="{45D0459D-CD7E-2CD4-5380-FA794B741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AA104-DC9A-F734-5598-EC497B1FDE8C}"/>
              </a:ext>
            </a:extLst>
          </p:cNvPr>
          <p:cNvSpPr>
            <a:spLocks noGrp="1"/>
          </p:cNvSpPr>
          <p:nvPr>
            <p:ph type="sldNum" sz="quarter" idx="12"/>
          </p:nvPr>
        </p:nvSpPr>
        <p:spPr/>
        <p:txBody>
          <a:bodyPr/>
          <a:lstStyle/>
          <a:p>
            <a:fld id="{EB76E8DC-9520-45EF-8FC4-3EBB6C44FAA5}" type="slidenum">
              <a:rPr lang="en-US" smtClean="0"/>
              <a:t>‹#›</a:t>
            </a:fld>
            <a:endParaRPr lang="en-US"/>
          </a:p>
        </p:txBody>
      </p:sp>
    </p:spTree>
    <p:extLst>
      <p:ext uri="{BB962C8B-B14F-4D97-AF65-F5344CB8AC3E}">
        <p14:creationId xmlns:p14="http://schemas.microsoft.com/office/powerpoint/2010/main" val="58095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E7BB-5DAE-0290-2DD9-C2EB386804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B6D7F6-5577-D010-9019-4BE98075E9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A4E35-2377-26B0-E668-48D6CEE1300E}"/>
              </a:ext>
            </a:extLst>
          </p:cNvPr>
          <p:cNvSpPr>
            <a:spLocks noGrp="1"/>
          </p:cNvSpPr>
          <p:nvPr>
            <p:ph type="dt" sz="half" idx="10"/>
          </p:nvPr>
        </p:nvSpPr>
        <p:spPr/>
        <p:txBody>
          <a:bodyPr/>
          <a:lstStyle/>
          <a:p>
            <a:fld id="{000F9BBF-1310-4C97-A04F-4AC5F4CAE731}" type="datetimeFigureOut">
              <a:rPr lang="en-US" smtClean="0"/>
              <a:t>8/21/2024</a:t>
            </a:fld>
            <a:endParaRPr lang="en-US"/>
          </a:p>
        </p:txBody>
      </p:sp>
      <p:sp>
        <p:nvSpPr>
          <p:cNvPr id="5" name="Footer Placeholder 4">
            <a:extLst>
              <a:ext uri="{FF2B5EF4-FFF2-40B4-BE49-F238E27FC236}">
                <a16:creationId xmlns:a16="http://schemas.microsoft.com/office/drawing/2014/main" id="{3269886B-0F0F-C3F0-2111-36CDB5B34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F4E06-0E94-CCD8-42BD-2BF3205D794D}"/>
              </a:ext>
            </a:extLst>
          </p:cNvPr>
          <p:cNvSpPr>
            <a:spLocks noGrp="1"/>
          </p:cNvSpPr>
          <p:nvPr>
            <p:ph type="sldNum" sz="quarter" idx="12"/>
          </p:nvPr>
        </p:nvSpPr>
        <p:spPr/>
        <p:txBody>
          <a:bodyPr/>
          <a:lstStyle/>
          <a:p>
            <a:fld id="{EB76E8DC-9520-45EF-8FC4-3EBB6C44FAA5}" type="slidenum">
              <a:rPr lang="en-US" smtClean="0"/>
              <a:t>‹#›</a:t>
            </a:fld>
            <a:endParaRPr lang="en-US"/>
          </a:p>
        </p:txBody>
      </p:sp>
    </p:spTree>
    <p:extLst>
      <p:ext uri="{BB962C8B-B14F-4D97-AF65-F5344CB8AC3E}">
        <p14:creationId xmlns:p14="http://schemas.microsoft.com/office/powerpoint/2010/main" val="234270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C0C6-50F1-724A-4689-096A5DD6F31A}"/>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C6959921-6A53-7AF5-A83E-A4EFBE64792F}"/>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A2A97A-A282-8E3F-CD3D-D7E587DEFF3D}"/>
              </a:ext>
            </a:extLst>
          </p:cNvPr>
          <p:cNvSpPr>
            <a:spLocks noGrp="1"/>
          </p:cNvSpPr>
          <p:nvPr>
            <p:ph type="dt" sz="half" idx="10"/>
          </p:nvPr>
        </p:nvSpPr>
        <p:spPr/>
        <p:txBody>
          <a:bodyPr/>
          <a:lstStyle/>
          <a:p>
            <a:fld id="{000F9BBF-1310-4C97-A04F-4AC5F4CAE731}" type="datetimeFigureOut">
              <a:rPr lang="en-US" smtClean="0"/>
              <a:t>8/21/2024</a:t>
            </a:fld>
            <a:endParaRPr lang="en-US"/>
          </a:p>
        </p:txBody>
      </p:sp>
      <p:sp>
        <p:nvSpPr>
          <p:cNvPr id="5" name="Footer Placeholder 4">
            <a:extLst>
              <a:ext uri="{FF2B5EF4-FFF2-40B4-BE49-F238E27FC236}">
                <a16:creationId xmlns:a16="http://schemas.microsoft.com/office/drawing/2014/main" id="{66591DFE-9AF4-010A-53EA-B34AE564B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0A02B-C169-038B-E31C-7810EF7CAAC2}"/>
              </a:ext>
            </a:extLst>
          </p:cNvPr>
          <p:cNvSpPr>
            <a:spLocks noGrp="1"/>
          </p:cNvSpPr>
          <p:nvPr>
            <p:ph type="sldNum" sz="quarter" idx="12"/>
          </p:nvPr>
        </p:nvSpPr>
        <p:spPr/>
        <p:txBody>
          <a:bodyPr/>
          <a:lstStyle/>
          <a:p>
            <a:fld id="{EB76E8DC-9520-45EF-8FC4-3EBB6C44FAA5}" type="slidenum">
              <a:rPr lang="en-US" smtClean="0"/>
              <a:t>‹#›</a:t>
            </a:fld>
            <a:endParaRPr lang="en-US"/>
          </a:p>
        </p:txBody>
      </p:sp>
    </p:spTree>
    <p:extLst>
      <p:ext uri="{BB962C8B-B14F-4D97-AF65-F5344CB8AC3E}">
        <p14:creationId xmlns:p14="http://schemas.microsoft.com/office/powerpoint/2010/main" val="290214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513D-B711-674E-C259-2B3EBB614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7C776E-0543-BA70-49E1-D6F64D339623}"/>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C4F004-37AD-F0CD-10A2-D11CEECBB170}"/>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1D95A1-343C-E66F-75A9-52A095B70228}"/>
              </a:ext>
            </a:extLst>
          </p:cNvPr>
          <p:cNvSpPr>
            <a:spLocks noGrp="1"/>
          </p:cNvSpPr>
          <p:nvPr>
            <p:ph type="dt" sz="half" idx="10"/>
          </p:nvPr>
        </p:nvSpPr>
        <p:spPr/>
        <p:txBody>
          <a:bodyPr/>
          <a:lstStyle/>
          <a:p>
            <a:fld id="{000F9BBF-1310-4C97-A04F-4AC5F4CAE731}" type="datetimeFigureOut">
              <a:rPr lang="en-US" smtClean="0"/>
              <a:t>8/21/2024</a:t>
            </a:fld>
            <a:endParaRPr lang="en-US"/>
          </a:p>
        </p:txBody>
      </p:sp>
      <p:sp>
        <p:nvSpPr>
          <p:cNvPr id="6" name="Footer Placeholder 5">
            <a:extLst>
              <a:ext uri="{FF2B5EF4-FFF2-40B4-BE49-F238E27FC236}">
                <a16:creationId xmlns:a16="http://schemas.microsoft.com/office/drawing/2014/main" id="{5414CB99-069D-E4B9-02FC-482053194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0D9B90-CF8C-CF4D-AAF9-D01CBF7B054A}"/>
              </a:ext>
            </a:extLst>
          </p:cNvPr>
          <p:cNvSpPr>
            <a:spLocks noGrp="1"/>
          </p:cNvSpPr>
          <p:nvPr>
            <p:ph type="sldNum" sz="quarter" idx="12"/>
          </p:nvPr>
        </p:nvSpPr>
        <p:spPr/>
        <p:txBody>
          <a:bodyPr/>
          <a:lstStyle/>
          <a:p>
            <a:fld id="{EB76E8DC-9520-45EF-8FC4-3EBB6C44FAA5}" type="slidenum">
              <a:rPr lang="en-US" smtClean="0"/>
              <a:t>‹#›</a:t>
            </a:fld>
            <a:endParaRPr lang="en-US"/>
          </a:p>
        </p:txBody>
      </p:sp>
    </p:spTree>
    <p:extLst>
      <p:ext uri="{BB962C8B-B14F-4D97-AF65-F5344CB8AC3E}">
        <p14:creationId xmlns:p14="http://schemas.microsoft.com/office/powerpoint/2010/main" val="241233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973E-8E06-904C-F6BA-74435AF0DC16}"/>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A63C37-B449-D4F0-67F7-122E8390F29F}"/>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BFBB172B-7B87-344A-DF47-29E3CD7142B4}"/>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53579E-077A-A133-ECC0-ADEE1F2E05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7CC38D51-9273-CB2F-312A-CB6444C778B9}"/>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741F86-FF89-6092-CEE9-93BB71A6999A}"/>
              </a:ext>
            </a:extLst>
          </p:cNvPr>
          <p:cNvSpPr>
            <a:spLocks noGrp="1"/>
          </p:cNvSpPr>
          <p:nvPr>
            <p:ph type="dt" sz="half" idx="10"/>
          </p:nvPr>
        </p:nvSpPr>
        <p:spPr/>
        <p:txBody>
          <a:bodyPr/>
          <a:lstStyle/>
          <a:p>
            <a:fld id="{000F9BBF-1310-4C97-A04F-4AC5F4CAE731}" type="datetimeFigureOut">
              <a:rPr lang="en-US" smtClean="0"/>
              <a:t>8/21/2024</a:t>
            </a:fld>
            <a:endParaRPr lang="en-US"/>
          </a:p>
        </p:txBody>
      </p:sp>
      <p:sp>
        <p:nvSpPr>
          <p:cNvPr id="8" name="Footer Placeholder 7">
            <a:extLst>
              <a:ext uri="{FF2B5EF4-FFF2-40B4-BE49-F238E27FC236}">
                <a16:creationId xmlns:a16="http://schemas.microsoft.com/office/drawing/2014/main" id="{9DEF71ED-5601-33C2-19A0-61DF8A41DB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1A8C0B-E045-3C63-DDCB-F6349206D50F}"/>
              </a:ext>
            </a:extLst>
          </p:cNvPr>
          <p:cNvSpPr>
            <a:spLocks noGrp="1"/>
          </p:cNvSpPr>
          <p:nvPr>
            <p:ph type="sldNum" sz="quarter" idx="12"/>
          </p:nvPr>
        </p:nvSpPr>
        <p:spPr/>
        <p:txBody>
          <a:bodyPr/>
          <a:lstStyle/>
          <a:p>
            <a:fld id="{EB76E8DC-9520-45EF-8FC4-3EBB6C44FAA5}" type="slidenum">
              <a:rPr lang="en-US" smtClean="0"/>
              <a:t>‹#›</a:t>
            </a:fld>
            <a:endParaRPr lang="en-US"/>
          </a:p>
        </p:txBody>
      </p:sp>
    </p:spTree>
    <p:extLst>
      <p:ext uri="{BB962C8B-B14F-4D97-AF65-F5344CB8AC3E}">
        <p14:creationId xmlns:p14="http://schemas.microsoft.com/office/powerpoint/2010/main" val="3970069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C466-C382-A81E-2C97-2FA63F59DC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F283F0-E395-2B49-490A-65C6AA97380B}"/>
              </a:ext>
            </a:extLst>
          </p:cNvPr>
          <p:cNvSpPr>
            <a:spLocks noGrp="1"/>
          </p:cNvSpPr>
          <p:nvPr>
            <p:ph type="dt" sz="half" idx="10"/>
          </p:nvPr>
        </p:nvSpPr>
        <p:spPr/>
        <p:txBody>
          <a:bodyPr/>
          <a:lstStyle/>
          <a:p>
            <a:fld id="{000F9BBF-1310-4C97-A04F-4AC5F4CAE731}" type="datetimeFigureOut">
              <a:rPr lang="en-US" smtClean="0"/>
              <a:t>8/21/2024</a:t>
            </a:fld>
            <a:endParaRPr lang="en-US"/>
          </a:p>
        </p:txBody>
      </p:sp>
      <p:sp>
        <p:nvSpPr>
          <p:cNvPr id="4" name="Footer Placeholder 3">
            <a:extLst>
              <a:ext uri="{FF2B5EF4-FFF2-40B4-BE49-F238E27FC236}">
                <a16:creationId xmlns:a16="http://schemas.microsoft.com/office/drawing/2014/main" id="{CEF9D183-084A-DCA4-C1FF-137DCBAE92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04B9A9-6F06-438D-D28C-475CB7DE0A29}"/>
              </a:ext>
            </a:extLst>
          </p:cNvPr>
          <p:cNvSpPr>
            <a:spLocks noGrp="1"/>
          </p:cNvSpPr>
          <p:nvPr>
            <p:ph type="sldNum" sz="quarter" idx="12"/>
          </p:nvPr>
        </p:nvSpPr>
        <p:spPr/>
        <p:txBody>
          <a:bodyPr/>
          <a:lstStyle/>
          <a:p>
            <a:fld id="{EB76E8DC-9520-45EF-8FC4-3EBB6C44FAA5}" type="slidenum">
              <a:rPr lang="en-US" smtClean="0"/>
              <a:t>‹#›</a:t>
            </a:fld>
            <a:endParaRPr lang="en-US"/>
          </a:p>
        </p:txBody>
      </p:sp>
    </p:spTree>
    <p:extLst>
      <p:ext uri="{BB962C8B-B14F-4D97-AF65-F5344CB8AC3E}">
        <p14:creationId xmlns:p14="http://schemas.microsoft.com/office/powerpoint/2010/main" val="347906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1C9132-32DF-A2AC-B6F1-CE925CE5743D}"/>
              </a:ext>
            </a:extLst>
          </p:cNvPr>
          <p:cNvSpPr>
            <a:spLocks noGrp="1"/>
          </p:cNvSpPr>
          <p:nvPr>
            <p:ph type="dt" sz="half" idx="10"/>
          </p:nvPr>
        </p:nvSpPr>
        <p:spPr/>
        <p:txBody>
          <a:bodyPr/>
          <a:lstStyle/>
          <a:p>
            <a:fld id="{000F9BBF-1310-4C97-A04F-4AC5F4CAE731}" type="datetimeFigureOut">
              <a:rPr lang="en-US" smtClean="0"/>
              <a:t>8/21/2024</a:t>
            </a:fld>
            <a:endParaRPr lang="en-US"/>
          </a:p>
        </p:txBody>
      </p:sp>
      <p:sp>
        <p:nvSpPr>
          <p:cNvPr id="3" name="Footer Placeholder 2">
            <a:extLst>
              <a:ext uri="{FF2B5EF4-FFF2-40B4-BE49-F238E27FC236}">
                <a16:creationId xmlns:a16="http://schemas.microsoft.com/office/drawing/2014/main" id="{67BAD833-50FF-96AD-239D-8F9DE0A9C9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1B01D0-496E-D2CB-B239-134C5BABD4B5}"/>
              </a:ext>
            </a:extLst>
          </p:cNvPr>
          <p:cNvSpPr>
            <a:spLocks noGrp="1"/>
          </p:cNvSpPr>
          <p:nvPr>
            <p:ph type="sldNum" sz="quarter" idx="12"/>
          </p:nvPr>
        </p:nvSpPr>
        <p:spPr/>
        <p:txBody>
          <a:bodyPr/>
          <a:lstStyle/>
          <a:p>
            <a:fld id="{EB76E8DC-9520-45EF-8FC4-3EBB6C44FAA5}" type="slidenum">
              <a:rPr lang="en-US" smtClean="0"/>
              <a:t>‹#›</a:t>
            </a:fld>
            <a:endParaRPr lang="en-US"/>
          </a:p>
        </p:txBody>
      </p:sp>
    </p:spTree>
    <p:extLst>
      <p:ext uri="{BB962C8B-B14F-4D97-AF65-F5344CB8AC3E}">
        <p14:creationId xmlns:p14="http://schemas.microsoft.com/office/powerpoint/2010/main" val="426635246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490E3-7097-8391-598E-6653D791B5D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B492350D-2613-6426-BDC6-CAE1C2E2FDFA}"/>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F8D45-3A53-E26C-9ED9-52BEF9CBA96C}"/>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A1C0445C-D76D-DBCD-A950-D17677DBEF5B}"/>
              </a:ext>
            </a:extLst>
          </p:cNvPr>
          <p:cNvSpPr>
            <a:spLocks noGrp="1"/>
          </p:cNvSpPr>
          <p:nvPr>
            <p:ph type="dt" sz="half" idx="10"/>
          </p:nvPr>
        </p:nvSpPr>
        <p:spPr/>
        <p:txBody>
          <a:bodyPr/>
          <a:lstStyle/>
          <a:p>
            <a:fld id="{000F9BBF-1310-4C97-A04F-4AC5F4CAE731}" type="datetimeFigureOut">
              <a:rPr lang="en-US" smtClean="0"/>
              <a:t>8/21/2024</a:t>
            </a:fld>
            <a:endParaRPr lang="en-US"/>
          </a:p>
        </p:txBody>
      </p:sp>
      <p:sp>
        <p:nvSpPr>
          <p:cNvPr id="6" name="Footer Placeholder 5">
            <a:extLst>
              <a:ext uri="{FF2B5EF4-FFF2-40B4-BE49-F238E27FC236}">
                <a16:creationId xmlns:a16="http://schemas.microsoft.com/office/drawing/2014/main" id="{AB73E5C0-44F8-CD9A-6639-46006B8FA4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9C1414-E478-0176-FC65-03D3ADBBA7F7}"/>
              </a:ext>
            </a:extLst>
          </p:cNvPr>
          <p:cNvSpPr>
            <a:spLocks noGrp="1"/>
          </p:cNvSpPr>
          <p:nvPr>
            <p:ph type="sldNum" sz="quarter" idx="12"/>
          </p:nvPr>
        </p:nvSpPr>
        <p:spPr/>
        <p:txBody>
          <a:bodyPr/>
          <a:lstStyle/>
          <a:p>
            <a:fld id="{EB76E8DC-9520-45EF-8FC4-3EBB6C44FAA5}" type="slidenum">
              <a:rPr lang="en-US" smtClean="0"/>
              <a:t>‹#›</a:t>
            </a:fld>
            <a:endParaRPr lang="en-US"/>
          </a:p>
        </p:txBody>
      </p:sp>
    </p:spTree>
    <p:extLst>
      <p:ext uri="{BB962C8B-B14F-4D97-AF65-F5344CB8AC3E}">
        <p14:creationId xmlns:p14="http://schemas.microsoft.com/office/powerpoint/2010/main" val="456918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F9F8-4032-86D3-ED24-AE0CCDA6CCC1}"/>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DAAED82-77A9-D7EE-A3AC-B5738ACB8F46}"/>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FAC222B9-D952-4BA8-79CA-9A49DBEA3B3F}"/>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A7E2425C-2FC0-9606-E46B-A0547905CD9E}"/>
              </a:ext>
            </a:extLst>
          </p:cNvPr>
          <p:cNvSpPr>
            <a:spLocks noGrp="1"/>
          </p:cNvSpPr>
          <p:nvPr>
            <p:ph type="dt" sz="half" idx="10"/>
          </p:nvPr>
        </p:nvSpPr>
        <p:spPr/>
        <p:txBody>
          <a:bodyPr/>
          <a:lstStyle/>
          <a:p>
            <a:fld id="{000F9BBF-1310-4C97-A04F-4AC5F4CAE731}" type="datetimeFigureOut">
              <a:rPr lang="en-US" smtClean="0"/>
              <a:t>8/21/2024</a:t>
            </a:fld>
            <a:endParaRPr lang="en-US"/>
          </a:p>
        </p:txBody>
      </p:sp>
      <p:sp>
        <p:nvSpPr>
          <p:cNvPr id="6" name="Footer Placeholder 5">
            <a:extLst>
              <a:ext uri="{FF2B5EF4-FFF2-40B4-BE49-F238E27FC236}">
                <a16:creationId xmlns:a16="http://schemas.microsoft.com/office/drawing/2014/main" id="{F16B78A5-734B-1EB7-7A74-30D896EF5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D64343-B8AD-BAD9-0E11-D24914E26966}"/>
              </a:ext>
            </a:extLst>
          </p:cNvPr>
          <p:cNvSpPr>
            <a:spLocks noGrp="1"/>
          </p:cNvSpPr>
          <p:nvPr>
            <p:ph type="sldNum" sz="quarter" idx="12"/>
          </p:nvPr>
        </p:nvSpPr>
        <p:spPr/>
        <p:txBody>
          <a:bodyPr/>
          <a:lstStyle/>
          <a:p>
            <a:fld id="{EB76E8DC-9520-45EF-8FC4-3EBB6C44FAA5}" type="slidenum">
              <a:rPr lang="en-US" smtClean="0"/>
              <a:t>‹#›</a:t>
            </a:fld>
            <a:endParaRPr lang="en-US"/>
          </a:p>
        </p:txBody>
      </p:sp>
    </p:spTree>
    <p:extLst>
      <p:ext uri="{BB962C8B-B14F-4D97-AF65-F5344CB8AC3E}">
        <p14:creationId xmlns:p14="http://schemas.microsoft.com/office/powerpoint/2010/main" val="2224974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79536-74E0-DA62-C415-F14C98B3C67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92F459-3BDA-4BCD-9D6F-B25CA8B9E7D7}"/>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F1784-4CB0-09EE-542C-AA451770B60C}"/>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fld id="{000F9BBF-1310-4C97-A04F-4AC5F4CAE731}" type="datetimeFigureOut">
              <a:rPr lang="en-US" smtClean="0"/>
              <a:t>8/21/2024</a:t>
            </a:fld>
            <a:endParaRPr lang="en-US"/>
          </a:p>
        </p:txBody>
      </p:sp>
      <p:sp>
        <p:nvSpPr>
          <p:cNvPr id="5" name="Footer Placeholder 4">
            <a:extLst>
              <a:ext uri="{FF2B5EF4-FFF2-40B4-BE49-F238E27FC236}">
                <a16:creationId xmlns:a16="http://schemas.microsoft.com/office/drawing/2014/main" id="{9CB77760-BE1F-EEDA-9516-61B6206C92AE}"/>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E5EC04-0A0C-9D22-6D80-6EA185DCEA36}"/>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fld id="{EB76E8DC-9520-45EF-8FC4-3EBB6C44FAA5}" type="slidenum">
              <a:rPr lang="en-US" smtClean="0"/>
              <a:t>‹#›</a:t>
            </a:fld>
            <a:endParaRPr lang="en-US"/>
          </a:p>
        </p:txBody>
      </p:sp>
    </p:spTree>
    <p:extLst>
      <p:ext uri="{BB962C8B-B14F-4D97-AF65-F5344CB8AC3E}">
        <p14:creationId xmlns:p14="http://schemas.microsoft.com/office/powerpoint/2010/main" val="26234869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031875"/>
            <a:ext cx="4648200" cy="3606800"/>
          </a:xfrm>
          <a:prstGeom prst="rect">
            <a:avLst/>
          </a:prstGeom>
        </p:spPr>
        <p:txBody>
          <a:bodyPr vert="horz" lIns="91440" tIns="45720" rIns="91440" bIns="45720" rtlCol="0" anchor="ctr">
            <a:normAutofit/>
          </a:bodyPr>
          <a:lstStyle/>
          <a:p>
            <a:pPr lvl="0" algn="ctr" defTabSz="457200"/>
            <a:r>
              <a:rPr lang="en-US" sz="5400" b="1" dirty="0">
                <a:latin typeface="Abadi" panose="020B0604020104020204" pitchFamily="34" charset="0"/>
              </a:rPr>
              <a:t>Saint Lucia</a:t>
            </a:r>
            <a:br>
              <a:rPr lang="en-US" sz="5400" b="0" i="0" kern="1200" dirty="0">
                <a:latin typeface="Abadi" panose="020B0604020104020204" pitchFamily="34" charset="0"/>
              </a:rPr>
            </a:br>
            <a:r>
              <a:rPr lang="en-US" sz="2400" b="0" i="0" kern="1200" dirty="0">
                <a:latin typeface="Abadi" panose="020B0604020104020204" pitchFamily="34" charset="0"/>
              </a:rPr>
              <a:t>Presented by</a:t>
            </a:r>
            <a:br>
              <a:rPr lang="en-US" sz="2400" b="0" i="0" kern="1200" dirty="0">
                <a:latin typeface="Abadi" panose="020B0604020104020204" pitchFamily="34" charset="0"/>
              </a:rPr>
            </a:br>
            <a:r>
              <a:rPr lang="en-US" sz="2400" b="0" i="0" kern="1200" dirty="0">
                <a:latin typeface="Abadi" panose="020B0604020104020204" pitchFamily="34" charset="0"/>
              </a:rPr>
              <a:t>Fellow Cruiser</a:t>
            </a:r>
            <a:br>
              <a:rPr lang="en-US" sz="5400" b="0" i="0" kern="1200" dirty="0">
                <a:latin typeface="Abadi" panose="020B0604020104020204" pitchFamily="34" charset="0"/>
              </a:rPr>
            </a:br>
            <a:r>
              <a:rPr lang="en-US" sz="4800" b="0" i="0" kern="1200" dirty="0">
                <a:latin typeface="Abadi" panose="020B0604020104020204" pitchFamily="34" charset="0"/>
              </a:rPr>
              <a:t>Marc Silver</a:t>
            </a:r>
          </a:p>
        </p:txBody>
      </p:sp>
      <p:pic>
        <p:nvPicPr>
          <p:cNvPr id="1030" name="Picture 6" descr="Beaches in Oranjestad, Aruba">
            <a:extLst>
              <a:ext uri="{FF2B5EF4-FFF2-40B4-BE49-F238E27FC236}">
                <a16:creationId xmlns:a16="http://schemas.microsoft.com/office/drawing/2014/main" id="{67610DD5-BA45-EE6D-7998-09A7C352A1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49" b="14065"/>
          <a:stretch/>
        </p:blipFill>
        <p:spPr bwMode="auto">
          <a:xfrm>
            <a:off x="5530360" y="1"/>
            <a:ext cx="4550265" cy="567055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813675" y="5256213"/>
            <a:ext cx="2266950" cy="301625"/>
          </a:xfrm>
          <a:prstGeom prst="rect">
            <a:avLst/>
          </a:prstGeom>
        </p:spPr>
        <p:txBody>
          <a:bodyPr vert="horz" lIns="91440" tIns="45720" rIns="91440" bIns="45720" rtlCol="0" anchor="ctr">
            <a:normAutofit/>
          </a:bodyPr>
          <a:lstStyle/>
          <a:p>
            <a:pPr defTabSz="914400">
              <a:spcAft>
                <a:spcPts val="600"/>
              </a:spcAft>
              <a:defRPr/>
            </a:pPr>
            <a:fld id="{76B031AB-4808-4E5A-B41A-FC677859455F}" type="slidenum">
              <a:rPr lang="en-US" sz="1200">
                <a:solidFill>
                  <a:srgbClr val="FFFFFF"/>
                </a:solidFill>
                <a:latin typeface="Calibri" panose="020F0502020204030204"/>
              </a:rPr>
              <a:pPr defTabSz="914400">
                <a:spcAft>
                  <a:spcPts val="600"/>
                </a:spcAft>
                <a:defRPr/>
              </a:pPr>
              <a:t>10</a:t>
            </a:fld>
            <a:endParaRPr lang="en-US" sz="1200">
              <a:solidFill>
                <a:srgbClr val="FFFFFF"/>
              </a:solidFill>
              <a:latin typeface="Calibri" panose="020F0502020204030204"/>
            </a:endParaRPr>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5033963" cy="1193800"/>
          </a:xfrm>
          <a:prstGeom prst="rect">
            <a:avLst/>
          </a:prstGeom>
        </p:spPr>
        <p:txBody>
          <a:bodyPr vert="horz" lIns="91440" tIns="45720" rIns="91440" bIns="45720" rtlCol="0" anchor="ctr">
            <a:normAutofit/>
          </a:bodyPr>
          <a:lstStyle/>
          <a:p>
            <a:pPr algn="ctr" defTabSz="914400"/>
            <a:r>
              <a:rPr lang="en-US" sz="4000" b="1" i="0" dirty="0">
                <a:effectLst/>
                <a:latin typeface="Abadi" panose="020B0604020104020204" pitchFamily="34" charset="0"/>
                <a:cs typeface="Times New Roman" panose="02020603050405020304" pitchFamily="18" charset="0"/>
              </a:rPr>
              <a:t>Ethnic Groups and Languages</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0" y="1311275"/>
            <a:ext cx="5318125" cy="4311650"/>
          </a:xfrm>
          <a:prstGeom prst="rect">
            <a:avLst/>
          </a:prstGeom>
        </p:spPr>
        <p:txBody>
          <a:bodyPr vert="horz" lIns="91440" tIns="45720" rIns="91440" bIns="45720" rtlCol="0">
            <a:noAutofit/>
          </a:bodyPr>
          <a:lstStyle/>
          <a:p>
            <a:pPr marL="342900" indent="-228600" defTabSz="914400"/>
            <a:r>
              <a:rPr lang="en-US" sz="2000" b="0" i="0" dirty="0">
                <a:effectLst/>
                <a:latin typeface="Abadi" panose="020B0604020104020204" pitchFamily="34" charset="0"/>
                <a:cs typeface="Times New Roman" panose="02020603050405020304" pitchFamily="18" charset="0"/>
              </a:rPr>
              <a:t>People of African descent and mixed African-European descent make up more than nine-tenths of the population. A small fraction of the population is of European (mainly British) descent, and there is an even smaller number of inhabitants who originated from the Indian subcontinent. </a:t>
            </a:r>
          </a:p>
          <a:p>
            <a:pPr marL="342900"/>
            <a:r>
              <a:rPr lang="en-US" sz="2000" b="0" i="0" dirty="0">
                <a:effectLst/>
                <a:latin typeface="Abadi" panose="020B0604020104020204" pitchFamily="34" charset="0"/>
                <a:cs typeface="Times New Roman" panose="02020603050405020304" pitchFamily="18" charset="0"/>
              </a:rPr>
              <a:t>There are small groups of Syrians, Lebanese, and Chinese. There is also a sizable expatriate community—primarily from the United States and Great Britain—made up of international civil servants, businesspersons, and retirees. English is the official language, and </a:t>
            </a:r>
            <a:r>
              <a:rPr lang="en-US" sz="2000" b="1" i="0" dirty="0">
                <a:solidFill>
                  <a:srgbClr val="000000"/>
                </a:solidFill>
                <a:effectLst/>
                <a:latin typeface="Abadi" panose="020B0604020104020204" pitchFamily="34" charset="0"/>
                <a:cs typeface="Times New Roman" panose="02020603050405020304" pitchFamily="18" charset="0"/>
              </a:rPr>
              <a:t>Creole French</a:t>
            </a:r>
            <a:r>
              <a:rPr lang="en-US" sz="2000" b="0" i="0" dirty="0">
                <a:effectLst/>
                <a:latin typeface="Abadi" panose="020B0604020104020204" pitchFamily="34" charset="0"/>
                <a:cs typeface="Times New Roman" panose="02020603050405020304" pitchFamily="18" charset="0"/>
              </a:rPr>
              <a:t> is also spoken.</a:t>
            </a:r>
            <a:endParaRPr lang="en-US" sz="2000" dirty="0">
              <a:latin typeface="Abadi" panose="020B0604020104020204" pitchFamily="34" charset="0"/>
              <a:cs typeface="Times New Roman" panose="02020603050405020304" pitchFamily="18" charset="0"/>
            </a:endParaRPr>
          </a:p>
        </p:txBody>
      </p:sp>
      <p:pic>
        <p:nvPicPr>
          <p:cNvPr id="6146" name="Picture 2" descr="Soca Mix 2 – DJ Cavon &quot;The Grandmaster&quot;">
            <a:extLst>
              <a:ext uri="{FF2B5EF4-FFF2-40B4-BE49-F238E27FC236}">
                <a16:creationId xmlns:a16="http://schemas.microsoft.com/office/drawing/2014/main" id="{D2E9ED48-078C-DDC5-86AB-5D0E32252E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36" r="17145" b="-1"/>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547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9710738" y="5337175"/>
            <a:ext cx="369887" cy="303213"/>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900">
                <a:solidFill>
                  <a:schemeClr val="tx1">
                    <a:lumMod val="50000"/>
                    <a:lumOff val="50000"/>
                  </a:schemeClr>
                </a:solidFill>
                <a:latin typeface="+mn-lt"/>
                <a:ea typeface="+mn-ea"/>
                <a:cs typeface="+mn-cs"/>
              </a:rPr>
              <a:pPr lvl="0" hangingPunct="1">
                <a:spcAft>
                  <a:spcPts val="600"/>
                </a:spcAft>
              </a:pPr>
              <a:t>11</a:t>
            </a:fld>
            <a:endParaRPr lang="en-US" sz="900">
              <a:solidFill>
                <a:schemeClr val="tx1">
                  <a:lumMod val="50000"/>
                  <a:lumOff val="50000"/>
                </a:schemeClr>
              </a:solidFill>
              <a:latin typeface="+mn-lt"/>
              <a:ea typeface="+mn-ea"/>
              <a:cs typeface="+mn-cs"/>
            </a:endParaRPr>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1512888"/>
            <a:ext cx="2298700" cy="3314700"/>
          </a:xfrm>
          <a:prstGeom prst="rect">
            <a:avLst/>
          </a:prstGeom>
        </p:spPr>
        <p:txBody>
          <a:bodyPr vert="horz" lIns="91440" tIns="45720" rIns="91440" bIns="45720" rtlCol="0" anchor="t">
            <a:normAutofit/>
          </a:bodyPr>
          <a:lstStyle/>
          <a:p>
            <a:pPr lvl="0" rtl="0" hangingPunct="1">
              <a:lnSpc>
                <a:spcPct val="90000"/>
              </a:lnSpc>
              <a:spcBef>
                <a:spcPct val="0"/>
              </a:spcBef>
            </a:pPr>
            <a:r>
              <a:rPr lang="en-US" sz="4000" b="1" kern="1200" dirty="0">
                <a:latin typeface="+mj-lt"/>
                <a:ea typeface="+mj-ea"/>
                <a:cs typeface="+mj-cs"/>
              </a:rPr>
              <a:t>Area </a:t>
            </a:r>
            <a:br>
              <a:rPr lang="en-US" sz="4000" b="1" kern="1200" dirty="0">
                <a:latin typeface="+mj-lt"/>
                <a:ea typeface="+mj-ea"/>
                <a:cs typeface="+mj-cs"/>
              </a:rPr>
            </a:br>
            <a:r>
              <a:rPr lang="en-US" sz="4000" b="1" kern="1200" dirty="0">
                <a:latin typeface="+mj-lt"/>
                <a:ea typeface="+mj-ea"/>
                <a:cs typeface="+mj-cs"/>
              </a:rPr>
              <a:t>Map of Saint Lucia</a:t>
            </a:r>
          </a:p>
        </p:txBody>
      </p:sp>
      <p:pic>
        <p:nvPicPr>
          <p:cNvPr id="7" name="Picture 6" descr="A map of the caribbean&#10;&#10;Description automatically generated">
            <a:extLst>
              <a:ext uri="{FF2B5EF4-FFF2-40B4-BE49-F238E27FC236}">
                <a16:creationId xmlns:a16="http://schemas.microsoft.com/office/drawing/2014/main" id="{A9B7EFD7-3121-3F50-4C09-6AC4DB7F4D7E}"/>
              </a:ext>
            </a:extLst>
          </p:cNvPr>
          <p:cNvPicPr>
            <a:picLocks noChangeAspect="1"/>
          </p:cNvPicPr>
          <p:nvPr/>
        </p:nvPicPr>
        <p:blipFill rotWithShape="1">
          <a:blip r:embed="rId3">
            <a:extLst>
              <a:ext uri="{28A0092B-C50C-407E-A947-70E740481C1C}">
                <a14:useLocalDpi xmlns:a14="http://schemas.microsoft.com/office/drawing/2010/main" val="0"/>
              </a:ext>
            </a:extLst>
          </a:blip>
          <a:srcRect l="4467"/>
          <a:stretch/>
        </p:blipFill>
        <p:spPr>
          <a:xfrm>
            <a:off x="0" y="-49342"/>
            <a:ext cx="10505498" cy="57346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740650" y="5219700"/>
            <a:ext cx="2339975" cy="360363"/>
          </a:xfrm>
          <a:prstGeom prst="rect">
            <a:avLst/>
          </a:prstGeom>
        </p:spPr>
        <p:txBody>
          <a:bodyPr/>
          <a:lstStyle/>
          <a:p>
            <a:pPr lvl="0"/>
            <a:fld id="{76B031AB-4808-4E5A-B41A-FC677859455F}" type="slidenum">
              <a:rPr/>
              <a:t>12</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2109788"/>
            <a:ext cx="3840163" cy="1311275"/>
          </a:xfrm>
          <a:prstGeom prst="rect">
            <a:avLst/>
          </a:prstGeom>
        </p:spPr>
        <p:txBody>
          <a:bodyPr vert="horz" wrap="square">
            <a:spAutoFit/>
          </a:bodyPr>
          <a:lstStyle/>
          <a:p>
            <a:pPr lvl="0" algn="ctr" rtl="0"/>
            <a:r>
              <a:rPr lang="en-US" dirty="0">
                <a:solidFill>
                  <a:srgbClr val="000000"/>
                </a:solidFill>
                <a:latin typeface="Abadi" panose="020B0604020104020204" pitchFamily="34" charset="0"/>
                <a:cs typeface="Times New Roman" panose="02020603050405020304" pitchFamily="18" charset="0"/>
              </a:rPr>
              <a:t>Saint Lucia Map</a:t>
            </a:r>
          </a:p>
        </p:txBody>
      </p:sp>
      <p:pic>
        <p:nvPicPr>
          <p:cNvPr id="4" name="Picture 3" descr="A map of an island&#10;&#10;Description automatically generated">
            <a:extLst>
              <a:ext uri="{FF2B5EF4-FFF2-40B4-BE49-F238E27FC236}">
                <a16:creationId xmlns:a16="http://schemas.microsoft.com/office/drawing/2014/main" id="{0287D7A3-3E14-AE78-1125-C5C6852C0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680" y="0"/>
            <a:ext cx="6239945" cy="5670550"/>
          </a:xfrm>
          <a:prstGeom prst="rect">
            <a:avLst/>
          </a:prstGeom>
        </p:spPr>
      </p:pic>
    </p:spTree>
    <p:extLst>
      <p:ext uri="{BB962C8B-B14F-4D97-AF65-F5344CB8AC3E}">
        <p14:creationId xmlns:p14="http://schemas.microsoft.com/office/powerpoint/2010/main" val="2837730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740650" y="5219700"/>
            <a:ext cx="2339975" cy="360363"/>
          </a:xfrm>
          <a:prstGeom prst="rect">
            <a:avLst/>
          </a:prstGeom>
        </p:spPr>
        <p:txBody>
          <a:bodyPr/>
          <a:lstStyle/>
          <a:p>
            <a:pPr lvl="0"/>
            <a:fld id="{2A6BFD85-4870-4D28-95E8-EB6D313F6BEA}" type="slidenum">
              <a:rPr/>
              <a:t>13</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811213"/>
          </a:xfrm>
          <a:prstGeom prst="rect">
            <a:avLst/>
          </a:prstGeom>
        </p:spPr>
        <p:txBody>
          <a:bodyPr vert="horz"/>
          <a:lstStyle/>
          <a:p>
            <a:pPr lvl="0" algn="ctr" rtl="0"/>
            <a:r>
              <a:rPr lang="en-US" b="1" dirty="0">
                <a:solidFill>
                  <a:schemeClr val="tx1"/>
                </a:solidFill>
                <a:latin typeface="Abadi" panose="020B0604020104020204" pitchFamily="34" charset="0"/>
                <a:ea typeface="Tahoma" panose="020B0604030504040204" pitchFamily="34" charset="0"/>
                <a:cs typeface="Tahoma" panose="020B0604030504040204" pitchFamily="34" charset="0"/>
              </a:rPr>
              <a:t>Map of Castries</a:t>
            </a:r>
          </a:p>
        </p:txBody>
      </p:sp>
      <p:pic>
        <p:nvPicPr>
          <p:cNvPr id="5" name="Picture 4" descr="A map of a city&#10;&#10;Description automatically generated">
            <a:extLst>
              <a:ext uri="{FF2B5EF4-FFF2-40B4-BE49-F238E27FC236}">
                <a16:creationId xmlns:a16="http://schemas.microsoft.com/office/drawing/2014/main" id="{EA8586DD-668B-4071-B21D-429FB2AD166D}"/>
              </a:ext>
            </a:extLst>
          </p:cNvPr>
          <p:cNvPicPr>
            <a:picLocks noChangeAspect="1"/>
          </p:cNvPicPr>
          <p:nvPr/>
        </p:nvPicPr>
        <p:blipFill rotWithShape="1">
          <a:blip r:embed="rId3">
            <a:extLst>
              <a:ext uri="{28A0092B-C50C-407E-A947-70E740481C1C}">
                <a14:useLocalDpi xmlns:a14="http://schemas.microsoft.com/office/drawing/2010/main" val="0"/>
              </a:ext>
            </a:extLst>
          </a:blip>
          <a:srcRect r="943" b="19742"/>
          <a:stretch/>
        </p:blipFill>
        <p:spPr>
          <a:xfrm>
            <a:off x="-1" y="-7673"/>
            <a:ext cx="10080626" cy="5666657"/>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anoramic Photo of the harbor in Castries, Saint Lucia">
            <a:extLst>
              <a:ext uri="{FF2B5EF4-FFF2-40B4-BE49-F238E27FC236}">
                <a16:creationId xmlns:a16="http://schemas.microsoft.com/office/drawing/2014/main" id="{C4723AB9-27C5-7053-506F-A04DB96CE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965"/>
            <a:ext cx="10080625" cy="57459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64EEA1E-8B51-AABC-3B2C-681AF560F8FC}"/>
              </a:ext>
            </a:extLst>
          </p:cNvPr>
          <p:cNvSpPr txBox="1"/>
          <p:nvPr/>
        </p:nvSpPr>
        <p:spPr>
          <a:xfrm>
            <a:off x="0" y="173621"/>
            <a:ext cx="10080624" cy="707886"/>
          </a:xfrm>
          <a:prstGeom prst="rect">
            <a:avLst/>
          </a:prstGeom>
          <a:noFill/>
        </p:spPr>
        <p:txBody>
          <a:bodyPr wrap="square">
            <a:spAutoFit/>
          </a:bodyPr>
          <a:lstStyle/>
          <a:p>
            <a:pPr algn="ctr"/>
            <a:r>
              <a:rPr lang="en-US" sz="4000" dirty="0">
                <a:solidFill>
                  <a:srgbClr val="000000"/>
                </a:solidFill>
                <a:latin typeface="Abadi" panose="020B0604020104020204" pitchFamily="34" charset="0"/>
                <a:cs typeface="Times New Roman" panose="02020603050405020304" pitchFamily="18" charset="0"/>
              </a:rPr>
              <a:t>Saint Lucia Port Area</a:t>
            </a:r>
            <a:endParaRPr lang="en-US" sz="4000" dirty="0"/>
          </a:p>
        </p:txBody>
      </p:sp>
    </p:spTree>
    <p:extLst>
      <p:ext uri="{BB962C8B-B14F-4D97-AF65-F5344CB8AC3E}">
        <p14:creationId xmlns:p14="http://schemas.microsoft.com/office/powerpoint/2010/main" val="1733122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301625"/>
            <a:ext cx="4930775" cy="801688"/>
          </a:xfrm>
          <a:prstGeom prst="rect">
            <a:avLst/>
          </a:prstGeom>
        </p:spPr>
        <p:txBody>
          <a:bodyPr vert="horz" lIns="91440" tIns="45720" rIns="91440" bIns="45720" rtlCol="0" anchor="ctr">
            <a:normAutofit/>
          </a:bodyPr>
          <a:lstStyle/>
          <a:p>
            <a:pPr algn="ctr"/>
            <a:r>
              <a:rPr lang="en-US" b="1" dirty="0">
                <a:latin typeface="Abadi" panose="020B0604020104020204" pitchFamily="34" charset="0"/>
              </a:rPr>
              <a:t>Castries Buses </a:t>
            </a:r>
          </a:p>
        </p:txBody>
      </p:sp>
      <p:sp>
        <p:nvSpPr>
          <p:cNvPr id="4" name="TextBox 3">
            <a:extLst>
              <a:ext uri="{FF2B5EF4-FFF2-40B4-BE49-F238E27FC236}">
                <a16:creationId xmlns:a16="http://schemas.microsoft.com/office/drawing/2014/main" id="{FBCC0E72-EC73-67A5-85EB-5D042FED1927}"/>
              </a:ext>
            </a:extLst>
          </p:cNvPr>
          <p:cNvSpPr txBox="1"/>
          <p:nvPr/>
        </p:nvSpPr>
        <p:spPr>
          <a:xfrm>
            <a:off x="104785" y="1102938"/>
            <a:ext cx="5230786" cy="4567612"/>
          </a:xfrm>
          <a:prstGeom prst="rect">
            <a:avLst/>
          </a:prstGeom>
        </p:spPr>
        <p:txBody>
          <a:bodyPr vert="horz" lIns="91440" tIns="45720" rIns="91440" bIns="45720" rtlCol="0">
            <a:noAutofit/>
          </a:bodyPr>
          <a:lstStyle/>
          <a:p>
            <a:pPr marL="114300" indent="-342900">
              <a:lnSpc>
                <a:spcPct val="90000"/>
              </a:lnSpc>
              <a:spcAft>
                <a:spcPts val="600"/>
              </a:spcAft>
              <a:buFont typeface="Wingdings" panose="05000000000000000000" pitchFamily="2" charset="2"/>
              <a:buChar char="Ø"/>
            </a:pPr>
            <a:r>
              <a:rPr lang="en-US" sz="2000" b="0" i="0" dirty="0">
                <a:effectLst/>
                <a:latin typeface="Abadi" panose="020B0604020104020204" pitchFamily="34" charset="0"/>
              </a:rPr>
              <a:t>St Lucia’s minivan buses are a great way to get around the island. To catch a bus in St Lucia, just wait at one of the marked bus stops or you can simply flag one down. </a:t>
            </a:r>
          </a:p>
          <a:p>
            <a:pPr marL="114300" indent="-342900">
              <a:lnSpc>
                <a:spcPct val="90000"/>
              </a:lnSpc>
              <a:spcAft>
                <a:spcPts val="600"/>
              </a:spcAft>
              <a:buFont typeface="Wingdings" panose="05000000000000000000" pitchFamily="2" charset="2"/>
              <a:buChar char="Ø"/>
            </a:pPr>
            <a:r>
              <a:rPr lang="en-US" sz="2000" b="0" i="0" dirty="0">
                <a:effectLst/>
                <a:latin typeface="Abadi" panose="020B0604020104020204" pitchFamily="34" charset="0"/>
              </a:rPr>
              <a:t>There are several stops in and around Castries, and the buses also travel to Cas </a:t>
            </a:r>
            <a:r>
              <a:rPr lang="en-US" sz="2000" b="0" i="0" dirty="0" err="1">
                <a:effectLst/>
                <a:latin typeface="Abadi" panose="020B0604020104020204" pitchFamily="34" charset="0"/>
              </a:rPr>
              <a:t>en</a:t>
            </a:r>
            <a:r>
              <a:rPr lang="en-US" sz="2000" b="0" i="0" dirty="0">
                <a:effectLst/>
                <a:latin typeface="Abadi" panose="020B0604020104020204" pitchFamily="34" charset="0"/>
              </a:rPr>
              <a:t> Bas, </a:t>
            </a:r>
            <a:r>
              <a:rPr lang="en-US" sz="2000" b="0" i="0" dirty="0" err="1">
                <a:effectLst/>
                <a:latin typeface="Abadi" panose="020B0604020104020204" pitchFamily="34" charset="0"/>
              </a:rPr>
              <a:t>Dennery</a:t>
            </a:r>
            <a:r>
              <a:rPr lang="en-US" sz="2000" b="0" i="0" dirty="0">
                <a:effectLst/>
                <a:latin typeface="Abadi" panose="020B0604020104020204" pitchFamily="34" charset="0"/>
              </a:rPr>
              <a:t>, Vieux Fort, Soufriere (home to the Pitons, and Diamond Falls).  </a:t>
            </a:r>
          </a:p>
          <a:p>
            <a:pPr marL="114300" indent="-342900">
              <a:lnSpc>
                <a:spcPct val="90000"/>
              </a:lnSpc>
              <a:spcAft>
                <a:spcPts val="600"/>
              </a:spcAft>
              <a:buFont typeface="Wingdings" panose="05000000000000000000" pitchFamily="2" charset="2"/>
              <a:buChar char="Ø"/>
            </a:pPr>
            <a:r>
              <a:rPr lang="en-US" sz="2000" b="0" i="0" dirty="0">
                <a:effectLst/>
                <a:latin typeface="Abadi" panose="020B0604020104020204" pitchFamily="34" charset="0"/>
              </a:rPr>
              <a:t>Fares for St Lucia buses are quite affordable, with a fare over $5 US being quite uncommon.  The average fare from Castries to the south of the island, such as Vieux Fort, is only around $2 US.  Most fares are considerably less, with fares around Castries running only about $0.60 US. </a:t>
            </a:r>
          </a:p>
        </p:txBody>
      </p:sp>
      <p:pic>
        <p:nvPicPr>
          <p:cNvPr id="1026" name="Picture 2">
            <a:extLst>
              <a:ext uri="{FF2B5EF4-FFF2-40B4-BE49-F238E27FC236}">
                <a16:creationId xmlns:a16="http://schemas.microsoft.com/office/drawing/2014/main" id="{C18C7B27-23C8-8618-FDF7-4E997562F8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83" r="16017" b="-1"/>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80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5670550" y="193675"/>
            <a:ext cx="4410075" cy="1216025"/>
          </a:xfrm>
          <a:prstGeom prst="rect">
            <a:avLst/>
          </a:prstGeom>
        </p:spPr>
        <p:txBody>
          <a:bodyPr vert="horz"/>
          <a:lstStyle/>
          <a:p>
            <a:pPr algn="ctr"/>
            <a:r>
              <a:rPr lang="en-US" b="1" dirty="0">
                <a:solidFill>
                  <a:schemeClr val="tx1"/>
                </a:solidFill>
                <a:latin typeface="Abadi" panose="020B0604020104020204" pitchFamily="34" charset="0"/>
                <a:ea typeface="Tahoma" panose="020B0604030504040204" pitchFamily="34" charset="0"/>
                <a:cs typeface="Tahoma" panose="020B0604030504040204" pitchFamily="34" charset="0"/>
              </a:rPr>
              <a:t>Castries</a:t>
            </a:r>
            <a:r>
              <a:rPr lang="en-US" b="1" dirty="0">
                <a:solidFill>
                  <a:schemeClr val="tx1"/>
                </a:solidFill>
                <a:latin typeface="Abadi" panose="020B0604020104020204" pitchFamily="34" charset="0"/>
                <a:cs typeface="Times New Roman" panose="02020603050405020304" pitchFamily="18" charset="0"/>
              </a:rPr>
              <a:t> Taxis </a:t>
            </a:r>
          </a:p>
        </p:txBody>
      </p:sp>
      <p:sp>
        <p:nvSpPr>
          <p:cNvPr id="5" name="TextBox 4">
            <a:extLst>
              <a:ext uri="{FF2B5EF4-FFF2-40B4-BE49-F238E27FC236}">
                <a16:creationId xmlns:a16="http://schemas.microsoft.com/office/drawing/2014/main" id="{15AE9D5D-F609-7674-2920-80E33EB07353}"/>
              </a:ext>
            </a:extLst>
          </p:cNvPr>
          <p:cNvSpPr txBox="1"/>
          <p:nvPr/>
        </p:nvSpPr>
        <p:spPr>
          <a:xfrm>
            <a:off x="5670549" y="1409700"/>
            <a:ext cx="4293582" cy="3785652"/>
          </a:xfrm>
          <a:prstGeom prst="rect">
            <a:avLst/>
          </a:prstGeom>
          <a:noFill/>
        </p:spPr>
        <p:txBody>
          <a:bodyPr wrap="square">
            <a:spAutoFit/>
          </a:bodyPr>
          <a:lstStyle/>
          <a:p>
            <a:pPr marL="342900" indent="-342900">
              <a:buFont typeface="Wingdings" panose="05000000000000000000" pitchFamily="2" charset="2"/>
              <a:buChar char="Ø"/>
            </a:pPr>
            <a:r>
              <a:rPr lang="en-US" sz="2400" b="0" i="0" dirty="0">
                <a:solidFill>
                  <a:srgbClr val="1A1D26"/>
                </a:solidFill>
                <a:effectLst/>
                <a:latin typeface="Abadi" panose="020B0604020104020204" pitchFamily="34" charset="0"/>
                <a:cs typeface="Times New Roman" panose="02020603050405020304" pitchFamily="18" charset="0"/>
              </a:rPr>
              <a:t>If you don't mind spending a little extra cash on transportation, taxis serve as a hassle-free way of getting around Saint Lucia. </a:t>
            </a:r>
          </a:p>
          <a:p>
            <a:pPr marL="342900" indent="-342900">
              <a:buFont typeface="Wingdings" panose="05000000000000000000" pitchFamily="2" charset="2"/>
              <a:buChar char="Ø"/>
            </a:pPr>
            <a:r>
              <a:rPr lang="en-US" sz="2400" b="0" i="0" dirty="0">
                <a:solidFill>
                  <a:srgbClr val="1A1D26"/>
                </a:solidFill>
                <a:effectLst/>
                <a:latin typeface="Abadi" panose="020B0604020104020204" pitchFamily="34" charset="0"/>
                <a:cs typeface="Times New Roman" panose="02020603050405020304" pitchFamily="18" charset="0"/>
              </a:rPr>
              <a:t>Taxis are metered, and prices vary by distance. </a:t>
            </a:r>
          </a:p>
          <a:p>
            <a:pPr marL="342900" indent="-342900">
              <a:buFont typeface="Wingdings" panose="05000000000000000000" pitchFamily="2" charset="2"/>
              <a:buChar char="Ø"/>
            </a:pPr>
            <a:r>
              <a:rPr lang="en-US" sz="2400" dirty="0">
                <a:latin typeface="Abadi" panose="020B0604020104020204" pitchFamily="34" charset="0"/>
                <a:cs typeface="Times New Roman" panose="02020603050405020304" pitchFamily="18" charset="0"/>
              </a:rPr>
              <a:t>Even so, before departing, be sure to agree upon a fare with the driver.</a:t>
            </a:r>
          </a:p>
        </p:txBody>
      </p:sp>
      <p:pic>
        <p:nvPicPr>
          <p:cNvPr id="4" name="Picture 3" descr="A white car parked in a parking lot&#10;&#10;Description automatically generated">
            <a:extLst>
              <a:ext uri="{FF2B5EF4-FFF2-40B4-BE49-F238E27FC236}">
                <a16:creationId xmlns:a16="http://schemas.microsoft.com/office/drawing/2014/main" id="{49AFDBB4-A8E1-A576-507E-68C7545E8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670550" cy="56705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301625"/>
            <a:ext cx="10077450" cy="604838"/>
          </a:xfrm>
          <a:prstGeom prst="rect">
            <a:avLst/>
          </a:prstGeom>
        </p:spPr>
        <p:txBody>
          <a:bodyPr vert="horz" lIns="91440" tIns="45720" rIns="91440" bIns="45720" rtlCol="0" anchor="ctr">
            <a:noAutofit/>
          </a:bodyPr>
          <a:lstStyle/>
          <a:p>
            <a:pPr algn="ctr" rtl="0" hangingPunct="1">
              <a:lnSpc>
                <a:spcPct val="90000"/>
              </a:lnSpc>
              <a:spcBef>
                <a:spcPct val="0"/>
              </a:spcBef>
            </a:pPr>
            <a:r>
              <a:rPr lang="en-US" sz="4000" b="1">
                <a:solidFill>
                  <a:schemeClr val="tx1"/>
                </a:solidFill>
                <a:latin typeface="Abadi" panose="020B0604020104020204" pitchFamily="34" charset="0"/>
              </a:rPr>
              <a:t>Castries Hibiscus Trolley Train</a:t>
            </a:r>
            <a:endParaRPr lang="en-US" sz="4000" b="1" dirty="0">
              <a:solidFill>
                <a:schemeClr val="tx1"/>
              </a:solidFill>
              <a:latin typeface="Abadi" panose="020B0604020104020204" pitchFamily="34" charset="0"/>
            </a:endParaRPr>
          </a:p>
        </p:txBody>
      </p:sp>
      <p:sp>
        <p:nvSpPr>
          <p:cNvPr id="17" name="TextBox 16">
            <a:extLst>
              <a:ext uri="{FF2B5EF4-FFF2-40B4-BE49-F238E27FC236}">
                <a16:creationId xmlns:a16="http://schemas.microsoft.com/office/drawing/2014/main" id="{AD11BFEE-539C-EA02-3FDD-5F58277F8CCF}"/>
              </a:ext>
            </a:extLst>
          </p:cNvPr>
          <p:cNvSpPr txBox="1"/>
          <p:nvPr/>
        </p:nvSpPr>
        <p:spPr>
          <a:xfrm>
            <a:off x="90312" y="1027136"/>
            <a:ext cx="4293766" cy="4161029"/>
          </a:xfrm>
          <a:prstGeom prst="rect">
            <a:avLst/>
          </a:prstGeom>
        </p:spPr>
        <p:txBody>
          <a:bodyPr vert="horz" lIns="91440" tIns="45720" rIns="91440" bIns="45720" rtlCol="0">
            <a:noAutofit/>
          </a:bodyPr>
          <a:lstStyle/>
          <a:p>
            <a:pPr marL="457200" indent="-342900">
              <a:lnSpc>
                <a:spcPct val="110000"/>
              </a:lnSpc>
              <a:spcAft>
                <a:spcPts val="600"/>
              </a:spcAft>
              <a:buFont typeface="Wingdings" panose="05000000000000000000" pitchFamily="2" charset="2"/>
              <a:buChar char="Ø"/>
            </a:pPr>
            <a:r>
              <a:rPr lang="en-US" sz="2400" b="0" i="0" dirty="0">
                <a:effectLst/>
                <a:latin typeface="Abadi" panose="020B0604020104020204" pitchFamily="34" charset="0"/>
                <a:ea typeface="Tahoma" panose="020B0604030504040204" pitchFamily="34" charset="0"/>
                <a:cs typeface="Tahoma" panose="020B0604030504040204" pitchFamily="34" charset="0"/>
              </a:rPr>
              <a:t>One of Saint Lucia's transportation options appealing to us cruise ship passengers is the downtown streetcar/trolley.</a:t>
            </a:r>
          </a:p>
          <a:p>
            <a:pPr marL="457200" indent="-342900">
              <a:lnSpc>
                <a:spcPct val="110000"/>
              </a:lnSpc>
              <a:spcAft>
                <a:spcPts val="600"/>
              </a:spcAft>
              <a:buFont typeface="Wingdings" panose="05000000000000000000" pitchFamily="2" charset="2"/>
              <a:buChar char="Ø"/>
            </a:pPr>
            <a:r>
              <a:rPr lang="en-US" sz="2400" b="0" i="0" dirty="0">
                <a:effectLst/>
                <a:latin typeface="Abadi" panose="020B0604020104020204" pitchFamily="34" charset="0"/>
                <a:ea typeface="Tahoma" panose="020B0604030504040204" pitchFamily="34" charset="0"/>
                <a:cs typeface="Tahoma" panose="020B0604030504040204" pitchFamily="34" charset="0"/>
              </a:rPr>
              <a:t> The trolleys offer free transportation to and from the main street downtown area in a loop. </a:t>
            </a:r>
          </a:p>
          <a:p>
            <a:pPr marL="342900" indent="-228600">
              <a:lnSpc>
                <a:spcPct val="110000"/>
              </a:lnSpc>
              <a:spcAft>
                <a:spcPts val="600"/>
              </a:spcAft>
              <a:buFont typeface="Arial" panose="020B0604020202020204" pitchFamily="34" charset="0"/>
              <a:buChar char="•"/>
            </a:pPr>
            <a:endParaRPr lang="en-US" sz="2000" b="0" i="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5122" name="Picture 2">
            <a:extLst>
              <a:ext uri="{FF2B5EF4-FFF2-40B4-BE49-F238E27FC236}">
                <a16:creationId xmlns:a16="http://schemas.microsoft.com/office/drawing/2014/main" id="{B727083F-0172-A879-28AE-C5D5D7223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078" y="1027136"/>
            <a:ext cx="5693372" cy="427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406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301625"/>
            <a:ext cx="5035550" cy="1495425"/>
          </a:xfrm>
          <a:prstGeom prst="rect">
            <a:avLst/>
          </a:prstGeom>
        </p:spPr>
        <p:txBody>
          <a:bodyPr vert="horz" lIns="91440" tIns="45720" rIns="91440" bIns="45720" rtlCol="0" anchor="ctr">
            <a:normAutofit/>
          </a:bodyPr>
          <a:lstStyle/>
          <a:p>
            <a:pPr algn="ctr"/>
            <a:r>
              <a:rPr lang="en-US" b="1" i="0" dirty="0">
                <a:effectLst/>
                <a:latin typeface="Abadi" panose="020B0604020104020204" pitchFamily="34" charset="0"/>
              </a:rPr>
              <a:t>Castries Central Market</a:t>
            </a:r>
            <a:endParaRPr lang="en-US" b="1" dirty="0">
              <a:latin typeface="Abadi" panose="020B0604020104020204" pitchFamily="34" charset="0"/>
            </a:endParaRPr>
          </a:p>
        </p:txBody>
      </p:sp>
      <p:sp>
        <p:nvSpPr>
          <p:cNvPr id="4" name="TextBox 3">
            <a:extLst>
              <a:ext uri="{FF2B5EF4-FFF2-40B4-BE49-F238E27FC236}">
                <a16:creationId xmlns:a16="http://schemas.microsoft.com/office/drawing/2014/main" id="{60B1E859-5198-4E47-CD63-4D158B74294E}"/>
              </a:ext>
            </a:extLst>
          </p:cNvPr>
          <p:cNvSpPr txBox="1"/>
          <p:nvPr/>
        </p:nvSpPr>
        <p:spPr>
          <a:xfrm>
            <a:off x="122547" y="1677971"/>
            <a:ext cx="5184743" cy="4081805"/>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b="0" i="0" dirty="0">
                <a:effectLst/>
                <a:latin typeface="Abadi" panose="020B0604020104020204" pitchFamily="34" charset="0"/>
              </a:rPr>
              <a:t>Castries Central Market is found in the town center in the Iron Warehouse with bright orange roofing. Here, you can peruse and shop for unfamiliar tropical fruits and familiar ones like bananas.</a:t>
            </a:r>
          </a:p>
          <a:p>
            <a:pPr marL="342900" indent="-228600">
              <a:lnSpc>
                <a:spcPct val="90000"/>
              </a:lnSpc>
              <a:spcAft>
                <a:spcPts val="600"/>
              </a:spcAft>
              <a:buFont typeface="Arial" panose="020B0604020202020204" pitchFamily="34" charset="0"/>
              <a:buChar char="•"/>
            </a:pPr>
            <a:r>
              <a:rPr lang="en-US" sz="2000" b="0" i="0" dirty="0">
                <a:effectLst/>
                <a:latin typeface="Abadi" panose="020B0604020104020204" pitchFamily="34" charset="0"/>
              </a:rPr>
              <a:t>Or maybe not so familiar as St. Lucia boasts of 127 varieties of bananas; it’s actually the island’s main fruit. You can also shop for Caribbean spices, island-made chocolate, and rum.</a:t>
            </a:r>
          </a:p>
          <a:p>
            <a:pPr marL="342900" indent="-228600">
              <a:lnSpc>
                <a:spcPct val="90000"/>
              </a:lnSpc>
              <a:spcAft>
                <a:spcPts val="600"/>
              </a:spcAft>
              <a:buFont typeface="Arial" panose="020B0604020202020204" pitchFamily="34" charset="0"/>
              <a:buChar char="•"/>
            </a:pPr>
            <a:r>
              <a:rPr lang="en-US" sz="2000" dirty="0">
                <a:latin typeface="Abadi" panose="020B0604020104020204" pitchFamily="34" charset="0"/>
              </a:rPr>
              <a:t>S</a:t>
            </a:r>
            <a:r>
              <a:rPr lang="en-US" sz="2000" b="0" i="0" dirty="0">
                <a:effectLst/>
                <a:latin typeface="Abadi" panose="020B0604020104020204" pitchFamily="34" charset="0"/>
              </a:rPr>
              <a:t>mell the lovely scents of exotic fruits, vegetables, spices, and local St. Lucian food at the food stalls.</a:t>
            </a:r>
          </a:p>
        </p:txBody>
      </p:sp>
      <p:pic>
        <p:nvPicPr>
          <p:cNvPr id="3074" name="Picture 2">
            <a:extLst>
              <a:ext uri="{FF2B5EF4-FFF2-40B4-BE49-F238E27FC236}">
                <a16:creationId xmlns:a16="http://schemas.microsoft.com/office/drawing/2014/main" id="{E753B181-E9FB-6AD1-3A4C-3B81504217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10" r="31355"/>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43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4911364" y="301906"/>
            <a:ext cx="5169259" cy="81988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i="0" dirty="0">
                <a:effectLst/>
                <a:latin typeface="Abadi" panose="020B0604020104020204" pitchFamily="34" charset="0"/>
                <a:ea typeface="+mj-ea"/>
                <a:cs typeface="+mj-cs"/>
              </a:rPr>
              <a:t>Vieux Fort</a:t>
            </a:r>
          </a:p>
        </p:txBody>
      </p:sp>
      <p:pic>
        <p:nvPicPr>
          <p:cNvPr id="4098" name="Picture 2">
            <a:extLst>
              <a:ext uri="{FF2B5EF4-FFF2-40B4-BE49-F238E27FC236}">
                <a16:creationId xmlns:a16="http://schemas.microsoft.com/office/drawing/2014/main" id="{FB65CE1F-4E17-5EEB-D4CE-07D35630AD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2" r="2" b="4680"/>
          <a:stretch/>
        </p:blipFill>
        <p:spPr bwMode="auto">
          <a:xfrm>
            <a:off x="1" y="1312"/>
            <a:ext cx="5040312" cy="566923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A028FF-FDAF-F5D1-9FF8-D244D339FF7A}"/>
              </a:ext>
            </a:extLst>
          </p:cNvPr>
          <p:cNvSpPr txBox="1"/>
          <p:nvPr/>
        </p:nvSpPr>
        <p:spPr>
          <a:xfrm>
            <a:off x="5175315" y="1338606"/>
            <a:ext cx="4506282" cy="3926340"/>
          </a:xfrm>
          <a:prstGeom prst="rect">
            <a:avLst/>
          </a:prstGeom>
        </p:spPr>
        <p:txBody>
          <a:bodyPr vert="horz" lIns="91440" tIns="45720" rIns="91440" bIns="45720" rtlCol="0">
            <a:normAutofit lnSpcReduction="10000"/>
          </a:bodyPr>
          <a:lstStyle/>
          <a:p>
            <a:pPr marL="114300" indent="-342900">
              <a:lnSpc>
                <a:spcPct val="90000"/>
              </a:lnSpc>
              <a:spcAft>
                <a:spcPts val="600"/>
              </a:spcAft>
              <a:buFont typeface="Wingdings" panose="05000000000000000000" pitchFamily="2" charset="2"/>
              <a:buChar char="Ø"/>
            </a:pPr>
            <a:r>
              <a:rPr lang="en-US" sz="2400" b="0" i="0" dirty="0">
                <a:effectLst/>
                <a:latin typeface="Abadi" panose="020B0604020104020204" pitchFamily="34" charset="0"/>
              </a:rPr>
              <a:t>Vieux Fort is St Lucia’s main point of entry, but it is also a big industrial area where you can find St Jude’s Hospital and the George Odlum Stadium.</a:t>
            </a:r>
          </a:p>
          <a:p>
            <a:pPr marL="114300" indent="-342900">
              <a:lnSpc>
                <a:spcPct val="90000"/>
              </a:lnSpc>
              <a:spcAft>
                <a:spcPts val="600"/>
              </a:spcAft>
              <a:buFont typeface="Wingdings" panose="05000000000000000000" pitchFamily="2" charset="2"/>
              <a:buChar char="Ø"/>
            </a:pPr>
            <a:r>
              <a:rPr lang="en-US" sz="2400" b="0" i="0" dirty="0">
                <a:effectLst/>
                <a:latin typeface="Abadi" panose="020B0604020104020204" pitchFamily="34" charset="0"/>
              </a:rPr>
              <a:t>It is a town at the southernmost point of the island. Vieux Fort is home to the Moule-e-</a:t>
            </a:r>
            <a:r>
              <a:rPr lang="en-US" sz="2400" b="0" i="0" dirty="0" err="1">
                <a:effectLst/>
                <a:latin typeface="Abadi" panose="020B0604020104020204" pitchFamily="34" charset="0"/>
              </a:rPr>
              <a:t>Chique</a:t>
            </a:r>
            <a:r>
              <a:rPr lang="en-US" sz="2400" b="0" i="0" dirty="0">
                <a:effectLst/>
                <a:latin typeface="Abadi" panose="020B0604020104020204" pitchFamily="34" charset="0"/>
              </a:rPr>
              <a:t> Lighthouse, which was built in 1912 and is the second-highest in the world. </a:t>
            </a:r>
          </a:p>
        </p:txBody>
      </p:sp>
    </p:spTree>
    <p:extLst>
      <p:ext uri="{BB962C8B-B14F-4D97-AF65-F5344CB8AC3E}">
        <p14:creationId xmlns:p14="http://schemas.microsoft.com/office/powerpoint/2010/main" val="2196885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81593"/>
            <a:ext cx="10080624" cy="941707"/>
          </a:xfrm>
        </p:spPr>
        <p:txBody>
          <a:bodyPr>
            <a:normAutofit/>
          </a:bodyPr>
          <a:lstStyle/>
          <a:p>
            <a:pPr algn="ctr"/>
            <a:r>
              <a:rPr lang="en-US" sz="4800" dirty="0">
                <a:latin typeface="Abadi" panose="020B0604020104020204" pitchFamily="34" charset="0"/>
                <a:ea typeface="Tahoma" panose="020B0604030504040204" pitchFamily="34" charset="0"/>
                <a:cs typeface="Tahoma" panose="020B0604030504040204" pitchFamily="34"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923827" y="838431"/>
            <a:ext cx="8951692" cy="5670949"/>
          </a:xfrm>
        </p:spPr>
        <p:txBody>
          <a:bodyPr/>
          <a:lstStyle/>
          <a:p>
            <a:pPr marL="342900" indent="-342900" algn="l">
              <a:buFont typeface="Wingdings" panose="05000000000000000000" pitchFamily="2" charset="2"/>
              <a:buChar char=""/>
            </a:pPr>
            <a:r>
              <a:rPr lang="en-US" altLang="en-US" sz="2000" b="1" dirty="0">
                <a:latin typeface="Abadi" panose="020B0604020104020204" pitchFamily="34" charset="0"/>
                <a:ea typeface="Tahoma" panose="020B0604030504040204" pitchFamily="34" charset="0"/>
                <a:cs typeface="Tahoma" panose="020B0604030504040204" pitchFamily="34" charset="0"/>
              </a:rPr>
              <a:t>My Port Philosophy</a:t>
            </a:r>
            <a:endParaRPr lang="en-US" altLang="en-US" sz="2000" b="1" i="1" dirty="0">
              <a:latin typeface="Abadi" panose="020B0604020104020204" pitchFamily="34" charset="0"/>
              <a:ea typeface="Tahoma" panose="020B0604030504040204" pitchFamily="34" charset="0"/>
              <a:cs typeface="Tahoma" panose="020B0604030504040204" pitchFamily="34" charset="0"/>
            </a:endParaRPr>
          </a:p>
          <a:p>
            <a:pPr marL="342900" indent="-342900" algn="l">
              <a:buFont typeface="Wingdings" panose="05000000000000000000" pitchFamily="2" charset="2"/>
              <a:buChar char=""/>
            </a:pPr>
            <a:r>
              <a:rPr lang="en-US" altLang="en-US" sz="2000" b="1" dirty="0">
                <a:latin typeface="Abadi" panose="020B0604020104020204" pitchFamily="34" charset="0"/>
                <a:ea typeface="Tahoma" panose="020B0604030504040204" pitchFamily="34" charset="0"/>
                <a:cs typeface="Tahoma" panose="020B0604030504040204" pitchFamily="34" charset="0"/>
              </a:rPr>
              <a:t>Don’t Miss the Ship</a:t>
            </a:r>
          </a:p>
          <a:p>
            <a:pPr marL="342900" indent="-342900" algn="l">
              <a:buFont typeface="Wingdings" panose="05000000000000000000" pitchFamily="2" charset="2"/>
              <a:buChar char=""/>
            </a:pPr>
            <a:r>
              <a:rPr lang="en-US" altLang="en-US" sz="2000" b="1" dirty="0">
                <a:latin typeface="Abadi" panose="020B0604020104020204" pitchFamily="34" charset="0"/>
                <a:ea typeface="Tahoma" panose="020B0604030504040204" pitchFamily="34" charset="0"/>
                <a:cs typeface="Tahoma" panose="020B0604030504040204" pitchFamily="34" charset="0"/>
              </a:rPr>
              <a:t>Money</a:t>
            </a:r>
          </a:p>
          <a:p>
            <a:pPr marL="342900" indent="-342900" algn="l">
              <a:buFont typeface="Wingdings" panose="05000000000000000000" pitchFamily="2" charset="2"/>
              <a:buChar char=""/>
            </a:pPr>
            <a:r>
              <a:rPr lang="en-US" altLang="en-US" sz="2000" b="1" dirty="0">
                <a:latin typeface="Abadi" panose="020B0604020104020204" pitchFamily="34" charset="0"/>
                <a:ea typeface="Tahoma" panose="020B0604030504040204" pitchFamily="34" charset="0"/>
                <a:cs typeface="Tahoma" panose="020B0604030504040204" pitchFamily="34" charset="0"/>
              </a:rPr>
              <a:t>About </a:t>
            </a:r>
            <a:r>
              <a:rPr lang="en-US" sz="2000" b="1" dirty="0">
                <a:latin typeface="Abadi" panose="020B0604020104020204" pitchFamily="34" charset="0"/>
                <a:ea typeface="Tahoma" panose="020B0604030504040204" pitchFamily="34" charset="0"/>
                <a:cs typeface="Tahoma" panose="020B0604030504040204" pitchFamily="34" charset="0"/>
              </a:rPr>
              <a:t>Saint Lucia</a:t>
            </a:r>
            <a:endParaRPr lang="en-US" altLang="en-US" sz="2000" b="1" dirty="0">
              <a:latin typeface="Abadi" panose="020B0604020104020204" pitchFamily="34" charset="0"/>
              <a:ea typeface="Tahoma" panose="020B0604030504040204" pitchFamily="34" charset="0"/>
              <a:cs typeface="Tahoma" panose="020B0604030504040204" pitchFamily="34" charset="0"/>
            </a:endParaRPr>
          </a:p>
          <a:p>
            <a:pPr marL="342900" indent="-342900" algn="l">
              <a:buFont typeface="Wingdings" panose="05000000000000000000" pitchFamily="2" charset="2"/>
              <a:buChar char=""/>
            </a:pPr>
            <a:r>
              <a:rPr lang="en-US" sz="2000" b="1" dirty="0">
                <a:latin typeface="Abadi" panose="020B0604020104020204" pitchFamily="34" charset="0"/>
                <a:ea typeface="Tahoma" panose="020B0604030504040204" pitchFamily="34" charset="0"/>
                <a:cs typeface="Tahoma" panose="020B0604030504040204" pitchFamily="34" charset="0"/>
              </a:rPr>
              <a:t>Saint Lucia’s History</a:t>
            </a:r>
          </a:p>
          <a:p>
            <a:pPr marL="342900" indent="-342900" algn="l">
              <a:buFont typeface="Wingdings" panose="05000000000000000000" pitchFamily="2" charset="2"/>
              <a:buChar char=""/>
            </a:pPr>
            <a:r>
              <a:rPr lang="en-US" sz="2000" b="1" dirty="0">
                <a:latin typeface="Abadi" panose="020B0604020104020204" pitchFamily="34" charset="0"/>
                <a:ea typeface="Tahoma" panose="020B0604030504040204" pitchFamily="34" charset="0"/>
                <a:cs typeface="Tahoma" panose="020B0604030504040204" pitchFamily="34" charset="0"/>
              </a:rPr>
              <a:t>Saint Lucia’s Today</a:t>
            </a:r>
            <a:endParaRPr lang="en-US" altLang="en-US" sz="2000" b="1" dirty="0">
              <a:latin typeface="Abadi" panose="020B0604020104020204" pitchFamily="34" charset="0"/>
              <a:ea typeface="Tahoma" panose="020B0604030504040204" pitchFamily="34" charset="0"/>
              <a:cs typeface="Tahoma" panose="020B0604030504040204" pitchFamily="34" charset="0"/>
            </a:endParaRPr>
          </a:p>
          <a:p>
            <a:pPr marL="342900" indent="-342900" algn="l">
              <a:buFont typeface="Wingdings" panose="05000000000000000000" pitchFamily="2" charset="2"/>
              <a:buChar char=""/>
            </a:pPr>
            <a:r>
              <a:rPr lang="en-US" altLang="en-US" sz="2000" b="1" dirty="0">
                <a:latin typeface="Abadi" panose="020B0604020104020204" pitchFamily="34" charset="0"/>
                <a:ea typeface="Tahoma" panose="020B0604030504040204" pitchFamily="34" charset="0"/>
                <a:cs typeface="Tahoma" panose="020B0604030504040204" pitchFamily="34" charset="0"/>
              </a:rPr>
              <a:t>Map of </a:t>
            </a:r>
            <a:r>
              <a:rPr lang="en-US" sz="2000" b="1" dirty="0">
                <a:latin typeface="Abadi" panose="020B0604020104020204" pitchFamily="34" charset="0"/>
                <a:ea typeface="Tahoma" panose="020B0604030504040204" pitchFamily="34" charset="0"/>
                <a:cs typeface="Tahoma" panose="020B0604030504040204" pitchFamily="34" charset="0"/>
              </a:rPr>
              <a:t>Saint Lucia</a:t>
            </a:r>
            <a:endParaRPr lang="en-US" altLang="en-US" sz="2000" b="1" dirty="0">
              <a:latin typeface="Abadi" panose="020B0604020104020204" pitchFamily="34" charset="0"/>
              <a:ea typeface="Tahoma" panose="020B0604030504040204" pitchFamily="34" charset="0"/>
              <a:cs typeface="Tahoma" panose="020B0604030504040204" pitchFamily="34" charset="0"/>
            </a:endParaRPr>
          </a:p>
          <a:p>
            <a:pPr marL="342900" indent="-342900" algn="l">
              <a:buFont typeface="Wingdings" panose="05000000000000000000" pitchFamily="2" charset="2"/>
              <a:buChar char=""/>
            </a:pPr>
            <a:r>
              <a:rPr lang="en-US" altLang="en-US" sz="2000" b="1" dirty="0">
                <a:latin typeface="Abadi" panose="020B0604020104020204" pitchFamily="34" charset="0"/>
                <a:ea typeface="Tahoma" panose="020B0604030504040204" pitchFamily="34" charset="0"/>
                <a:cs typeface="Tahoma" panose="020B0604030504040204" pitchFamily="34" charset="0"/>
              </a:rPr>
              <a:t>Map of </a:t>
            </a:r>
            <a:r>
              <a:rPr lang="en-US" sz="2000" b="1" dirty="0">
                <a:latin typeface="Abadi" panose="020B0604020104020204" pitchFamily="34" charset="0"/>
                <a:ea typeface="Tahoma" panose="020B0604030504040204" pitchFamily="34" charset="0"/>
                <a:cs typeface="Tahoma" panose="020B0604030504040204" pitchFamily="34" charset="0"/>
              </a:rPr>
              <a:t>Castries </a:t>
            </a:r>
          </a:p>
          <a:p>
            <a:pPr marL="342900" indent="-342900" algn="l">
              <a:buFont typeface="Wingdings" panose="05000000000000000000" pitchFamily="2" charset="2"/>
              <a:buChar char=""/>
            </a:pPr>
            <a:r>
              <a:rPr lang="en-US" sz="2000" b="1" dirty="0">
                <a:latin typeface="Abadi" panose="020B0604020104020204" pitchFamily="34" charset="0"/>
                <a:ea typeface="Tahoma" panose="020B0604030504040204" pitchFamily="34" charset="0"/>
                <a:cs typeface="Tahoma" panose="020B0604030504040204" pitchFamily="34" charset="0"/>
              </a:rPr>
              <a:t>Castries Transportation </a:t>
            </a:r>
          </a:p>
          <a:p>
            <a:pPr marL="342900" indent="-342900" algn="l">
              <a:buFont typeface="Wingdings" panose="05000000000000000000" pitchFamily="2" charset="2"/>
              <a:buChar char=""/>
            </a:pPr>
            <a:r>
              <a:rPr lang="en-US" altLang="en-US" sz="2000" b="1" dirty="0">
                <a:latin typeface="Abadi" panose="020B0604020104020204" pitchFamily="34" charset="0"/>
                <a:ea typeface="Tahoma" panose="020B0604030504040204" pitchFamily="34" charset="0"/>
                <a:cs typeface="Tahoma" panose="020B0604030504040204" pitchFamily="34" charset="0"/>
              </a:rPr>
              <a:t>Places to see or at least consider</a:t>
            </a:r>
          </a:p>
          <a:p>
            <a:pPr marL="342900" indent="-342900" algn="l">
              <a:buFont typeface="Wingdings" panose="05000000000000000000" pitchFamily="2" charset="2"/>
              <a:buChar char=""/>
            </a:pPr>
            <a:r>
              <a:rPr lang="en-US" altLang="en-US" sz="2000" b="1" dirty="0">
                <a:latin typeface="Abadi" panose="020B0604020104020204" pitchFamily="34" charset="0"/>
                <a:ea typeface="Tahoma" panose="020B0604030504040204" pitchFamily="34" charset="0"/>
                <a:cs typeface="Tahoma" panose="020B0604030504040204" pitchFamily="34" charset="0"/>
              </a:rPr>
              <a:t>A few restaurant recommendations</a:t>
            </a:r>
          </a:p>
          <a:p>
            <a:pPr marL="342900" indent="-342900" algn="l">
              <a:buFont typeface="Wingdings" panose="05000000000000000000" pitchFamily="2" charset="2"/>
              <a:buChar char=""/>
            </a:pPr>
            <a:r>
              <a:rPr lang="en-US" altLang="en-US" sz="2000" b="1" dirty="0">
                <a:latin typeface="Abadi" panose="020B0604020104020204" pitchFamily="34" charset="0"/>
                <a:ea typeface="Tahoma" panose="020B0604030504040204" pitchFamily="34" charset="0"/>
                <a:cs typeface="Tahoma" panose="020B0604030504040204" pitchFamily="34"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2513"/>
            <a:ext cx="10080625" cy="769441"/>
          </a:xfrm>
          <a:prstGeom prst="rect">
            <a:avLst/>
          </a:prstGeom>
          <a:noFill/>
        </p:spPr>
        <p:txBody>
          <a:bodyPr wrap="square">
            <a:spAutoFit/>
          </a:bodyPr>
          <a:lstStyle/>
          <a:p>
            <a:pPr algn="ctr"/>
            <a:r>
              <a:rPr lang="en-US" sz="4400" b="1" i="0" dirty="0">
                <a:effectLst/>
                <a:latin typeface="Abadi" panose="020B0604020104020204" pitchFamily="34" charset="0"/>
              </a:rPr>
              <a:t>Pigeon Island National Landmark</a:t>
            </a:r>
          </a:p>
        </p:txBody>
      </p:sp>
      <p:sp>
        <p:nvSpPr>
          <p:cNvPr id="4" name="TextBox 3">
            <a:extLst>
              <a:ext uri="{FF2B5EF4-FFF2-40B4-BE49-F238E27FC236}">
                <a16:creationId xmlns:a16="http://schemas.microsoft.com/office/drawing/2014/main" id="{12B4FDDA-46BD-C1CC-F3ED-121D46B4555F}"/>
              </a:ext>
            </a:extLst>
          </p:cNvPr>
          <p:cNvSpPr txBox="1"/>
          <p:nvPr/>
        </p:nvSpPr>
        <p:spPr>
          <a:xfrm>
            <a:off x="240632" y="782104"/>
            <a:ext cx="9751780" cy="4401205"/>
          </a:xfrm>
          <a:prstGeom prst="rect">
            <a:avLst/>
          </a:prstGeom>
          <a:noFill/>
        </p:spPr>
        <p:txBody>
          <a:bodyPr wrap="square">
            <a:spAutoFit/>
          </a:bodyPr>
          <a:lstStyle/>
          <a:p>
            <a:pPr marL="342900" indent="-342900" algn="l">
              <a:buFont typeface="Wingdings" panose="05000000000000000000" pitchFamily="2" charset="2"/>
              <a:buChar char="Ø"/>
            </a:pPr>
            <a:r>
              <a:rPr lang="en-US" sz="2000" dirty="0">
                <a:effectLst/>
                <a:latin typeface="Abadi" panose="020B0604020104020204" pitchFamily="34" charset="0"/>
              </a:rPr>
              <a:t>There is not much to do in Castries, and an hour exploring is enough. However, a point of interest in St. Lucia is at the northernmost point of the island</a:t>
            </a:r>
            <a:r>
              <a:rPr lang="en-US" sz="2000" dirty="0">
                <a:latin typeface="Abadi" panose="020B0604020104020204" pitchFamily="34" charset="0"/>
              </a:rPr>
              <a:t> you will find </a:t>
            </a:r>
            <a:r>
              <a:rPr lang="en-US" sz="2000" dirty="0">
                <a:effectLst/>
                <a:latin typeface="Abadi" panose="020B0604020104020204" pitchFamily="34" charset="0"/>
              </a:rPr>
              <a:t>Pigeon Island</a:t>
            </a:r>
            <a:r>
              <a:rPr lang="en-US" sz="2000" dirty="0">
                <a:latin typeface="Abadi" panose="020B0604020104020204" pitchFamily="34" charset="0"/>
              </a:rPr>
              <a:t>.</a:t>
            </a:r>
            <a:endParaRPr lang="en-US" sz="2000" dirty="0">
              <a:effectLst/>
              <a:latin typeface="Abadi" panose="020B0604020104020204" pitchFamily="34" charset="0"/>
            </a:endParaRPr>
          </a:p>
          <a:p>
            <a:pPr marL="342900" indent="-342900" algn="l">
              <a:buFont typeface="Wingdings" panose="05000000000000000000" pitchFamily="2" charset="2"/>
              <a:buChar char="Ø"/>
            </a:pPr>
            <a:r>
              <a:rPr lang="en-US" sz="2000" dirty="0">
                <a:effectLst/>
                <a:latin typeface="Abadi" panose="020B0604020104020204" pitchFamily="34" charset="0"/>
              </a:rPr>
              <a:t>Grab a taxi or bus from town and head to </a:t>
            </a:r>
            <a:r>
              <a:rPr lang="en-US" sz="2000" strike="noStrike" dirty="0">
                <a:effectLst/>
                <a:latin typeface="Abadi" panose="020B0604020104020204" pitchFamily="34" charset="0"/>
              </a:rPr>
              <a:t>Pigeon Island, which </a:t>
            </a:r>
            <a:r>
              <a:rPr lang="en-US" sz="2000" dirty="0">
                <a:effectLst/>
                <a:latin typeface="Abadi" panose="020B0604020104020204" pitchFamily="34" charset="0"/>
              </a:rPr>
              <a:t>is not really an island but more of a peninsula, with a causeway that connects it to St. Lucia.</a:t>
            </a:r>
          </a:p>
          <a:p>
            <a:pPr marL="342900" indent="-342900" algn="l">
              <a:buFont typeface="Wingdings" panose="05000000000000000000" pitchFamily="2" charset="2"/>
              <a:buChar char="Ø"/>
            </a:pPr>
            <a:r>
              <a:rPr lang="en-US" sz="2000" dirty="0">
                <a:effectLst/>
                <a:latin typeface="Abadi" panose="020B0604020104020204" pitchFamily="34" charset="0"/>
              </a:rPr>
              <a:t>The 44-acre Pigeon Island national park </a:t>
            </a:r>
            <a:br>
              <a:rPr lang="en-US" sz="2000" dirty="0">
                <a:effectLst/>
                <a:latin typeface="Abadi" panose="020B0604020104020204" pitchFamily="34" charset="0"/>
              </a:rPr>
            </a:br>
            <a:r>
              <a:rPr lang="en-US" sz="2000" dirty="0">
                <a:effectLst/>
                <a:latin typeface="Abadi" panose="020B0604020104020204" pitchFamily="34" charset="0"/>
              </a:rPr>
              <a:t>has </a:t>
            </a:r>
            <a:r>
              <a:rPr lang="en-US" sz="2000" dirty="0">
                <a:latin typeface="Abadi" panose="020B0604020104020204" pitchFamily="34" charset="0"/>
              </a:rPr>
              <a:t>great </a:t>
            </a:r>
            <a:r>
              <a:rPr lang="en-US" sz="2000" dirty="0">
                <a:effectLst/>
                <a:latin typeface="Abadi" panose="020B0604020104020204" pitchFamily="34" charset="0"/>
              </a:rPr>
              <a:t>beaches. </a:t>
            </a:r>
          </a:p>
          <a:p>
            <a:pPr marL="342900" indent="-342900" algn="l">
              <a:buFont typeface="Wingdings" panose="05000000000000000000" pitchFamily="2" charset="2"/>
              <a:buChar char="Ø"/>
            </a:pPr>
            <a:r>
              <a:rPr lang="en-US" sz="2000" dirty="0">
                <a:effectLst/>
                <a:latin typeface="Abadi" panose="020B0604020104020204" pitchFamily="34" charset="0"/>
              </a:rPr>
              <a:t>The park is open all day until 5 pm and</a:t>
            </a:r>
          </a:p>
          <a:p>
            <a:pPr marL="342900" indent="-342900" algn="l">
              <a:buFont typeface="Wingdings" panose="05000000000000000000" pitchFamily="2" charset="2"/>
              <a:buChar char="Ø"/>
            </a:pPr>
            <a:r>
              <a:rPr lang="en-US" sz="2000" dirty="0">
                <a:effectLst/>
                <a:latin typeface="Abadi" panose="020B0604020104020204" pitchFamily="34" charset="0"/>
              </a:rPr>
              <a:t>There are a couple of places to eat  </a:t>
            </a:r>
            <a:br>
              <a:rPr lang="en-US" sz="2000" dirty="0">
                <a:effectLst/>
                <a:latin typeface="Abadi" panose="020B0604020104020204" pitchFamily="34" charset="0"/>
              </a:rPr>
            </a:br>
            <a:r>
              <a:rPr lang="en-US" sz="2000" dirty="0">
                <a:effectLst/>
                <a:latin typeface="Abadi" panose="020B0604020104020204" pitchFamily="34" charset="0"/>
              </a:rPr>
              <a:t>serving local cuisine and drinks, creating </a:t>
            </a:r>
            <a:br>
              <a:rPr lang="en-US" sz="2000" dirty="0">
                <a:effectLst/>
                <a:latin typeface="Abadi" panose="020B0604020104020204" pitchFamily="34" charset="0"/>
              </a:rPr>
            </a:br>
            <a:r>
              <a:rPr lang="en-US" sz="2000" dirty="0">
                <a:effectLst/>
                <a:latin typeface="Abadi" panose="020B0604020104020204" pitchFamily="34" charset="0"/>
              </a:rPr>
              <a:t>a nice and relaxing atmosphere. </a:t>
            </a:r>
            <a:r>
              <a:rPr lang="en-US" sz="2000" dirty="0">
                <a:latin typeface="Abadi" panose="020B0604020104020204" pitchFamily="34" charset="0"/>
              </a:rPr>
              <a:t>Whether </a:t>
            </a:r>
            <a:br>
              <a:rPr lang="en-US" sz="2000" dirty="0">
                <a:latin typeface="Abadi" panose="020B0604020104020204" pitchFamily="34" charset="0"/>
              </a:rPr>
            </a:br>
            <a:r>
              <a:rPr lang="en-US" sz="2000" dirty="0">
                <a:latin typeface="Abadi" panose="020B0604020104020204" pitchFamily="34" charset="0"/>
              </a:rPr>
              <a:t>you’re a thrill-seeker or prefer a more </a:t>
            </a:r>
            <a:br>
              <a:rPr lang="en-US" sz="2000" dirty="0">
                <a:latin typeface="Abadi" panose="020B0604020104020204" pitchFamily="34" charset="0"/>
              </a:rPr>
            </a:br>
            <a:r>
              <a:rPr lang="en-US" sz="2000" dirty="0">
                <a:latin typeface="Abadi" panose="020B0604020104020204" pitchFamily="34" charset="0"/>
              </a:rPr>
              <a:t>laid-back vibe, Pigeon Island offers a </a:t>
            </a:r>
            <a:br>
              <a:rPr lang="en-US" sz="2000" dirty="0">
                <a:latin typeface="Abadi" panose="020B0604020104020204" pitchFamily="34" charset="0"/>
              </a:rPr>
            </a:br>
            <a:r>
              <a:rPr lang="en-US" sz="2000" dirty="0">
                <a:latin typeface="Abadi" panose="020B0604020104020204" pitchFamily="34" charset="0"/>
              </a:rPr>
              <a:t>variety of activities to enjoy</a:t>
            </a:r>
            <a:r>
              <a:rPr lang="en-US" sz="2000" baseline="30000" dirty="0">
                <a:latin typeface="Abadi" panose="020B0604020104020204" pitchFamily="34" charset="0"/>
              </a:rPr>
              <a:t>.</a:t>
            </a:r>
            <a:endParaRPr lang="en-US" sz="2000" dirty="0">
              <a:effectLst/>
              <a:latin typeface="Abadi" panose="020B0604020104020204" pitchFamily="34" charset="0"/>
            </a:endParaRPr>
          </a:p>
        </p:txBody>
      </p:sp>
      <p:pic>
        <p:nvPicPr>
          <p:cNvPr id="5122" name="Picture 2" descr="Pigeon Island National Park - Green Holiday Travels">
            <a:extLst>
              <a:ext uri="{FF2B5EF4-FFF2-40B4-BE49-F238E27FC236}">
                <a16:creationId xmlns:a16="http://schemas.microsoft.com/office/drawing/2014/main" id="{53014730-B50D-37AD-2EAF-F252118B7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522" y="2368921"/>
            <a:ext cx="4952444" cy="3301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043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5706509" y="115746"/>
            <a:ext cx="4374096" cy="1004470"/>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000" b="1" i="0" dirty="0">
                <a:effectLst/>
                <a:latin typeface="Abadi" panose="020B0604020104020204" pitchFamily="34" charset="0"/>
                <a:ea typeface="+mj-ea"/>
                <a:cs typeface="+mj-cs"/>
              </a:rPr>
              <a:t>Rodney Bay Marina</a:t>
            </a:r>
          </a:p>
        </p:txBody>
      </p:sp>
      <p:pic>
        <p:nvPicPr>
          <p:cNvPr id="6146" name="Picture 2" descr="Rodney Bay Marina - Superyacht Marina | Dockwalk">
            <a:extLst>
              <a:ext uri="{FF2B5EF4-FFF2-40B4-BE49-F238E27FC236}">
                <a16:creationId xmlns:a16="http://schemas.microsoft.com/office/drawing/2014/main" id="{8C1E2191-722F-0CAF-9D6E-289E1EFE5F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91" r="21954"/>
          <a:stretch/>
        </p:blipFill>
        <p:spPr bwMode="auto">
          <a:xfrm>
            <a:off x="20" y="10"/>
            <a:ext cx="5706489" cy="567054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014F4C-5E60-CCA3-94CA-4DBB8D8D1EC3}"/>
              </a:ext>
            </a:extLst>
          </p:cNvPr>
          <p:cNvSpPr txBox="1"/>
          <p:nvPr/>
        </p:nvSpPr>
        <p:spPr>
          <a:xfrm>
            <a:off x="5533834" y="1062341"/>
            <a:ext cx="4546771" cy="4480884"/>
          </a:xfrm>
          <a:prstGeom prst="rect">
            <a:avLst/>
          </a:prstGeom>
        </p:spPr>
        <p:txBody>
          <a:bodyPr vert="horz" lIns="91440" tIns="45720" rIns="91440" bIns="45720" rtlCol="0">
            <a:noAutofit/>
          </a:bodyPr>
          <a:lstStyle/>
          <a:p>
            <a:pPr marL="114300" indent="-342900">
              <a:lnSpc>
                <a:spcPct val="90000"/>
              </a:lnSpc>
              <a:spcAft>
                <a:spcPts val="600"/>
              </a:spcAft>
              <a:buFont typeface="Wingdings" panose="05000000000000000000" pitchFamily="2" charset="2"/>
              <a:buChar char="Ø"/>
            </a:pPr>
            <a:r>
              <a:rPr lang="en-US" sz="2000" b="0" i="0" dirty="0">
                <a:effectLst/>
                <a:latin typeface="Abadi" panose="020B0604020104020204" pitchFamily="34" charset="0"/>
              </a:rPr>
              <a:t>Rodney Bay Marina features a street lined with commercial buildings, shops, and restaurants. Streetside eating is popular here. But even more popular are the beach, the beautiful bay, and the party life of the island.</a:t>
            </a:r>
          </a:p>
          <a:p>
            <a:pPr marL="114300" indent="-342900">
              <a:lnSpc>
                <a:spcPct val="90000"/>
              </a:lnSpc>
              <a:spcAft>
                <a:spcPts val="600"/>
              </a:spcAft>
              <a:buFont typeface="Wingdings" panose="05000000000000000000" pitchFamily="2" charset="2"/>
              <a:buChar char="Ø"/>
            </a:pPr>
            <a:r>
              <a:rPr lang="en-US" sz="2000" b="0" i="0" dirty="0">
                <a:effectLst/>
                <a:latin typeface="Abadi" panose="020B0604020104020204" pitchFamily="34" charset="0"/>
              </a:rPr>
              <a:t>When visiting St Lucia, you can do some duty-free shopping, eat your fill of good food, stroll on the beach or head over to the water park for some thrilling water adventures. If the mention of adrenaline tires you out, try the many hidden spas for a relaxing day at the port. Some of the places to shop include the Bay Walk shopping mall.</a:t>
            </a:r>
          </a:p>
        </p:txBody>
      </p:sp>
    </p:spTree>
    <p:extLst>
      <p:ext uri="{BB962C8B-B14F-4D97-AF65-F5344CB8AC3E}">
        <p14:creationId xmlns:p14="http://schemas.microsoft.com/office/powerpoint/2010/main" val="1334901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1" y="301904"/>
            <a:ext cx="5034952" cy="106426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i="0" dirty="0">
                <a:effectLst/>
                <a:latin typeface="Abadi" panose="020B0604020104020204" pitchFamily="34" charset="0"/>
                <a:ea typeface="+mj-ea"/>
                <a:cs typeface="+mj-cs"/>
              </a:rPr>
              <a:t>Marigot Bay</a:t>
            </a:r>
          </a:p>
        </p:txBody>
      </p:sp>
      <p:sp>
        <p:nvSpPr>
          <p:cNvPr id="4" name="TextBox 3">
            <a:extLst>
              <a:ext uri="{FF2B5EF4-FFF2-40B4-BE49-F238E27FC236}">
                <a16:creationId xmlns:a16="http://schemas.microsoft.com/office/drawing/2014/main" id="{7E408F19-4174-1632-37D4-1CFD6D4C26DA}"/>
              </a:ext>
            </a:extLst>
          </p:cNvPr>
          <p:cNvSpPr txBox="1"/>
          <p:nvPr/>
        </p:nvSpPr>
        <p:spPr>
          <a:xfrm>
            <a:off x="138896" y="1238492"/>
            <a:ext cx="4930168" cy="4432058"/>
          </a:xfrm>
          <a:prstGeom prst="rect">
            <a:avLst/>
          </a:prstGeom>
        </p:spPr>
        <p:txBody>
          <a:bodyPr vert="horz" lIns="91440" tIns="45720" rIns="91440" bIns="45720" rtlCol="0">
            <a:normAutofit/>
          </a:bodyPr>
          <a:lstStyle/>
          <a:p>
            <a:pPr marL="114300" indent="-342900">
              <a:lnSpc>
                <a:spcPct val="90000"/>
              </a:lnSpc>
              <a:spcAft>
                <a:spcPts val="600"/>
              </a:spcAft>
              <a:buFont typeface="Wingdings" panose="05000000000000000000" pitchFamily="2" charset="2"/>
              <a:buChar char="Ø"/>
            </a:pPr>
            <a:r>
              <a:rPr lang="en-US" sz="2000" b="0" i="0" dirty="0">
                <a:effectLst/>
                <a:latin typeface="Abadi" panose="020B0604020104020204" pitchFamily="34" charset="0"/>
              </a:rPr>
              <a:t>From Rodney Bay, take a water taxi over to </a:t>
            </a:r>
            <a:r>
              <a:rPr lang="en-US" sz="2000" i="0" u="none" strike="noStrike" dirty="0">
                <a:effectLst/>
                <a:latin typeface="Abadi" panose="020B0604020104020204" pitchFamily="34" charset="0"/>
              </a:rPr>
              <a:t>Marigot Bay</a:t>
            </a:r>
            <a:r>
              <a:rPr lang="en-US" sz="2000" b="0" i="0" dirty="0">
                <a:effectLst/>
                <a:latin typeface="Abadi" panose="020B0604020104020204" pitchFamily="34" charset="0"/>
              </a:rPr>
              <a:t>. This beautiful and picturesque bay with a deep natural harbor is also known as the Hurricane Hole on account of it being protected from strong winds by the surrounding forested hill peninsulas.</a:t>
            </a:r>
          </a:p>
          <a:p>
            <a:pPr marL="114300" indent="-342900">
              <a:lnSpc>
                <a:spcPct val="90000"/>
              </a:lnSpc>
              <a:spcAft>
                <a:spcPts val="600"/>
              </a:spcAft>
              <a:buFont typeface="Wingdings" panose="05000000000000000000" pitchFamily="2" charset="2"/>
              <a:buChar char="Ø"/>
            </a:pPr>
            <a:r>
              <a:rPr lang="en-US" sz="2000" b="0" i="0" dirty="0">
                <a:effectLst/>
                <a:latin typeface="Abadi" panose="020B0604020104020204" pitchFamily="34" charset="0"/>
              </a:rPr>
              <a:t>Marigot Bay features big resorts and private residences and bears a laid-back vibe to it that is just perfect for vacation. There is plenty to eat here, and one of the most popular restaurants is the “Hurricane Hole.” It serves delicious St. Lucia cuisine as well as international favorites.</a:t>
            </a:r>
          </a:p>
        </p:txBody>
      </p:sp>
      <p:pic>
        <p:nvPicPr>
          <p:cNvPr id="7170" name="Picture 2" descr="Marigot Bay Resort, Spa and Superyacht Marina - The Howorths | The Howorths">
            <a:extLst>
              <a:ext uri="{FF2B5EF4-FFF2-40B4-BE49-F238E27FC236}">
                <a16:creationId xmlns:a16="http://schemas.microsoft.com/office/drawing/2014/main" id="{BF9521CE-F080-760A-4869-124FB0388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8" r="25559" b="2"/>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620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8196" name="Picture 4" descr="Cosol St. Lucia Tours- Visiting the Scenic town of Soufriere | Tours, Scenic, Excursions">
            <a:extLst>
              <a:ext uri="{FF2B5EF4-FFF2-40B4-BE49-F238E27FC236}">
                <a16:creationId xmlns:a16="http://schemas.microsoft.com/office/drawing/2014/main" id="{DE9656E9-A7EE-E1E7-EE02-22C1F3DD1A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33" r="2" b="2"/>
          <a:stretch/>
        </p:blipFill>
        <p:spPr bwMode="auto">
          <a:xfrm>
            <a:off x="20" y="1282472"/>
            <a:ext cx="6186880" cy="43880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301625"/>
            <a:ext cx="10080625" cy="763588"/>
          </a:xfrm>
          <a:prstGeom prst="rect">
            <a:avLst/>
          </a:prstGeom>
        </p:spPr>
        <p:txBody>
          <a:bodyPr vert="horz" lIns="91440" tIns="45720" rIns="91440" bIns="45720" rtlCol="0" anchor="ctr">
            <a:normAutofit/>
          </a:bodyPr>
          <a:lstStyle/>
          <a:p>
            <a:pPr algn="ctr"/>
            <a:r>
              <a:rPr lang="en-US" b="1" i="0" dirty="0">
                <a:effectLst/>
                <a:latin typeface="Abadi" panose="020B0604020104020204" pitchFamily="34" charset="0"/>
              </a:rPr>
              <a:t>The Town of Soufriere</a:t>
            </a:r>
          </a:p>
        </p:txBody>
      </p:sp>
      <p:sp>
        <p:nvSpPr>
          <p:cNvPr id="5" name="TextBox 4">
            <a:extLst>
              <a:ext uri="{FF2B5EF4-FFF2-40B4-BE49-F238E27FC236}">
                <a16:creationId xmlns:a16="http://schemas.microsoft.com/office/drawing/2014/main" id="{64831698-D6C9-FBA6-0753-59E83DABCD49}"/>
              </a:ext>
            </a:extLst>
          </p:cNvPr>
          <p:cNvSpPr txBox="1"/>
          <p:nvPr/>
        </p:nvSpPr>
        <p:spPr>
          <a:xfrm>
            <a:off x="6142466" y="1145456"/>
            <a:ext cx="3850796" cy="4388077"/>
          </a:xfrm>
          <a:prstGeom prst="rect">
            <a:avLst/>
          </a:prstGeom>
        </p:spPr>
        <p:txBody>
          <a:bodyPr vert="horz" lIns="91440" tIns="45720" rIns="91440" bIns="45720" rtlCol="0">
            <a:noAutofit/>
          </a:bodyPr>
          <a:lstStyle/>
          <a:p>
            <a:pPr marL="457200" indent="-342900">
              <a:lnSpc>
                <a:spcPct val="90000"/>
              </a:lnSpc>
              <a:spcAft>
                <a:spcPts val="600"/>
              </a:spcAft>
              <a:buFont typeface="Wingdings" panose="05000000000000000000" pitchFamily="2" charset="2"/>
              <a:buChar char="Ø"/>
            </a:pPr>
            <a:r>
              <a:rPr lang="en-US" sz="2000" i="0" u="none" strike="noStrike" dirty="0">
                <a:effectLst/>
                <a:latin typeface="Abadi" panose="020B0604020104020204" pitchFamily="34" charset="0"/>
              </a:rPr>
              <a:t>Soufriere</a:t>
            </a:r>
            <a:r>
              <a:rPr lang="en-US" sz="2000" i="0" dirty="0">
                <a:effectLst/>
                <a:latin typeface="Abadi" panose="020B0604020104020204" pitchFamily="34" charset="0"/>
              </a:rPr>
              <a:t> is on the southern coast of the island. Once the capital of St. Lucia when the French were in power. </a:t>
            </a:r>
            <a:r>
              <a:rPr lang="en-US" sz="2000" dirty="0">
                <a:latin typeface="Abadi" panose="020B0604020104020204" pitchFamily="34" charset="0"/>
              </a:rPr>
              <a:t>The town</a:t>
            </a:r>
            <a:r>
              <a:rPr lang="en-US" sz="2000" i="0" dirty="0">
                <a:effectLst/>
                <a:latin typeface="Abadi" panose="020B0604020104020204" pitchFamily="34" charset="0"/>
              </a:rPr>
              <a:t> features most of the island’s unique and iconic attractions.</a:t>
            </a:r>
          </a:p>
          <a:p>
            <a:pPr marL="457200" indent="-342900">
              <a:lnSpc>
                <a:spcPct val="90000"/>
              </a:lnSpc>
              <a:spcAft>
                <a:spcPts val="600"/>
              </a:spcAft>
              <a:buFont typeface="Wingdings" panose="05000000000000000000" pitchFamily="2" charset="2"/>
              <a:buChar char="Ø"/>
            </a:pPr>
            <a:r>
              <a:rPr lang="en-US" sz="2000" i="0" dirty="0">
                <a:effectLst/>
                <a:latin typeface="Abadi" panose="020B0604020104020204" pitchFamily="34" charset="0"/>
              </a:rPr>
              <a:t>It boasts of the world’s only Drive-in Volcano, the award-winning Diamond Botanical Garden, the black beaches of </a:t>
            </a:r>
            <a:r>
              <a:rPr lang="en-US" sz="2000" i="0" dirty="0" err="1">
                <a:effectLst/>
                <a:latin typeface="Abadi" panose="020B0604020104020204" pitchFamily="34" charset="0"/>
              </a:rPr>
              <a:t>Anse</a:t>
            </a:r>
            <a:r>
              <a:rPr lang="en-US" sz="2000" i="0" dirty="0">
                <a:effectLst/>
                <a:latin typeface="Abadi" panose="020B0604020104020204" pitchFamily="34" charset="0"/>
              </a:rPr>
              <a:t> Chastanet, and, the iconic pitons that have become the postcard image of the island.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66675"/>
            <a:ext cx="5146675" cy="1493838"/>
          </a:xfrm>
          <a:prstGeom prst="rect">
            <a:avLst/>
          </a:prstGeom>
        </p:spPr>
        <p:txBody>
          <a:bodyPr vert="horz" lIns="91440" tIns="45720" rIns="91440" bIns="45720" rtlCol="0" anchor="ctr">
            <a:normAutofit/>
          </a:bodyPr>
          <a:lstStyle/>
          <a:p>
            <a:pPr algn="ctr"/>
            <a:r>
              <a:rPr lang="en-US" i="0" dirty="0">
                <a:effectLst/>
                <a:latin typeface="Abadi" panose="020B0604020104020204" pitchFamily="34" charset="0"/>
              </a:rPr>
              <a:t>Diamond Botanical Garden &amp; Baths</a:t>
            </a:r>
          </a:p>
        </p:txBody>
      </p:sp>
      <p:sp>
        <p:nvSpPr>
          <p:cNvPr id="4" name="TextBox 3">
            <a:extLst>
              <a:ext uri="{FF2B5EF4-FFF2-40B4-BE49-F238E27FC236}">
                <a16:creationId xmlns:a16="http://schemas.microsoft.com/office/drawing/2014/main" id="{E6B35BB6-54E0-D83D-8433-34D5134D0312}"/>
              </a:ext>
            </a:extLst>
          </p:cNvPr>
          <p:cNvSpPr txBox="1"/>
          <p:nvPr/>
        </p:nvSpPr>
        <p:spPr>
          <a:xfrm>
            <a:off x="83123" y="1470581"/>
            <a:ext cx="5280727" cy="4048893"/>
          </a:xfrm>
          <a:prstGeom prst="rect">
            <a:avLst/>
          </a:prstGeom>
        </p:spPr>
        <p:txBody>
          <a:bodyPr vert="horz" lIns="91440" tIns="45720" rIns="91440" bIns="45720" rtlCol="0">
            <a:normAutofit fontScale="25000" lnSpcReduction="20000"/>
          </a:bodyPr>
          <a:lstStyle/>
          <a:p>
            <a:pPr marL="114300" indent="-342900">
              <a:lnSpc>
                <a:spcPct val="120000"/>
              </a:lnSpc>
              <a:spcAft>
                <a:spcPts val="600"/>
              </a:spcAft>
              <a:buFont typeface="Wingdings" panose="05000000000000000000" pitchFamily="2" charset="2"/>
              <a:buChar char="Ø"/>
            </a:pPr>
            <a:r>
              <a:rPr lang="en-US" sz="7200" i="0" dirty="0">
                <a:effectLst/>
                <a:latin typeface="Abadi" panose="020B0604020104020204" pitchFamily="34" charset="0"/>
              </a:rPr>
              <a:t>Diamond Botanical Gardens, Waterfall, and Mineral Baths is a six-acre private park Located in Soufriere, about 27 miles from the cruise port.  Ther</a:t>
            </a:r>
            <a:r>
              <a:rPr lang="en-US" sz="7200" dirty="0">
                <a:latin typeface="Abadi" panose="020B0604020104020204" pitchFamily="34" charset="0"/>
              </a:rPr>
              <a:t>e is a </a:t>
            </a:r>
            <a:r>
              <a:rPr lang="en-US" sz="7200" i="0" dirty="0">
                <a:effectLst/>
                <a:latin typeface="Abadi" panose="020B0604020104020204" pitchFamily="34" charset="0"/>
              </a:rPr>
              <a:t>diverse range of tropical plants, flowers, birds, and insects in the park. </a:t>
            </a:r>
          </a:p>
          <a:p>
            <a:pPr marL="114300" indent="-342900">
              <a:lnSpc>
                <a:spcPct val="120000"/>
              </a:lnSpc>
              <a:spcAft>
                <a:spcPts val="600"/>
              </a:spcAft>
              <a:buFont typeface="Wingdings" panose="05000000000000000000" pitchFamily="2" charset="2"/>
              <a:buChar char="Ø"/>
            </a:pPr>
            <a:r>
              <a:rPr lang="en-US" sz="7200" i="0" dirty="0">
                <a:effectLst/>
                <a:latin typeface="Abadi" panose="020B0604020104020204" pitchFamily="34" charset="0"/>
              </a:rPr>
              <a:t>Visit the colorful waterfall for that perfect photo op. Relax in the warm soothing waters of the mineral baths. It sits in a natural gorge that begins up the road at the world’s only drive-through volcano and bubbling Sulphur Springs.</a:t>
            </a:r>
          </a:p>
        </p:txBody>
      </p:sp>
      <p:pic>
        <p:nvPicPr>
          <p:cNvPr id="2050" name="Picture 2">
            <a:extLst>
              <a:ext uri="{FF2B5EF4-FFF2-40B4-BE49-F238E27FC236}">
                <a16:creationId xmlns:a16="http://schemas.microsoft.com/office/drawing/2014/main" id="{0EDF4A41-9C5A-B2AD-C1E2-932DCE7E8F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74" r="14163" b="-1"/>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13AC1E8-C2DD-49A9-D751-ED527FE7A652}"/>
              </a:ext>
            </a:extLst>
          </p:cNvPr>
          <p:cNvSpPr txBox="1"/>
          <p:nvPr/>
        </p:nvSpPr>
        <p:spPr>
          <a:xfrm>
            <a:off x="-2521" y="4541177"/>
            <a:ext cx="5446972" cy="923330"/>
          </a:xfrm>
          <a:prstGeom prst="rect">
            <a:avLst/>
          </a:prstGeom>
          <a:noFill/>
        </p:spPr>
        <p:txBody>
          <a:bodyPr wrap="square">
            <a:spAutoFit/>
          </a:bodyPr>
          <a:lstStyle/>
          <a:p>
            <a:pPr algn="ctr" rtl="0"/>
            <a:r>
              <a:rPr lang="en-US" b="0" i="0" dirty="0">
                <a:solidFill>
                  <a:srgbClr val="000000"/>
                </a:solidFill>
                <a:effectLst/>
                <a:latin typeface="Work Sans" pitchFamily="2" charset="0"/>
              </a:rPr>
              <a:t>Garden Admissio</a:t>
            </a:r>
            <a:r>
              <a:rPr lang="en-US" b="0" i="0" dirty="0">
                <a:solidFill>
                  <a:srgbClr val="000000"/>
                </a:solidFill>
                <a:effectLst/>
                <a:latin typeface="Abadi" panose="020B0604020104020204" pitchFamily="34" charset="0"/>
              </a:rPr>
              <a:t>n: US$7 Children: $3.50</a:t>
            </a:r>
            <a:br>
              <a:rPr lang="en-US" dirty="0">
                <a:latin typeface="Abadi" panose="020B0604020104020204" pitchFamily="34" charset="0"/>
              </a:rPr>
            </a:br>
            <a:r>
              <a:rPr lang="en-US" b="0" i="0" dirty="0">
                <a:solidFill>
                  <a:srgbClr val="000000"/>
                </a:solidFill>
                <a:effectLst/>
                <a:latin typeface="Abadi" panose="020B0604020104020204" pitchFamily="34" charset="0"/>
              </a:rPr>
              <a:t>Private Baths: US$7</a:t>
            </a:r>
            <a:br>
              <a:rPr lang="en-US" dirty="0">
                <a:latin typeface="Abadi" panose="020B0604020104020204" pitchFamily="34" charset="0"/>
              </a:rPr>
            </a:br>
            <a:r>
              <a:rPr lang="en-US" b="0" i="0" dirty="0">
                <a:solidFill>
                  <a:srgbClr val="000000"/>
                </a:solidFill>
                <a:effectLst/>
                <a:latin typeface="Abadi" panose="020B0604020104020204" pitchFamily="34" charset="0"/>
              </a:rPr>
              <a:t>Public Baths: US$6</a:t>
            </a:r>
            <a:endParaRPr lang="en-US" dirty="0">
              <a:latin typeface="Abadi" panose="020B0604020104020204" pitchFamily="34" charset="0"/>
            </a:endParaRPr>
          </a:p>
        </p:txBody>
      </p:sp>
    </p:spTree>
    <p:extLst>
      <p:ext uri="{BB962C8B-B14F-4D97-AF65-F5344CB8AC3E}">
        <p14:creationId xmlns:p14="http://schemas.microsoft.com/office/powerpoint/2010/main" val="463616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54B9A610-78BC-DDC4-1821-07FFA598E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1501C0-4A6B-490D-A5E1-502C5D75795A}"/>
              </a:ext>
            </a:extLst>
          </p:cNvPr>
          <p:cNvSpPr txBox="1">
            <a:spLocks noGrp="1"/>
          </p:cNvSpPr>
          <p:nvPr>
            <p:ph type="title" idx="4294967295"/>
          </p:nvPr>
        </p:nvSpPr>
        <p:spPr>
          <a:xfrm>
            <a:off x="0" y="301625"/>
            <a:ext cx="10077450" cy="568325"/>
          </a:xfrm>
          <a:prstGeom prst="rect">
            <a:avLst/>
          </a:prstGeom>
        </p:spPr>
        <p:txBody>
          <a:bodyPr vert="horz" lIns="91440" tIns="45720" rIns="91440" bIns="45720" rtlCol="0" anchor="ctr">
            <a:noAutofit/>
          </a:bodyPr>
          <a:lstStyle/>
          <a:p>
            <a:pPr algn="ctr"/>
            <a:r>
              <a:rPr lang="en-US" b="0" i="0" dirty="0">
                <a:solidFill>
                  <a:srgbClr val="202124"/>
                </a:solidFill>
                <a:effectLst/>
                <a:latin typeface="Abadi" panose="020B0604020104020204" pitchFamily="34" charset="0"/>
              </a:rPr>
              <a:t>Pointe </a:t>
            </a:r>
            <a:r>
              <a:rPr lang="en-US" dirty="0">
                <a:solidFill>
                  <a:srgbClr val="202124"/>
                </a:solidFill>
                <a:latin typeface="Abadi" panose="020B0604020104020204" pitchFamily="34" charset="0"/>
              </a:rPr>
              <a:t>S</a:t>
            </a:r>
            <a:r>
              <a:rPr lang="en-US" b="0" i="0" dirty="0">
                <a:solidFill>
                  <a:srgbClr val="202124"/>
                </a:solidFill>
                <a:effectLst/>
                <a:latin typeface="Abadi" panose="020B0604020104020204" pitchFamily="34" charset="0"/>
              </a:rPr>
              <a:t>eraphine Beach</a:t>
            </a:r>
            <a:endParaRPr lang="en-US" sz="400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11631F9B-6296-A709-8BD7-5ECDBF43BB3D}"/>
              </a:ext>
            </a:extLst>
          </p:cNvPr>
          <p:cNvSpPr txBox="1"/>
          <p:nvPr/>
        </p:nvSpPr>
        <p:spPr>
          <a:xfrm>
            <a:off x="192505" y="952901"/>
            <a:ext cx="9588103" cy="4093428"/>
          </a:xfrm>
          <a:prstGeom prst="rect">
            <a:avLst/>
          </a:prstGeom>
          <a:noFill/>
        </p:spPr>
        <p:txBody>
          <a:bodyPr wrap="square">
            <a:spAutoFit/>
          </a:bodyPr>
          <a:lstStyle/>
          <a:p>
            <a:pPr marL="342900" indent="-342900">
              <a:buFont typeface="Wingdings" panose="05000000000000000000" pitchFamily="2" charset="2"/>
              <a:buChar char="Ø"/>
            </a:pPr>
            <a:r>
              <a:rPr lang="en-US" sz="2000" i="0" dirty="0">
                <a:effectLst/>
                <a:latin typeface="Abadi" panose="020B0604020104020204" pitchFamily="34" charset="0"/>
              </a:rPr>
              <a:t>The beaches are stunning and relatively close to the cruise port in Castries. </a:t>
            </a:r>
            <a:r>
              <a:rPr lang="en-US" sz="2000" i="0" dirty="0">
                <a:solidFill>
                  <a:srgbClr val="202124"/>
                </a:solidFill>
                <a:effectLst/>
                <a:latin typeface="Abadi" panose="020B0604020104020204" pitchFamily="34" charset="0"/>
              </a:rPr>
              <a:t>Pointe Seraphine Beach </a:t>
            </a:r>
            <a:r>
              <a:rPr lang="en-US" sz="2000" i="0" dirty="0">
                <a:solidFill>
                  <a:srgbClr val="333333"/>
                </a:solidFill>
                <a:effectLst/>
                <a:latin typeface="Abadi" panose="020B0604020104020204" pitchFamily="34" charset="0"/>
              </a:rPr>
              <a:t>is only a 20-minute walk from the cruise dock. Just follow the road out of the dock area and then turn left to follow the John Compton Highway around the airport runway. This area has residential housing and sidewalks. </a:t>
            </a:r>
          </a:p>
          <a:p>
            <a:pPr marL="342900" indent="-342900">
              <a:buFont typeface="Wingdings" panose="05000000000000000000" pitchFamily="2" charset="2"/>
              <a:buChar char="Ø"/>
            </a:pPr>
            <a:r>
              <a:rPr lang="en-US" sz="2000" i="0" dirty="0">
                <a:solidFill>
                  <a:srgbClr val="333333"/>
                </a:solidFill>
                <a:effectLst/>
                <a:latin typeface="Abadi" panose="020B0604020104020204" pitchFamily="34" charset="0"/>
              </a:rPr>
              <a:t>Once at the beach, either turn left to walk on the path through the cemetery to reach a more or less deserted part of the beach, or </a:t>
            </a:r>
            <a:br>
              <a:rPr lang="en-US" sz="2000" i="0" dirty="0">
                <a:solidFill>
                  <a:srgbClr val="333333"/>
                </a:solidFill>
                <a:effectLst/>
                <a:latin typeface="Abadi" panose="020B0604020104020204" pitchFamily="34" charset="0"/>
              </a:rPr>
            </a:br>
            <a:r>
              <a:rPr lang="en-US" sz="2000" i="0" dirty="0">
                <a:solidFill>
                  <a:srgbClr val="333333"/>
                </a:solidFill>
                <a:effectLst/>
                <a:latin typeface="Abadi" panose="020B0604020104020204" pitchFamily="34" charset="0"/>
              </a:rPr>
              <a:t>turn right and walk past the Rendezvous Resort to </a:t>
            </a:r>
            <a:br>
              <a:rPr lang="en-US" sz="2000" i="0" dirty="0">
                <a:solidFill>
                  <a:srgbClr val="333333"/>
                </a:solidFill>
                <a:effectLst/>
                <a:latin typeface="Abadi" panose="020B0604020104020204" pitchFamily="34" charset="0"/>
              </a:rPr>
            </a:br>
            <a:r>
              <a:rPr lang="en-US" sz="2000" i="0" dirty="0">
                <a:solidFill>
                  <a:srgbClr val="333333"/>
                </a:solidFill>
                <a:effectLst/>
                <a:latin typeface="Abadi" panose="020B0604020104020204" pitchFamily="34" charset="0"/>
              </a:rPr>
              <a:t>find a spot. On either side, there is a good stretch of </a:t>
            </a:r>
            <a:br>
              <a:rPr lang="en-US" sz="2000" i="0" dirty="0">
                <a:solidFill>
                  <a:srgbClr val="333333"/>
                </a:solidFill>
                <a:effectLst/>
                <a:latin typeface="Abadi" panose="020B0604020104020204" pitchFamily="34" charset="0"/>
              </a:rPr>
            </a:br>
            <a:r>
              <a:rPr lang="en-US" sz="2000" i="0" dirty="0">
                <a:solidFill>
                  <a:srgbClr val="333333"/>
                </a:solidFill>
                <a:effectLst/>
                <a:latin typeface="Abadi" panose="020B0604020104020204" pitchFamily="34" charset="0"/>
              </a:rPr>
              <a:t>sandy beach with trees for shade or lounge chairs to </a:t>
            </a:r>
            <a:br>
              <a:rPr lang="en-US" sz="2000" i="0" dirty="0">
                <a:solidFill>
                  <a:srgbClr val="333333"/>
                </a:solidFill>
                <a:effectLst/>
                <a:latin typeface="Abadi" panose="020B0604020104020204" pitchFamily="34" charset="0"/>
              </a:rPr>
            </a:br>
            <a:r>
              <a:rPr lang="en-US" sz="2000" i="0" dirty="0">
                <a:solidFill>
                  <a:srgbClr val="333333"/>
                </a:solidFill>
                <a:effectLst/>
                <a:latin typeface="Abadi" panose="020B0604020104020204" pitchFamily="34" charset="0"/>
              </a:rPr>
              <a:t>rent. This is a beach that cruise ships don't have </a:t>
            </a:r>
            <a:br>
              <a:rPr lang="en-US" sz="2000" i="0" dirty="0">
                <a:solidFill>
                  <a:srgbClr val="333333"/>
                </a:solidFill>
                <a:effectLst/>
                <a:latin typeface="Abadi" panose="020B0604020104020204" pitchFamily="34" charset="0"/>
              </a:rPr>
            </a:br>
            <a:r>
              <a:rPr lang="en-US" sz="2000" i="0" dirty="0">
                <a:solidFill>
                  <a:srgbClr val="333333"/>
                </a:solidFill>
                <a:effectLst/>
                <a:latin typeface="Abadi" panose="020B0604020104020204" pitchFamily="34" charset="0"/>
              </a:rPr>
              <a:t>excursions to so it is not crowded, but locals use </a:t>
            </a:r>
            <a:br>
              <a:rPr lang="en-US" sz="2000" i="0" dirty="0">
                <a:solidFill>
                  <a:srgbClr val="333333"/>
                </a:solidFill>
                <a:effectLst/>
                <a:latin typeface="Abadi" panose="020B0604020104020204" pitchFamily="34" charset="0"/>
              </a:rPr>
            </a:br>
            <a:r>
              <a:rPr lang="en-US" sz="2000" i="0" dirty="0">
                <a:solidFill>
                  <a:srgbClr val="333333"/>
                </a:solidFill>
                <a:effectLst/>
                <a:latin typeface="Abadi" panose="020B0604020104020204" pitchFamily="34" charset="0"/>
              </a:rPr>
              <a:t>this beach regularly. </a:t>
            </a:r>
          </a:p>
          <a:p>
            <a:pPr marL="342900" indent="-342900">
              <a:buFont typeface="Wingdings" panose="05000000000000000000" pitchFamily="2" charset="2"/>
              <a:buChar char="Ø"/>
            </a:pPr>
            <a:r>
              <a:rPr lang="en-US" sz="2000" i="0" dirty="0">
                <a:solidFill>
                  <a:srgbClr val="333333"/>
                </a:solidFill>
                <a:effectLst/>
                <a:latin typeface="Abadi" panose="020B0604020104020204" pitchFamily="34" charset="0"/>
              </a:rPr>
              <a:t>Taxis cost $5 per person one way. </a:t>
            </a:r>
            <a:endParaRPr lang="en-US" sz="2000" dirty="0">
              <a:latin typeface="Abadi" panose="020B0604020104020204" pitchFamily="34" charset="0"/>
            </a:endParaRPr>
          </a:p>
        </p:txBody>
      </p:sp>
      <p:pic>
        <p:nvPicPr>
          <p:cNvPr id="6" name="Picture 5" descr="A map of a city&#10;&#10;Description automatically generated">
            <a:extLst>
              <a:ext uri="{FF2B5EF4-FFF2-40B4-BE49-F238E27FC236}">
                <a16:creationId xmlns:a16="http://schemas.microsoft.com/office/drawing/2014/main" id="{891A298F-92F9-98DD-9045-87275196F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375" y="2572239"/>
            <a:ext cx="3665075" cy="3098311"/>
          </a:xfrm>
          <a:prstGeom prst="rect">
            <a:avLst/>
          </a:prstGeom>
        </p:spPr>
      </p:pic>
    </p:spTree>
    <p:extLst>
      <p:ext uri="{BB962C8B-B14F-4D97-AF65-F5344CB8AC3E}">
        <p14:creationId xmlns:p14="http://schemas.microsoft.com/office/powerpoint/2010/main" val="3663694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5706509" y="504048"/>
            <a:ext cx="4259294" cy="1100407"/>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400" b="1" i="0" dirty="0">
                <a:effectLst/>
                <a:latin typeface="Abadi" panose="020B0604020104020204" pitchFamily="34" charset="0"/>
                <a:ea typeface="+mj-ea"/>
                <a:cs typeface="+mj-cs"/>
              </a:rPr>
              <a:t>Aerial Tram Ride</a:t>
            </a:r>
          </a:p>
        </p:txBody>
      </p:sp>
      <p:pic>
        <p:nvPicPr>
          <p:cNvPr id="3074" name="Picture 2" descr="St lucia Babonneau rainforest aerial tram | Kate on Conservation">
            <a:extLst>
              <a:ext uri="{FF2B5EF4-FFF2-40B4-BE49-F238E27FC236}">
                <a16:creationId xmlns:a16="http://schemas.microsoft.com/office/drawing/2014/main" id="{1CEFDC1B-27A2-CA22-4BA9-5330E7D050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86" r="10709" b="-3"/>
          <a:stretch/>
        </p:blipFill>
        <p:spPr bwMode="auto">
          <a:xfrm>
            <a:off x="20" y="10"/>
            <a:ext cx="5706489" cy="567054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31C913-D6C2-8EAC-8637-6B8028C2819F}"/>
              </a:ext>
            </a:extLst>
          </p:cNvPr>
          <p:cNvSpPr txBox="1"/>
          <p:nvPr/>
        </p:nvSpPr>
        <p:spPr>
          <a:xfrm>
            <a:off x="5637229" y="1814197"/>
            <a:ext cx="4328573" cy="3231821"/>
          </a:xfrm>
          <a:prstGeom prst="rect">
            <a:avLst/>
          </a:prstGeom>
        </p:spPr>
        <p:txBody>
          <a:bodyPr vert="horz" lIns="91440" tIns="45720" rIns="91440" bIns="45720" rtlCol="0">
            <a:noAutofit/>
          </a:bodyPr>
          <a:lstStyle/>
          <a:p>
            <a:pPr marL="114300" indent="-342900">
              <a:lnSpc>
                <a:spcPct val="90000"/>
              </a:lnSpc>
              <a:spcAft>
                <a:spcPts val="600"/>
              </a:spcAft>
              <a:buFont typeface="Wingdings" panose="05000000000000000000" pitchFamily="2" charset="2"/>
              <a:buChar char="Ø"/>
            </a:pPr>
            <a:r>
              <a:rPr lang="en-US" sz="2000" b="0" i="0" dirty="0">
                <a:effectLst/>
                <a:latin typeface="Abadi" panose="020B0604020104020204" pitchFamily="34" charset="0"/>
              </a:rPr>
              <a:t>Exploring St Lucia’s forest is a popular activity for all tourists on the island, and you will enjoy it, too. Take a gentle aerial tram ride through the island’s northwestern rainforest.</a:t>
            </a:r>
          </a:p>
          <a:p>
            <a:pPr marL="114300" indent="-342900">
              <a:lnSpc>
                <a:spcPct val="90000"/>
              </a:lnSpc>
              <a:spcAft>
                <a:spcPts val="600"/>
              </a:spcAft>
              <a:buFont typeface="Wingdings" panose="05000000000000000000" pitchFamily="2" charset="2"/>
              <a:buChar char="Ø"/>
            </a:pPr>
            <a:r>
              <a:rPr lang="en-US" sz="2000" b="0" i="0" dirty="0">
                <a:effectLst/>
                <a:latin typeface="Abadi" panose="020B0604020104020204" pitchFamily="34" charset="0"/>
              </a:rPr>
              <a:t>This ride happens on a suspended open-ended gondola that slowly takes you on a tour of the forest’s canopy with a guide who explains the local tropical flora and fauna. Enjoy this activity as you get panoramic views of the rainforest and its inhabitants.</a:t>
            </a:r>
            <a:endParaRPr lang="en-US" sz="2000" dirty="0">
              <a:latin typeface="Abadi" panose="020B0604020104020204" pitchFamily="34"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344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69850" y="3103050"/>
            <a:ext cx="3309958" cy="202800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i="0" dirty="0">
                <a:effectLst/>
                <a:latin typeface="Abadi" panose="020B0604020104020204" pitchFamily="34" charset="0"/>
                <a:ea typeface="+mj-ea"/>
                <a:cs typeface="+mj-cs"/>
              </a:rPr>
              <a:t>Sulphur Springs Park</a:t>
            </a:r>
          </a:p>
        </p:txBody>
      </p:sp>
      <p:pic>
        <p:nvPicPr>
          <p:cNvPr id="4098" name="Picture 2" descr="See the source image">
            <a:extLst>
              <a:ext uri="{FF2B5EF4-FFF2-40B4-BE49-F238E27FC236}">
                <a16:creationId xmlns:a16="http://schemas.microsoft.com/office/drawing/2014/main" id="{D5762850-624C-1091-C188-20FF7B11EB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08" r="2" b="31420"/>
          <a:stretch/>
        </p:blipFill>
        <p:spPr bwMode="auto">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E638F1-6840-46F0-F2D8-FC5E6662F408}"/>
              </a:ext>
            </a:extLst>
          </p:cNvPr>
          <p:cNvSpPr txBox="1"/>
          <p:nvPr/>
        </p:nvSpPr>
        <p:spPr>
          <a:xfrm>
            <a:off x="3379809" y="3068128"/>
            <a:ext cx="6630966" cy="2965028"/>
          </a:xfrm>
          <a:prstGeom prst="rect">
            <a:avLst/>
          </a:prstGeom>
        </p:spPr>
        <p:txBody>
          <a:bodyPr vert="horz" lIns="91440" tIns="45720" rIns="91440" bIns="45720" rtlCol="0" anchor="t">
            <a:noAutofit/>
          </a:bodyPr>
          <a:lstStyle/>
          <a:p>
            <a:pPr marL="342900" indent="-228600">
              <a:lnSpc>
                <a:spcPct val="90000"/>
              </a:lnSpc>
              <a:spcAft>
                <a:spcPts val="600"/>
              </a:spcAft>
              <a:buFont typeface="Arial" panose="020B0604020202020204" pitchFamily="34" charset="0"/>
              <a:buChar char="•"/>
            </a:pPr>
            <a:r>
              <a:rPr lang="en-US" sz="2000" b="0" i="0" dirty="0">
                <a:effectLst/>
              </a:rPr>
              <a:t>One of the most popular attractions in St. Lucia is the mud bath in Sulphur Springs State Park. Located about a mile from Soufriere’s harbor. Just a few steps from the drive-in volcano are the mud baths. The mud is said to heal, restore, tighten, and rejuvenate your skin.</a:t>
            </a:r>
          </a:p>
          <a:p>
            <a:pPr marL="342900" indent="-228600">
              <a:lnSpc>
                <a:spcPct val="90000"/>
              </a:lnSpc>
              <a:spcAft>
                <a:spcPts val="600"/>
              </a:spcAft>
              <a:buFont typeface="Arial" panose="020B0604020202020204" pitchFamily="34" charset="0"/>
              <a:buChar char="•"/>
            </a:pPr>
            <a:r>
              <a:rPr lang="en-US" sz="2000" b="0" i="0" dirty="0">
                <a:effectLst/>
              </a:rPr>
              <a:t>A visit to the bath involves applying the warm gray mud on your body. Then, take a bath in the mineral-rich waters of Sulphur Springs. Afterward, you can cool off at a nearby waterfall. </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30709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ahoma" panose="020B0604030504040204" pitchFamily="34" charset="0"/>
                <a:ea typeface="Tahoma" panose="020B0604030504040204" pitchFamily="34" charset="0"/>
                <a:cs typeface="Tahoma" panose="020B0604030504040204" pitchFamily="34" charset="0"/>
              </a:rPr>
              <a:t>Restaurants</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138545" y="828982"/>
            <a:ext cx="9942079" cy="4985980"/>
          </a:xfrm>
          <a:prstGeom prst="rect">
            <a:avLst/>
          </a:prstGeom>
          <a:noFill/>
        </p:spPr>
        <p:txBody>
          <a:bodyPr wrap="square">
            <a:spAutoFit/>
          </a:bodyPr>
          <a:lstStyle/>
          <a:p>
            <a:pPr>
              <a:buClrTx/>
              <a:buFontTx/>
              <a:buNone/>
            </a:pPr>
            <a:r>
              <a:rPr lang="en-US" altLang="en-US" sz="2000" dirty="0">
                <a:latin typeface="Abadi" panose="020B0604020104020204" pitchFamily="34" charset="0"/>
                <a:ea typeface="Tahoma" panose="020B0604030504040204" pitchFamily="34" charset="0"/>
                <a:cs typeface="Tahoma" panose="020B0604030504040204" pitchFamily="34" charset="0"/>
              </a:rPr>
              <a:t>There are a lot of excellent restaurants in </a:t>
            </a:r>
            <a:r>
              <a:rPr lang="en-US" sz="2000" dirty="0">
                <a:latin typeface="Abadi" panose="020B0604020104020204" pitchFamily="34" charset="0"/>
                <a:ea typeface="Tahoma" panose="020B0604030504040204" pitchFamily="34" charset="0"/>
                <a:cs typeface="Tahoma" panose="020B0604030504040204" pitchFamily="34" charset="0"/>
              </a:rPr>
              <a:t>St. Lucia</a:t>
            </a:r>
            <a:r>
              <a:rPr lang="en-US" altLang="en-US" sz="2000" dirty="0">
                <a:latin typeface="Abadi" panose="020B0604020104020204" pitchFamily="34" charset="0"/>
                <a:ea typeface="Tahoma" panose="020B0604030504040204" pitchFamily="34" charset="0"/>
                <a:cs typeface="Tahoma" panose="020B0604030504040204" pitchFamily="34" charset="0"/>
              </a:rPr>
              <a:t>. Especially for </a:t>
            </a:r>
            <a:r>
              <a:rPr lang="en-US" sz="2000" i="0" u="none" strike="noStrike" dirty="0">
                <a:effectLst/>
                <a:latin typeface="Abadi" panose="020B0604020104020204" pitchFamily="34" charset="0"/>
                <a:ea typeface="Tahoma" panose="020B0604030504040204" pitchFamily="34" charset="0"/>
                <a:cs typeface="Tahoma" panose="020B0604030504040204" pitchFamily="34" charset="0"/>
              </a:rPr>
              <a:t>Caribbean S</a:t>
            </a:r>
            <a:r>
              <a:rPr lang="en-US" altLang="en-US" sz="2000" dirty="0">
                <a:latin typeface="Abadi" panose="020B0604020104020204" pitchFamily="34" charset="0"/>
                <a:ea typeface="Tahoma" panose="020B0604030504040204" pitchFamily="34" charset="0"/>
                <a:cs typeface="Tahoma" panose="020B0604030504040204" pitchFamily="34" charset="0"/>
              </a:rPr>
              <a:t>eafood. </a:t>
            </a:r>
          </a:p>
          <a:p>
            <a:pPr>
              <a:buClrTx/>
              <a:buFontTx/>
              <a:buNone/>
            </a:pPr>
            <a:r>
              <a:rPr lang="en-US" altLang="en-US" sz="2000" dirty="0">
                <a:latin typeface="Abadi" panose="020B0604020104020204" pitchFamily="34" charset="0"/>
                <a:ea typeface="Tahoma" panose="020B0604030504040204" pitchFamily="34" charset="0"/>
                <a:cs typeface="Tahoma" panose="020B0604030504040204" pitchFamily="34" charset="0"/>
              </a:rPr>
              <a:t>Here are some recommendations: </a:t>
            </a:r>
            <a:endParaRPr lang="en-US" sz="2000" dirty="0">
              <a:latin typeface="Abadi" panose="020B0604020104020204" pitchFamily="34" charset="0"/>
              <a:ea typeface="Tahoma" panose="020B0604030504040204" pitchFamily="34" charset="0"/>
              <a:cs typeface="Tahoma" panose="020B0604030504040204" pitchFamily="34" charset="0"/>
            </a:endParaRPr>
          </a:p>
          <a:p>
            <a:pPr algn="l"/>
            <a:r>
              <a:rPr lang="en-US" sz="2000" b="1" i="0" dirty="0">
                <a:effectLst/>
                <a:latin typeface="Abadi" panose="020B0604020104020204" pitchFamily="34" charset="0"/>
              </a:rPr>
              <a:t>The Pink Plantation House </a:t>
            </a:r>
            <a:r>
              <a:rPr lang="en-US" sz="2000" b="0" i="0" u="none" strike="noStrike" dirty="0">
                <a:effectLst/>
                <a:latin typeface="Abadi" panose="020B0604020104020204" pitchFamily="34" charset="0"/>
              </a:rPr>
              <a:t>$$ - $$$ Caribbean, Vegetarian</a:t>
            </a:r>
            <a:endParaRPr lang="en-US" sz="2000" b="0" i="0" dirty="0">
              <a:effectLst/>
              <a:latin typeface="Abadi" panose="020B0604020104020204" pitchFamily="34" charset="0"/>
            </a:endParaRPr>
          </a:p>
          <a:p>
            <a:pPr algn="l"/>
            <a:r>
              <a:rPr lang="en-US" sz="2000" b="0" i="0" u="none" strike="noStrike" dirty="0">
                <a:effectLst/>
                <a:latin typeface="Abadi" panose="020B0604020104020204" pitchFamily="34" charset="0"/>
              </a:rPr>
              <a:t>The Morne Fortune Chef Harry Drive, Castries</a:t>
            </a:r>
          </a:p>
          <a:p>
            <a:pPr algn="l"/>
            <a:r>
              <a:rPr lang="en-US" sz="2000" b="1" i="0" dirty="0">
                <a:effectLst/>
                <a:latin typeface="Abadi" panose="020B0604020104020204" pitchFamily="34" charset="0"/>
              </a:rPr>
              <a:t>The Coal Pot </a:t>
            </a:r>
            <a:r>
              <a:rPr lang="en-US" sz="2000" b="0" i="0" u="none" strike="noStrike" dirty="0">
                <a:effectLst/>
                <a:latin typeface="Abadi" panose="020B0604020104020204" pitchFamily="34" charset="0"/>
              </a:rPr>
              <a:t>$$$$ Caribbean, Seafood, Fusion</a:t>
            </a:r>
            <a:endParaRPr lang="en-US" sz="2000" b="0" i="0" dirty="0">
              <a:effectLst/>
              <a:latin typeface="Abadi" panose="020B0604020104020204" pitchFamily="34" charset="0"/>
            </a:endParaRPr>
          </a:p>
          <a:p>
            <a:pPr algn="l"/>
            <a:r>
              <a:rPr lang="en-US" sz="2000" b="0" i="0" u="none" strike="noStrike" dirty="0">
                <a:effectLst/>
                <a:latin typeface="Abadi" panose="020B0604020104020204" pitchFamily="34" charset="0"/>
              </a:rPr>
              <a:t>Seraphine Road, Castries</a:t>
            </a:r>
          </a:p>
          <a:p>
            <a:pPr algn="l"/>
            <a:r>
              <a:rPr lang="en-US" sz="2000" b="1" i="0" dirty="0">
                <a:effectLst/>
                <a:latin typeface="Abadi" panose="020B0604020104020204" pitchFamily="34" charset="0"/>
              </a:rPr>
              <a:t>Chef Robby's Caribbean Pirates </a:t>
            </a:r>
            <a:r>
              <a:rPr lang="en-US" sz="2000" b="0" i="0" u="none" strike="noStrike" dirty="0">
                <a:effectLst/>
                <a:latin typeface="Abadi" panose="020B0604020104020204" pitchFamily="34" charset="0"/>
              </a:rPr>
              <a:t>$$ - $$$ Caribbean, Bar, Seafood</a:t>
            </a:r>
            <a:endParaRPr lang="en-US" sz="2000" b="0" i="0" dirty="0">
              <a:effectLst/>
              <a:latin typeface="Abadi" panose="020B0604020104020204" pitchFamily="34" charset="0"/>
            </a:endParaRPr>
          </a:p>
          <a:p>
            <a:pPr algn="l"/>
            <a:r>
              <a:rPr lang="en-US" sz="2000" b="0" i="0" u="none" strike="noStrike" dirty="0">
                <a:effectLst/>
                <a:latin typeface="Abadi" panose="020B0604020104020204" pitchFamily="34" charset="0"/>
              </a:rPr>
              <a:t>Jeremie Street St. Lucia</a:t>
            </a:r>
            <a:endParaRPr lang="en-US" sz="2000" b="0" i="0" dirty="0">
              <a:effectLst/>
              <a:latin typeface="Abadi" panose="020B0604020104020204" pitchFamily="34" charset="0"/>
            </a:endParaRPr>
          </a:p>
          <a:p>
            <a:pPr algn="l"/>
            <a:r>
              <a:rPr lang="en-US" sz="2000" b="1" i="0" dirty="0">
                <a:effectLst/>
                <a:latin typeface="Abadi" panose="020B0604020104020204" pitchFamily="34" charset="0"/>
              </a:rPr>
              <a:t>Sea Grapes Beach Bar &amp; Restaurant </a:t>
            </a:r>
            <a:r>
              <a:rPr lang="en-US" sz="2000" b="0" i="0" u="none" strike="noStrike" dirty="0">
                <a:effectLst/>
                <a:latin typeface="Abadi" panose="020B0604020104020204" pitchFamily="34" charset="0"/>
              </a:rPr>
              <a:t>$$ - $$$ Caribbean, Bar, Seafood</a:t>
            </a:r>
            <a:endParaRPr lang="en-US" sz="2000" b="0" i="0" dirty="0">
              <a:effectLst/>
              <a:latin typeface="Abadi" panose="020B0604020104020204" pitchFamily="34" charset="0"/>
            </a:endParaRPr>
          </a:p>
          <a:p>
            <a:pPr algn="l"/>
            <a:r>
              <a:rPr lang="en-US" sz="2000" b="0" i="0" u="none" strike="noStrike" dirty="0">
                <a:effectLst/>
                <a:latin typeface="Abadi" panose="020B0604020104020204" pitchFamily="34" charset="0"/>
              </a:rPr>
              <a:t>Reduit Beach Avenue, Gros Islet </a:t>
            </a:r>
          </a:p>
          <a:p>
            <a:pPr algn="l"/>
            <a:r>
              <a:rPr lang="en-US" sz="2000" b="1" i="0" dirty="0">
                <a:effectLst/>
                <a:latin typeface="Abadi" panose="020B0604020104020204" pitchFamily="34" charset="0"/>
              </a:rPr>
              <a:t>Buzz Seafood and Grill  </a:t>
            </a:r>
            <a:r>
              <a:rPr lang="en-US" sz="2000" b="0" i="0" u="none" strike="noStrike" dirty="0">
                <a:effectLst/>
                <a:latin typeface="Abadi" panose="020B0604020104020204" pitchFamily="34" charset="0"/>
              </a:rPr>
              <a:t>$$ - $$$ Caribbean, Seafood</a:t>
            </a:r>
            <a:endParaRPr lang="en-US" sz="2000" b="0" i="0" dirty="0">
              <a:effectLst/>
              <a:latin typeface="Abadi" panose="020B0604020104020204" pitchFamily="34" charset="0"/>
            </a:endParaRPr>
          </a:p>
          <a:p>
            <a:pPr algn="l"/>
            <a:r>
              <a:rPr lang="en-US" sz="2000" b="0" i="0" u="none" strike="noStrike" dirty="0">
                <a:effectLst/>
                <a:latin typeface="Abadi" panose="020B0604020104020204" pitchFamily="34" charset="0"/>
              </a:rPr>
              <a:t>Reduit Beach Ave Rodney Bay Marina, Rodney Bay</a:t>
            </a:r>
            <a:endParaRPr lang="en-US" sz="2000" b="0" i="0" dirty="0">
              <a:effectLst/>
              <a:latin typeface="Abadi" panose="020B0604020104020204" pitchFamily="34" charset="0"/>
            </a:endParaRPr>
          </a:p>
          <a:p>
            <a:r>
              <a:rPr lang="en-US" sz="2000" b="1" dirty="0">
                <a:effectLst/>
                <a:latin typeface="Abadi" panose="020B0604020104020204" pitchFamily="34" charset="0"/>
              </a:rPr>
              <a:t>Dream Campari Restaurant </a:t>
            </a:r>
            <a:r>
              <a:rPr lang="en-US" sz="2000" u="none" strike="noStrike" dirty="0">
                <a:effectLst/>
                <a:latin typeface="Abadi" panose="020B0604020104020204" pitchFamily="34" charset="0"/>
              </a:rPr>
              <a:t>$ American, Caribbean</a:t>
            </a:r>
            <a:endParaRPr lang="en-US" sz="2000" dirty="0">
              <a:effectLst/>
              <a:latin typeface="Abadi" panose="020B0604020104020204" pitchFamily="34" charset="0"/>
            </a:endParaRPr>
          </a:p>
          <a:p>
            <a:r>
              <a:rPr lang="en-US" sz="2000" b="0" i="0" u="none" strike="noStrike" dirty="0">
                <a:effectLst/>
                <a:latin typeface="Abadi" panose="020B0604020104020204" pitchFamily="34" charset="0"/>
              </a:rPr>
              <a:t>68 Brazil St, Castries St. </a:t>
            </a:r>
            <a:br>
              <a:rPr lang="en-US" sz="2000" b="0" i="0" dirty="0">
                <a:solidFill>
                  <a:srgbClr val="333333"/>
                </a:solidFill>
                <a:effectLst/>
                <a:latin typeface="Abadi" panose="020B0604020104020204" pitchFamily="34" charset="0"/>
              </a:rPr>
            </a:br>
            <a:r>
              <a:rPr lang="en-US" altLang="en-US" sz="2000" dirty="0">
                <a:latin typeface="Abadi" panose="020B0604020104020204" pitchFamily="34" charset="0"/>
                <a:ea typeface="Tahoma" panose="020B0604030504040204" pitchFamily="34" charset="0"/>
                <a:cs typeface="Tahoma" panose="020B0604030504040204" pitchFamily="34" charset="0"/>
              </a:rPr>
              <a:t>For those of you who just like good food, I am sure you will enjoy St. Lucia.</a:t>
            </a:r>
            <a:endParaRPr lang="en-US" sz="2000" b="0" i="0" dirty="0">
              <a:effectLst/>
              <a:latin typeface="Abadi" panose="020B0604020104020204" pitchFamily="34" charset="0"/>
              <a:ea typeface="Tahoma" panose="020B0604030504040204" pitchFamily="34" charset="0"/>
              <a:cs typeface="Tahoma" panose="020B0604030504040204" pitchFamily="34" charset="0"/>
            </a:endParaRPr>
          </a:p>
          <a:p>
            <a:endParaRPr 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a:extLst>
              <a:ext uri="{FF2B5EF4-FFF2-40B4-BE49-F238E27FC236}">
                <a16:creationId xmlns:a16="http://schemas.microsoft.com/office/drawing/2014/main" id="{3F940A3D-260C-07C0-3A7E-7BCC416CA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219" y="1211613"/>
            <a:ext cx="2810405" cy="211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304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name="page1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a:xfrm>
            <a:off x="0" y="5219700"/>
            <a:ext cx="2339975" cy="360363"/>
          </a:xfrm>
          <a:prstGeom prst="rect">
            <a:avLst/>
          </a:prstGeom>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a:xfrm>
            <a:off x="7740650" y="5219700"/>
            <a:ext cx="2339975" cy="360363"/>
          </a:xfrm>
          <a:prstGeom prst="rect">
            <a:avLst/>
          </a:prstGeom>
        </p:spPr>
        <p:txBody>
          <a:bodyPr/>
          <a:lstStyle/>
          <a:p>
            <a:pPr lvl="0"/>
            <a:fld id="{6B71CB05-FB6A-43F8-9B74-2C507858005B}" type="slidenum">
              <a:rPr/>
              <a:t>29</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9359900" cy="479425"/>
          </a:xfrm>
          <a:prstGeom prst="rect">
            <a:avLst/>
          </a:prstGeom>
        </p:spPr>
        <p:txBody>
          <a:bodyPr vert="horz">
            <a:normAutofit fontScale="90000"/>
          </a:bodyPr>
          <a:lstStyle/>
          <a:p>
            <a:pPr lvl="0" algn="ctr" rtl="0"/>
            <a:r>
              <a:rPr lang="en-US" b="1" dirty="0">
                <a:solidFill>
                  <a:srgbClr val="000000"/>
                </a:solidFill>
                <a:latin typeface="Abadi" panose="020B0604020104020204" pitchFamily="34" charset="0"/>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798652" y="1079500"/>
            <a:ext cx="8561248" cy="3932238"/>
          </a:xfrm>
          <a:prstGeom prst="rect">
            <a:avLst/>
          </a:prstGeom>
        </p:spPr>
        <p:txBody>
          <a:bodyPr vert="horz"/>
          <a:lstStyle/>
          <a:p>
            <a:pPr lvl="0" rtl="0">
              <a:buFont typeface="Wingdings" panose="05000000000000000000" pitchFamily="2" charset="2"/>
              <a:buChar char="Ø"/>
            </a:pPr>
            <a:r>
              <a:rPr lang="en-US" sz="3200" dirty="0">
                <a:solidFill>
                  <a:schemeClr val="tx1"/>
                </a:solidFill>
                <a:latin typeface="Abadi" panose="020B0604020104020204" pitchFamily="34" charset="0"/>
                <a:ea typeface="Tahoma" panose="020B0604030504040204" pitchFamily="34" charset="0"/>
                <a:cs typeface="Tahoma" panose="020B0604030504040204" pitchFamily="34" charset="0"/>
              </a:rPr>
              <a:t>Castries</a:t>
            </a:r>
            <a:r>
              <a:rPr lang="en-US" sz="3200" dirty="0">
                <a:solidFill>
                  <a:srgbClr val="000000"/>
                </a:solidFill>
                <a:latin typeface="Abadi" panose="020B0604020104020204" pitchFamily="34" charset="0"/>
                <a:ea typeface="Tahoma" panose="020B0604030504040204" pitchFamily="34" charset="0"/>
                <a:cs typeface="Tahoma" panose="020B0604030504040204" pitchFamily="34" charset="0"/>
              </a:rPr>
              <a:t> is a picturesque City with a rich history and numerous attractions. </a:t>
            </a:r>
            <a:br>
              <a:rPr lang="en-US" sz="3200" dirty="0">
                <a:solidFill>
                  <a:srgbClr val="000000"/>
                </a:solidFill>
                <a:latin typeface="Abadi" panose="020B0604020104020204" pitchFamily="34" charset="0"/>
                <a:ea typeface="Tahoma" panose="020B0604030504040204" pitchFamily="34" charset="0"/>
                <a:cs typeface="Tahoma" panose="020B0604030504040204" pitchFamily="34" charset="0"/>
              </a:rPr>
            </a:br>
            <a:r>
              <a:rPr lang="en-US" sz="3200" dirty="0">
                <a:solidFill>
                  <a:srgbClr val="000000"/>
                </a:solidFill>
                <a:latin typeface="Abadi" panose="020B0604020104020204" pitchFamily="34" charset="0"/>
                <a:ea typeface="Tahoma" panose="020B0604030504040204" pitchFamily="34" charset="0"/>
                <a:cs typeface="Tahoma" panose="020B0604030504040204" pitchFamily="34" charset="0"/>
              </a:rPr>
              <a:t>Regardless of what you're looking for, </a:t>
            </a:r>
            <a:r>
              <a:rPr lang="en-US" sz="3200" dirty="0">
                <a:solidFill>
                  <a:schemeClr val="tx1"/>
                </a:solidFill>
                <a:latin typeface="Abadi" panose="020B0604020104020204" pitchFamily="34" charset="0"/>
                <a:ea typeface="Tahoma" panose="020B0604030504040204" pitchFamily="34" charset="0"/>
                <a:cs typeface="Tahoma" panose="020B0604030504040204" pitchFamily="34" charset="0"/>
              </a:rPr>
              <a:t>Castries</a:t>
            </a:r>
            <a:r>
              <a:rPr lang="en-US" sz="3200" dirty="0">
                <a:solidFill>
                  <a:srgbClr val="000000"/>
                </a:solidFill>
                <a:latin typeface="Abadi" panose="020B0604020104020204" pitchFamily="34" charset="0"/>
                <a:ea typeface="Tahoma" panose="020B0604030504040204" pitchFamily="34" charset="0"/>
                <a:cs typeface="Tahoma" panose="020B0604030504040204" pitchFamily="34" charset="0"/>
              </a:rPr>
              <a:t> has something for everyone.</a:t>
            </a:r>
          </a:p>
          <a:p>
            <a:pPr lvl="0" rtl="0">
              <a:lnSpc>
                <a:spcPct val="115000"/>
              </a:lnSpc>
              <a:spcBef>
                <a:spcPts val="0"/>
              </a:spcBef>
              <a:spcAft>
                <a:spcPts val="1236"/>
              </a:spcAft>
              <a:buFont typeface="Wingdings" panose="05000000000000000000" pitchFamily="2" charset="2"/>
              <a:buChar char="Ø"/>
            </a:pPr>
            <a:r>
              <a:rPr lang="en-US" sz="3200" dirty="0">
                <a:solidFill>
                  <a:srgbClr val="000000"/>
                </a:solidFill>
                <a:latin typeface="Abadi" panose="020B0604020104020204" pitchFamily="34" charset="0"/>
                <a:ea typeface="Tahoma" panose="020B0604030504040204" pitchFamily="34" charset="0"/>
                <a:cs typeface="Tahoma" panose="020B0604030504040204" pitchFamily="34" charset="0"/>
              </a:rPr>
              <a:t>I hope this presentation will help when we visit </a:t>
            </a:r>
            <a:r>
              <a:rPr lang="en-US" sz="3200" dirty="0">
                <a:solidFill>
                  <a:schemeClr val="tx1"/>
                </a:solidFill>
                <a:latin typeface="Abadi" panose="020B0604020104020204" pitchFamily="34" charset="0"/>
                <a:ea typeface="Tahoma" panose="020B0604030504040204" pitchFamily="34" charset="0"/>
                <a:cs typeface="Tahoma" panose="020B0604030504040204" pitchFamily="34" charset="0"/>
              </a:rPr>
              <a:t>Castries</a:t>
            </a:r>
            <a:r>
              <a:rPr lang="en-US" sz="3200" dirty="0">
                <a:solidFill>
                  <a:srgbClr val="000000"/>
                </a:solidFill>
                <a:latin typeface="Abadi" panose="020B0604020104020204" pitchFamily="34" charset="0"/>
                <a:ea typeface="Tahoma" panose="020B0604030504040204" pitchFamily="34" charset="0"/>
                <a:cs typeface="Tahoma" panose="020B0604030504040204"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page2">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137990"/>
            <a:ext cx="10080625" cy="755650"/>
          </a:xfrm>
          <a:prstGeom prst="rect">
            <a:avLst/>
          </a:prstGeom>
        </p:spPr>
        <p:txBody>
          <a:bodyPr vert="horz" wrap="square">
            <a:spAutoFit/>
          </a:bodyPr>
          <a:lstStyle/>
          <a:p>
            <a:pPr lvl="0" algn="ctr" rtl="0"/>
            <a:r>
              <a:rPr lang="en-US" sz="4800" dirty="0">
                <a:latin typeface="Abadi" panose="020B0604020104020204" pitchFamily="34" charset="0"/>
                <a:ea typeface="Tahoma" panose="020B0604030504040204" pitchFamily="34" charset="0"/>
                <a:cs typeface="Tahoma" panose="020B0604030504040204" pitchFamily="34" charset="0"/>
              </a:rPr>
              <a:t>My Port Philosophy</a:t>
            </a:r>
          </a:p>
        </p:txBody>
      </p:sp>
      <p:sp>
        <p:nvSpPr>
          <p:cNvPr id="5" name="TextBox 4">
            <a:extLst>
              <a:ext uri="{FF2B5EF4-FFF2-40B4-BE49-F238E27FC236}">
                <a16:creationId xmlns:a16="http://schemas.microsoft.com/office/drawing/2014/main" id="{0F54C3C1-D273-CA78-8421-FB1473A3B877}"/>
              </a:ext>
            </a:extLst>
          </p:cNvPr>
          <p:cNvSpPr txBox="1"/>
          <p:nvPr/>
        </p:nvSpPr>
        <p:spPr>
          <a:xfrm>
            <a:off x="165224" y="965558"/>
            <a:ext cx="9750175" cy="4659096"/>
          </a:xfrm>
          <a:prstGeom prst="rect">
            <a:avLst/>
          </a:prstGeom>
          <a:noFill/>
        </p:spPr>
        <p:txBody>
          <a:bodyPr wrap="square">
            <a:spAutoFit/>
          </a:bodyPr>
          <a:lstStyle/>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Abadi" panose="020B0604020104020204" pitchFamily="34" charset="0"/>
              </a:rPr>
              <a:t>I have been cruising for over 45 years and have taken </a:t>
            </a:r>
            <a:r>
              <a:rPr lang="en-US" altLang="en-US" sz="2400">
                <a:solidFill>
                  <a:srgbClr val="000000"/>
                </a:solidFill>
                <a:latin typeface="Abadi" panose="020B0604020104020204" pitchFamily="34" charset="0"/>
              </a:rPr>
              <a:t>over 100 </a:t>
            </a:r>
            <a:r>
              <a:rPr lang="en-US" altLang="en-US" sz="2400" dirty="0">
                <a:solidFill>
                  <a:srgbClr val="000000"/>
                </a:solidFill>
                <a:latin typeface="Abadi" panose="020B0604020104020204" pitchFamily="34" charset="0"/>
              </a:rPr>
              <a:t>cruises. </a:t>
            </a:r>
            <a:br>
              <a:rPr lang="en-US" altLang="en-US" sz="2400" dirty="0">
                <a:solidFill>
                  <a:srgbClr val="000000"/>
                </a:solidFill>
                <a:latin typeface="Abadi" panose="020B0604020104020204" pitchFamily="34" charset="0"/>
              </a:rPr>
            </a:br>
            <a:r>
              <a:rPr lang="en-US" altLang="en-US" sz="2400" dirty="0">
                <a:solidFill>
                  <a:srgbClr val="000000"/>
                </a:solidFill>
                <a:latin typeface="Abadi" panose="020B0604020104020204" pitchFamily="34" charset="0"/>
              </a:rPr>
              <a:t>So, I consider myself an experienced cruiser.</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Abadi" panose="020B0604020104020204" pitchFamily="34" charset="0"/>
              </a:rPr>
              <a:t>The information I will present is based on those many years of experience.</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Abadi" panose="020B0604020104020204" pitchFamily="34" charset="0"/>
              </a:rPr>
              <a:t>When I am on a cruise where the city, I want to visit is not the port city, </a:t>
            </a:r>
            <a:br>
              <a:rPr lang="en-US" altLang="en-US" sz="2400" dirty="0">
                <a:solidFill>
                  <a:srgbClr val="000000"/>
                </a:solidFill>
                <a:latin typeface="Abadi" panose="020B0604020104020204" pitchFamily="34" charset="0"/>
              </a:rPr>
            </a:br>
            <a:r>
              <a:rPr lang="en-US" altLang="en-US" sz="2400" dirty="0">
                <a:solidFill>
                  <a:srgbClr val="000000"/>
                </a:solidFill>
                <a:latin typeface="Abadi" panose="020B0604020104020204" pitchFamily="34" charset="0"/>
              </a:rPr>
              <a:t>I always recommend taking a ship’s tour.</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Abadi" panose="020B0604020104020204" pitchFamily="34" charset="0"/>
              </a:rPr>
              <a:t>But when I am in a port with multiple attractions nearby and easy to see on my own - I will do it on my own.</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Abadi" panose="020B0604020104020204" pitchFamily="34" charset="0"/>
              </a:rPr>
              <a:t>This presentation is for that type of port.</a:t>
            </a:r>
            <a:endParaRPr lang="en-US" sz="2400" dirty="0">
              <a:latin typeface="Abadi" panose="020B0604020104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name="page17">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Abadi" panose="020B0604020104020204" pitchFamily="34" charset="0"/>
                <a:ea typeface="Tahoma" panose="020B0604030504040204" pitchFamily="34" charset="0"/>
                <a:cs typeface="Tahoma" panose="020B0604030504040204" pitchFamily="34" charset="0"/>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800" b="1" dirty="0">
                <a:latin typeface="Abadi" panose="020B0604020104020204" pitchFamily="34" charset="0"/>
                <a:ea typeface="Tahoma" panose="020B0604030504040204" pitchFamily="34" charset="0"/>
                <a:cs typeface="Tahoma" panose="020B0604030504040204" pitchFamily="34"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800" b="1" dirty="0">
                <a:latin typeface="Abadi" panose="020B0604020104020204" pitchFamily="34" charset="0"/>
                <a:ea typeface="Tahoma" panose="020B0604030504040204" pitchFamily="34" charset="0"/>
                <a:cs typeface="Tahoma" panose="020B0604030504040204" pitchFamily="34"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800" b="1" dirty="0">
              <a:latin typeface="Abadi" panose="020B0604020104020204" pitchFamily="34" charset="0"/>
              <a:ea typeface="Tahoma" panose="020B0604030504040204" pitchFamily="34" charset="0"/>
              <a:cs typeface="Tahoma" panose="020B0604030504040204" pitchFamily="34"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800" b="1" dirty="0">
                <a:latin typeface="Abadi" panose="020B0604020104020204" pitchFamily="34" charset="0"/>
                <a:ea typeface="Tahoma" panose="020B0604030504040204" pitchFamily="34" charset="0"/>
                <a:cs typeface="Tahoma" panose="020B0604030504040204" pitchFamily="34" charset="0"/>
              </a:rPr>
              <a:t>Have a great visit to </a:t>
            </a:r>
            <a:r>
              <a:rPr lang="en-US" sz="2800" b="1" dirty="0">
                <a:solidFill>
                  <a:schemeClr val="tx1"/>
                </a:solidFill>
                <a:latin typeface="Abadi" panose="020B0604020104020204" pitchFamily="34" charset="0"/>
                <a:ea typeface="Tahoma" panose="020B0604030504040204" pitchFamily="34" charset="0"/>
                <a:cs typeface="Tahoma" panose="020B0604030504040204" pitchFamily="34" charset="0"/>
              </a:rPr>
              <a:t>Castries</a:t>
            </a:r>
            <a:r>
              <a:rPr lang="en-US" sz="2800" b="1" dirty="0">
                <a:latin typeface="Abadi" panose="020B0604020104020204" pitchFamily="34" charset="0"/>
                <a:ea typeface="Tahoma" panose="020B0604030504040204" pitchFamily="34" charset="0"/>
                <a:cs typeface="Tahoma" panose="020B0604030504040204"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93413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Abadi" panose="020B0604020104020204" pitchFamily="34" charset="0"/>
                <a:ea typeface="Tahoma" panose="020B0604030504040204" pitchFamily="34" charset="0"/>
                <a:cs typeface="Tahoma" panose="020B0604030504040204" pitchFamily="34"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Abadi" panose="020B0604020104020204" pitchFamily="34" charset="0"/>
                <a:ea typeface="Tahoma" panose="020B0604030504040204" pitchFamily="34" charset="0"/>
                <a:cs typeface="Tahoma" panose="020B0604030504040204" pitchFamily="34" charset="0"/>
              </a:rPr>
              <a:t>Pay attention to the time. - Ship time and local time are </a:t>
            </a:r>
            <a:br>
              <a:rPr lang="en-US" altLang="en-US" sz="1800" dirty="0">
                <a:latin typeface="Abadi" panose="020B0604020104020204" pitchFamily="34" charset="0"/>
                <a:ea typeface="Tahoma" panose="020B0604030504040204" pitchFamily="34" charset="0"/>
                <a:cs typeface="Tahoma" panose="020B0604030504040204" pitchFamily="34" charset="0"/>
              </a:rPr>
            </a:br>
            <a:r>
              <a:rPr lang="en-US" altLang="en-US" sz="1800" dirty="0">
                <a:latin typeface="Abadi" panose="020B0604020104020204" pitchFamily="34" charset="0"/>
                <a:ea typeface="Tahoma" panose="020B0604030504040204" pitchFamily="34" charset="0"/>
                <a:cs typeface="Tahoma" panose="020B0604030504040204" pitchFamily="34" charset="0"/>
              </a:rPr>
              <a:t>often 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Abadi" panose="020B0604020104020204" pitchFamily="34" charset="0"/>
                <a:ea typeface="Tahoma" panose="020B0604030504040204" pitchFamily="34" charset="0"/>
                <a:cs typeface="Tahoma" panose="020B0604030504040204" pitchFamily="34"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Abadi" panose="020B0604020104020204" pitchFamily="34" charset="0"/>
                <a:ea typeface="Tahoma" panose="020B0604030504040204" pitchFamily="34" charset="0"/>
                <a:cs typeface="Tahoma" panose="020B0604030504040204" pitchFamily="34"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Abadi" panose="020B0604020104020204" pitchFamily="34" charset="0"/>
                <a:ea typeface="Tahoma" panose="020B0604030504040204" pitchFamily="34" charset="0"/>
                <a:cs typeface="Tahoma" panose="020B0604030504040204" pitchFamily="34" charset="0"/>
              </a:rPr>
              <a:t>	</a:t>
            </a:r>
            <a:r>
              <a:rPr lang="en-US" altLang="en-US" sz="1800" dirty="0">
                <a:latin typeface="Abadi" panose="020B0604020104020204" pitchFamily="34" charset="0"/>
                <a:ea typeface="Tahoma" panose="020B0604030504040204" pitchFamily="34" charset="0"/>
                <a:cs typeface="Tahoma" panose="020B0604030504040204" pitchFamily="34" charset="0"/>
              </a:rPr>
              <a:t>If a ship-sponsored excursion is late returning to port, the </a:t>
            </a:r>
            <a:br>
              <a:rPr lang="en-US" altLang="en-US" sz="1800" dirty="0">
                <a:latin typeface="Abadi" panose="020B0604020104020204" pitchFamily="34" charset="0"/>
                <a:ea typeface="Tahoma" panose="020B0604030504040204" pitchFamily="34" charset="0"/>
                <a:cs typeface="Tahoma" panose="020B0604030504040204" pitchFamily="34" charset="0"/>
              </a:rPr>
            </a:br>
            <a:r>
              <a:rPr lang="en-US" altLang="en-US" sz="1800" dirty="0">
                <a:latin typeface="Abadi" panose="020B0604020104020204" pitchFamily="34" charset="0"/>
                <a:ea typeface="Tahoma" panose="020B0604030504040204" pitchFamily="34" charset="0"/>
                <a:cs typeface="Tahoma" panose="020B0604030504040204" pitchFamily="34" charset="0"/>
              </a:rPr>
              <a:t>ship will wait for you. If you are on your own</a:t>
            </a:r>
            <a:r>
              <a:rPr lang="en-US" altLang="en-US" dirty="0">
                <a:latin typeface="Abadi" panose="020B0604020104020204" pitchFamily="34" charset="0"/>
                <a:ea typeface="Tahoma" panose="020B0604030504040204" pitchFamily="34" charset="0"/>
                <a:cs typeface="Tahoma" panose="020B0604030504040204" pitchFamily="34" charset="0"/>
              </a:rPr>
              <a:t>.</a:t>
            </a:r>
            <a:endParaRPr lang="en-US" altLang="en-US" sz="1800" dirty="0">
              <a:latin typeface="Abadi" panose="020B0604020104020204" pitchFamily="34" charset="0"/>
              <a:ea typeface="Tahoma" panose="020B0604030504040204" pitchFamily="34" charset="0"/>
              <a:cs typeface="Tahoma" panose="020B0604030504040204" pitchFamily="34" charset="0"/>
            </a:endParaRP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Abadi" panose="020B0604020104020204" pitchFamily="34" charset="0"/>
                <a:ea typeface="Tahoma" panose="020B0604030504040204" pitchFamily="34" charset="0"/>
                <a:cs typeface="Tahoma" panose="020B0604030504040204" pitchFamily="34"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Abadi" panose="020B0604020104020204" pitchFamily="34" charset="0"/>
                <a:ea typeface="Tahoma" panose="020B0604030504040204" pitchFamily="34" charset="0"/>
                <a:cs typeface="Tahoma" panose="020B0604030504040204" pitchFamily="34" charset="0"/>
              </a:rPr>
              <a:t>	</a:t>
            </a:r>
            <a:r>
              <a:rPr lang="en-US" altLang="en-US" sz="1800" dirty="0">
                <a:latin typeface="Abadi" panose="020B0604020104020204" pitchFamily="34" charset="0"/>
                <a:ea typeface="Tahoma" panose="020B0604030504040204" pitchFamily="34" charset="0"/>
                <a:cs typeface="Tahoma" panose="020B0604030504040204" pitchFamily="34" charset="0"/>
              </a:rPr>
              <a:t>Have your Passport, Credit Card, and phone numbers for </a:t>
            </a:r>
            <a:br>
              <a:rPr lang="en-US" altLang="en-US" sz="1800" dirty="0">
                <a:latin typeface="Abadi" panose="020B0604020104020204" pitchFamily="34" charset="0"/>
                <a:ea typeface="Tahoma" panose="020B0604030504040204" pitchFamily="34" charset="0"/>
                <a:cs typeface="Tahoma" panose="020B0604030504040204" pitchFamily="34" charset="0"/>
              </a:rPr>
            </a:br>
            <a:r>
              <a:rPr lang="en-US" altLang="en-US" sz="1800" dirty="0">
                <a:latin typeface="Abadi" panose="020B0604020104020204" pitchFamily="34" charset="0"/>
                <a:ea typeface="Tahoma" panose="020B0604030504040204" pitchFamily="34" charset="0"/>
                <a:cs typeface="Tahoma" panose="020B0604030504040204" pitchFamily="34" charset="0"/>
              </a:rPr>
              <a:t>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Abadi" panose="020B0604020104020204" pitchFamily="34" charset="0"/>
                <a:ea typeface="Tahoma" panose="020B0604030504040204" pitchFamily="34" charset="0"/>
                <a:cs typeface="Tahoma" panose="020B0604030504040204" pitchFamily="34" charset="0"/>
              </a:rPr>
              <a:t>What to Do If You Miss the Ship</a:t>
            </a:r>
            <a:br>
              <a:rPr lang="en-US" altLang="en-US" sz="1800" b="1" dirty="0">
                <a:latin typeface="Abadi" panose="020B0604020104020204" pitchFamily="34" charset="0"/>
                <a:ea typeface="Tahoma" panose="020B0604030504040204" pitchFamily="34" charset="0"/>
                <a:cs typeface="Tahoma" panose="020B0604030504040204" pitchFamily="34" charset="0"/>
              </a:rPr>
            </a:br>
            <a:r>
              <a:rPr lang="en-US" altLang="en-US" sz="1800" dirty="0">
                <a:latin typeface="Abadi" panose="020B0604020104020204" pitchFamily="34" charset="0"/>
                <a:ea typeface="Tahoma" panose="020B0604030504040204" pitchFamily="34" charset="0"/>
                <a:cs typeface="Tahoma" panose="020B0604030504040204" pitchFamily="34"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Abadi" panose="020B0604020104020204" pitchFamily="34" charset="0"/>
                <a:ea typeface="Tahoma" panose="020B0604030504040204" pitchFamily="34" charset="0"/>
                <a:cs typeface="Tahoma" panose="020B0604030504040204" pitchFamily="34" charset="0"/>
              </a:rPr>
              <a:t>The Port Officials can help you with contacting your ship </a:t>
            </a:r>
            <a:br>
              <a:rPr lang="en-US" altLang="en-US" sz="1800" b="1" dirty="0">
                <a:latin typeface="Abadi" panose="020B0604020104020204" pitchFamily="34" charset="0"/>
                <a:ea typeface="Tahoma" panose="020B0604030504040204" pitchFamily="34" charset="0"/>
                <a:cs typeface="Tahoma" panose="020B0604030504040204" pitchFamily="34" charset="0"/>
              </a:rPr>
            </a:br>
            <a:r>
              <a:rPr lang="en-US" altLang="en-US" sz="1800" b="1" dirty="0">
                <a:latin typeface="Abadi" panose="020B0604020104020204" pitchFamily="34" charset="0"/>
                <a:ea typeface="Tahoma" panose="020B0604030504040204" pitchFamily="34" charset="0"/>
                <a:cs typeface="Tahoma" panose="020B0604030504040204" pitchFamily="34"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94839"/>
            <a:ext cx="10080624" cy="841290"/>
          </a:xfrm>
          <a:prstGeom prst="rect">
            <a:avLst/>
          </a:prstGeom>
          <a:noFill/>
        </p:spPr>
        <p:txBody>
          <a:bodyPr wrap="square">
            <a:spAutoFit/>
          </a:bodyPr>
          <a:lstStyle/>
          <a:p>
            <a:pPr algn="ctr"/>
            <a:r>
              <a:rPr lang="en-US" altLang="en-US" sz="4800" dirty="0">
                <a:latin typeface="Abadi" panose="020B0604020104020204" pitchFamily="34" charset="0"/>
                <a:ea typeface="Tahoma" panose="020B0604030504040204" pitchFamily="34" charset="0"/>
                <a:cs typeface="Tahoma" panose="020B0604030504040204" pitchFamily="34" charset="0"/>
              </a:rPr>
              <a:t>Don’t Miss the Ship</a:t>
            </a:r>
            <a:endParaRPr lang="en-US" sz="4800" dirty="0">
              <a:latin typeface="Abadi" panose="020B0604020104020204" pitchFamily="34" charset="0"/>
              <a:ea typeface="Tahoma" panose="020B0604030504040204" pitchFamily="34" charset="0"/>
              <a:cs typeface="Tahoma" panose="020B0604030504040204" pitchFamily="34"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dirty="0">
                <a:latin typeface="Abadi" panose="020B0604020104020204" pitchFamily="34" charset="0"/>
                <a:ea typeface="Tahoma" panose="020B0604030504040204" pitchFamily="34" charset="0"/>
                <a:cs typeface="Tahoma" panose="020B0604030504040204" pitchFamily="34" charset="0"/>
              </a:rPr>
              <a:t>Saint Lucia </a:t>
            </a:r>
            <a:r>
              <a:rPr lang="en-US" sz="4400" b="0" i="0" u="none" strike="noStrike" kern="1200" baseline="0" dirty="0">
                <a:ln>
                  <a:noFill/>
                </a:ln>
                <a:latin typeface="Abadi" panose="020B0604020104020204" pitchFamily="34" charset="0"/>
                <a:ea typeface="Tahoma" panose="020B0604030504040204" pitchFamily="34" charset="0"/>
                <a:cs typeface="Tahoma" panose="020B0604030504040204" pitchFamily="34" charset="0"/>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830295"/>
            <a:ext cx="10080625" cy="460940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42900" indent="-342900" algn="l" rtl="0">
              <a:buFont typeface="Wingdings" panose="05000000000000000000" pitchFamily="2" charset="2"/>
              <a:buChar char="Ø"/>
            </a:pPr>
            <a:r>
              <a:rPr lang="en-US" sz="2400" b="0" i="0" dirty="0">
                <a:effectLst/>
                <a:latin typeface="Abadi" panose="020B0604020104020204" pitchFamily="34" charset="0"/>
                <a:ea typeface="Tahoma" panose="020B0604030504040204" pitchFamily="34" charset="0"/>
                <a:cs typeface="Tahoma" panose="020B0604030504040204" pitchFamily="34" charset="0"/>
              </a:rPr>
              <a:t>The currency on the island is the Saint Lucia Florin. </a:t>
            </a:r>
          </a:p>
          <a:p>
            <a:pPr algn="l" rtl="0"/>
            <a:r>
              <a:rPr lang="en-US" sz="2400" b="0" i="0" dirty="0">
                <a:effectLst/>
                <a:latin typeface="Abadi" panose="020B0604020104020204" pitchFamily="34" charset="0"/>
                <a:ea typeface="Tahoma" panose="020B0604030504040204" pitchFamily="34" charset="0"/>
                <a:cs typeface="Tahoma" panose="020B0604030504040204" pitchFamily="34" charset="0"/>
              </a:rPr>
              <a:t>You can exchange U.S. dollars, but it isn’t necessary. Using American money in Saint Lucia is common and widely accepted. You may receive Saint Lucia currency as change.</a:t>
            </a:r>
          </a:p>
          <a:p>
            <a:pPr marL="342900" indent="-342900" algn="l" rtl="0">
              <a:buFont typeface="Wingdings" panose="05000000000000000000" pitchFamily="2" charset="2"/>
              <a:buChar char="Ø"/>
            </a:pPr>
            <a:r>
              <a:rPr lang="en-US" sz="2400" b="0" i="0" dirty="0">
                <a:effectLst/>
                <a:latin typeface="Abadi" panose="020B0604020104020204" pitchFamily="34" charset="0"/>
                <a:ea typeface="Tahoma" panose="020B0604030504040204" pitchFamily="34" charset="0"/>
                <a:cs typeface="Tahoma" panose="020B0604030504040204" pitchFamily="34" charset="0"/>
              </a:rPr>
              <a:t>The Saint Lucia currency </a:t>
            </a:r>
            <a:br>
              <a:rPr lang="en-US" sz="2400" b="0" i="0" dirty="0">
                <a:effectLst/>
                <a:latin typeface="Abadi" panose="020B0604020104020204" pitchFamily="34" charset="0"/>
                <a:ea typeface="Tahoma" panose="020B0604030504040204" pitchFamily="34" charset="0"/>
                <a:cs typeface="Tahoma" panose="020B0604030504040204" pitchFamily="34" charset="0"/>
              </a:rPr>
            </a:br>
            <a:r>
              <a:rPr lang="en-US" sz="2400" b="0" i="0" dirty="0">
                <a:effectLst/>
                <a:latin typeface="Abadi" panose="020B0604020104020204" pitchFamily="34" charset="0"/>
                <a:ea typeface="Tahoma" panose="020B0604030504040204" pitchFamily="34" charset="0"/>
                <a:cs typeface="Tahoma" panose="020B0604030504040204" pitchFamily="34" charset="0"/>
              </a:rPr>
              <a:t>exchange rate for U.S. dollars </a:t>
            </a:r>
            <a:br>
              <a:rPr lang="en-US" sz="2400" b="0" i="0" dirty="0">
                <a:effectLst/>
                <a:latin typeface="Abadi" panose="020B0604020104020204" pitchFamily="34" charset="0"/>
                <a:ea typeface="Tahoma" panose="020B0604030504040204" pitchFamily="34" charset="0"/>
                <a:cs typeface="Tahoma" panose="020B0604030504040204" pitchFamily="34" charset="0"/>
              </a:rPr>
            </a:br>
            <a:r>
              <a:rPr lang="en-US" sz="2400" b="0" i="0" dirty="0">
                <a:effectLst/>
                <a:latin typeface="Abadi" panose="020B0604020104020204" pitchFamily="34" charset="0"/>
                <a:ea typeface="Tahoma" panose="020B0604030504040204" pitchFamily="34" charset="0"/>
                <a:cs typeface="Tahoma" panose="020B0604030504040204" pitchFamily="34" charset="0"/>
              </a:rPr>
              <a:t>is </a:t>
            </a:r>
            <a:r>
              <a:rPr lang="en-US" sz="2400" b="0" i="0" dirty="0" err="1">
                <a:effectLst/>
                <a:latin typeface="Abadi" panose="020B0604020104020204" pitchFamily="34" charset="0"/>
                <a:ea typeface="Tahoma" panose="020B0604030504040204" pitchFamily="34" charset="0"/>
                <a:cs typeface="Tahoma" panose="020B0604030504040204" pitchFamily="34" charset="0"/>
              </a:rPr>
              <a:t>Afl</a:t>
            </a:r>
            <a:r>
              <a:rPr lang="en-US" sz="2400" b="0" i="0" dirty="0">
                <a:effectLst/>
                <a:latin typeface="Abadi" panose="020B0604020104020204" pitchFamily="34" charset="0"/>
                <a:ea typeface="Tahoma" panose="020B0604030504040204" pitchFamily="34" charset="0"/>
                <a:cs typeface="Tahoma" panose="020B0604030504040204" pitchFamily="34" charset="0"/>
              </a:rPr>
              <a:t> 1.77 for cash and </a:t>
            </a:r>
            <a:br>
              <a:rPr lang="en-US" sz="2400" b="0" i="0" dirty="0">
                <a:effectLst/>
                <a:latin typeface="Abadi" panose="020B0604020104020204" pitchFamily="34" charset="0"/>
                <a:ea typeface="Tahoma" panose="020B0604030504040204" pitchFamily="34" charset="0"/>
                <a:cs typeface="Tahoma" panose="020B0604030504040204" pitchFamily="34" charset="0"/>
              </a:rPr>
            </a:br>
            <a:r>
              <a:rPr lang="en-US" sz="2400" b="0" i="0" dirty="0" err="1">
                <a:effectLst/>
                <a:latin typeface="Abadi" panose="020B0604020104020204" pitchFamily="34" charset="0"/>
                <a:ea typeface="Tahoma" panose="020B0604030504040204" pitchFamily="34" charset="0"/>
                <a:cs typeface="Tahoma" panose="020B0604030504040204" pitchFamily="34" charset="0"/>
              </a:rPr>
              <a:t>Afl</a:t>
            </a:r>
            <a:r>
              <a:rPr lang="en-US" sz="2400" b="0" i="0" dirty="0">
                <a:effectLst/>
                <a:latin typeface="Abadi" panose="020B0604020104020204" pitchFamily="34" charset="0"/>
                <a:ea typeface="Tahoma" panose="020B0604030504040204" pitchFamily="34" charset="0"/>
                <a:cs typeface="Tahoma" panose="020B0604030504040204" pitchFamily="34" charset="0"/>
              </a:rPr>
              <a:t> 1.78 for traveler’s checks. </a:t>
            </a:r>
          </a:p>
          <a:p>
            <a:pPr marL="342900" indent="-342900" algn="l" rtl="0">
              <a:buFont typeface="Wingdings" panose="05000000000000000000" pitchFamily="2" charset="2"/>
              <a:buChar char="Ø"/>
            </a:pPr>
            <a:r>
              <a:rPr lang="en-US" sz="2400" b="0" i="0" dirty="0">
                <a:effectLst/>
                <a:latin typeface="Abadi" panose="020B0604020104020204" pitchFamily="34" charset="0"/>
                <a:ea typeface="Tahoma" panose="020B0604030504040204" pitchFamily="34" charset="0"/>
                <a:cs typeface="Tahoma" panose="020B0604030504040204" pitchFamily="34" charset="0"/>
              </a:rPr>
              <a:t>Most places however use the </a:t>
            </a:r>
            <a:br>
              <a:rPr lang="en-US" sz="2400" b="0" i="0" dirty="0">
                <a:effectLst/>
                <a:latin typeface="Abadi" panose="020B0604020104020204" pitchFamily="34" charset="0"/>
                <a:ea typeface="Tahoma" panose="020B0604030504040204" pitchFamily="34" charset="0"/>
                <a:cs typeface="Tahoma" panose="020B0604030504040204" pitchFamily="34" charset="0"/>
              </a:rPr>
            </a:br>
            <a:r>
              <a:rPr lang="en-US" sz="2400" b="0" i="0" dirty="0">
                <a:effectLst/>
                <a:latin typeface="Abadi" panose="020B0604020104020204" pitchFamily="34" charset="0"/>
                <a:ea typeface="Tahoma" panose="020B0604030504040204" pitchFamily="34" charset="0"/>
                <a:cs typeface="Tahoma" panose="020B0604030504040204" pitchFamily="34" charset="0"/>
              </a:rPr>
              <a:t>rate of </a:t>
            </a:r>
            <a:r>
              <a:rPr lang="en-US" sz="2400" b="0" i="0" dirty="0" err="1">
                <a:effectLst/>
                <a:latin typeface="Abadi" panose="020B0604020104020204" pitchFamily="34" charset="0"/>
                <a:ea typeface="Tahoma" panose="020B0604030504040204" pitchFamily="34" charset="0"/>
                <a:cs typeface="Tahoma" panose="020B0604030504040204" pitchFamily="34" charset="0"/>
              </a:rPr>
              <a:t>Afl</a:t>
            </a:r>
            <a:r>
              <a:rPr lang="en-US" sz="2400" b="0" i="0" dirty="0">
                <a:effectLst/>
                <a:latin typeface="Abadi" panose="020B0604020104020204" pitchFamily="34" charset="0"/>
                <a:ea typeface="Tahoma" panose="020B0604030504040204" pitchFamily="34" charset="0"/>
                <a:cs typeface="Tahoma" panose="020B0604030504040204" pitchFamily="34" charset="0"/>
              </a:rPr>
              <a:t> 1.75, many </a:t>
            </a:r>
            <a:br>
              <a:rPr lang="en-US" sz="2400" b="0" i="0" dirty="0">
                <a:effectLst/>
                <a:latin typeface="Abadi" panose="020B0604020104020204" pitchFamily="34" charset="0"/>
                <a:ea typeface="Tahoma" panose="020B0604030504040204" pitchFamily="34" charset="0"/>
                <a:cs typeface="Tahoma" panose="020B0604030504040204" pitchFamily="34" charset="0"/>
              </a:rPr>
            </a:br>
            <a:r>
              <a:rPr lang="en-US" sz="2400" b="0" i="0" dirty="0">
                <a:effectLst/>
                <a:latin typeface="Abadi" panose="020B0604020104020204" pitchFamily="34" charset="0"/>
                <a:ea typeface="Tahoma" panose="020B0604030504040204" pitchFamily="34" charset="0"/>
                <a:cs typeface="Tahoma" panose="020B0604030504040204" pitchFamily="34" charset="0"/>
              </a:rPr>
              <a:t>restaurants and shops use the </a:t>
            </a:r>
            <a:br>
              <a:rPr lang="en-US" sz="2400" b="0" i="0" dirty="0">
                <a:effectLst/>
                <a:latin typeface="Abadi" panose="020B0604020104020204" pitchFamily="34" charset="0"/>
                <a:ea typeface="Tahoma" panose="020B0604030504040204" pitchFamily="34" charset="0"/>
                <a:cs typeface="Tahoma" panose="020B0604030504040204" pitchFamily="34" charset="0"/>
              </a:rPr>
            </a:br>
            <a:r>
              <a:rPr lang="en-US" sz="2400" b="0" i="0" dirty="0">
                <a:effectLst/>
                <a:latin typeface="Abadi" panose="020B0604020104020204" pitchFamily="34" charset="0"/>
                <a:ea typeface="Tahoma" panose="020B0604030504040204" pitchFamily="34" charset="0"/>
                <a:cs typeface="Tahoma" panose="020B0604030504040204" pitchFamily="34" charset="0"/>
              </a:rPr>
              <a:t>exchange rate of </a:t>
            </a:r>
            <a:r>
              <a:rPr lang="en-US" sz="2400" b="0" i="0" dirty="0" err="1">
                <a:effectLst/>
                <a:latin typeface="Abadi" panose="020B0604020104020204" pitchFamily="34" charset="0"/>
                <a:ea typeface="Tahoma" panose="020B0604030504040204" pitchFamily="34" charset="0"/>
                <a:cs typeface="Tahoma" panose="020B0604030504040204" pitchFamily="34" charset="0"/>
              </a:rPr>
              <a:t>Afl</a:t>
            </a:r>
            <a:r>
              <a:rPr lang="en-US" sz="2400" b="0" i="0" dirty="0">
                <a:effectLst/>
                <a:latin typeface="Abadi" panose="020B0604020104020204" pitchFamily="34" charset="0"/>
                <a:ea typeface="Tahoma" panose="020B0604030504040204" pitchFamily="34" charset="0"/>
                <a:cs typeface="Tahoma" panose="020B0604030504040204" pitchFamily="34" charset="0"/>
              </a:rPr>
              <a:t> 1.80.</a:t>
            </a: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1028" name="Picture 4">
            <a:extLst>
              <a:ext uri="{FF2B5EF4-FFF2-40B4-BE49-F238E27FC236}">
                <a16:creationId xmlns:a16="http://schemas.microsoft.com/office/drawing/2014/main" id="{27738A42-8E54-BB7E-F7D1-F630A59BB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123" y="2063437"/>
            <a:ext cx="5614502" cy="32028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7FA95D08-92BC-6062-5531-4DF775A495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FEFE2-66E1-449E-66BF-3D43C0470121}"/>
              </a:ext>
            </a:extLst>
          </p:cNvPr>
          <p:cNvSpPr txBox="1">
            <a:spLocks noGrp="1"/>
          </p:cNvSpPr>
          <p:nvPr>
            <p:ph type="title" idx="4294967295"/>
          </p:nvPr>
        </p:nvSpPr>
        <p:spPr>
          <a:xfrm>
            <a:off x="0" y="88900"/>
            <a:ext cx="9359900" cy="701675"/>
          </a:xfrm>
          <a:prstGeom prst="rect">
            <a:avLst/>
          </a:prstGeom>
        </p:spPr>
        <p:txBody>
          <a:bodyPr vert="horz" wrap="square">
            <a:spAutoFit/>
          </a:bodyPr>
          <a:lstStyle/>
          <a:p>
            <a:pPr lvl="0" algn="ctr" rtl="0"/>
            <a:r>
              <a:rPr lang="en-US" dirty="0">
                <a:solidFill>
                  <a:srgbClr val="000000"/>
                </a:solidFill>
                <a:latin typeface="Abadi" panose="020B0604020104020204" pitchFamily="34" charset="0"/>
                <a:cs typeface="Times New Roman" panose="02020603050405020304" pitchFamily="18" charset="0"/>
              </a:rPr>
              <a:t>Saint Lucia</a:t>
            </a:r>
          </a:p>
        </p:txBody>
      </p:sp>
      <p:sp>
        <p:nvSpPr>
          <p:cNvPr id="8" name="TextBox 7">
            <a:extLst>
              <a:ext uri="{FF2B5EF4-FFF2-40B4-BE49-F238E27FC236}">
                <a16:creationId xmlns:a16="http://schemas.microsoft.com/office/drawing/2014/main" id="{BFC62265-D086-9543-5862-47903627414C}"/>
              </a:ext>
            </a:extLst>
          </p:cNvPr>
          <p:cNvSpPr txBox="1"/>
          <p:nvPr/>
        </p:nvSpPr>
        <p:spPr>
          <a:xfrm>
            <a:off x="194628" y="827140"/>
            <a:ext cx="9691367" cy="4154984"/>
          </a:xfrm>
          <a:prstGeom prst="rect">
            <a:avLst/>
          </a:prstGeom>
          <a:noFill/>
        </p:spPr>
        <p:txBody>
          <a:bodyPr wrap="square">
            <a:spAutoFit/>
          </a:bodyPr>
          <a:lstStyle/>
          <a:p>
            <a:pPr marL="285750" indent="-285750" algn="l" fontAlgn="base">
              <a:buFont typeface="Wingdings" panose="05000000000000000000" pitchFamily="2" charset="2"/>
              <a:buChar char="Ø"/>
            </a:pPr>
            <a:r>
              <a:rPr lang="en-US" sz="2400" b="0" i="0" dirty="0">
                <a:solidFill>
                  <a:srgbClr val="222222"/>
                </a:solidFill>
                <a:effectLst/>
                <a:latin typeface="Helvetica Neue"/>
              </a:rPr>
              <a:t>St. Lucia is one of the most breathtakingly beautiful islands in the Caribbean. It’s located on the southeastern side of the Caribbean and bears the most dramatic landscape in the entire West Indies. </a:t>
            </a:r>
          </a:p>
          <a:p>
            <a:pPr marL="285750" indent="-285750" algn="l" fontAlgn="base">
              <a:buFont typeface="Wingdings" panose="05000000000000000000" pitchFamily="2" charset="2"/>
              <a:buChar char="Ø"/>
            </a:pPr>
            <a:r>
              <a:rPr lang="en-US" sz="2400" b="0" i="0" dirty="0">
                <a:solidFill>
                  <a:srgbClr val="222222"/>
                </a:solidFill>
                <a:effectLst/>
                <a:latin typeface="Helvetica Neue"/>
              </a:rPr>
              <a:t>Twin Volcanic hills blanketed by lush vegetation rising from the sea create the island’s unique feature and induce awe in anyone who sees them.</a:t>
            </a:r>
          </a:p>
          <a:p>
            <a:pPr marL="285750" indent="-285750" algn="l" fontAlgn="base">
              <a:buFont typeface="Wingdings" panose="05000000000000000000" pitchFamily="2" charset="2"/>
              <a:buChar char="Ø"/>
            </a:pPr>
            <a:r>
              <a:rPr lang="en-US" sz="2400" b="0" i="0" dirty="0">
                <a:solidFill>
                  <a:srgbClr val="222222"/>
                </a:solidFill>
                <a:effectLst/>
                <a:latin typeface="Helvetica Neue"/>
              </a:rPr>
              <a:t>The island, an emerald gem sitting on top of blue waters, features thick tropical rainforests, natural wonders, colorful villages, and stunning beaches. These features, coupled with the island’s warm and laid-back nature, provide countless attractions. That makes it easy to fall in love with the place.</a:t>
            </a:r>
            <a:endParaRPr lang="en-US" sz="2200" b="0" i="0" dirty="0">
              <a:solidFill>
                <a:srgbClr val="383838"/>
              </a:solidFill>
              <a:effectLst/>
              <a:latin typeface="Abadi" panose="020B0604020104020204" pitchFamily="34" charset="0"/>
            </a:endParaRPr>
          </a:p>
        </p:txBody>
      </p:sp>
    </p:spTree>
    <p:extLst>
      <p:ext uri="{BB962C8B-B14F-4D97-AF65-F5344CB8AC3E}">
        <p14:creationId xmlns:p14="http://schemas.microsoft.com/office/powerpoint/2010/main" val="77178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9026525" y="5256213"/>
            <a:ext cx="105410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a:solidFill>
                  <a:schemeClr val="tx1"/>
                </a:solidFill>
                <a:latin typeface="Calibri" panose="020F0502020204030204"/>
                <a:ea typeface="+mn-ea"/>
                <a:cs typeface="+mn-cs"/>
              </a:rPr>
              <a:pPr hangingPunct="1">
                <a:spcAft>
                  <a:spcPts val="600"/>
                </a:spcAft>
                <a:defRPr/>
              </a:pPr>
              <a:t>7</a:t>
            </a:fld>
            <a:endParaRPr lang="en-US" sz="1200">
              <a:solidFill>
                <a:schemeClr val="tx1"/>
              </a:solidFill>
              <a:latin typeface="Calibri" panose="020F0502020204030204"/>
              <a:ea typeface="+mn-ea"/>
              <a:cs typeface="+mn-cs"/>
            </a:endParaRPr>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5240338" y="112713"/>
            <a:ext cx="4840287" cy="836612"/>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000" b="1" dirty="0">
                <a:solidFill>
                  <a:schemeClr val="tx1"/>
                </a:solidFill>
                <a:latin typeface="Abadi" panose="020B0604020104020204" pitchFamily="34" charset="0"/>
              </a:rPr>
              <a:t>Saint Lucia’s History</a:t>
            </a:r>
          </a:p>
        </p:txBody>
      </p:sp>
      <p:sp>
        <p:nvSpPr>
          <p:cNvPr id="8" name="TextBox 7">
            <a:extLst>
              <a:ext uri="{FF2B5EF4-FFF2-40B4-BE49-F238E27FC236}">
                <a16:creationId xmlns:a16="http://schemas.microsoft.com/office/drawing/2014/main" id="{312DFEA9-DB85-D664-2801-A1E32E0B0E49}"/>
              </a:ext>
            </a:extLst>
          </p:cNvPr>
          <p:cNvSpPr txBox="1"/>
          <p:nvPr/>
        </p:nvSpPr>
        <p:spPr>
          <a:xfrm>
            <a:off x="5144655" y="803564"/>
            <a:ext cx="4839853" cy="4979871"/>
          </a:xfrm>
          <a:prstGeom prst="rect">
            <a:avLst/>
          </a:prstGeom>
        </p:spPr>
        <p:txBody>
          <a:bodyPr vert="horz" lIns="91440" tIns="45720" rIns="91440" bIns="45720" rtlCol="0" anchor="t">
            <a:normAutofit fontScale="25000" lnSpcReduction="20000"/>
          </a:bodyPr>
          <a:lstStyle/>
          <a:p>
            <a:pPr marL="342900" indent="-228600">
              <a:lnSpc>
                <a:spcPct val="120000"/>
              </a:lnSpc>
              <a:spcAft>
                <a:spcPts val="600"/>
              </a:spcAft>
              <a:buFont typeface="Arial" panose="020B0604020202020204" pitchFamily="34" charset="0"/>
              <a:buChar char="•"/>
            </a:pPr>
            <a:r>
              <a:rPr lang="en-US" sz="8000" b="0" i="0" dirty="0">
                <a:effectLst/>
                <a:latin typeface="Abadi" panose="020B0604020104020204" pitchFamily="34" charset="0"/>
                <a:ea typeface="Tahoma" panose="020B0604030504040204" pitchFamily="34" charset="0"/>
                <a:cs typeface="Tahoma" panose="020B0604030504040204" pitchFamily="34" charset="0"/>
              </a:rPr>
              <a:t>The first known inhabitants of the island of Saint Lucia were the </a:t>
            </a:r>
            <a:r>
              <a:rPr lang="en-US" sz="8000" b="0" i="0" dirty="0" err="1">
                <a:effectLst/>
                <a:latin typeface="Abadi" panose="020B0604020104020204" pitchFamily="34" charset="0"/>
                <a:ea typeface="Tahoma" panose="020B0604030504040204" pitchFamily="34" charset="0"/>
                <a:cs typeface="Tahoma" panose="020B0604030504040204" pitchFamily="34" charset="0"/>
              </a:rPr>
              <a:t>Caiquetio</a:t>
            </a:r>
            <a:r>
              <a:rPr lang="en-US" sz="8000" b="0" i="0" dirty="0">
                <a:effectLst/>
                <a:latin typeface="Abadi" panose="020B0604020104020204" pitchFamily="34" charset="0"/>
                <a:ea typeface="Tahoma" panose="020B0604030504040204" pitchFamily="34" charset="0"/>
                <a:cs typeface="Tahoma" panose="020B0604030504040204" pitchFamily="34" charset="0"/>
              </a:rPr>
              <a:t> Indians of the Arawak tribe from Venezuela. </a:t>
            </a:r>
          </a:p>
          <a:p>
            <a:pPr marL="342900" indent="-228600">
              <a:lnSpc>
                <a:spcPct val="120000"/>
              </a:lnSpc>
              <a:spcAft>
                <a:spcPts val="600"/>
              </a:spcAft>
              <a:buFont typeface="Arial" panose="020B0604020202020204" pitchFamily="34" charset="0"/>
              <a:buChar char="•"/>
            </a:pPr>
            <a:r>
              <a:rPr lang="en-US" sz="8000" b="0" i="0" dirty="0">
                <a:effectLst/>
                <a:latin typeface="Abadi" panose="020B0604020104020204" pitchFamily="34" charset="0"/>
                <a:ea typeface="Tahoma" panose="020B0604030504040204" pitchFamily="34" charset="0"/>
                <a:cs typeface="Tahoma" panose="020B0604030504040204" pitchFamily="34" charset="0"/>
              </a:rPr>
              <a:t>During the Pre-Ceramic period, 2500 BC - 1000 AD, this seminomadic tribe fished, hunted, and gathered food, depending mostly on the sea for survival. </a:t>
            </a:r>
          </a:p>
          <a:p>
            <a:pPr marL="342900" indent="-228600">
              <a:lnSpc>
                <a:spcPct val="120000"/>
              </a:lnSpc>
              <a:spcAft>
                <a:spcPts val="600"/>
              </a:spcAft>
              <a:buFont typeface="Arial" panose="020B0604020202020204" pitchFamily="34" charset="0"/>
              <a:buChar char="•"/>
            </a:pPr>
            <a:r>
              <a:rPr lang="en-US" sz="8000" b="0" i="0" dirty="0">
                <a:effectLst/>
                <a:latin typeface="Abadi" panose="020B0604020104020204" pitchFamily="34" charset="0"/>
                <a:ea typeface="Tahoma" panose="020B0604030504040204" pitchFamily="34" charset="0"/>
                <a:cs typeface="Tahoma" panose="020B0604030504040204" pitchFamily="34" charset="0"/>
              </a:rPr>
              <a:t>They created tools out of roughly flaked stones and shells and lived in small family groups in the coastal areas known today as Malmok and Palm Beach. </a:t>
            </a:r>
          </a:p>
          <a:p>
            <a:pPr marL="342900" indent="-228600">
              <a:lnSpc>
                <a:spcPct val="120000"/>
              </a:lnSpc>
              <a:spcAft>
                <a:spcPts val="600"/>
              </a:spcAft>
              <a:buFont typeface="Arial" panose="020B0604020202020204" pitchFamily="34" charset="0"/>
              <a:buChar char="•"/>
            </a:pPr>
            <a:endParaRPr lang="en-US" sz="1000" dirty="0"/>
          </a:p>
        </p:txBody>
      </p:sp>
      <p:pic>
        <p:nvPicPr>
          <p:cNvPr id="6146" name="Picture 2">
            <a:extLst>
              <a:ext uri="{FF2B5EF4-FFF2-40B4-BE49-F238E27FC236}">
                <a16:creationId xmlns:a16="http://schemas.microsoft.com/office/drawing/2014/main" id="{7A503114-1CB4-4B10-42F9-451310FC5D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9"/>
          <a:stretch/>
        </p:blipFill>
        <p:spPr bwMode="auto">
          <a:xfrm>
            <a:off x="1785" y="-1"/>
            <a:ext cx="5281415" cy="567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32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9026525" y="5256213"/>
            <a:ext cx="105410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a:solidFill>
                  <a:schemeClr val="tx1"/>
                </a:solidFill>
                <a:latin typeface="Calibri" panose="020F0502020204030204"/>
                <a:ea typeface="+mn-ea"/>
                <a:cs typeface="+mn-cs"/>
              </a:rPr>
              <a:pPr hangingPunct="1">
                <a:spcAft>
                  <a:spcPts val="600"/>
                </a:spcAft>
                <a:defRPr/>
              </a:pPr>
              <a:t>8</a:t>
            </a:fld>
            <a:endParaRPr lang="en-US" sz="1200">
              <a:solidFill>
                <a:schemeClr val="tx1"/>
              </a:solidFill>
              <a:latin typeface="Calibri" panose="020F0502020204030204"/>
              <a:ea typeface="+mn-ea"/>
              <a:cs typeface="+mn-cs"/>
            </a:endParaRPr>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12713"/>
            <a:ext cx="10080625" cy="836612"/>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000" b="1" dirty="0">
                <a:solidFill>
                  <a:schemeClr val="tx1"/>
                </a:solidFill>
                <a:latin typeface="Abadi" panose="020B0604020104020204" pitchFamily="34" charset="0"/>
              </a:rPr>
              <a:t>Saint Lucia’s History </a:t>
            </a:r>
            <a:r>
              <a:rPr lang="en-US" sz="2400" b="1" dirty="0">
                <a:solidFill>
                  <a:schemeClr val="tx1"/>
                </a:solidFill>
                <a:latin typeface="Abadi" panose="020B0604020104020204" pitchFamily="34" charset="0"/>
              </a:rPr>
              <a:t>Cont</a:t>
            </a:r>
            <a:r>
              <a:rPr lang="en-US" sz="2400" b="1" dirty="0">
                <a:solidFill>
                  <a:schemeClr val="tx1"/>
                </a:solidFill>
                <a:latin typeface="+mj-lt"/>
                <a:ea typeface="+mj-ea"/>
                <a:cs typeface="+mj-cs"/>
              </a:rPr>
              <a:t>.</a:t>
            </a:r>
          </a:p>
        </p:txBody>
      </p:sp>
      <p:sp>
        <p:nvSpPr>
          <p:cNvPr id="4" name="TextBox 3">
            <a:extLst>
              <a:ext uri="{FF2B5EF4-FFF2-40B4-BE49-F238E27FC236}">
                <a16:creationId xmlns:a16="http://schemas.microsoft.com/office/drawing/2014/main" id="{5D13C1B0-AC86-7636-137F-CB85A0C5B7A1}"/>
              </a:ext>
            </a:extLst>
          </p:cNvPr>
          <p:cNvSpPr txBox="1"/>
          <p:nvPr/>
        </p:nvSpPr>
        <p:spPr>
          <a:xfrm>
            <a:off x="310860" y="856033"/>
            <a:ext cx="7667425" cy="4801314"/>
          </a:xfrm>
          <a:prstGeom prst="rect">
            <a:avLst/>
          </a:prstGeom>
          <a:noFill/>
        </p:spPr>
        <p:txBody>
          <a:bodyPr wrap="square">
            <a:spAutoFit/>
          </a:bodyPr>
          <a:lstStyle/>
          <a:p>
            <a:pPr marL="285750" indent="-285750" algn="l" fontAlgn="base">
              <a:buFont typeface="Wingdings" panose="05000000000000000000" pitchFamily="2" charset="2"/>
              <a:buChar char="Ø"/>
            </a:pPr>
            <a:r>
              <a:rPr lang="en-US" b="0" i="0" dirty="0">
                <a:solidFill>
                  <a:srgbClr val="383838"/>
                </a:solidFill>
                <a:effectLst/>
                <a:latin typeface="Abadi" panose="020B0604020104020204" pitchFamily="34" charset="0"/>
              </a:rPr>
              <a:t>The pirate François Le Clerc is thought to have colonized Saint Lucia and used Pigeon Island to attack Spanish ships in the 1550s. The island is now a National Landmark with historic sites and museums to enthrall those who visit. </a:t>
            </a:r>
          </a:p>
          <a:p>
            <a:pPr marL="285750" indent="-285750" algn="l" fontAlgn="base">
              <a:buFont typeface="Wingdings" panose="05000000000000000000" pitchFamily="2" charset="2"/>
              <a:buChar char="Ø"/>
            </a:pPr>
            <a:r>
              <a:rPr lang="en-US" b="0" i="0" dirty="0">
                <a:solidFill>
                  <a:srgbClr val="383838"/>
                </a:solidFill>
                <a:effectLst/>
                <a:latin typeface="Abadi" panose="020B0604020104020204" pitchFamily="34" charset="0"/>
              </a:rPr>
              <a:t>The Caribs lived in Saint Lucia until the 1600s when settlers attempted to take control of the island to boost European trade. Even during this period of colonialism, the Caribs continued to fight and stopped multiple attempts by the English and French to settle on the island.</a:t>
            </a:r>
          </a:p>
          <a:p>
            <a:pPr marL="285750" indent="-285750" algn="l" fontAlgn="base">
              <a:buFont typeface="Wingdings" panose="05000000000000000000" pitchFamily="2" charset="2"/>
              <a:buChar char="Ø"/>
            </a:pPr>
            <a:r>
              <a:rPr lang="en-US" b="0" i="0" dirty="0">
                <a:solidFill>
                  <a:srgbClr val="383838"/>
                </a:solidFill>
                <a:effectLst/>
                <a:latin typeface="Abadi" panose="020B0604020104020204" pitchFamily="34" charset="0"/>
              </a:rPr>
              <a:t>In the 1600s, the French, English, and Dutch all attempted to take Saint Lucia as one of their colonies. The Dutch attempted to build Vieux Fort in but were pushed out by the Caribs. In 1639, the British sent 400 settlers to the island, who were wiped out by the Caribs in less than two years.</a:t>
            </a:r>
          </a:p>
          <a:p>
            <a:pPr marL="285750" indent="-285750" algn="l" fontAlgn="base">
              <a:buFont typeface="Wingdings" panose="05000000000000000000" pitchFamily="2" charset="2"/>
              <a:buChar char="Ø"/>
            </a:pPr>
            <a:r>
              <a:rPr lang="en-US" b="0" i="0" dirty="0">
                <a:solidFill>
                  <a:srgbClr val="383838"/>
                </a:solidFill>
                <a:effectLst/>
                <a:latin typeface="Abadi" panose="020B0604020104020204" pitchFamily="34" charset="0"/>
              </a:rPr>
              <a:t>In 1651, a member of the French West India Company purchased the land from the Caribs to make it a French colony, and the English immediately sent 1,000 men to take back the island. This fighting continued until 1814 when the French ceded Saint Lucia to the English.</a:t>
            </a:r>
          </a:p>
          <a:p>
            <a:pPr algn="l" fontAlgn="base"/>
            <a:endParaRPr lang="en-US" b="0" i="0" dirty="0">
              <a:solidFill>
                <a:srgbClr val="383838"/>
              </a:solidFill>
              <a:effectLst/>
              <a:latin typeface="Abadi" panose="020B0604020104020204" pitchFamily="34" charset="0"/>
            </a:endParaRPr>
          </a:p>
        </p:txBody>
      </p:sp>
      <p:pic>
        <p:nvPicPr>
          <p:cNvPr id="1026" name="Picture 2">
            <a:extLst>
              <a:ext uri="{FF2B5EF4-FFF2-40B4-BE49-F238E27FC236}">
                <a16:creationId xmlns:a16="http://schemas.microsoft.com/office/drawing/2014/main" id="{BC689F21-857C-3EA5-E4AD-FBB44AC9A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8286" y="856032"/>
            <a:ext cx="2102339" cy="481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534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01675"/>
          </a:xfrm>
          <a:prstGeom prst="rect">
            <a:avLst/>
          </a:prstGeom>
        </p:spPr>
        <p:txBody>
          <a:bodyPr vert="horz" wrap="square">
            <a:spAutoFit/>
          </a:bodyPr>
          <a:lstStyle/>
          <a:p>
            <a:pPr lvl="0" algn="ctr" rtl="0"/>
            <a:r>
              <a:rPr lang="en-US" dirty="0">
                <a:solidFill>
                  <a:srgbClr val="000000"/>
                </a:solidFill>
                <a:latin typeface="Abadi" panose="020B0604020104020204" pitchFamily="34" charset="0"/>
                <a:cs typeface="Times New Roman" panose="02020603050405020304" pitchFamily="18" charset="0"/>
              </a:rPr>
              <a:t>Saint Lucia Today</a:t>
            </a:r>
          </a:p>
        </p:txBody>
      </p:sp>
      <p:sp>
        <p:nvSpPr>
          <p:cNvPr id="8" name="TextBox 7">
            <a:extLst>
              <a:ext uri="{FF2B5EF4-FFF2-40B4-BE49-F238E27FC236}">
                <a16:creationId xmlns:a16="http://schemas.microsoft.com/office/drawing/2014/main" id="{312DFEA9-DB85-D664-2801-A1E32E0B0E49}"/>
              </a:ext>
            </a:extLst>
          </p:cNvPr>
          <p:cNvSpPr txBox="1"/>
          <p:nvPr/>
        </p:nvSpPr>
        <p:spPr>
          <a:xfrm>
            <a:off x="194628" y="827140"/>
            <a:ext cx="9691367" cy="1107996"/>
          </a:xfrm>
          <a:prstGeom prst="rect">
            <a:avLst/>
          </a:prstGeom>
          <a:noFill/>
        </p:spPr>
        <p:txBody>
          <a:bodyPr wrap="square">
            <a:spAutoFit/>
          </a:bodyPr>
          <a:lstStyle/>
          <a:p>
            <a:pPr marL="285750" indent="-285750" algn="l" fontAlgn="base">
              <a:buFont typeface="Wingdings" panose="05000000000000000000" pitchFamily="2" charset="2"/>
              <a:buChar char="Ø"/>
            </a:pPr>
            <a:r>
              <a:rPr lang="en-US" sz="2200" b="0" i="0" dirty="0">
                <a:solidFill>
                  <a:srgbClr val="383838"/>
                </a:solidFill>
                <a:effectLst/>
                <a:latin typeface="Abadi" panose="020B0604020104020204" pitchFamily="34" charset="0"/>
              </a:rPr>
              <a:t>Saint Lucia was one of the last European colonies to declare independence. The island is now an independent British Commonwealth as of 1979 and finally has a thriving, peaceful economy and sovereign government.</a:t>
            </a:r>
          </a:p>
        </p:txBody>
      </p:sp>
      <p:pic>
        <p:nvPicPr>
          <p:cNvPr id="2050" name="Picture 2">
            <a:extLst>
              <a:ext uri="{FF2B5EF4-FFF2-40B4-BE49-F238E27FC236}">
                <a16:creationId xmlns:a16="http://schemas.microsoft.com/office/drawing/2014/main" id="{2A05AAD4-D1D6-22D9-B7BC-722FACD43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79271"/>
            <a:ext cx="5905839" cy="36912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0B2C9C6-F515-51BF-8170-B5638A8F95CD}"/>
              </a:ext>
            </a:extLst>
          </p:cNvPr>
          <p:cNvSpPr txBox="1"/>
          <p:nvPr/>
        </p:nvSpPr>
        <p:spPr>
          <a:xfrm>
            <a:off x="5905837" y="1607888"/>
            <a:ext cx="4174787" cy="3754874"/>
          </a:xfrm>
          <a:prstGeom prst="rect">
            <a:avLst/>
          </a:prstGeom>
          <a:noFill/>
        </p:spPr>
        <p:txBody>
          <a:bodyPr wrap="square">
            <a:spAutoFit/>
          </a:bodyPr>
          <a:lstStyle/>
          <a:p>
            <a:pPr marL="285750" indent="-285750" algn="l" fontAlgn="base">
              <a:buFont typeface="Wingdings" panose="05000000000000000000" pitchFamily="2" charset="2"/>
              <a:buChar char="Ø"/>
            </a:pPr>
            <a:endParaRPr lang="en-US" sz="1800" b="0" i="0" dirty="0">
              <a:solidFill>
                <a:srgbClr val="383838"/>
              </a:solidFill>
              <a:effectLst/>
              <a:latin typeface="Abadi" panose="020B0604020104020204" pitchFamily="34" charset="0"/>
            </a:endParaRPr>
          </a:p>
          <a:p>
            <a:pPr marL="285750" indent="-285750" algn="l" fontAlgn="base">
              <a:buFont typeface="Wingdings" panose="05000000000000000000" pitchFamily="2" charset="2"/>
              <a:buChar char="Ø"/>
            </a:pPr>
            <a:r>
              <a:rPr lang="en-US" sz="2000" b="0" i="0" dirty="0">
                <a:solidFill>
                  <a:srgbClr val="383838"/>
                </a:solidFill>
                <a:effectLst/>
                <a:latin typeface="Abadi" panose="020B0604020104020204" pitchFamily="34" charset="0"/>
              </a:rPr>
              <a:t>Saint Lucia is a melting pot of various cultures. Carib culture still has a strong influence on the island, even though it is mixed with African cultures brought over during colonial times. </a:t>
            </a:r>
          </a:p>
          <a:p>
            <a:pPr marL="285750" indent="-285750" algn="l" fontAlgn="base">
              <a:buFont typeface="Wingdings" panose="05000000000000000000" pitchFamily="2" charset="2"/>
              <a:buChar char="Ø"/>
            </a:pPr>
            <a:r>
              <a:rPr lang="en-US" sz="2000" b="0" i="0" dirty="0">
                <a:solidFill>
                  <a:srgbClr val="383838"/>
                </a:solidFill>
                <a:effectLst/>
                <a:latin typeface="Abadi" panose="020B0604020104020204" pitchFamily="34" charset="0"/>
              </a:rPr>
              <a:t>English, French, and Dutch elements also blend with the others on the island, making Saint Lucia’s culture unique to those who visit.</a:t>
            </a:r>
          </a:p>
        </p:txBody>
      </p:sp>
    </p:spTree>
    <p:extLst>
      <p:ext uri="{BB962C8B-B14F-4D97-AF65-F5344CB8AC3E}">
        <p14:creationId xmlns:p14="http://schemas.microsoft.com/office/powerpoint/2010/main" val="2126100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1268</TotalTime>
  <Words>2627</Words>
  <Application>Microsoft Office PowerPoint</Application>
  <PresentationFormat>Custom</PresentationFormat>
  <Paragraphs>164</Paragraphs>
  <Slides>30</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Abadi</vt:lpstr>
      <vt:lpstr>Arial</vt:lpstr>
      <vt:lpstr>Calibri</vt:lpstr>
      <vt:lpstr>Calibri Light</vt:lpstr>
      <vt:lpstr>Helvetica Neue</vt:lpstr>
      <vt:lpstr>Liberation Sans</vt:lpstr>
      <vt:lpstr>Tahoma</vt:lpstr>
      <vt:lpstr>Times New Roman</vt:lpstr>
      <vt:lpstr>Wingdings</vt:lpstr>
      <vt:lpstr>Work Sans</vt:lpstr>
      <vt:lpstr>Office Theme</vt:lpstr>
      <vt:lpstr>Saint Lucia Presented by Fellow Cruiser Marc Silver</vt:lpstr>
      <vt:lpstr>What I Will Cover</vt:lpstr>
      <vt:lpstr>My Port Philosophy</vt:lpstr>
      <vt:lpstr>PowerPoint Presentation</vt:lpstr>
      <vt:lpstr>PowerPoint Presentation</vt:lpstr>
      <vt:lpstr>Saint Lucia</vt:lpstr>
      <vt:lpstr>Saint Lucia’s History</vt:lpstr>
      <vt:lpstr>Saint Lucia’s History Cont.</vt:lpstr>
      <vt:lpstr>Saint Lucia Today</vt:lpstr>
      <vt:lpstr>Ethnic Groups and Languages</vt:lpstr>
      <vt:lpstr>Area  Map of Saint Lucia</vt:lpstr>
      <vt:lpstr>Saint Lucia Map</vt:lpstr>
      <vt:lpstr>Map of Castries</vt:lpstr>
      <vt:lpstr>PowerPoint Presentation</vt:lpstr>
      <vt:lpstr>Castries Buses </vt:lpstr>
      <vt:lpstr>Castries Taxis </vt:lpstr>
      <vt:lpstr>Castries Hibiscus Trolley Train</vt:lpstr>
      <vt:lpstr>Castries Central Market</vt:lpstr>
      <vt:lpstr>PowerPoint Presentation</vt:lpstr>
      <vt:lpstr>PowerPoint Presentation</vt:lpstr>
      <vt:lpstr>PowerPoint Presentation</vt:lpstr>
      <vt:lpstr>PowerPoint Presentation</vt:lpstr>
      <vt:lpstr>The Town of Soufriere</vt:lpstr>
      <vt:lpstr>Diamond Botanical Garden &amp; Baths</vt:lpstr>
      <vt:lpstr>Pointe Seraphine Beach</vt:lpstr>
      <vt:lpstr>PowerPoint Presentation</vt:lpstr>
      <vt:lpstr>PowerPoint Presentation</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163</cp:revision>
  <dcterms:created xsi:type="dcterms:W3CDTF">2023-03-25T21:24:27Z</dcterms:created>
  <dcterms:modified xsi:type="dcterms:W3CDTF">2024-08-22T00:49:28Z</dcterms:modified>
</cp:coreProperties>
</file>