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sldIdLst>
    <p:sldId id="256" r:id="rId2"/>
    <p:sldId id="257" r:id="rId3"/>
    <p:sldId id="267" r:id="rId4"/>
    <p:sldId id="263" r:id="rId5"/>
    <p:sldId id="268" r:id="rId6"/>
    <p:sldId id="265" r:id="rId7"/>
    <p:sldId id="266" r:id="rId8"/>
    <p:sldId id="264" r:id="rId9"/>
    <p:sldId id="258" r:id="rId10"/>
    <p:sldId id="262" r:id="rId11"/>
    <p:sldId id="259" r:id="rId12"/>
    <p:sldId id="261" r:id="rId13"/>
    <p:sldId id="260"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showGuides="1">
      <p:cViewPr varScale="1">
        <p:scale>
          <a:sx n="82" d="100"/>
          <a:sy n="82"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4C08-1263-4BCC-BC2C-D9A137AA1BE8}"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0D32-C421-4044-A30B-517F30E1B60B}" type="slidenum">
              <a:rPr lang="en-US" smtClean="0"/>
              <a:t>‹#›</a:t>
            </a:fld>
            <a:endParaRPr lang="en-US"/>
          </a:p>
        </p:txBody>
      </p:sp>
    </p:spTree>
    <p:extLst>
      <p:ext uri="{BB962C8B-B14F-4D97-AF65-F5344CB8AC3E}">
        <p14:creationId xmlns:p14="http://schemas.microsoft.com/office/powerpoint/2010/main" val="313613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10</a:t>
            </a:fld>
            <a:endParaRPr lang="en-US"/>
          </a:p>
        </p:txBody>
      </p:sp>
    </p:spTree>
    <p:extLst>
      <p:ext uri="{BB962C8B-B14F-4D97-AF65-F5344CB8AC3E}">
        <p14:creationId xmlns:p14="http://schemas.microsoft.com/office/powerpoint/2010/main" val="818374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0957-2BDA-A231-90D2-FB0EE4B22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4897A0-0EAC-A1D4-8FBB-D72CE5D98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B80C6-DB6D-3D7C-CEC7-35618E0382E5}"/>
              </a:ext>
            </a:extLst>
          </p:cNvPr>
          <p:cNvSpPr>
            <a:spLocks noGrp="1"/>
          </p:cNvSpPr>
          <p:nvPr>
            <p:ph type="dt" sz="half" idx="10"/>
          </p:nvPr>
        </p:nvSpPr>
        <p:spPr/>
        <p:txBody>
          <a:bodyPr/>
          <a:lstStyle/>
          <a:p>
            <a:fld id="{073D55F9-11A3-4523-8F38-6BA37933791A}" type="datetime1">
              <a:rPr lang="en-US" smtClean="0"/>
              <a:t>4/23/2025</a:t>
            </a:fld>
            <a:endParaRPr lang="en-US"/>
          </a:p>
        </p:txBody>
      </p:sp>
      <p:sp>
        <p:nvSpPr>
          <p:cNvPr id="5" name="Footer Placeholder 4">
            <a:extLst>
              <a:ext uri="{FF2B5EF4-FFF2-40B4-BE49-F238E27FC236}">
                <a16:creationId xmlns:a16="http://schemas.microsoft.com/office/drawing/2014/main" id="{5177AB23-E075-3A3E-1232-9F7C341D290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0BF3EEC-622B-2529-4B98-015F9442E75B}"/>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8906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8573-1BFF-4DD1-5CB0-BED2E5A543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2ED7C8-716D-FED1-7C8B-4978527602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76B3D-871C-5355-D97E-464E7B48CCB1}"/>
              </a:ext>
            </a:extLst>
          </p:cNvPr>
          <p:cNvSpPr>
            <a:spLocks noGrp="1"/>
          </p:cNvSpPr>
          <p:nvPr>
            <p:ph type="dt" sz="half" idx="10"/>
          </p:nvPr>
        </p:nvSpPr>
        <p:spPr/>
        <p:txBody>
          <a:bodyPr/>
          <a:lstStyle/>
          <a:p>
            <a:fld id="{0B4E757A-3EC2-4683-9080-1A460C37C843}" type="datetime1">
              <a:rPr lang="en-US" smtClean="0"/>
              <a:t>4/23/2025</a:t>
            </a:fld>
            <a:endParaRPr lang="en-US"/>
          </a:p>
        </p:txBody>
      </p:sp>
      <p:sp>
        <p:nvSpPr>
          <p:cNvPr id="5" name="Footer Placeholder 4">
            <a:extLst>
              <a:ext uri="{FF2B5EF4-FFF2-40B4-BE49-F238E27FC236}">
                <a16:creationId xmlns:a16="http://schemas.microsoft.com/office/drawing/2014/main" id="{C78AC670-7B25-346D-DA59-E74EDB68F0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4AD6227-18BE-5D47-E721-C7746DEE716C}"/>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83022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CA4A31-84DC-064B-36A6-83DF615057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9BAE49-2970-C95F-5FA5-44A9367988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CE39C-6A20-89E7-A294-E213B7B91A86}"/>
              </a:ext>
            </a:extLst>
          </p:cNvPr>
          <p:cNvSpPr>
            <a:spLocks noGrp="1"/>
          </p:cNvSpPr>
          <p:nvPr>
            <p:ph type="dt" sz="half" idx="10"/>
          </p:nvPr>
        </p:nvSpPr>
        <p:spPr/>
        <p:txBody>
          <a:bodyPr/>
          <a:lstStyle/>
          <a:p>
            <a:fld id="{5CC8096C-64ED-4153-A483-5C02E44AD5C3}" type="datetime1">
              <a:rPr lang="en-US" smtClean="0"/>
              <a:t>4/23/2025</a:t>
            </a:fld>
            <a:endParaRPr lang="en-US" dirty="0"/>
          </a:p>
        </p:txBody>
      </p:sp>
      <p:sp>
        <p:nvSpPr>
          <p:cNvPr id="5" name="Footer Placeholder 4">
            <a:extLst>
              <a:ext uri="{FF2B5EF4-FFF2-40B4-BE49-F238E27FC236}">
                <a16:creationId xmlns:a16="http://schemas.microsoft.com/office/drawing/2014/main" id="{A9D103DD-303F-CBF8-AB1A-910A7A1BD09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C9D65ED-C3EC-DB4A-94F7-E58E1D9A20A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22868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5087-0DDC-1C39-0F06-F056D956B4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939ED7-84F6-9AE3-BBB2-652325364F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38EE4-5623-CA61-7672-1FE3FA851FD7}"/>
              </a:ext>
            </a:extLst>
          </p:cNvPr>
          <p:cNvSpPr>
            <a:spLocks noGrp="1"/>
          </p:cNvSpPr>
          <p:nvPr>
            <p:ph type="dt" sz="half" idx="10"/>
          </p:nvPr>
        </p:nvSpPr>
        <p:spPr/>
        <p:txBody>
          <a:bodyPr/>
          <a:lstStyle/>
          <a:p>
            <a:fld id="{1CB9D56B-6EBE-4E5F-99D9-2A3DBDF37D0A}" type="datetime1">
              <a:rPr lang="en-US" smtClean="0"/>
              <a:t>4/23/2025</a:t>
            </a:fld>
            <a:endParaRPr lang="en-US"/>
          </a:p>
        </p:txBody>
      </p:sp>
      <p:sp>
        <p:nvSpPr>
          <p:cNvPr id="5" name="Footer Placeholder 4">
            <a:extLst>
              <a:ext uri="{FF2B5EF4-FFF2-40B4-BE49-F238E27FC236}">
                <a16:creationId xmlns:a16="http://schemas.microsoft.com/office/drawing/2014/main" id="{0EEBDBEF-AA8C-8781-8355-5D2D3C135F6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F261C614-F12E-5110-29AC-185EA7CB4648}"/>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0411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7D63-F9D7-383B-81A8-5AE6BE1394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1F2725-F37B-79AE-F42F-06B35129BB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4B2DB6-D886-3026-7025-3947FE85AFF4}"/>
              </a:ext>
            </a:extLst>
          </p:cNvPr>
          <p:cNvSpPr>
            <a:spLocks noGrp="1"/>
          </p:cNvSpPr>
          <p:nvPr>
            <p:ph type="dt" sz="half" idx="10"/>
          </p:nvPr>
        </p:nvSpPr>
        <p:spPr/>
        <p:txBody>
          <a:bodyPr/>
          <a:lstStyle/>
          <a:p>
            <a:fld id="{8C33F3CA-C7E3-432D-9282-18F13836509A}" type="datetime1">
              <a:rPr lang="en-US" smtClean="0"/>
              <a:t>4/23/2025</a:t>
            </a:fld>
            <a:endParaRPr lang="en-US" dirty="0"/>
          </a:p>
        </p:txBody>
      </p:sp>
      <p:sp>
        <p:nvSpPr>
          <p:cNvPr id="5" name="Footer Placeholder 4">
            <a:extLst>
              <a:ext uri="{FF2B5EF4-FFF2-40B4-BE49-F238E27FC236}">
                <a16:creationId xmlns:a16="http://schemas.microsoft.com/office/drawing/2014/main" id="{6A9E13F5-1540-44D0-979B-9F6CB81575C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29AD958F-8D77-6025-2EC2-583C636175A8}"/>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12453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AA1E-3801-BD26-07AD-60A81D2AE6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43EDB-31FB-50EF-D314-1173360EA2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35A60-655A-6BEC-1949-C20D5AA678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8CC4BF-FF42-6FA1-CE2F-FAB8501A38FF}"/>
              </a:ext>
            </a:extLst>
          </p:cNvPr>
          <p:cNvSpPr>
            <a:spLocks noGrp="1"/>
          </p:cNvSpPr>
          <p:nvPr>
            <p:ph type="dt" sz="half" idx="10"/>
          </p:nvPr>
        </p:nvSpPr>
        <p:spPr/>
        <p:txBody>
          <a:bodyPr/>
          <a:lstStyle/>
          <a:p>
            <a:fld id="{75BE9C62-1337-40B8-BA50-E9F4861DB4BC}" type="datetime1">
              <a:rPr lang="en-US" smtClean="0"/>
              <a:t>4/23/2025</a:t>
            </a:fld>
            <a:endParaRPr lang="en-US"/>
          </a:p>
        </p:txBody>
      </p:sp>
      <p:sp>
        <p:nvSpPr>
          <p:cNvPr id="6" name="Footer Placeholder 5">
            <a:extLst>
              <a:ext uri="{FF2B5EF4-FFF2-40B4-BE49-F238E27FC236}">
                <a16:creationId xmlns:a16="http://schemas.microsoft.com/office/drawing/2014/main" id="{2BE3E4E3-6F4B-438B-F2DD-525C92F8B0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49AE1B6-9515-A91C-0A36-68788FD4B9A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52978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A9B5-568B-6C32-03B5-D7BFD78417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6BCA2F-07DA-CFE8-E5E1-0E091E962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506BEA-2DFC-CF82-50CE-B4C70FBB6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833037-EB45-BCCC-9DD9-F407A25D59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3E4D01-C7D6-49F1-0D7D-B32950F308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EFFB1-3D76-B27D-C6E0-BBD11640ABA6}"/>
              </a:ext>
            </a:extLst>
          </p:cNvPr>
          <p:cNvSpPr>
            <a:spLocks noGrp="1"/>
          </p:cNvSpPr>
          <p:nvPr>
            <p:ph type="dt" sz="half" idx="10"/>
          </p:nvPr>
        </p:nvSpPr>
        <p:spPr/>
        <p:txBody>
          <a:bodyPr/>
          <a:lstStyle/>
          <a:p>
            <a:fld id="{47C195EB-2DA3-4B24-8725-19BC22A7BE50}" type="datetime1">
              <a:rPr lang="en-US" smtClean="0"/>
              <a:t>4/23/2025</a:t>
            </a:fld>
            <a:endParaRPr lang="en-US"/>
          </a:p>
        </p:txBody>
      </p:sp>
      <p:sp>
        <p:nvSpPr>
          <p:cNvPr id="8" name="Footer Placeholder 7">
            <a:extLst>
              <a:ext uri="{FF2B5EF4-FFF2-40B4-BE49-F238E27FC236}">
                <a16:creationId xmlns:a16="http://schemas.microsoft.com/office/drawing/2014/main" id="{DE9BAFC9-5011-4A91-F7FB-76DAC97442DD}"/>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59A071-A2E7-DDE4-6D97-422790EADB2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52745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94610-DB6F-42BD-EB5C-788A7DA857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C4850A-D8D2-F2CC-06C7-43169E620971}"/>
              </a:ext>
            </a:extLst>
          </p:cNvPr>
          <p:cNvSpPr>
            <a:spLocks noGrp="1"/>
          </p:cNvSpPr>
          <p:nvPr>
            <p:ph type="dt" sz="half" idx="10"/>
          </p:nvPr>
        </p:nvSpPr>
        <p:spPr/>
        <p:txBody>
          <a:bodyPr/>
          <a:lstStyle/>
          <a:p>
            <a:fld id="{F4E237E6-0076-4915-A5A8-B7C11FA4F374}" type="datetime1">
              <a:rPr lang="en-US" smtClean="0"/>
              <a:t>4/23/2025</a:t>
            </a:fld>
            <a:endParaRPr lang="en-US"/>
          </a:p>
        </p:txBody>
      </p:sp>
      <p:sp>
        <p:nvSpPr>
          <p:cNvPr id="4" name="Footer Placeholder 3">
            <a:extLst>
              <a:ext uri="{FF2B5EF4-FFF2-40B4-BE49-F238E27FC236}">
                <a16:creationId xmlns:a16="http://schemas.microsoft.com/office/drawing/2014/main" id="{BBBA1560-8481-F673-B5F0-7D86A6B39B6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37CF0549-D9F9-D82F-8DC9-81FB17711FA2}"/>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280226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361099-EE0E-C1DE-B1EF-BD60B30FAA69}"/>
              </a:ext>
            </a:extLst>
          </p:cNvPr>
          <p:cNvSpPr>
            <a:spLocks noGrp="1"/>
          </p:cNvSpPr>
          <p:nvPr>
            <p:ph type="dt" sz="half" idx="10"/>
          </p:nvPr>
        </p:nvSpPr>
        <p:spPr/>
        <p:txBody>
          <a:bodyPr/>
          <a:lstStyle/>
          <a:p>
            <a:fld id="{3505F58F-C0B5-422A-8E5A-6B99E5D80F0A}" type="datetime1">
              <a:rPr lang="en-US" smtClean="0"/>
              <a:t>4/23/2025</a:t>
            </a:fld>
            <a:endParaRPr lang="en-US"/>
          </a:p>
        </p:txBody>
      </p:sp>
      <p:sp>
        <p:nvSpPr>
          <p:cNvPr id="3" name="Footer Placeholder 2">
            <a:extLst>
              <a:ext uri="{FF2B5EF4-FFF2-40B4-BE49-F238E27FC236}">
                <a16:creationId xmlns:a16="http://schemas.microsoft.com/office/drawing/2014/main" id="{E2A866A2-A807-69D9-85B0-095B017AF8A0}"/>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D6FAE318-7B34-D3A7-FFFF-FF66DE091A3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788145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0F63-3BA5-0EEB-A1F2-706378F90F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49D80E-92B2-00BA-7E18-C6C315FC0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84AC27-7C5F-C385-E755-2C97B90EC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BEFC82-E9CC-18D6-46B1-D7BB883DD34A}"/>
              </a:ext>
            </a:extLst>
          </p:cNvPr>
          <p:cNvSpPr>
            <a:spLocks noGrp="1"/>
          </p:cNvSpPr>
          <p:nvPr>
            <p:ph type="dt" sz="half" idx="10"/>
          </p:nvPr>
        </p:nvSpPr>
        <p:spPr/>
        <p:txBody>
          <a:bodyPr/>
          <a:lstStyle/>
          <a:p>
            <a:fld id="{7565E655-9687-48DF-A33F-F8824CCCB5D1}" type="datetime1">
              <a:rPr lang="en-US" smtClean="0"/>
              <a:t>4/23/2025</a:t>
            </a:fld>
            <a:endParaRPr lang="en-US"/>
          </a:p>
        </p:txBody>
      </p:sp>
      <p:sp>
        <p:nvSpPr>
          <p:cNvPr id="6" name="Footer Placeholder 5">
            <a:extLst>
              <a:ext uri="{FF2B5EF4-FFF2-40B4-BE49-F238E27FC236}">
                <a16:creationId xmlns:a16="http://schemas.microsoft.com/office/drawing/2014/main" id="{EE6B9DA2-BC15-B267-546C-2B55D0EE2AF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287583-1AB4-9C9F-4D1B-7B93F25423D8}"/>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2509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A417-051C-169B-0670-CA70D8CCDC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BFB3A6-CE1A-8D7E-B888-27E8C96F3A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0E552C-F9BA-524B-3A7F-8DBB171A3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1AA60F-EC01-C6DF-3013-CDD252A1CC62}"/>
              </a:ext>
            </a:extLst>
          </p:cNvPr>
          <p:cNvSpPr>
            <a:spLocks noGrp="1"/>
          </p:cNvSpPr>
          <p:nvPr>
            <p:ph type="dt" sz="half" idx="10"/>
          </p:nvPr>
        </p:nvSpPr>
        <p:spPr/>
        <p:txBody>
          <a:bodyPr/>
          <a:lstStyle/>
          <a:p>
            <a:fld id="{B97FD56A-AAB8-4544-A495-D0645413C9E3}" type="datetime1">
              <a:rPr lang="en-US" smtClean="0"/>
              <a:t>4/23/2025</a:t>
            </a:fld>
            <a:endParaRPr lang="en-US"/>
          </a:p>
        </p:txBody>
      </p:sp>
      <p:sp>
        <p:nvSpPr>
          <p:cNvPr id="6" name="Footer Placeholder 5">
            <a:extLst>
              <a:ext uri="{FF2B5EF4-FFF2-40B4-BE49-F238E27FC236}">
                <a16:creationId xmlns:a16="http://schemas.microsoft.com/office/drawing/2014/main" id="{42F74A73-34E4-1F9E-1A82-BFC0CFF2DCA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DD3EAEE0-C75A-DF67-61D0-6BAA5B24FC03}"/>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824909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F9BCE0-97A3-A67F-82FF-4AF1217461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CEC10F-8102-8017-2786-E9321E13F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18A6B-5E27-82C1-4A6E-895AABC38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BAB95-8DA7-460B-B00A-7037C8394FB0}" type="datetime1">
              <a:rPr lang="en-US" smtClean="0"/>
              <a:pPr/>
              <a:t>4/23/2025</a:t>
            </a:fld>
            <a:endParaRPr lang="en-US" dirty="0"/>
          </a:p>
        </p:txBody>
      </p:sp>
      <p:sp>
        <p:nvSpPr>
          <p:cNvPr id="5" name="Footer Placeholder 4">
            <a:extLst>
              <a:ext uri="{FF2B5EF4-FFF2-40B4-BE49-F238E27FC236}">
                <a16:creationId xmlns:a16="http://schemas.microsoft.com/office/drawing/2014/main" id="{7FD811DC-29E5-A222-D7FC-579F94E4A1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70950D81-40F1-1AE7-274F-6676E9B1E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29446918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aheadtours.com/travel-blog/articles/beers-of-germany-from-kolsch-to-dunke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Picture 4" descr="A castle on a hill with a body of water and boats&#10;&#10;Description automatically generated">
            <a:extLst>
              <a:ext uri="{FF2B5EF4-FFF2-40B4-BE49-F238E27FC236}">
                <a16:creationId xmlns:a16="http://schemas.microsoft.com/office/drawing/2014/main" id="{A2AB3110-807B-A4D7-06D8-41E3196439F2}"/>
              </a:ext>
            </a:extLst>
          </p:cNvPr>
          <p:cNvPicPr>
            <a:picLocks noChangeAspect="1"/>
          </p:cNvPicPr>
          <p:nvPr/>
        </p:nvPicPr>
        <p:blipFill rotWithShape="1">
          <a:blip r:embed="rId2">
            <a:extLst>
              <a:ext uri="{28A0092B-C50C-407E-A947-70E740481C1C}">
                <a14:useLocalDpi xmlns:a14="http://schemas.microsoft.com/office/drawing/2010/main" val="0"/>
              </a:ext>
            </a:extLst>
          </a:blip>
          <a:srcRect l="16524" r="1652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extBox 7">
            <a:extLst>
              <a:ext uri="{FF2B5EF4-FFF2-40B4-BE49-F238E27FC236}">
                <a16:creationId xmlns:a16="http://schemas.microsoft.com/office/drawing/2014/main" id="{70AECDE0-EB93-687B-6596-AC0DE48AC51A}"/>
              </a:ext>
            </a:extLst>
          </p:cNvPr>
          <p:cNvSpPr txBox="1"/>
          <p:nvPr/>
        </p:nvSpPr>
        <p:spPr>
          <a:xfrm>
            <a:off x="0" y="4688670"/>
            <a:ext cx="5310176" cy="954107"/>
          </a:xfrm>
          <a:prstGeom prst="rect">
            <a:avLst/>
          </a:prstGeom>
          <a:noFill/>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 Journey </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Through Germany’s Culture</a:t>
            </a:r>
            <a:endParaRPr lang="en-US" sz="2800" dirty="0"/>
          </a:p>
        </p:txBody>
      </p:sp>
      <p:sp>
        <p:nvSpPr>
          <p:cNvPr id="10" name="Title 9">
            <a:extLst>
              <a:ext uri="{FF2B5EF4-FFF2-40B4-BE49-F238E27FC236}">
                <a16:creationId xmlns:a16="http://schemas.microsoft.com/office/drawing/2014/main" id="{CE0B0F3E-382C-6138-F970-EBBDC73D2A2C}"/>
              </a:ext>
            </a:extLst>
          </p:cNvPr>
          <p:cNvSpPr>
            <a:spLocks noGrp="1"/>
          </p:cNvSpPr>
          <p:nvPr>
            <p:ph type="ctrTitle"/>
          </p:nvPr>
        </p:nvSpPr>
        <p:spPr>
          <a:xfrm>
            <a:off x="0" y="851005"/>
            <a:ext cx="5407378" cy="3195455"/>
          </a:xfrm>
        </p:spPr>
        <p:txBody>
          <a:bodyPr>
            <a:normAutofit fontScale="90000"/>
          </a:bodyPr>
          <a:lstStyle/>
          <a:p>
            <a:r>
              <a:rPr lang="en-US" sz="6000" b="1" dirty="0">
                <a:latin typeface="Times New Roman" panose="02020603050405020304" pitchFamily="18" charset="0"/>
                <a:cs typeface="Times New Roman" panose="02020603050405020304" pitchFamily="18" charset="0"/>
              </a:rPr>
              <a:t>Castles &amp; Cathedrals</a:t>
            </a:r>
            <a:br>
              <a:rPr lang="en-US" sz="6000" b="1" dirty="0">
                <a:latin typeface="Times New Roman" panose="02020603050405020304" pitchFamily="18" charset="0"/>
                <a:cs typeface="Times New Roman" panose="02020603050405020304" pitchFamily="18" charset="0"/>
              </a:rPr>
            </a:br>
            <a:r>
              <a:rPr lang="en-US" sz="6000" b="1" dirty="0">
                <a:latin typeface="Times New Roman" panose="02020603050405020304" pitchFamily="18" charset="0"/>
                <a:cs typeface="Times New Roman" panose="02020603050405020304" pitchFamily="18" charset="0"/>
              </a:rPr>
              <a:t>of the Rhine</a:t>
            </a:r>
            <a:br>
              <a:rPr lang="en-US" sz="1600" b="1" dirty="0">
                <a:latin typeface="Times New Roman" panose="02020603050405020304" pitchFamily="18" charset="0"/>
                <a:cs typeface="Times New Roman" panose="02020603050405020304" pitchFamily="18" charset="0"/>
              </a:rPr>
            </a:br>
            <a:r>
              <a:rPr lang="en-US" sz="3600" b="1" dirty="0">
                <a:latin typeface="Times New Roman" panose="02020603050405020304" pitchFamily="18" charset="0"/>
                <a:cs typeface="Times New Roman" panose="02020603050405020304" pitchFamily="18" charset="0"/>
              </a:rPr>
              <a:t>with</a:t>
            </a:r>
            <a:br>
              <a:rPr lang="en-US" sz="3600" b="1" dirty="0">
                <a:latin typeface="Times New Roman" panose="02020603050405020304" pitchFamily="18" charset="0"/>
                <a:cs typeface="Times New Roman" panose="02020603050405020304" pitchFamily="18" charset="0"/>
              </a:rPr>
            </a:br>
            <a:r>
              <a:rPr lang="en-US" sz="4800" b="1" dirty="0">
                <a:latin typeface="Times New Roman" panose="02020603050405020304" pitchFamily="18" charset="0"/>
                <a:cs typeface="Times New Roman" panose="02020603050405020304" pitchFamily="18" charset="0"/>
              </a:rPr>
              <a:t>Marc Silver</a:t>
            </a:r>
            <a:endParaRPr lang="en-US" dirty="0"/>
          </a:p>
        </p:txBody>
      </p:sp>
    </p:spTree>
    <p:extLst>
      <p:ext uri="{BB962C8B-B14F-4D97-AF65-F5344CB8AC3E}">
        <p14:creationId xmlns:p14="http://schemas.microsoft.com/office/powerpoint/2010/main" val="28902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ED111D-BA0A-9A18-3695-1E79FC72FA8C}"/>
              </a:ext>
            </a:extLst>
          </p:cNvPr>
          <p:cNvSpPr txBox="1"/>
          <p:nvPr/>
        </p:nvSpPr>
        <p:spPr>
          <a:xfrm>
            <a:off x="0" y="282224"/>
            <a:ext cx="12191999" cy="1410546"/>
          </a:xfrm>
          <a:prstGeom prst="rect">
            <a:avLst/>
          </a:prstGeom>
        </p:spPr>
        <p:txBody>
          <a:bodyPr vert="horz" lIns="91440" tIns="45720" rIns="91440" bIns="45720" rtlCol="0" anchor="ctr">
            <a:normAutofit fontScale="47500" lnSpcReduction="20000"/>
          </a:bodyPr>
          <a:lstStyle/>
          <a:p>
            <a:pPr algn="ctr" defTabSz="914400">
              <a:lnSpc>
                <a:spcPct val="90000"/>
              </a:lnSpc>
              <a:spcBef>
                <a:spcPct val="0"/>
              </a:spcBef>
              <a:spcAft>
                <a:spcPts val="600"/>
              </a:spcAft>
            </a:pPr>
            <a:r>
              <a:rPr lang="en-US" sz="8400" b="1" kern="1200" dirty="0" err="1">
                <a:latin typeface="Times New Roman" panose="02020603050405020304" pitchFamily="18" charset="0"/>
                <a:ea typeface="+mj-ea"/>
                <a:cs typeface="Times New Roman" panose="02020603050405020304" pitchFamily="18" charset="0"/>
              </a:rPr>
              <a:t>Breisach</a:t>
            </a:r>
            <a:r>
              <a:rPr lang="en-US" sz="8400" b="1" kern="1200" dirty="0">
                <a:latin typeface="Times New Roman" panose="02020603050405020304" pitchFamily="18" charset="0"/>
                <a:ea typeface="+mj-ea"/>
                <a:cs typeface="Times New Roman" panose="02020603050405020304" pitchFamily="18" charset="0"/>
              </a:rPr>
              <a:t>, Germany</a:t>
            </a:r>
            <a:br>
              <a:rPr lang="en-US" sz="8400" b="1" kern="1200" dirty="0">
                <a:latin typeface="Times New Roman" panose="02020603050405020304" pitchFamily="18" charset="0"/>
                <a:ea typeface="+mj-ea"/>
                <a:cs typeface="Times New Roman" panose="02020603050405020304" pitchFamily="18" charset="0"/>
              </a:rPr>
            </a:br>
            <a:br>
              <a:rPr lang="en-US" sz="7300" b="1" kern="1200" dirty="0">
                <a:latin typeface="Times New Roman" panose="02020603050405020304" pitchFamily="18" charset="0"/>
                <a:ea typeface="+mj-ea"/>
                <a:cs typeface="Times New Roman" panose="02020603050405020304" pitchFamily="18" charset="0"/>
              </a:rPr>
            </a:br>
            <a:r>
              <a:rPr lang="en-US" sz="7300" kern="1200" dirty="0">
                <a:latin typeface="Times New Roman" panose="02020603050405020304" pitchFamily="18" charset="0"/>
                <a:cs typeface="Times New Roman" panose="02020603050405020304" pitchFamily="18" charset="0"/>
              </a:rPr>
              <a:t>One of Germany’s oldest Towns</a:t>
            </a:r>
          </a:p>
          <a:p>
            <a:pPr algn="ctr" defTabSz="914400">
              <a:lnSpc>
                <a:spcPct val="90000"/>
              </a:lnSpc>
              <a:spcBef>
                <a:spcPct val="0"/>
              </a:spcBef>
              <a:spcAft>
                <a:spcPts val="600"/>
              </a:spcAft>
            </a:pPr>
            <a:endParaRPr lang="en-US" sz="4000" b="1" kern="1200" dirty="0">
              <a:solidFill>
                <a:srgbClr val="FFFFFF"/>
              </a:solidFill>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2D72E3B3-34A9-73E6-8C95-D8117ED1C27A}"/>
              </a:ext>
            </a:extLst>
          </p:cNvPr>
          <p:cNvSpPr txBox="1"/>
          <p:nvPr/>
        </p:nvSpPr>
        <p:spPr>
          <a:xfrm>
            <a:off x="0" y="1605891"/>
            <a:ext cx="6940355" cy="4016484"/>
          </a:xfrm>
          <a:prstGeom prst="rect">
            <a:avLst/>
          </a:prstGeom>
          <a:noFill/>
        </p:spPr>
        <p:txBody>
          <a:bodyPr wrap="square">
            <a:spAutoFit/>
          </a:bodyPr>
          <a:lstStyle/>
          <a:p>
            <a:pPr marL="342900" indent="-342900" defTabSz="41148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4000 years ago, the Munsterberg hill was home to a royal residence and later a Roman castle.</a:t>
            </a:r>
          </a:p>
          <a:p>
            <a:pPr marL="342900" indent="-342900" defTabSz="41148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1664, Vauban improved the city and its fortifications. During the 17</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and 18</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a:t>
            </a:r>
            <a:r>
              <a:rPr lang="en-US" sz="2400" dirty="0" err="1">
                <a:latin typeface="Times New Roman" panose="02020603050405020304" pitchFamily="18" charset="0"/>
                <a:cs typeface="Times New Roman" panose="02020603050405020304" pitchFamily="18" charset="0"/>
              </a:rPr>
              <a:t>Breisach</a:t>
            </a:r>
            <a:r>
              <a:rPr lang="en-US" sz="2400" dirty="0">
                <a:latin typeface="Times New Roman" panose="02020603050405020304" pitchFamily="18" charset="0"/>
                <a:cs typeface="Times New Roman" panose="02020603050405020304" pitchFamily="18" charset="0"/>
              </a:rPr>
              <a:t> was dominated by the French and the Habsburgs. </a:t>
            </a:r>
          </a:p>
          <a:p>
            <a:pPr marL="342900" indent="-342900" defTabSz="41148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forifications</a:t>
            </a:r>
            <a:r>
              <a:rPr lang="en-US" sz="2400" dirty="0">
                <a:latin typeface="Times New Roman" panose="02020603050405020304" pitchFamily="18" charset="0"/>
                <a:cs typeface="Times New Roman" panose="02020603050405020304" pitchFamily="18" charset="0"/>
              </a:rPr>
              <a:t> were destroyed during a </a:t>
            </a:r>
            <a:r>
              <a:rPr lang="en-US" sz="2400" dirty="0" err="1">
                <a:latin typeface="Times New Roman" panose="02020603050405020304" pitchFamily="18" charset="0"/>
                <a:cs typeface="Times New Roman" panose="02020603050405020304" pitchFamily="18" charset="0"/>
              </a:rPr>
              <a:t>bombardmanet</a:t>
            </a:r>
            <a:r>
              <a:rPr lang="en-US" sz="2400" dirty="0">
                <a:latin typeface="Times New Roman" panose="02020603050405020304" pitchFamily="18" charset="0"/>
                <a:cs typeface="Times New Roman" panose="02020603050405020304" pitchFamily="18" charset="0"/>
              </a:rPr>
              <a:t> in 1793 and again at the end of World War II when 85% of the town was destroyed.</a:t>
            </a:r>
          </a:p>
          <a:p>
            <a:pPr defTabSz="411480">
              <a:spcAft>
                <a:spcPts val="600"/>
              </a:spcAft>
            </a:pPr>
            <a:endParaRPr lang="en-US" sz="2400" dirty="0">
              <a:latin typeface="Times New Roman" panose="02020603050405020304" pitchFamily="18" charset="0"/>
              <a:cs typeface="Times New Roman" panose="02020603050405020304" pitchFamily="18" charset="0"/>
            </a:endParaRPr>
          </a:p>
        </p:txBody>
      </p:sp>
      <p:pic>
        <p:nvPicPr>
          <p:cNvPr id="8" name="Picture 7" descr="A long shot of a river&#10;&#10;Description automatically generated">
            <a:extLst>
              <a:ext uri="{FF2B5EF4-FFF2-40B4-BE49-F238E27FC236}">
                <a16:creationId xmlns:a16="http://schemas.microsoft.com/office/drawing/2014/main" id="{F102F9AA-60A1-253E-B1E8-CC84A5C69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0356" y="1575458"/>
            <a:ext cx="5251644" cy="3505827"/>
          </a:xfrm>
          <a:prstGeom prst="rect">
            <a:avLst/>
          </a:prstGeom>
        </p:spPr>
      </p:pic>
      <p:sp>
        <p:nvSpPr>
          <p:cNvPr id="10" name="TextBox 9">
            <a:extLst>
              <a:ext uri="{FF2B5EF4-FFF2-40B4-BE49-F238E27FC236}">
                <a16:creationId xmlns:a16="http://schemas.microsoft.com/office/drawing/2014/main" id="{253944CD-7902-17FB-53A4-86B7BC3C6055}"/>
              </a:ext>
            </a:extLst>
          </p:cNvPr>
          <p:cNvSpPr txBox="1"/>
          <p:nvPr/>
        </p:nvSpPr>
        <p:spPr>
          <a:xfrm>
            <a:off x="0" y="5231939"/>
            <a:ext cx="12011378" cy="1200329"/>
          </a:xfrm>
          <a:prstGeom prst="rect">
            <a:avLst/>
          </a:prstGeom>
          <a:noFill/>
        </p:spPr>
        <p:txBody>
          <a:bodyPr wrap="square">
            <a:spAutoFit/>
          </a:bodyPr>
          <a:lstStyle/>
          <a:p>
            <a:pPr marL="342900" indent="-342900" defTabSz="411480">
              <a:spcAft>
                <a:spcPts val="600"/>
              </a:spcAft>
              <a:buFont typeface="Arial" panose="020B0604020202020204" pitchFamily="34" charset="0"/>
              <a:buChar char="•"/>
            </a:pPr>
            <a:r>
              <a:rPr lang="en-US" sz="2400" kern="1200" dirty="0">
                <a:latin typeface="Times New Roman" panose="02020603050405020304" pitchFamily="18" charset="0"/>
                <a:cs typeface="Times New Roman" panose="02020603050405020304" pitchFamily="18" charset="0"/>
              </a:rPr>
              <a:t>Rising above vineyards and the Rhine, </a:t>
            </a:r>
            <a:r>
              <a:rPr lang="en-US" sz="2400" kern="1200" dirty="0" err="1">
                <a:latin typeface="Times New Roman" panose="02020603050405020304" pitchFamily="18" charset="0"/>
                <a:cs typeface="Times New Roman" panose="02020603050405020304" pitchFamily="18" charset="0"/>
              </a:rPr>
              <a:t>Breisach</a:t>
            </a:r>
            <a:r>
              <a:rPr lang="en-US" sz="2400" kern="1200" dirty="0">
                <a:latin typeface="Times New Roman" panose="02020603050405020304" pitchFamily="18" charset="0"/>
                <a:cs typeface="Times New Roman" panose="02020603050405020304" pitchFamily="18" charset="0"/>
              </a:rPr>
              <a:t> is where the Black Forest spills into Alsace. Given its geographical and cultural proximity to France, it’s little surprise that the locals share their neighbors' passion for a good bottle of plonk.</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578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14D9-214B-4F9F-482F-E687FBD4CE20}"/>
              </a:ext>
            </a:extLst>
          </p:cNvPr>
          <p:cNvSpPr>
            <a:spLocks noGrp="1"/>
          </p:cNvSpPr>
          <p:nvPr>
            <p:ph type="title"/>
          </p:nvPr>
        </p:nvSpPr>
        <p:spPr>
          <a:xfrm>
            <a:off x="4514850" y="1"/>
            <a:ext cx="7592268" cy="1359876"/>
          </a:xfrm>
        </p:spPr>
        <p:txBody>
          <a:bodyPr/>
          <a:lstStyle/>
          <a:p>
            <a:pPr algn="ctr"/>
            <a:r>
              <a:rPr lang="en-US" b="1" dirty="0">
                <a:latin typeface="Times New Roman" panose="02020603050405020304" pitchFamily="18" charset="0"/>
                <a:cs typeface="Times New Roman" panose="02020603050405020304" pitchFamily="18" charset="0"/>
              </a:rPr>
              <a:t>Speyer, Germany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5E6728-FE6F-A5AC-11AE-E11C408815D7}"/>
              </a:ext>
            </a:extLst>
          </p:cNvPr>
          <p:cNvSpPr>
            <a:spLocks noGrp="1"/>
          </p:cNvSpPr>
          <p:nvPr>
            <p:ph idx="1"/>
          </p:nvPr>
        </p:nvSpPr>
        <p:spPr>
          <a:xfrm>
            <a:off x="4641447" y="1359877"/>
            <a:ext cx="7465671" cy="5498123"/>
          </a:xfrm>
        </p:spPr>
        <p:txBody>
          <a:bodyPr>
            <a:normAutofit lnSpcReduction="10000"/>
          </a:bodyPr>
          <a:lstStyle/>
          <a:p>
            <a:r>
              <a:rPr lang="en-US" dirty="0">
                <a:latin typeface="Times New Roman" panose="02020603050405020304" pitchFamily="18" charset="0"/>
                <a:cs typeface="Times New Roman" panose="02020603050405020304" pitchFamily="18" charset="0"/>
              </a:rPr>
              <a:t>The quiet German town of Speyer lies on the west bank of the Rhine. The city features a Romanesque imperial cathedral, burial place of eight emperors including some of the most famous Holy Roman Emperors. </a:t>
            </a:r>
          </a:p>
          <a:p>
            <a:r>
              <a:rPr lang="en-US" dirty="0">
                <a:latin typeface="Times New Roman" panose="02020603050405020304" pitchFamily="18" charset="0"/>
                <a:cs typeface="Times New Roman" panose="02020603050405020304" pitchFamily="18" charset="0"/>
              </a:rPr>
              <a:t>Speyer was once a major Celtic center that traded hands several times between the Romans and the Huns. </a:t>
            </a:r>
          </a:p>
          <a:p>
            <a:r>
              <a:rPr lang="en-US" dirty="0">
                <a:latin typeface="Times New Roman" panose="02020603050405020304" pitchFamily="18" charset="0"/>
                <a:cs typeface="Times New Roman" panose="02020603050405020304" pitchFamily="18" charset="0"/>
              </a:rPr>
              <a:t>The term Protestant originated here at the Diet of Speyer in 1529, when 14 free cities of Germany and six Lutheran princes protested the Edict of Worms that had banned the writings of Martin Luther and labeled him a heretic and enemy of the state.</a:t>
            </a:r>
          </a:p>
          <a:p>
            <a:endParaRPr lang="en-US" dirty="0"/>
          </a:p>
        </p:txBody>
      </p:sp>
      <p:pic>
        <p:nvPicPr>
          <p:cNvPr id="7" name="Picture 6" descr="A large building with Speyer Cathedral&#10;&#10;Description automatically generated with medium confidence">
            <a:extLst>
              <a:ext uri="{FF2B5EF4-FFF2-40B4-BE49-F238E27FC236}">
                <a16:creationId xmlns:a16="http://schemas.microsoft.com/office/drawing/2014/main" id="{E4B4808E-B13E-2D6B-8A82-3B5E08B6C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14850" cy="6791325"/>
          </a:xfrm>
          <a:prstGeom prst="rect">
            <a:avLst/>
          </a:prstGeom>
        </p:spPr>
      </p:pic>
    </p:spTree>
    <p:extLst>
      <p:ext uri="{BB962C8B-B14F-4D97-AF65-F5344CB8AC3E}">
        <p14:creationId xmlns:p14="http://schemas.microsoft.com/office/powerpoint/2010/main" val="81489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F4A6-BFB2-5A7C-F772-CFBD4EF07FCC}"/>
              </a:ext>
            </a:extLst>
          </p:cNvPr>
          <p:cNvSpPr>
            <a:spLocks noGrp="1"/>
          </p:cNvSpPr>
          <p:nvPr>
            <p:ph type="title"/>
          </p:nvPr>
        </p:nvSpPr>
        <p:spPr>
          <a:xfrm>
            <a:off x="-1" y="162044"/>
            <a:ext cx="6248279" cy="1424470"/>
          </a:xfrm>
        </p:spPr>
        <p:txBody>
          <a:bodyPr/>
          <a:lstStyle/>
          <a:p>
            <a:pPr algn="ctr"/>
            <a:r>
              <a:rPr lang="en-US" sz="4400" dirty="0">
                <a:solidFill>
                  <a:srgbClr val="000000"/>
                </a:solidFill>
                <a:effectLst/>
                <a:latin typeface="Aptos Display" panose="020B0004020202020204" pitchFamily="34" charset="0"/>
                <a:ea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Middle Rhine</a:t>
            </a:r>
            <a:endParaRPr lang="en-US"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5A63D9A4-CF43-C2E6-3AA8-A02287BD187A}"/>
              </a:ext>
            </a:extLst>
          </p:cNvPr>
          <p:cNvSpPr>
            <a:spLocks noGrp="1"/>
          </p:cNvSpPr>
          <p:nvPr>
            <p:ph idx="1"/>
          </p:nvPr>
        </p:nvSpPr>
        <p:spPr>
          <a:xfrm>
            <a:off x="0" y="1388962"/>
            <a:ext cx="6279444" cy="4788001"/>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Rhine River flows through one of Germany’s most scenic regions. As you sail its most picturesque stretch, the UNESCO World Heritage Site of the Middle Rhine, you will pass vineyard-blanketed hills whose steep slopes require vintners to pick grapes by hand, keeping a centuries-old tradition alive. </a:t>
            </a:r>
          </a:p>
          <a:p>
            <a:r>
              <a:rPr lang="en-US" dirty="0">
                <a:latin typeface="Times New Roman" panose="02020603050405020304" pitchFamily="18" charset="0"/>
                <a:cs typeface="Times New Roman" panose="02020603050405020304" pitchFamily="18" charset="0"/>
              </a:rPr>
              <a:t>Splendid castles line the banks, all of which have stories to share, and the Lorelei Rock presides at a dramatic curve in the river. </a:t>
            </a:r>
          </a:p>
          <a:p>
            <a:r>
              <a:rPr lang="en-US" dirty="0">
                <a:latin typeface="Times New Roman" panose="02020603050405020304" pitchFamily="18" charset="0"/>
                <a:cs typeface="Times New Roman" panose="02020603050405020304" pitchFamily="18" charset="0"/>
              </a:rPr>
              <a:t>This infamous river maiden mesmerized sailors with her song and lured them to their demise at her feet.</a:t>
            </a:r>
          </a:p>
          <a:p>
            <a:endParaRPr lang="en-US" dirty="0"/>
          </a:p>
        </p:txBody>
      </p:sp>
      <p:pic>
        <p:nvPicPr>
          <p:cNvPr id="4" name="Picture 3" descr="A statue on a small island&#10;&#10;Description automatically generated">
            <a:extLst>
              <a:ext uri="{FF2B5EF4-FFF2-40B4-BE49-F238E27FC236}">
                <a16:creationId xmlns:a16="http://schemas.microsoft.com/office/drawing/2014/main" id="{235D664D-79C6-84A2-7134-BDAAA74E13BC}"/>
              </a:ext>
            </a:extLst>
          </p:cNvPr>
          <p:cNvPicPr>
            <a:picLocks noChangeAspect="1"/>
          </p:cNvPicPr>
          <p:nvPr/>
        </p:nvPicPr>
        <p:blipFill rotWithShape="1">
          <a:blip r:embed="rId2">
            <a:extLst>
              <a:ext uri="{28A0092B-C50C-407E-A947-70E740481C1C}">
                <a14:useLocalDpi xmlns:a14="http://schemas.microsoft.com/office/drawing/2010/main" val="0"/>
              </a:ext>
            </a:extLst>
          </a:blip>
          <a:srcRect l="4446" t="8242" r="4214" b="4639"/>
          <a:stretch/>
        </p:blipFill>
        <p:spPr>
          <a:xfrm>
            <a:off x="6248279" y="0"/>
            <a:ext cx="5943721" cy="6858000"/>
          </a:xfrm>
          <a:prstGeom prst="rect">
            <a:avLst/>
          </a:prstGeom>
        </p:spPr>
      </p:pic>
    </p:spTree>
    <p:extLst>
      <p:ext uri="{BB962C8B-B14F-4D97-AF65-F5344CB8AC3E}">
        <p14:creationId xmlns:p14="http://schemas.microsoft.com/office/powerpoint/2010/main" val="373282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6096000" y="349955"/>
            <a:ext cx="6095979" cy="880533"/>
          </a:xfrm>
        </p:spPr>
        <p:txBody>
          <a:bodyPr anchor="t">
            <a:normAutofit/>
          </a:bodyPr>
          <a:lstStyle/>
          <a:p>
            <a:pPr algn="ctr"/>
            <a:r>
              <a:rPr lang="en-US" sz="4000" b="1" dirty="0" err="1"/>
              <a:t>Kinderdijk</a:t>
            </a:r>
            <a:r>
              <a:rPr lang="en-US" sz="4000" b="1" dirty="0"/>
              <a:t>, The Netherlands</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6096000" y="1230488"/>
            <a:ext cx="5971822" cy="5497690"/>
          </a:xfrm>
        </p:spPr>
        <p:txBody>
          <a:bodyPr>
            <a:normAutofit/>
          </a:bodyPr>
          <a:lstStyle/>
          <a:p>
            <a:r>
              <a:rPr lang="en-US" sz="2400" dirty="0" err="1">
                <a:latin typeface="Times New Roman" panose="02020603050405020304" pitchFamily="18" charset="0"/>
                <a:cs typeface="Times New Roman" panose="02020603050405020304" pitchFamily="18" charset="0"/>
              </a:rPr>
              <a:t>Kinderdijk</a:t>
            </a:r>
            <a:r>
              <a:rPr lang="en-US" sz="2400" dirty="0">
                <a:latin typeface="Times New Roman" panose="02020603050405020304" pitchFamily="18" charset="0"/>
                <a:cs typeface="Times New Roman" panose="02020603050405020304" pitchFamily="18" charset="0"/>
              </a:rPr>
              <a:t> is a village community in the </a:t>
            </a:r>
            <a:r>
              <a:rPr lang="en-US" sz="2400" dirty="0" err="1">
                <a:latin typeface="Times New Roman" panose="02020603050405020304" pitchFamily="18" charset="0"/>
                <a:cs typeface="Times New Roman" panose="02020603050405020304" pitchFamily="18" charset="0"/>
              </a:rPr>
              <a:t>Alblasserwaard</a:t>
            </a:r>
            <a:r>
              <a:rPr lang="en-US" sz="2400" dirty="0">
                <a:latin typeface="Times New Roman" panose="02020603050405020304" pitchFamily="18" charset="0"/>
                <a:cs typeface="Times New Roman" panose="02020603050405020304" pitchFamily="18" charset="0"/>
              </a:rPr>
              <a:t> province. This corner of South Holland, part of the scenic Waal and Merwede regions, has long been shaped by Rhine Delta waters. </a:t>
            </a:r>
          </a:p>
          <a:p>
            <a:r>
              <a:rPr lang="en-US" sz="2400" dirty="0" err="1">
                <a:latin typeface="Times New Roman" panose="02020603050405020304" pitchFamily="18" charset="0"/>
                <a:cs typeface="Times New Roman" panose="02020603050405020304" pitchFamily="18" charset="0"/>
              </a:rPr>
              <a:t>Kinderdijk</a:t>
            </a:r>
            <a:r>
              <a:rPr lang="en-US" sz="2400" dirty="0">
                <a:latin typeface="Times New Roman" panose="02020603050405020304" pitchFamily="18" charset="0"/>
                <a:cs typeface="Times New Roman" panose="02020603050405020304" pitchFamily="18" charset="0"/>
              </a:rPr>
              <a:t> is most known for its 19 remarkably preserved 18th-century windmills. The charming hamlet is located amid low-lying polders, tracts of land reclaimed from the sea by the power of the windmills and enclosed by embankments, or dikes. </a:t>
            </a:r>
          </a:p>
          <a:p>
            <a:r>
              <a:rPr lang="en-US" sz="2400" dirty="0">
                <a:latin typeface="Times New Roman" panose="02020603050405020304" pitchFamily="18" charset="0"/>
                <a:cs typeface="Times New Roman" panose="02020603050405020304" pitchFamily="18" charset="0"/>
              </a:rPr>
              <a:t>This legendary place calls to mind the 1865 novel </a:t>
            </a:r>
            <a:r>
              <a:rPr lang="en-US" sz="2400" i="1" dirty="0">
                <a:latin typeface="Times New Roman" panose="02020603050405020304" pitchFamily="18" charset="0"/>
                <a:cs typeface="Times New Roman" panose="02020603050405020304" pitchFamily="18" charset="0"/>
              </a:rPr>
              <a:t>Hans Brinker</a:t>
            </a:r>
            <a:r>
              <a:rPr lang="en-US" sz="2400" dirty="0">
                <a:latin typeface="Times New Roman" panose="02020603050405020304" pitchFamily="18" charset="0"/>
                <a:cs typeface="Times New Roman" panose="02020603050405020304" pitchFamily="18" charset="0"/>
              </a:rPr>
              <a:t>, in which a heroic boy plugs his finger into a ruptured dike.</a:t>
            </a:r>
          </a:p>
          <a:p>
            <a:endParaRPr lang="en-US" sz="1800" dirty="0"/>
          </a:p>
        </p:txBody>
      </p:sp>
      <p:pic>
        <p:nvPicPr>
          <p:cNvPr id="5" name="Picture 4" descr="A field of tulips and a windmill&#10;&#10;Description automatically generated">
            <a:extLst>
              <a:ext uri="{FF2B5EF4-FFF2-40B4-BE49-F238E27FC236}">
                <a16:creationId xmlns:a16="http://schemas.microsoft.com/office/drawing/2014/main" id="{6BF0A8FA-1F7C-8D21-C67A-58AE2D6487FD}"/>
              </a:ext>
            </a:extLst>
          </p:cNvPr>
          <p:cNvPicPr>
            <a:picLocks noChangeAspect="1"/>
          </p:cNvPicPr>
          <p:nvPr/>
        </p:nvPicPr>
        <p:blipFill rotWithShape="1">
          <a:blip r:embed="rId2">
            <a:extLst>
              <a:ext uri="{28A0092B-C50C-407E-A947-70E740481C1C}">
                <a14:useLocalDpi xmlns:a14="http://schemas.microsoft.com/office/drawing/2010/main" val="0"/>
              </a:ext>
            </a:extLst>
          </a:blip>
          <a:srcRect l="14655" r="26442" b="-1"/>
          <a:stretch/>
        </p:blipFill>
        <p:spPr>
          <a:xfrm>
            <a:off x="20" y="10"/>
            <a:ext cx="6095980" cy="685799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extLst>
      <p:ext uri="{BB962C8B-B14F-4D97-AF65-F5344CB8AC3E}">
        <p14:creationId xmlns:p14="http://schemas.microsoft.com/office/powerpoint/2010/main" val="3240485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1"/>
            <a:ext cx="12192000" cy="1230488"/>
          </a:xfrm>
        </p:spPr>
        <p:txBody>
          <a:bodyPr anchor="ctr">
            <a:normAutofit/>
          </a:bodyPr>
          <a:lstStyle/>
          <a:p>
            <a:pPr algn="ctr"/>
            <a:r>
              <a:rPr lang="en-US" sz="4000" b="1" dirty="0">
                <a:latin typeface="Times New Roman" panose="02020603050405020304" pitchFamily="18" charset="0"/>
                <a:cs typeface="Times New Roman" panose="02020603050405020304" pitchFamily="18" charset="0"/>
              </a:rPr>
              <a:t>What Else Should We Learn</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274320" y="1230488"/>
            <a:ext cx="11793502" cy="5497690"/>
          </a:xfrm>
        </p:spPr>
        <p:txBody>
          <a:bodyPr>
            <a:normAutofit/>
          </a:bodyPr>
          <a:lstStyle/>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The Rhine has dictated international borders.</a:t>
            </a:r>
            <a:r>
              <a:rPr lang="en-US" sz="2400" dirty="0">
                <a:latin typeface="Times New Roman" panose="02020603050405020304" pitchFamily="18" charset="0"/>
                <a:cs typeface="Times New Roman" panose="02020603050405020304" pitchFamily="18" charset="0"/>
              </a:rPr>
              <a:t> The river serves as a natural border between several countries, including Germany and Switzerland, Germany and France, and Germany and the Netherlands.</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Tipping is common in Germany</a:t>
            </a:r>
            <a:r>
              <a:rPr lang="en-US" sz="2400" dirty="0">
                <a:latin typeface="Times New Roman" panose="02020603050405020304" pitchFamily="18" charset="0"/>
                <a:cs typeface="Times New Roman" panose="02020603050405020304" pitchFamily="18" charset="0"/>
              </a:rPr>
              <a:t>, though you shouldn’t expect to tip as much as you’re used to in the United States or Canada. When ordering a beer or coffee on a trip to Germany, round up and tip the additional change or tip a few euros. Tips are sometimes included in the bill at restaurants, but it’s common to tip around 5-10% of the total.</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Germany has restricted single-use plastics.</a:t>
            </a:r>
            <a:r>
              <a:rPr lang="en-US" sz="2400" dirty="0">
                <a:latin typeface="Times New Roman" panose="02020603050405020304" pitchFamily="18" charset="0"/>
                <a:cs typeface="Times New Roman" panose="02020603050405020304" pitchFamily="18" charset="0"/>
              </a:rPr>
              <a:t> In many places along the Rhine, you’ll find that single-use plastics like straws and shopping bags are unavailable or come at an additional cost. I recommend carrying a reusable water bottle and shopping bag with you when you join any tour.</a:t>
            </a:r>
          </a:p>
          <a:p>
            <a:pPr>
              <a:buFont typeface="Arial" panose="020B0604020202020204" pitchFamily="34" charset="0"/>
              <a:buChar char="•"/>
            </a:pPr>
            <a:r>
              <a:rPr lang="en-US" sz="2400" b="1" dirty="0" err="1">
                <a:latin typeface="Times New Roman" panose="02020603050405020304" pitchFamily="18" charset="0"/>
                <a:cs typeface="Times New Roman" panose="02020603050405020304" pitchFamily="18" charset="0"/>
              </a:rPr>
              <a:t>Sprechen</a:t>
            </a:r>
            <a:r>
              <a:rPr lang="en-US" sz="2400" b="1" dirty="0">
                <a:latin typeface="Times New Roman" panose="02020603050405020304" pitchFamily="18" charset="0"/>
                <a:cs typeface="Times New Roman" panose="02020603050405020304" pitchFamily="18" charset="0"/>
              </a:rPr>
              <a:t> Sie Deutsch?</a:t>
            </a:r>
            <a:r>
              <a:rPr lang="en-US" sz="2400" dirty="0">
                <a:latin typeface="Times New Roman" panose="02020603050405020304" pitchFamily="18" charset="0"/>
                <a:cs typeface="Times New Roman" panose="02020603050405020304" pitchFamily="18" charset="0"/>
              </a:rPr>
              <a:t> Although many people in Germany speak English, it helps to learn a few key German phrases before you get off the boat in Germany.</a:t>
            </a:r>
          </a:p>
          <a:p>
            <a:endParaRPr lang="en-US" sz="1800" dirty="0"/>
          </a:p>
        </p:txBody>
      </p:sp>
    </p:spTree>
    <p:extLst>
      <p:ext uri="{BB962C8B-B14F-4D97-AF65-F5344CB8AC3E}">
        <p14:creationId xmlns:p14="http://schemas.microsoft.com/office/powerpoint/2010/main" val="2779935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349955"/>
            <a:ext cx="12191979" cy="880533"/>
          </a:xfrm>
        </p:spPr>
        <p:txBody>
          <a:bodyPr anchor="t">
            <a:normAutofit/>
          </a:bodyPr>
          <a:lstStyle/>
          <a:p>
            <a:pPr algn="ctr"/>
            <a:r>
              <a:rPr lang="en-US" sz="4000" b="1" dirty="0">
                <a:latin typeface="Times New Roman" panose="02020603050405020304" pitchFamily="18" charset="0"/>
                <a:cs typeface="Times New Roman" panose="02020603050405020304" pitchFamily="18" charset="0"/>
              </a:rPr>
              <a:t>Learn a little German</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274320" y="1230488"/>
            <a:ext cx="11793502" cy="5497690"/>
          </a:xfrm>
        </p:spPr>
        <p:txBody>
          <a:bodyPr>
            <a:normAutofit fontScale="92500" lnSpcReduction="20000"/>
          </a:bodyPr>
          <a:lstStyle/>
          <a:p>
            <a:r>
              <a:rPr lang="en-US" sz="2000" b="1" i="1" dirty="0" err="1">
                <a:latin typeface="Times New Roman" panose="02020603050405020304" pitchFamily="18" charset="0"/>
                <a:cs typeface="Times New Roman" panose="02020603050405020304" pitchFamily="18" charset="0"/>
              </a:rPr>
              <a:t>Guten</a:t>
            </a:r>
            <a:r>
              <a:rPr lang="en-US" sz="2000" b="1" i="1" dirty="0">
                <a:latin typeface="Times New Roman" panose="02020603050405020304" pitchFamily="18" charset="0"/>
                <a:cs typeface="Times New Roman" panose="02020603050405020304" pitchFamily="18" charset="0"/>
              </a:rPr>
              <a:t> Tag</a:t>
            </a:r>
            <a:r>
              <a:rPr lang="en-US" sz="2000" i="1" dirty="0">
                <a:latin typeface="Times New Roman" panose="02020603050405020304" pitchFamily="18" charset="0"/>
                <a:cs typeface="Times New Roman" panose="02020603050405020304" pitchFamily="18" charset="0"/>
              </a:rPr>
              <a:t> (pronounced: GOO-</a:t>
            </a:r>
            <a:r>
              <a:rPr lang="en-US" sz="2000" i="1" dirty="0" err="1">
                <a:latin typeface="Times New Roman" panose="02020603050405020304" pitchFamily="18" charset="0"/>
                <a:cs typeface="Times New Roman" panose="02020603050405020304" pitchFamily="18" charset="0"/>
              </a:rPr>
              <a:t>tehn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tahg</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This means “good day” and is a common way to say </a:t>
            </a:r>
            <a:r>
              <a:rPr lang="en-US" sz="2000" b="1" dirty="0">
                <a:latin typeface="Times New Roman" panose="02020603050405020304" pitchFamily="18" charset="0"/>
                <a:cs typeface="Times New Roman" panose="02020603050405020304" pitchFamily="18" charset="0"/>
              </a:rPr>
              <a:t>hello</a:t>
            </a:r>
            <a:r>
              <a:rPr lang="en-US" sz="2000" dirty="0">
                <a:latin typeface="Times New Roman" panose="02020603050405020304" pitchFamily="18" charset="0"/>
                <a:cs typeface="Times New Roman" panose="02020603050405020304" pitchFamily="18" charset="0"/>
              </a:rPr>
              <a:t>. A more informal way to say hi is simply </a:t>
            </a:r>
            <a:r>
              <a:rPr lang="en-US" sz="2000" i="1" dirty="0">
                <a:latin typeface="Times New Roman" panose="02020603050405020304" pitchFamily="18" charset="0"/>
                <a:cs typeface="Times New Roman" panose="02020603050405020304" pitchFamily="18" charset="0"/>
              </a:rPr>
              <a:t>Hallo</a:t>
            </a:r>
            <a:r>
              <a:rPr lang="en-US" sz="2000" dirty="0">
                <a:latin typeface="Times New Roman" panose="02020603050405020304" pitchFamily="18" charset="0"/>
                <a:cs typeface="Times New Roman" panose="02020603050405020304" pitchFamily="18" charset="0"/>
              </a:rPr>
              <a:t>.</a:t>
            </a:r>
          </a:p>
          <a:p>
            <a:r>
              <a:rPr lang="en-US" sz="2000" b="1" i="1" dirty="0" err="1">
                <a:latin typeface="Times New Roman" panose="02020603050405020304" pitchFamily="18" charset="0"/>
                <a:cs typeface="Times New Roman" panose="02020603050405020304" pitchFamily="18" charset="0"/>
              </a:rPr>
              <a:t>Entschuldigung</a:t>
            </a:r>
            <a:r>
              <a:rPr lang="en-US" sz="2000" i="1" dirty="0">
                <a:latin typeface="Times New Roman" panose="02020603050405020304" pitchFamily="18" charset="0"/>
                <a:cs typeface="Times New Roman" panose="02020603050405020304" pitchFamily="18" charset="0"/>
              </a:rPr>
              <a:t> (pronounced: </a:t>
            </a:r>
            <a:r>
              <a:rPr lang="en-US" sz="2000" i="1" dirty="0" err="1">
                <a:latin typeface="Times New Roman" panose="02020603050405020304" pitchFamily="18" charset="0"/>
                <a:cs typeface="Times New Roman" panose="02020603050405020304" pitchFamily="18" charset="0"/>
              </a:rPr>
              <a:t>ehnt</a:t>
            </a:r>
            <a:r>
              <a:rPr lang="en-US" sz="2000" i="1" dirty="0">
                <a:latin typeface="Times New Roman" panose="02020603050405020304" pitchFamily="18" charset="0"/>
                <a:cs typeface="Times New Roman" panose="02020603050405020304" pitchFamily="18" charset="0"/>
              </a:rPr>
              <a:t>-SHOOL-dig-</a:t>
            </a:r>
            <a:r>
              <a:rPr lang="en-US" sz="2000" i="1" dirty="0" err="1">
                <a:latin typeface="Times New Roman" panose="02020603050405020304" pitchFamily="18" charset="0"/>
                <a:cs typeface="Times New Roman" panose="02020603050405020304" pitchFamily="18" charset="0"/>
              </a:rPr>
              <a:t>oong</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Say </a:t>
            </a:r>
            <a:r>
              <a:rPr lang="en-US" sz="2000" b="1" dirty="0">
                <a:latin typeface="Times New Roman" panose="02020603050405020304" pitchFamily="18" charset="0"/>
                <a:cs typeface="Times New Roman" panose="02020603050405020304" pitchFamily="18" charset="0"/>
              </a:rPr>
              <a:t>excuse me</a:t>
            </a:r>
            <a:r>
              <a:rPr lang="en-US" sz="2000" dirty="0">
                <a:latin typeface="Times New Roman" panose="02020603050405020304" pitchFamily="18" charset="0"/>
                <a:cs typeface="Times New Roman" panose="02020603050405020304" pitchFamily="18" charset="0"/>
              </a:rPr>
              <a:t> using this word.</a:t>
            </a:r>
          </a:p>
          <a:p>
            <a:r>
              <a:rPr lang="en-US" sz="2000" b="1" i="1" dirty="0">
                <a:latin typeface="Times New Roman" panose="02020603050405020304" pitchFamily="18" charset="0"/>
                <a:cs typeface="Times New Roman" panose="02020603050405020304" pitchFamily="18" charset="0"/>
              </a:rPr>
              <a:t>Wie </a:t>
            </a:r>
            <a:r>
              <a:rPr lang="en-US" sz="2000" b="1" i="1" dirty="0" err="1">
                <a:latin typeface="Times New Roman" panose="02020603050405020304" pitchFamily="18" charset="0"/>
                <a:cs typeface="Times New Roman" panose="02020603050405020304" pitchFamily="18" charset="0"/>
              </a:rPr>
              <a:t>geht</a:t>
            </a:r>
            <a:r>
              <a:rPr lang="en-US" sz="2000" b="1" i="1" dirty="0">
                <a:latin typeface="Times New Roman" panose="02020603050405020304" pitchFamily="18" charset="0"/>
                <a:cs typeface="Times New Roman" panose="02020603050405020304" pitchFamily="18" charset="0"/>
              </a:rPr>
              <a:t> es </a:t>
            </a:r>
            <a:r>
              <a:rPr lang="en-US" sz="2000" b="1" i="1" dirty="0" err="1">
                <a:latin typeface="Times New Roman" panose="02020603050405020304" pitchFamily="18" charset="0"/>
                <a:cs typeface="Times New Roman" panose="02020603050405020304" pitchFamily="18" charset="0"/>
              </a:rPr>
              <a:t>Ihnen</a:t>
            </a:r>
            <a:r>
              <a:rPr lang="en-US" sz="2000" b="1"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(pronounced: vee </a:t>
            </a:r>
            <a:r>
              <a:rPr lang="en-US" sz="2000" i="1" dirty="0" err="1">
                <a:latin typeface="Times New Roman" panose="02020603050405020304" pitchFamily="18" charset="0"/>
                <a:cs typeface="Times New Roman" panose="02020603050405020304" pitchFamily="18" charset="0"/>
              </a:rPr>
              <a:t>gayt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ehs</a:t>
            </a:r>
            <a:r>
              <a:rPr lang="en-US" sz="2000" i="1" dirty="0">
                <a:latin typeface="Times New Roman" panose="02020603050405020304" pitchFamily="18" charset="0"/>
                <a:cs typeface="Times New Roman" panose="02020603050405020304" pitchFamily="18" charset="0"/>
              </a:rPr>
              <a:t> EE-</a:t>
            </a:r>
            <a:r>
              <a:rPr lang="en-US" sz="2000" i="1" dirty="0" err="1">
                <a:latin typeface="Times New Roman" panose="02020603050405020304" pitchFamily="18" charset="0"/>
                <a:cs typeface="Times New Roman" panose="02020603050405020304" pitchFamily="18" charset="0"/>
              </a:rPr>
              <a:t>nehn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This formal phrase means </a:t>
            </a:r>
            <a:r>
              <a:rPr lang="en-US" sz="2000" b="1" dirty="0">
                <a:latin typeface="Times New Roman" panose="02020603050405020304" pitchFamily="18" charset="0"/>
                <a:cs typeface="Times New Roman" panose="02020603050405020304" pitchFamily="18" charset="0"/>
              </a:rPr>
              <a:t>how are you?</a:t>
            </a:r>
            <a:r>
              <a:rPr lang="en-US" sz="2000" dirty="0">
                <a:latin typeface="Times New Roman" panose="02020603050405020304" pitchFamily="18" charset="0"/>
                <a:cs typeface="Times New Roman" panose="02020603050405020304" pitchFamily="18" charset="0"/>
              </a:rPr>
              <a:t>, but a simpler way to ask someone how it’s going is </a:t>
            </a:r>
            <a:r>
              <a:rPr lang="en-US" sz="2000" i="1" dirty="0" err="1">
                <a:latin typeface="Times New Roman" panose="02020603050405020304" pitchFamily="18" charset="0"/>
                <a:cs typeface="Times New Roman" panose="02020603050405020304" pitchFamily="18" charset="0"/>
              </a:rPr>
              <a:t>wie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geht’s</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Respond with </a:t>
            </a:r>
            <a:r>
              <a:rPr lang="en-US" sz="2000" i="1" dirty="0">
                <a:latin typeface="Times New Roman" panose="02020603050405020304" pitchFamily="18" charset="0"/>
                <a:cs typeface="Times New Roman" panose="02020603050405020304" pitchFamily="18" charset="0"/>
              </a:rPr>
              <a:t>gut, </a:t>
            </a:r>
            <a:r>
              <a:rPr lang="en-US" sz="2000" i="1" dirty="0" err="1">
                <a:latin typeface="Times New Roman" panose="02020603050405020304" pitchFamily="18" charset="0"/>
                <a:cs typeface="Times New Roman" panose="02020603050405020304" pitchFamily="18" charset="0"/>
              </a:rPr>
              <a:t>danke</a:t>
            </a:r>
            <a:r>
              <a:rPr lang="en-US" sz="2000" dirty="0">
                <a:latin typeface="Times New Roman" panose="02020603050405020304" pitchFamily="18" charset="0"/>
                <a:cs typeface="Times New Roman" panose="02020603050405020304" pitchFamily="18" charset="0"/>
              </a:rPr>
              <a:t> to say you’re fine, thanks.</a:t>
            </a:r>
          </a:p>
          <a:p>
            <a:r>
              <a:rPr lang="en-US" sz="2000" b="1" i="1" dirty="0" err="1">
                <a:latin typeface="Times New Roman" panose="02020603050405020304" pitchFamily="18" charset="0"/>
                <a:cs typeface="Times New Roman" panose="02020603050405020304" pitchFamily="18" charset="0"/>
              </a:rPr>
              <a:t>Sprechen</a:t>
            </a:r>
            <a:r>
              <a:rPr lang="en-US" sz="2000" b="1" i="1" dirty="0">
                <a:latin typeface="Times New Roman" panose="02020603050405020304" pitchFamily="18" charset="0"/>
                <a:cs typeface="Times New Roman" panose="02020603050405020304" pitchFamily="18" charset="0"/>
              </a:rPr>
              <a:t> Sie </a:t>
            </a:r>
            <a:r>
              <a:rPr lang="en-US" sz="2000" b="1" i="1" dirty="0" err="1">
                <a:latin typeface="Times New Roman" panose="02020603050405020304" pitchFamily="18" charset="0"/>
                <a:cs typeface="Times New Roman" panose="02020603050405020304" pitchFamily="18" charset="0"/>
              </a:rPr>
              <a:t>Englisch</a:t>
            </a:r>
            <a:r>
              <a:rPr lang="en-US" sz="2000" b="1"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(pronounced: SHPREHKH-</a:t>
            </a:r>
            <a:r>
              <a:rPr lang="en-US" sz="2000" i="1" dirty="0" err="1">
                <a:latin typeface="Times New Roman" panose="02020603050405020304" pitchFamily="18" charset="0"/>
                <a:cs typeface="Times New Roman" panose="02020603050405020304" pitchFamily="18" charset="0"/>
              </a:rPr>
              <a:t>ehn</a:t>
            </a:r>
            <a:r>
              <a:rPr lang="en-US" sz="2000" i="1" dirty="0">
                <a:latin typeface="Times New Roman" panose="02020603050405020304" pitchFamily="18" charset="0"/>
                <a:cs typeface="Times New Roman" panose="02020603050405020304" pitchFamily="18" charset="0"/>
              </a:rPr>
              <a:t> see EHNG-</a:t>
            </a:r>
            <a:r>
              <a:rPr lang="en-US" sz="2000" i="1" dirty="0" err="1">
                <a:latin typeface="Times New Roman" panose="02020603050405020304" pitchFamily="18" charset="0"/>
                <a:cs typeface="Times New Roman" panose="02020603050405020304" pitchFamily="18" charset="0"/>
              </a:rPr>
              <a:t>lish</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You can use this question to ask </a:t>
            </a:r>
            <a:r>
              <a:rPr lang="en-US" sz="2000" b="1" dirty="0">
                <a:latin typeface="Times New Roman" panose="02020603050405020304" pitchFamily="18" charset="0"/>
                <a:cs typeface="Times New Roman" panose="02020603050405020304" pitchFamily="18" charset="0"/>
              </a:rPr>
              <a:t>do you speak English?</a:t>
            </a:r>
            <a:r>
              <a:rPr lang="en-US" sz="2000" dirty="0">
                <a:latin typeface="Times New Roman" panose="02020603050405020304" pitchFamily="18" charset="0"/>
                <a:cs typeface="Times New Roman" panose="02020603050405020304" pitchFamily="18" charset="0"/>
              </a:rPr>
              <a:t> Many Germans do speak some English, so the answer might be </a:t>
            </a:r>
            <a:r>
              <a:rPr lang="en-US" sz="2000" i="1" dirty="0">
                <a:latin typeface="Times New Roman" panose="02020603050405020304" pitchFamily="18" charset="0"/>
                <a:cs typeface="Times New Roman" panose="02020603050405020304" pitchFamily="18" charset="0"/>
              </a:rPr>
              <a:t>ja</a:t>
            </a:r>
            <a:r>
              <a:rPr lang="en-US" sz="2000" dirty="0">
                <a:latin typeface="Times New Roman" panose="02020603050405020304" pitchFamily="18" charset="0"/>
                <a:cs typeface="Times New Roman" panose="02020603050405020304" pitchFamily="18" charset="0"/>
              </a:rPr>
              <a:t> (yes). If </a:t>
            </a:r>
            <a:r>
              <a:rPr lang="en-US" sz="2000" i="1" dirty="0" err="1">
                <a:latin typeface="Times New Roman" panose="02020603050405020304" pitchFamily="18" charset="0"/>
                <a:cs typeface="Times New Roman" panose="02020603050405020304" pitchFamily="18" charset="0"/>
              </a:rPr>
              <a:t>nein</a:t>
            </a:r>
            <a:r>
              <a:rPr lang="en-US" sz="2000" dirty="0">
                <a:latin typeface="Times New Roman" panose="02020603050405020304" pitchFamily="18" charset="0"/>
                <a:cs typeface="Times New Roman" panose="02020603050405020304" pitchFamily="18" charset="0"/>
              </a:rPr>
              <a:t> (no), then you can ask your Tour Director to help with translating.</a:t>
            </a:r>
          </a:p>
          <a:p>
            <a:r>
              <a:rPr lang="en-US" sz="2000" b="1" i="1" dirty="0" err="1">
                <a:latin typeface="Times New Roman" panose="02020603050405020304" pitchFamily="18" charset="0"/>
                <a:cs typeface="Times New Roman" panose="02020603050405020304" pitchFamily="18" charset="0"/>
              </a:rPr>
              <a:t>Woher</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kommen</a:t>
            </a:r>
            <a:r>
              <a:rPr lang="en-US" sz="2000" b="1" i="1" dirty="0">
                <a:latin typeface="Times New Roman" panose="02020603050405020304" pitchFamily="18" charset="0"/>
                <a:cs typeface="Times New Roman" panose="02020603050405020304" pitchFamily="18" charset="0"/>
              </a:rPr>
              <a:t> Sie?</a:t>
            </a:r>
            <a:r>
              <a:rPr lang="en-US" sz="2000" i="1" dirty="0">
                <a:latin typeface="Times New Roman" panose="02020603050405020304" pitchFamily="18" charset="0"/>
                <a:cs typeface="Times New Roman" panose="02020603050405020304" pitchFamily="18" charset="0"/>
              </a:rPr>
              <a:t> (pronounced: </a:t>
            </a:r>
            <a:r>
              <a:rPr lang="en-US" sz="2000" i="1" dirty="0" err="1">
                <a:latin typeface="Times New Roman" panose="02020603050405020304" pitchFamily="18" charset="0"/>
                <a:cs typeface="Times New Roman" panose="02020603050405020304" pitchFamily="18" charset="0"/>
              </a:rPr>
              <a:t>voh</a:t>
            </a:r>
            <a:r>
              <a:rPr lang="en-US" sz="2000" i="1" dirty="0">
                <a:latin typeface="Times New Roman" panose="02020603050405020304" pitchFamily="18" charset="0"/>
                <a:cs typeface="Times New Roman" panose="02020603050405020304" pitchFamily="18" charset="0"/>
              </a:rPr>
              <a:t>-HEHR KOH-</a:t>
            </a:r>
            <a:r>
              <a:rPr lang="en-US" sz="2000" i="1" dirty="0" err="1">
                <a:latin typeface="Times New Roman" panose="02020603050405020304" pitchFamily="18" charset="0"/>
                <a:cs typeface="Times New Roman" panose="02020603050405020304" pitchFamily="18" charset="0"/>
              </a:rPr>
              <a:t>mehn</a:t>
            </a:r>
            <a:r>
              <a:rPr lang="en-US" sz="2000" i="1" dirty="0">
                <a:latin typeface="Times New Roman" panose="02020603050405020304" pitchFamily="18" charset="0"/>
                <a:cs typeface="Times New Roman" panose="02020603050405020304" pitchFamily="18" charset="0"/>
              </a:rPr>
              <a:t> zee)</a:t>
            </a:r>
            <a:r>
              <a:rPr lang="en-US" sz="2000" dirty="0">
                <a:latin typeface="Times New Roman" panose="02020603050405020304" pitchFamily="18" charset="0"/>
                <a:cs typeface="Times New Roman" panose="02020603050405020304" pitchFamily="18" charset="0"/>
              </a:rPr>
              <a:t> Curious locals might use this phrase to ask </a:t>
            </a:r>
            <a:r>
              <a:rPr lang="en-US" sz="2000" b="1" dirty="0">
                <a:latin typeface="Times New Roman" panose="02020603050405020304" pitchFamily="18" charset="0"/>
                <a:cs typeface="Times New Roman" panose="02020603050405020304" pitchFamily="18" charset="0"/>
              </a:rPr>
              <a:t>where are you from?</a:t>
            </a:r>
            <a:r>
              <a:rPr lang="en-US" sz="2000" dirty="0">
                <a:latin typeface="Times New Roman" panose="02020603050405020304" pitchFamily="18" charset="0"/>
                <a:cs typeface="Times New Roman" panose="02020603050405020304" pitchFamily="18" charset="0"/>
              </a:rPr>
              <a:t> Respond with </a:t>
            </a:r>
            <a:r>
              <a:rPr lang="en-US" sz="2000" i="1" dirty="0">
                <a:latin typeface="Times New Roman" panose="02020603050405020304" pitchFamily="18" charset="0"/>
                <a:cs typeface="Times New Roman" panose="02020603050405020304" pitchFamily="18" charset="0"/>
              </a:rPr>
              <a:t>ich </a:t>
            </a:r>
            <a:r>
              <a:rPr lang="en-US" sz="2000" i="1" dirty="0" err="1">
                <a:latin typeface="Times New Roman" panose="02020603050405020304" pitchFamily="18" charset="0"/>
                <a:cs typeface="Times New Roman" panose="02020603050405020304" pitchFamily="18" charset="0"/>
              </a:rPr>
              <a:t>komme</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aus</a:t>
            </a:r>
            <a:r>
              <a:rPr lang="en-US" sz="2000" i="1" dirty="0">
                <a:latin typeface="Times New Roman" panose="02020603050405020304" pitchFamily="18" charset="0"/>
                <a:cs typeface="Times New Roman" panose="02020603050405020304" pitchFamily="18" charset="0"/>
              </a:rPr>
              <a:t> _______</a:t>
            </a:r>
            <a:r>
              <a:rPr lang="en-US" sz="2000" dirty="0">
                <a:latin typeface="Times New Roman" panose="02020603050405020304" pitchFamily="18" charset="0"/>
                <a:cs typeface="Times New Roman" panose="02020603050405020304" pitchFamily="18" charset="0"/>
              </a:rPr>
              <a:t>, followed by your home country or city.</a:t>
            </a:r>
          </a:p>
          <a:p>
            <a:r>
              <a:rPr lang="en-US" sz="2000" i="1" dirty="0">
                <a:latin typeface="Times New Roman" panose="02020603050405020304" pitchFamily="18" charset="0"/>
                <a:cs typeface="Times New Roman" panose="02020603050405020304" pitchFamily="18" charset="0"/>
              </a:rPr>
              <a:t>Wie </a:t>
            </a:r>
            <a:r>
              <a:rPr lang="en-US" sz="2000" i="1" dirty="0" err="1">
                <a:latin typeface="Times New Roman" panose="02020603050405020304" pitchFamily="18" charset="0"/>
                <a:cs typeface="Times New Roman" panose="02020603050405020304" pitchFamily="18" charset="0"/>
              </a:rPr>
              <a:t>komme</a:t>
            </a:r>
            <a:r>
              <a:rPr lang="en-US" sz="2000" i="1" dirty="0">
                <a:latin typeface="Times New Roman" panose="02020603050405020304" pitchFamily="18" charset="0"/>
                <a:cs typeface="Times New Roman" panose="02020603050405020304" pitchFamily="18" charset="0"/>
              </a:rPr>
              <a:t> ich </a:t>
            </a:r>
            <a:r>
              <a:rPr lang="en-US" sz="2000" i="1" dirty="0" err="1">
                <a:latin typeface="Times New Roman" panose="02020603050405020304" pitchFamily="18" charset="0"/>
                <a:cs typeface="Times New Roman" panose="02020603050405020304" pitchFamily="18" charset="0"/>
              </a:rPr>
              <a:t>nach</a:t>
            </a:r>
            <a:r>
              <a:rPr lang="en-US" sz="2000" i="1" dirty="0">
                <a:latin typeface="Times New Roman" panose="02020603050405020304" pitchFamily="18" charset="0"/>
                <a:cs typeface="Times New Roman" panose="02020603050405020304" pitchFamily="18" charset="0"/>
              </a:rPr>
              <a:t> ______</a:t>
            </a:r>
            <a:r>
              <a:rPr lang="en-US" sz="2000" dirty="0">
                <a:latin typeface="Times New Roman" panose="02020603050405020304" pitchFamily="18" charset="0"/>
                <a:cs typeface="Times New Roman" panose="02020603050405020304" pitchFamily="18" charset="0"/>
              </a:rPr>
              <a:t>?** (pronounced: vee KOH-meh </a:t>
            </a:r>
            <a:r>
              <a:rPr lang="en-US" sz="2000" dirty="0" err="1">
                <a:latin typeface="Times New Roman" panose="02020603050405020304" pitchFamily="18" charset="0"/>
                <a:cs typeface="Times New Roman" panose="02020603050405020304" pitchFamily="18" charset="0"/>
              </a:rPr>
              <a:t>ikh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nach</a:t>
            </a:r>
            <a:r>
              <a:rPr lang="en-US" sz="2000" dirty="0">
                <a:latin typeface="Times New Roman" panose="02020603050405020304" pitchFamily="18" charset="0"/>
                <a:cs typeface="Times New Roman" panose="02020603050405020304" pitchFamily="18" charset="0"/>
              </a:rPr>
              <a:t>)_ Use this phrase, which means </a:t>
            </a:r>
            <a:r>
              <a:rPr lang="en-US" sz="2000" b="1" dirty="0">
                <a:latin typeface="Times New Roman" panose="02020603050405020304" pitchFamily="18" charset="0"/>
                <a:cs typeface="Times New Roman" panose="02020603050405020304" pitchFamily="18" charset="0"/>
              </a:rPr>
              <a:t>how do I get to _______</a:t>
            </a:r>
            <a:r>
              <a:rPr lang="en-US" sz="2000" dirty="0">
                <a:latin typeface="Times New Roman" panose="02020603050405020304" pitchFamily="18" charset="0"/>
                <a:cs typeface="Times New Roman" panose="02020603050405020304" pitchFamily="18" charset="0"/>
              </a:rPr>
              <a:t>, followed by a destination to ask locals how to find a certain place during your free time.</a:t>
            </a:r>
          </a:p>
          <a:p>
            <a:r>
              <a:rPr lang="en-US" sz="2000" b="1" i="1" dirty="0">
                <a:latin typeface="Times New Roman" panose="02020603050405020304" pitchFamily="18" charset="0"/>
                <a:cs typeface="Times New Roman" panose="02020603050405020304" pitchFamily="18" charset="0"/>
              </a:rPr>
              <a:t>Wo </a:t>
            </a:r>
            <a:r>
              <a:rPr lang="en-US" sz="2000" b="1" i="1" dirty="0" err="1">
                <a:latin typeface="Times New Roman" panose="02020603050405020304" pitchFamily="18" charset="0"/>
                <a:cs typeface="Times New Roman" panose="02020603050405020304" pitchFamily="18" charset="0"/>
              </a:rPr>
              <a:t>ist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hier</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ein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gutes</a:t>
            </a:r>
            <a:r>
              <a:rPr lang="en-US" sz="2000" b="1" i="1" dirty="0">
                <a:latin typeface="Times New Roman" panose="02020603050405020304" pitchFamily="18" charset="0"/>
                <a:cs typeface="Times New Roman" panose="02020603050405020304" pitchFamily="18" charset="0"/>
              </a:rPr>
              <a:t> Restaurant?</a:t>
            </a:r>
            <a:r>
              <a:rPr lang="en-US" sz="2000" i="1" dirty="0">
                <a:latin typeface="Times New Roman" panose="02020603050405020304" pitchFamily="18" charset="0"/>
                <a:cs typeface="Times New Roman" panose="02020603050405020304" pitchFamily="18" charset="0"/>
              </a:rPr>
              <a:t> (pronounced: </a:t>
            </a:r>
            <a:r>
              <a:rPr lang="en-US" sz="2000" i="1" dirty="0" err="1">
                <a:latin typeface="Times New Roman" panose="02020603050405020304" pitchFamily="18" charset="0"/>
                <a:cs typeface="Times New Roman" panose="02020603050405020304" pitchFamily="18" charset="0"/>
              </a:rPr>
              <a:t>voh</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ist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heer</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īn</a:t>
            </a:r>
            <a:r>
              <a:rPr lang="en-US" sz="2000" i="1" dirty="0">
                <a:latin typeface="Times New Roman" panose="02020603050405020304" pitchFamily="18" charset="0"/>
                <a:cs typeface="Times New Roman" panose="02020603050405020304" pitchFamily="18" charset="0"/>
              </a:rPr>
              <a:t> GOO-</a:t>
            </a:r>
            <a:r>
              <a:rPr lang="en-US" sz="2000" i="1" dirty="0" err="1">
                <a:latin typeface="Times New Roman" panose="02020603050405020304" pitchFamily="18" charset="0"/>
                <a:cs typeface="Times New Roman" panose="02020603050405020304" pitchFamily="18" charset="0"/>
              </a:rPr>
              <a:t>tehs</a:t>
            </a:r>
            <a:r>
              <a:rPr lang="en-US" sz="2000" i="1" dirty="0">
                <a:latin typeface="Times New Roman" panose="02020603050405020304" pitchFamily="18" charset="0"/>
                <a:cs typeface="Times New Roman" panose="02020603050405020304" pitchFamily="18" charset="0"/>
              </a:rPr>
              <a:t> reh-</a:t>
            </a:r>
            <a:r>
              <a:rPr lang="en-US" sz="2000" i="1" dirty="0" err="1">
                <a:latin typeface="Times New Roman" panose="02020603050405020304" pitchFamily="18" charset="0"/>
                <a:cs typeface="Times New Roman" panose="02020603050405020304" pitchFamily="18" charset="0"/>
              </a:rPr>
              <a:t>stoh</a:t>
            </a:r>
            <a:r>
              <a:rPr lang="en-US" sz="2000" i="1" dirty="0">
                <a:latin typeface="Times New Roman" panose="02020603050405020304" pitchFamily="18" charset="0"/>
                <a:cs typeface="Times New Roman" panose="02020603050405020304" pitchFamily="18" charset="0"/>
              </a:rPr>
              <a:t>-RAHN)</a:t>
            </a:r>
            <a:r>
              <a:rPr lang="en-US" sz="2000" dirty="0">
                <a:latin typeface="Times New Roman" panose="02020603050405020304" pitchFamily="18" charset="0"/>
                <a:cs typeface="Times New Roman" panose="02020603050405020304" pitchFamily="18" charset="0"/>
              </a:rPr>
              <a:t> If you get hungry or </a:t>
            </a:r>
            <a:r>
              <a:rPr lang="en-US" sz="2000" dirty="0">
                <a:latin typeface="Times New Roman" panose="02020603050405020304" pitchFamily="18" charset="0"/>
                <a:cs typeface="Times New Roman" panose="02020603050405020304" pitchFamily="18" charset="0"/>
                <a:hlinkClick r:id="rId2"/>
              </a:rPr>
              <a:t>thirsty</a:t>
            </a:r>
            <a:r>
              <a:rPr lang="en-US" sz="2000" dirty="0">
                <a:latin typeface="Times New Roman" panose="02020603050405020304" pitchFamily="18" charset="0"/>
                <a:cs typeface="Times New Roman" panose="02020603050405020304" pitchFamily="18" charset="0"/>
              </a:rPr>
              <a:t> while you’re out and about, ask this question to say </a:t>
            </a:r>
            <a:r>
              <a:rPr lang="en-US" sz="2000" b="1" dirty="0">
                <a:latin typeface="Times New Roman" panose="02020603050405020304" pitchFamily="18" charset="0"/>
                <a:cs typeface="Times New Roman" panose="02020603050405020304" pitchFamily="18" charset="0"/>
              </a:rPr>
              <a:t>where is there a good restaurant nearby?</a:t>
            </a:r>
            <a:endParaRPr lang="en-US" sz="2000"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Bitte</a:t>
            </a:r>
            <a:r>
              <a:rPr lang="en-US" sz="2000" i="1" dirty="0">
                <a:latin typeface="Times New Roman" panose="02020603050405020304" pitchFamily="18" charset="0"/>
                <a:cs typeface="Times New Roman" panose="02020603050405020304" pitchFamily="18" charset="0"/>
              </a:rPr>
              <a:t> (pronounced: BIT-</a:t>
            </a:r>
            <a:r>
              <a:rPr lang="en-US" sz="2000" i="1" dirty="0" err="1">
                <a:latin typeface="Times New Roman" panose="02020603050405020304" pitchFamily="18" charset="0"/>
                <a:cs typeface="Times New Roman" panose="02020603050405020304" pitchFamily="18" charset="0"/>
              </a:rPr>
              <a:t>teh</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This multi-purpose courtesy word means </a:t>
            </a:r>
            <a:r>
              <a:rPr lang="en-US" sz="2000" b="1" dirty="0">
                <a:latin typeface="Times New Roman" panose="02020603050405020304" pitchFamily="18" charset="0"/>
                <a:cs typeface="Times New Roman" panose="02020603050405020304" pitchFamily="18" charset="0"/>
              </a:rPr>
              <a:t>please</a:t>
            </a:r>
            <a:r>
              <a:rPr lang="en-US" sz="2000" dirty="0">
                <a:latin typeface="Times New Roman" panose="02020603050405020304" pitchFamily="18" charset="0"/>
                <a:cs typeface="Times New Roman" panose="02020603050405020304" pitchFamily="18" charset="0"/>
              </a:rPr>
              <a:t>, but it can also be used to say </a:t>
            </a:r>
            <a:r>
              <a:rPr lang="en-US" sz="2000" b="1" dirty="0">
                <a:latin typeface="Times New Roman" panose="02020603050405020304" pitchFamily="18" charset="0"/>
                <a:cs typeface="Times New Roman" panose="02020603050405020304" pitchFamily="18" charset="0"/>
              </a:rPr>
              <a:t>you’re welcome</a:t>
            </a:r>
            <a:r>
              <a:rPr lang="en-US" sz="2000" dirty="0">
                <a:latin typeface="Times New Roman" panose="02020603050405020304" pitchFamily="18" charset="0"/>
                <a:cs typeface="Times New Roman" panose="02020603050405020304" pitchFamily="18" charset="0"/>
              </a:rPr>
              <a:t> or to ask </a:t>
            </a:r>
            <a:r>
              <a:rPr lang="en-US" sz="2000" b="1" dirty="0">
                <a:latin typeface="Times New Roman" panose="02020603050405020304" pitchFamily="18" charset="0"/>
                <a:cs typeface="Times New Roman" panose="02020603050405020304" pitchFamily="18" charset="0"/>
              </a:rPr>
              <a:t>may I help you?</a:t>
            </a:r>
            <a:endParaRPr lang="en-US" sz="2000" dirty="0">
              <a:latin typeface="Times New Roman" panose="02020603050405020304" pitchFamily="18" charset="0"/>
              <a:cs typeface="Times New Roman" panose="02020603050405020304" pitchFamily="18" charset="0"/>
            </a:endParaRPr>
          </a:p>
          <a:p>
            <a:r>
              <a:rPr lang="en-US" sz="2000" b="1" i="1" dirty="0">
                <a:latin typeface="Times New Roman" panose="02020603050405020304" pitchFamily="18" charset="0"/>
                <a:cs typeface="Times New Roman" panose="02020603050405020304" pitchFamily="18" charset="0"/>
              </a:rPr>
              <a:t>Danke</a:t>
            </a:r>
            <a:r>
              <a:rPr lang="en-US" sz="2000" i="1" dirty="0">
                <a:latin typeface="Times New Roman" panose="02020603050405020304" pitchFamily="18" charset="0"/>
                <a:cs typeface="Times New Roman" panose="02020603050405020304" pitchFamily="18" charset="0"/>
              </a:rPr>
              <a:t> (pronounced: DAHN-</a:t>
            </a:r>
            <a:r>
              <a:rPr lang="en-US" sz="2000" i="1" dirty="0" err="1">
                <a:latin typeface="Times New Roman" panose="02020603050405020304" pitchFamily="18" charset="0"/>
                <a:cs typeface="Times New Roman" panose="02020603050405020304" pitchFamily="18" charset="0"/>
              </a:rPr>
              <a:t>keh</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Use this to say </a:t>
            </a:r>
            <a:r>
              <a:rPr lang="en-US" sz="2000" b="1" dirty="0">
                <a:latin typeface="Times New Roman" panose="02020603050405020304" pitchFamily="18" charset="0"/>
                <a:cs typeface="Times New Roman" panose="02020603050405020304" pitchFamily="18" charset="0"/>
              </a:rPr>
              <a:t>thank you</a:t>
            </a:r>
            <a:r>
              <a:rPr lang="en-US" sz="2000" dirty="0">
                <a:latin typeface="Times New Roman" panose="02020603050405020304" pitchFamily="18" charset="0"/>
                <a:cs typeface="Times New Roman" panose="02020603050405020304" pitchFamily="18" charset="0"/>
              </a:rPr>
              <a:t>. To add more emphasis say </a:t>
            </a:r>
            <a:r>
              <a:rPr lang="en-US" sz="2000" i="1" dirty="0" err="1">
                <a:latin typeface="Times New Roman" panose="02020603050405020304" pitchFamily="18" charset="0"/>
                <a:cs typeface="Times New Roman" panose="02020603050405020304" pitchFamily="18" charset="0"/>
              </a:rPr>
              <a:t>Vielen</a:t>
            </a:r>
            <a:r>
              <a:rPr lang="en-US" sz="2000" i="1" dirty="0">
                <a:latin typeface="Times New Roman" panose="02020603050405020304" pitchFamily="18" charset="0"/>
                <a:cs typeface="Times New Roman" panose="02020603050405020304" pitchFamily="18" charset="0"/>
              </a:rPr>
              <a:t> Dank</a:t>
            </a:r>
            <a:r>
              <a:rPr lang="en-US" sz="2000" dirty="0">
                <a:latin typeface="Times New Roman" panose="02020603050405020304" pitchFamily="18" charset="0"/>
                <a:cs typeface="Times New Roman" panose="02020603050405020304" pitchFamily="18" charset="0"/>
              </a:rPr>
              <a:t>, or “thank you very much.”</a:t>
            </a:r>
          </a:p>
          <a:p>
            <a:r>
              <a:rPr lang="en-US" sz="2000" b="1" i="1" dirty="0">
                <a:latin typeface="Times New Roman" panose="02020603050405020304" pitchFamily="18" charset="0"/>
                <a:cs typeface="Times New Roman" panose="02020603050405020304" pitchFamily="18" charset="0"/>
              </a:rPr>
              <a:t>Auf Wiedersehen</a:t>
            </a:r>
            <a:r>
              <a:rPr lang="en-US" sz="2000" i="1" dirty="0">
                <a:latin typeface="Times New Roman" panose="02020603050405020304" pitchFamily="18" charset="0"/>
                <a:cs typeface="Times New Roman" panose="02020603050405020304" pitchFamily="18" charset="0"/>
              </a:rPr>
              <a:t> (pronounced: </a:t>
            </a:r>
            <a:r>
              <a:rPr lang="en-US" sz="2000" i="1" dirty="0" err="1">
                <a:latin typeface="Times New Roman" panose="02020603050405020304" pitchFamily="18" charset="0"/>
                <a:cs typeface="Times New Roman" panose="02020603050405020304" pitchFamily="18" charset="0"/>
              </a:rPr>
              <a:t>owf</a:t>
            </a:r>
            <a:r>
              <a:rPr lang="en-US" sz="2000" i="1" dirty="0">
                <a:latin typeface="Times New Roman" panose="02020603050405020304" pitchFamily="18" charset="0"/>
                <a:cs typeface="Times New Roman" panose="02020603050405020304" pitchFamily="18" charset="0"/>
              </a:rPr>
              <a:t> VEE-</a:t>
            </a:r>
            <a:r>
              <a:rPr lang="en-US" sz="2000" i="1" dirty="0" err="1">
                <a:latin typeface="Times New Roman" panose="02020603050405020304" pitchFamily="18" charset="0"/>
                <a:cs typeface="Times New Roman" panose="02020603050405020304" pitchFamily="18" charset="0"/>
              </a:rPr>
              <a:t>dehr</a:t>
            </a:r>
            <a:r>
              <a:rPr lang="en-US" sz="2000"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zay-ehn</a:t>
            </a:r>
            <a:r>
              <a:rPr lang="en-US" sz="2000" i="1"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This is one way to say </a:t>
            </a:r>
            <a:r>
              <a:rPr lang="en-US" sz="2000" b="1" dirty="0">
                <a:latin typeface="Times New Roman" panose="02020603050405020304" pitchFamily="18" charset="0"/>
                <a:cs typeface="Times New Roman" panose="02020603050405020304" pitchFamily="18" charset="0"/>
              </a:rPr>
              <a:t>goodbye</a:t>
            </a:r>
            <a:r>
              <a:rPr lang="en-US" sz="2000" dirty="0">
                <a:latin typeface="Times New Roman" panose="02020603050405020304" pitchFamily="18" charset="0"/>
                <a:cs typeface="Times New Roman" panose="02020603050405020304" pitchFamily="18" charset="0"/>
              </a:rPr>
              <a:t>—a more informal way is to say </a:t>
            </a:r>
            <a:r>
              <a:rPr lang="en-US" sz="2000" dirty="0" err="1">
                <a:latin typeface="Times New Roman" panose="02020603050405020304" pitchFamily="18" charset="0"/>
                <a:cs typeface="Times New Roman" panose="02020603050405020304" pitchFamily="18" charset="0"/>
              </a:rPr>
              <a:t>T_schüss</a:t>
            </a:r>
            <a:r>
              <a:rPr lang="en-US" sz="2000" dirty="0">
                <a:latin typeface="Times New Roman" panose="02020603050405020304" pitchFamily="18" charset="0"/>
                <a:cs typeface="Times New Roman" panose="02020603050405020304" pitchFamily="18" charset="0"/>
              </a:rPr>
              <a:t>_ or </a:t>
            </a:r>
            <a:r>
              <a:rPr lang="en-US" sz="2000" i="1" dirty="0">
                <a:latin typeface="Times New Roman" panose="02020603050405020304" pitchFamily="18" charset="0"/>
                <a:cs typeface="Times New Roman" panose="02020603050405020304" pitchFamily="18" charset="0"/>
              </a:rPr>
              <a:t>Mach’s gut.</a:t>
            </a:r>
            <a:endParaRPr lang="en-US" sz="2000" dirty="0">
              <a:latin typeface="Times New Roman" panose="02020603050405020304" pitchFamily="18" charset="0"/>
              <a:cs typeface="Times New Roman" panose="02020603050405020304" pitchFamily="18" charset="0"/>
            </a:endParaRPr>
          </a:p>
          <a:p>
            <a:endParaRPr lang="en-US" sz="1800" dirty="0"/>
          </a:p>
        </p:txBody>
      </p:sp>
    </p:spTree>
    <p:extLst>
      <p:ext uri="{BB962C8B-B14F-4D97-AF65-F5344CB8AC3E}">
        <p14:creationId xmlns:p14="http://schemas.microsoft.com/office/powerpoint/2010/main" val="188740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790221"/>
            <a:ext cx="12191979" cy="880533"/>
          </a:xfrm>
        </p:spPr>
        <p:txBody>
          <a:bodyPr anchor="t">
            <a:normAutofit/>
          </a:bodyPr>
          <a:lstStyle/>
          <a:p>
            <a:pPr algn="ctr"/>
            <a:r>
              <a:rPr lang="en-US" b="1" dirty="0">
                <a:latin typeface="Times New Roman" panose="02020603050405020304" pitchFamily="18" charset="0"/>
                <a:cs typeface="Times New Roman" panose="02020603050405020304" pitchFamily="18" charset="0"/>
              </a:rPr>
              <a:t>Thankyou for Coming!</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0" y="2020710"/>
            <a:ext cx="12192000" cy="4837290"/>
          </a:xfrm>
        </p:spPr>
        <p:txBody>
          <a:bodyPr>
            <a:normAutofit/>
          </a:bodyPr>
          <a:lstStyle/>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b="1" dirty="0">
                <a:latin typeface="Times New Roman" panose="02020603050405020304" pitchFamily="18" charset="0"/>
                <a:cs typeface="Times New Roman" panose="02020603050405020304" pitchFamily="18" charset="0"/>
              </a:rPr>
              <a:t>I hope you enjoyed my talk!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endParaRPr lang="en-US" sz="3600" dirty="0">
              <a:latin typeface="Times New Roman" panose="02020603050405020304" pitchFamily="18" charset="0"/>
              <a:cs typeface="Times New Roman" panose="02020603050405020304" pitchFamily="18" charset="0"/>
            </a:endParaRP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If you have any more questions, please ask.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 will do my best to answer them for you.</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I can be reached by e-mail at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marcs@sonic.net</a:t>
            </a:r>
          </a:p>
          <a:p>
            <a:endParaRPr lang="en-US" sz="1800" dirty="0"/>
          </a:p>
        </p:txBody>
      </p:sp>
    </p:spTree>
    <p:extLst>
      <p:ext uri="{BB962C8B-B14F-4D97-AF65-F5344CB8AC3E}">
        <p14:creationId xmlns:p14="http://schemas.microsoft.com/office/powerpoint/2010/main" val="336982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72E3B3-34A9-73E6-8C95-D8117ED1C27A}"/>
              </a:ext>
            </a:extLst>
          </p:cNvPr>
          <p:cNvSpPr txBox="1"/>
          <p:nvPr/>
        </p:nvSpPr>
        <p:spPr>
          <a:xfrm>
            <a:off x="205740" y="1042571"/>
            <a:ext cx="5715000" cy="5262979"/>
          </a:xfrm>
          <a:prstGeom prst="rect">
            <a:avLst/>
          </a:prstGeom>
          <a:noFill/>
        </p:spPr>
        <p:txBody>
          <a:bodyPr wrap="square">
            <a:spAutoFit/>
          </a:bodyPr>
          <a:lstStyle/>
          <a:p>
            <a:pPr marL="342900" indent="-342900">
              <a:buFont typeface="Arial" panose="020B0604020202020204" pitchFamily="34" charset="0"/>
              <a:buChar char="•"/>
            </a:pPr>
            <a:r>
              <a:rPr lang="en-US" sz="2400"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Nestled along the serene waters of the Rhine River lies a tapestry of history, where the grandeur of castles and the solemnity of cathedrals stand as testaments to the past. </a:t>
            </a:r>
          </a:p>
          <a:p>
            <a:pPr marL="342900" indent="-342900">
              <a:buFont typeface="Arial" panose="020B0604020202020204" pitchFamily="34" charset="0"/>
              <a:buChar char="•"/>
            </a:pPr>
            <a:r>
              <a:rPr lang="en-US" sz="2400"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 Rhine Valley is not just a geographical marvel but a cultural treasure trove, offering a glimpse into the rich heritage of Europe. </a:t>
            </a:r>
          </a:p>
          <a:p>
            <a:pPr marL="342900" indent="-342900">
              <a:buFont typeface="Arial" panose="020B0604020202020204" pitchFamily="34" charset="0"/>
              <a:buChar char="•"/>
            </a:pPr>
            <a:r>
              <a:rPr lang="en-US" sz="2400"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During todays talk, I plan to take you on a journey through time, exploring the iconic castles and cathedrals that adorn the banks of the Rhine, each with its own story to tell.</a:t>
            </a:r>
          </a:p>
        </p:txBody>
      </p:sp>
      <p:sp>
        <p:nvSpPr>
          <p:cNvPr id="5" name="TextBox 4">
            <a:extLst>
              <a:ext uri="{FF2B5EF4-FFF2-40B4-BE49-F238E27FC236}">
                <a16:creationId xmlns:a16="http://schemas.microsoft.com/office/drawing/2014/main" id="{B5ED111D-BA0A-9A18-3695-1E79FC72FA8C}"/>
              </a:ext>
            </a:extLst>
          </p:cNvPr>
          <p:cNvSpPr txBox="1"/>
          <p:nvPr/>
        </p:nvSpPr>
        <p:spPr>
          <a:xfrm>
            <a:off x="-2000" y="194108"/>
            <a:ext cx="6197599"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The Romantic Rhine River</a:t>
            </a:r>
          </a:p>
        </p:txBody>
      </p:sp>
      <p:pic>
        <p:nvPicPr>
          <p:cNvPr id="11" name="Picture 10" descr="A map of the european continent&#10;&#10;Description automatically generated">
            <a:extLst>
              <a:ext uri="{FF2B5EF4-FFF2-40B4-BE49-F238E27FC236}">
                <a16:creationId xmlns:a16="http://schemas.microsoft.com/office/drawing/2014/main" id="{A063CA58-6B87-8EC3-94F3-CB1B7A4CE488}"/>
              </a:ext>
            </a:extLst>
          </p:cNvPr>
          <p:cNvPicPr>
            <a:picLocks noChangeAspect="1"/>
          </p:cNvPicPr>
          <p:nvPr/>
        </p:nvPicPr>
        <p:blipFill rotWithShape="1">
          <a:blip r:embed="rId2">
            <a:extLst>
              <a:ext uri="{28A0092B-C50C-407E-A947-70E740481C1C}">
                <a14:useLocalDpi xmlns:a14="http://schemas.microsoft.com/office/drawing/2010/main" val="0"/>
              </a:ext>
            </a:extLst>
          </a:blip>
          <a:srcRect l="6719" r="1375"/>
          <a:stretch/>
        </p:blipFill>
        <p:spPr>
          <a:xfrm>
            <a:off x="6189313" y="0"/>
            <a:ext cx="6004118" cy="6858000"/>
          </a:xfrm>
          <a:prstGeom prst="rect">
            <a:avLst/>
          </a:prstGeom>
        </p:spPr>
      </p:pic>
    </p:spTree>
    <p:extLst>
      <p:ext uri="{BB962C8B-B14F-4D97-AF65-F5344CB8AC3E}">
        <p14:creationId xmlns:p14="http://schemas.microsoft.com/office/powerpoint/2010/main" val="401556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72E3B3-34A9-73E6-8C95-D8117ED1C27A}"/>
              </a:ext>
            </a:extLst>
          </p:cNvPr>
          <p:cNvSpPr txBox="1"/>
          <p:nvPr/>
        </p:nvSpPr>
        <p:spPr>
          <a:xfrm>
            <a:off x="81023" y="1042572"/>
            <a:ext cx="6114576" cy="5816977"/>
          </a:xfrm>
          <a:prstGeom prst="rect">
            <a:avLst/>
          </a:prstGeom>
          <a:noFill/>
        </p:spPr>
        <p:txBody>
          <a:bodyPr wrap="square">
            <a:spAutoFit/>
          </a:bodyPr>
          <a:lstStyle/>
          <a:p>
            <a:pPr marL="342900" indent="-342900">
              <a:buFont typeface="Arial" panose="020B0604020202020204" pitchFamily="34" charset="0"/>
              <a:buChar char="•"/>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 Rhine River, often hailed as the "Romantic Rhine," stretches over 1,200 kilometers, winding its way through Switzerland, Germany, France, and the Netherlands. </a:t>
            </a:r>
          </a:p>
          <a:p>
            <a:pPr marL="342900" indent="-342900">
              <a:buFont typeface="Arial" panose="020B0604020202020204" pitchFamily="34" charset="0"/>
              <a:buChar char="•"/>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Along its course, it passes through the heart of Germany, where the landscape is adorned with imposing castles and majestic cathedrals. These architectural marvels serve as reminders of a bygone era when feudal lords ruled the land and religion held sway over the masses.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a:p>
            <a:pPr marL="342900" indent="-342900">
              <a:buFont typeface="Arial" panose="020B0604020202020204" pitchFamily="34" charset="0"/>
              <a:buChar char="•"/>
            </a:pPr>
            <a:endParaRPr lang="en-US" sz="2400" kern="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5ED111D-BA0A-9A18-3695-1E79FC72FA8C}"/>
              </a:ext>
            </a:extLst>
          </p:cNvPr>
          <p:cNvSpPr txBox="1"/>
          <p:nvPr/>
        </p:nvSpPr>
        <p:spPr>
          <a:xfrm>
            <a:off x="-2000" y="194108"/>
            <a:ext cx="6197599" cy="707886"/>
          </a:xfrm>
          <a:prstGeom prst="rect">
            <a:avLst/>
          </a:prstGeom>
          <a:noFill/>
        </p:spPr>
        <p:txBody>
          <a:bodyPr wrap="square">
            <a:spAutoFit/>
          </a:bodyPr>
          <a:lstStyle/>
          <a:p>
            <a:pPr algn="ctr"/>
            <a:r>
              <a:rPr lang="en-US" sz="4000" b="1" dirty="0">
                <a:latin typeface="Times New Roman" panose="02020603050405020304" pitchFamily="18" charset="0"/>
                <a:cs typeface="Times New Roman" panose="02020603050405020304" pitchFamily="18" charset="0"/>
              </a:rPr>
              <a:t>The Romantic Rhine River</a:t>
            </a:r>
          </a:p>
        </p:txBody>
      </p:sp>
      <p:pic>
        <p:nvPicPr>
          <p:cNvPr id="11" name="Picture 10" descr="A map of the european continent&#10;&#10;Description automatically generated">
            <a:extLst>
              <a:ext uri="{FF2B5EF4-FFF2-40B4-BE49-F238E27FC236}">
                <a16:creationId xmlns:a16="http://schemas.microsoft.com/office/drawing/2014/main" id="{A063CA58-6B87-8EC3-94F3-CB1B7A4CE488}"/>
              </a:ext>
            </a:extLst>
          </p:cNvPr>
          <p:cNvPicPr>
            <a:picLocks noChangeAspect="1"/>
          </p:cNvPicPr>
          <p:nvPr/>
        </p:nvPicPr>
        <p:blipFill rotWithShape="1">
          <a:blip r:embed="rId2">
            <a:extLst>
              <a:ext uri="{28A0092B-C50C-407E-A947-70E740481C1C}">
                <a14:useLocalDpi xmlns:a14="http://schemas.microsoft.com/office/drawing/2010/main" val="0"/>
              </a:ext>
            </a:extLst>
          </a:blip>
          <a:srcRect l="6719" r="1524"/>
          <a:stretch/>
        </p:blipFill>
        <p:spPr>
          <a:xfrm>
            <a:off x="6195599" y="0"/>
            <a:ext cx="5994401" cy="6858000"/>
          </a:xfrm>
          <a:prstGeom prst="rect">
            <a:avLst/>
          </a:prstGeom>
        </p:spPr>
      </p:pic>
    </p:spTree>
    <p:extLst>
      <p:ext uri="{BB962C8B-B14F-4D97-AF65-F5344CB8AC3E}">
        <p14:creationId xmlns:p14="http://schemas.microsoft.com/office/powerpoint/2010/main" val="3971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ED111D-BA0A-9A18-3695-1E79FC72FA8C}"/>
              </a:ext>
            </a:extLst>
          </p:cNvPr>
          <p:cNvSpPr txBox="1"/>
          <p:nvPr/>
        </p:nvSpPr>
        <p:spPr>
          <a:xfrm>
            <a:off x="6096000" y="70592"/>
            <a:ext cx="6095980" cy="1035720"/>
          </a:xfrm>
          <a:prstGeom prst="rect">
            <a:avLst/>
          </a:prstGeom>
        </p:spPr>
        <p:txBody>
          <a:bodyPr vert="horz" lIns="91440" tIns="45720" rIns="91440" bIns="45720" rtlCol="0" anchor="t">
            <a:normAutofit/>
          </a:bodyPr>
          <a:lstStyle/>
          <a:p>
            <a:pPr marL="0" marR="0" algn="ctr" defTabSz="914400">
              <a:lnSpc>
                <a:spcPct val="90000"/>
              </a:lnSpc>
              <a:spcBef>
                <a:spcPct val="0"/>
              </a:spcBef>
              <a:spcAft>
                <a:spcPts val="1500"/>
              </a:spcAft>
            </a:pPr>
            <a:endParaRPr lang="en-US" sz="4400" dirty="0">
              <a:effectLst/>
              <a:highlight>
                <a:srgbClr val="FFFFFF"/>
              </a:highlight>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2D72E3B3-34A9-73E6-8C95-D8117ED1C27A}"/>
              </a:ext>
            </a:extLst>
          </p:cNvPr>
          <p:cNvSpPr txBox="1"/>
          <p:nvPr/>
        </p:nvSpPr>
        <p:spPr>
          <a:xfrm>
            <a:off x="7002685" y="1689904"/>
            <a:ext cx="5081286" cy="5021700"/>
          </a:xfrm>
          <a:prstGeom prst="rect">
            <a:avLst/>
          </a:prstGeom>
        </p:spPr>
        <p:txBody>
          <a:bodyPr vert="horz" lIns="91440" tIns="45720" rIns="91440" bIns="45720" rtlCol="0" anchor="t">
            <a:noAutofit/>
          </a:bodyPr>
          <a:lstStyle/>
          <a:p>
            <a:pPr indent="-228600" defTabSz="9144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The Rhine Valley boasts an impressive array of castles, each with its own unique charm and history. Among the most renowned is </a:t>
            </a:r>
            <a:r>
              <a:rPr lang="en-US" sz="2400" b="1" dirty="0">
                <a:effectLst/>
                <a:latin typeface="Times New Roman" panose="02020603050405020304" pitchFamily="18" charset="0"/>
                <a:cs typeface="Times New Roman" panose="02020603050405020304" pitchFamily="18" charset="0"/>
              </a:rPr>
              <a:t>Burg </a:t>
            </a:r>
            <a:r>
              <a:rPr lang="en-US" sz="2400" b="1" dirty="0" err="1">
                <a:effectLst/>
                <a:latin typeface="Times New Roman" panose="02020603050405020304" pitchFamily="18" charset="0"/>
                <a:cs typeface="Times New Roman" panose="02020603050405020304" pitchFamily="18" charset="0"/>
              </a:rPr>
              <a:t>Rheinfel</a:t>
            </a:r>
            <a:r>
              <a:rPr lang="en-US" sz="2400" dirty="0">
                <a:effectLst/>
                <a:latin typeface="Times New Roman" panose="02020603050405020304" pitchFamily="18" charset="0"/>
                <a:cs typeface="Times New Roman" panose="02020603050405020304" pitchFamily="18" charset="0"/>
              </a:rPr>
              <a:t>, perched high above the town of St. </a:t>
            </a:r>
            <a:r>
              <a:rPr lang="en-US" sz="2400" dirty="0" err="1">
                <a:effectLst/>
                <a:latin typeface="Times New Roman" panose="02020603050405020304" pitchFamily="18" charset="0"/>
                <a:cs typeface="Times New Roman" panose="02020603050405020304" pitchFamily="18" charset="0"/>
              </a:rPr>
              <a:t>Goar</a:t>
            </a:r>
            <a:r>
              <a:rPr lang="en-US" sz="2400" dirty="0">
                <a:effectLst/>
                <a:latin typeface="Times New Roman" panose="02020603050405020304" pitchFamily="18" charset="0"/>
                <a:cs typeface="Times New Roman" panose="02020603050405020304" pitchFamily="18" charset="0"/>
              </a:rPr>
              <a:t>. </a:t>
            </a:r>
          </a:p>
          <a:p>
            <a:pPr indent="-228600" defTabSz="9144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Built in the 13</a:t>
            </a:r>
            <a:r>
              <a:rPr lang="en-US" sz="2400" baseline="30000" dirty="0">
                <a:effectLst/>
                <a:latin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cs typeface="Times New Roman" panose="02020603050405020304" pitchFamily="18" charset="0"/>
              </a:rPr>
              <a:t> century, this formidable fortress once serves as a stronghold for the Counts of </a:t>
            </a:r>
            <a:r>
              <a:rPr lang="en-US" sz="2400" dirty="0" err="1">
                <a:effectLst/>
                <a:latin typeface="Times New Roman" panose="02020603050405020304" pitchFamily="18" charset="0"/>
                <a:cs typeface="Times New Roman" panose="02020603050405020304" pitchFamily="18" charset="0"/>
              </a:rPr>
              <a:t>Katsenelnbogen</a:t>
            </a:r>
            <a:r>
              <a:rPr lang="en-US" sz="2400" dirty="0">
                <a:effectLst/>
                <a:latin typeface="Times New Roman" panose="02020603050405020304" pitchFamily="18" charset="0"/>
                <a:cs typeface="Times New Roman" panose="02020603050405020304" pitchFamily="18" charset="0"/>
              </a:rPr>
              <a:t> and later played a key role in the Thirty-year War.</a:t>
            </a:r>
          </a:p>
          <a:p>
            <a:pPr defTabSz="914400"/>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BA40ECA-58FC-C30C-E074-C9886A661446}"/>
              </a:ext>
            </a:extLst>
          </p:cNvPr>
          <p:cNvSpPr txBox="1"/>
          <p:nvPr/>
        </p:nvSpPr>
        <p:spPr>
          <a:xfrm>
            <a:off x="6840637" y="83453"/>
            <a:ext cx="5351343" cy="1446550"/>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The Castles of the Rhine River</a:t>
            </a:r>
            <a:endParaRPr lang="en-US" sz="4400" dirty="0">
              <a:latin typeface="Times New Roman" panose="02020603050405020304" pitchFamily="18" charset="0"/>
              <a:cs typeface="Times New Roman" panose="02020603050405020304" pitchFamily="18" charset="0"/>
            </a:endParaRPr>
          </a:p>
        </p:txBody>
      </p:sp>
      <p:pic>
        <p:nvPicPr>
          <p:cNvPr id="17" name="Picture 16" descr="A castle on a hill&#10;&#10;Description automatically generated">
            <a:extLst>
              <a:ext uri="{FF2B5EF4-FFF2-40B4-BE49-F238E27FC236}">
                <a16:creationId xmlns:a16="http://schemas.microsoft.com/office/drawing/2014/main" id="{BD38F3BE-FA34-2548-428D-7A35BBF6D9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63"/>
            <a:ext cx="6840638" cy="6840638"/>
          </a:xfrm>
          <a:prstGeom prst="rect">
            <a:avLst/>
          </a:prstGeom>
        </p:spPr>
      </p:pic>
    </p:spTree>
    <p:extLst>
      <p:ext uri="{BB962C8B-B14F-4D97-AF65-F5344CB8AC3E}">
        <p14:creationId xmlns:p14="http://schemas.microsoft.com/office/powerpoint/2010/main" val="170440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ED111D-BA0A-9A18-3695-1E79FC72FA8C}"/>
              </a:ext>
            </a:extLst>
          </p:cNvPr>
          <p:cNvSpPr txBox="1"/>
          <p:nvPr/>
        </p:nvSpPr>
        <p:spPr>
          <a:xfrm>
            <a:off x="6096000" y="70592"/>
            <a:ext cx="6095980" cy="1035720"/>
          </a:xfrm>
          <a:prstGeom prst="rect">
            <a:avLst/>
          </a:prstGeom>
        </p:spPr>
        <p:txBody>
          <a:bodyPr vert="horz" lIns="91440" tIns="45720" rIns="91440" bIns="45720" rtlCol="0" anchor="t">
            <a:normAutofit/>
          </a:bodyPr>
          <a:lstStyle/>
          <a:p>
            <a:pPr marL="0" marR="0" algn="ctr" defTabSz="914400">
              <a:lnSpc>
                <a:spcPct val="90000"/>
              </a:lnSpc>
              <a:spcBef>
                <a:spcPct val="0"/>
              </a:spcBef>
              <a:spcAft>
                <a:spcPts val="1500"/>
              </a:spcAft>
            </a:pPr>
            <a:endParaRPr lang="en-US" sz="4400" dirty="0">
              <a:effectLst/>
              <a:highlight>
                <a:srgbClr val="FFFFFF"/>
              </a:highlight>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2D72E3B3-34A9-73E6-8C95-D8117ED1C27A}"/>
              </a:ext>
            </a:extLst>
          </p:cNvPr>
          <p:cNvSpPr txBox="1"/>
          <p:nvPr/>
        </p:nvSpPr>
        <p:spPr>
          <a:xfrm>
            <a:off x="207415" y="1022524"/>
            <a:ext cx="5885671" cy="5775256"/>
          </a:xfrm>
          <a:prstGeom prst="rect">
            <a:avLst/>
          </a:prstGeom>
        </p:spPr>
        <p:txBody>
          <a:bodyPr vert="horz" lIns="91440" tIns="45720" rIns="91440" bIns="45720" rtlCol="0" anchor="t">
            <a:noAutofit/>
          </a:bodyPr>
          <a:lstStyle/>
          <a:p>
            <a:pPr indent="-228600" defTabSz="9144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Further downstream lies Burg </a:t>
            </a:r>
            <a:r>
              <a:rPr lang="en-US" sz="2400" dirty="0" err="1">
                <a:latin typeface="Times New Roman" panose="02020603050405020304" pitchFamily="18" charset="0"/>
                <a:cs typeface="Times New Roman" panose="02020603050405020304" pitchFamily="18" charset="0"/>
              </a:rPr>
              <a:t>Pfalzgrafenstein</a:t>
            </a:r>
            <a:r>
              <a:rPr lang="en-US" sz="2400" dirty="0">
                <a:latin typeface="Times New Roman" panose="02020603050405020304" pitchFamily="18" charset="0"/>
                <a:cs typeface="Times New Roman" panose="02020603050405020304" pitchFamily="18" charset="0"/>
              </a:rPr>
              <a:t>, a solitary castle nestled on a small island in the middle of the Rhine. </a:t>
            </a:r>
          </a:p>
          <a:p>
            <a:pPr indent="-228600" defTabSz="9144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Built in the 14</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 this picturesque fortress served as a toll station, extracting tolls from passing ships until the early 19</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century.</a:t>
            </a:r>
          </a:p>
          <a:p>
            <a:pPr indent="-228600" defTabSz="914400">
              <a:buFont typeface="Arial" panose="020B0604020202020204" pitchFamily="34" charset="0"/>
              <a:buChar char="•"/>
            </a:pPr>
            <a:r>
              <a:rPr lang="en-US" sz="2400" dirty="0">
                <a:effectLst/>
                <a:latin typeface="Times New Roman" panose="02020603050405020304" pitchFamily="18" charset="0"/>
                <a:cs typeface="Times New Roman" panose="02020603050405020304" pitchFamily="18" charset="0"/>
              </a:rPr>
              <a:t>Sailing along the river, we will encounter the magnificent Burg Eltz, often referred to as the</a:t>
            </a:r>
            <a:r>
              <a:rPr lang="en-US" sz="2400" dirty="0">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"Queen of German Castles." Hidden deep in the forests above the Moselle River, Burg Eltz is a masterpiece of medieval architecture, boasting turrets, towers, and courtyards that seem to have sprung from the pages of a fairy tale.</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BA40ECA-58FC-C30C-E074-C9886A661446}"/>
              </a:ext>
            </a:extLst>
          </p:cNvPr>
          <p:cNvSpPr txBox="1"/>
          <p:nvPr/>
        </p:nvSpPr>
        <p:spPr>
          <a:xfrm>
            <a:off x="123363" y="152903"/>
            <a:ext cx="12068618"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The Castles of the Rhine River</a:t>
            </a:r>
            <a:endParaRPr lang="en-US" sz="4400" dirty="0">
              <a:latin typeface="Times New Roman" panose="02020603050405020304" pitchFamily="18" charset="0"/>
              <a:cs typeface="Times New Roman" panose="02020603050405020304" pitchFamily="18" charset="0"/>
            </a:endParaRPr>
          </a:p>
        </p:txBody>
      </p:sp>
      <p:pic>
        <p:nvPicPr>
          <p:cNvPr id="3" name="Picture 2" descr="A castle on a hill with Eltz Castle in the background&#10;&#10;Description automatically generated">
            <a:extLst>
              <a:ext uri="{FF2B5EF4-FFF2-40B4-BE49-F238E27FC236}">
                <a16:creationId xmlns:a16="http://schemas.microsoft.com/office/drawing/2014/main" id="{70B202A7-917D-3645-A348-FFC6BAD48C70}"/>
              </a:ext>
            </a:extLst>
          </p:cNvPr>
          <p:cNvPicPr>
            <a:picLocks noChangeAspect="1"/>
          </p:cNvPicPr>
          <p:nvPr/>
        </p:nvPicPr>
        <p:blipFill rotWithShape="1">
          <a:blip r:embed="rId2">
            <a:extLst>
              <a:ext uri="{28A0092B-C50C-407E-A947-70E740481C1C}">
                <a14:useLocalDpi xmlns:a14="http://schemas.microsoft.com/office/drawing/2010/main" val="0"/>
              </a:ext>
            </a:extLst>
          </a:blip>
          <a:srcRect l="13020" r="14694"/>
          <a:stretch/>
        </p:blipFill>
        <p:spPr>
          <a:xfrm>
            <a:off x="6093087" y="1154281"/>
            <a:ext cx="6095980" cy="5633127"/>
          </a:xfrm>
          <a:prstGeom prst="rect">
            <a:avLst/>
          </a:prstGeom>
        </p:spPr>
      </p:pic>
    </p:spTree>
    <p:extLst>
      <p:ext uri="{BB962C8B-B14F-4D97-AF65-F5344CB8AC3E}">
        <p14:creationId xmlns:p14="http://schemas.microsoft.com/office/powerpoint/2010/main" val="1265133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FEE8D2-4FD9-4469-191C-8ED4307B8566}"/>
              </a:ext>
            </a:extLst>
          </p:cNvPr>
          <p:cNvSpPr txBox="1"/>
          <p:nvPr/>
        </p:nvSpPr>
        <p:spPr>
          <a:xfrm>
            <a:off x="-1" y="418379"/>
            <a:ext cx="7466775" cy="962634"/>
          </a:xfrm>
          <a:prstGeom prst="rect">
            <a:avLst/>
          </a:prstGeom>
        </p:spPr>
        <p:txBody>
          <a:bodyPr vert="horz" lIns="91440" tIns="45720" rIns="91440" bIns="45720" rtlCol="0" anchor="t">
            <a:noAutofit/>
          </a:bodyPr>
          <a:lstStyle/>
          <a:p>
            <a:pPr marL="0" marR="0" lvl="0" indent="0" algn="ctr" defTabSz="914400" fontAlgn="base">
              <a:lnSpc>
                <a:spcPct val="90000"/>
              </a:lnSpc>
              <a:spcBef>
                <a:spcPct val="0"/>
              </a:spcBef>
              <a:spcAft>
                <a:spcPts val="600"/>
              </a:spcAft>
              <a:buClrTx/>
              <a:buSzTx/>
              <a:tabLst/>
            </a:pPr>
            <a:r>
              <a:rPr kumimoji="0" lang="en-US" altLang="en-US" sz="4400" b="1" i="0" u="none" strike="noStrike" cap="none" normalizeH="0" baseline="0" dirty="0">
                <a:ln>
                  <a:noFill/>
                </a:ln>
                <a:effectLst/>
                <a:latin typeface="Times New Roman" panose="02020603050405020304" pitchFamily="18" charset="0"/>
                <a:ea typeface="+mj-ea"/>
                <a:cs typeface="Times New Roman" panose="02020603050405020304" pitchFamily="18" charset="0"/>
              </a:rPr>
              <a:t>The Cathedrals of the Rhine</a:t>
            </a:r>
            <a:endParaRPr kumimoji="0" lang="en-US" altLang="en-US" sz="4400" b="0" i="0" u="none" strike="noStrike"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2D72E3B3-34A9-73E6-8C95-D8117ED1C27A}"/>
              </a:ext>
            </a:extLst>
          </p:cNvPr>
          <p:cNvSpPr txBox="1"/>
          <p:nvPr/>
        </p:nvSpPr>
        <p:spPr>
          <a:xfrm>
            <a:off x="81022" y="1571014"/>
            <a:ext cx="7307522" cy="5411165"/>
          </a:xfrm>
          <a:prstGeom prst="rect">
            <a:avLst/>
          </a:prstGeom>
        </p:spPr>
        <p:txBody>
          <a:bodyPr vert="horz" lIns="91440" tIns="45720" rIns="91440" bIns="45720" rtlCol="0" anchor="t">
            <a:no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In addition to its castles, the Rhine Valley is home to several awe-inspiring cathedrals that bear witness to the region's religious heritage. </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One such cathedral is the Cologne Cathedral, a UNESCO World Heritage Site and one of the largest cathedrals in Europe. With its towering spires and intricate Gothic architecture, the Cologne Cathedral is a testament to the skill and devotion of the craftsmen who built it over the course of six centuries.</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Another notable cathedral is the Mainz Cathedral, located in the city of Mainz. Dating back to the 10th century, this Romanesque masterpiece features stunning stained glass windows, intricately carved stone reliefs, and a soaring interior that inspires awe and reverence in all who enter.</a:t>
            </a:r>
          </a:p>
        </p:txBody>
      </p:sp>
      <p:sp>
        <p:nvSpPr>
          <p:cNvPr id="2" name="Rectangle 1">
            <a:extLst>
              <a:ext uri="{FF2B5EF4-FFF2-40B4-BE49-F238E27FC236}">
                <a16:creationId xmlns:a16="http://schemas.microsoft.com/office/drawing/2014/main" id="{3E9D8342-6933-44F1-91F1-BD7025B8746C}"/>
              </a:ext>
            </a:extLst>
          </p:cNvPr>
          <p:cNvSpPr>
            <a:spLocks noChangeArrowheads="1"/>
          </p:cNvSpPr>
          <p:nvPr/>
        </p:nvSpPr>
        <p:spPr bwMode="auto">
          <a:xfrm>
            <a:off x="0" y="38820"/>
            <a:ext cx="65" cy="3795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descr="A large building with towers with Cologne Cathedral in the background&#10;&#10;Description automatically generated">
            <a:extLst>
              <a:ext uri="{FF2B5EF4-FFF2-40B4-BE49-F238E27FC236}">
                <a16:creationId xmlns:a16="http://schemas.microsoft.com/office/drawing/2014/main" id="{59EA6C34-6966-2582-F155-4B3670A6F39C}"/>
              </a:ext>
            </a:extLst>
          </p:cNvPr>
          <p:cNvPicPr>
            <a:picLocks noChangeAspect="1"/>
          </p:cNvPicPr>
          <p:nvPr/>
        </p:nvPicPr>
        <p:blipFill rotWithShape="1">
          <a:blip r:embed="rId2">
            <a:extLst>
              <a:ext uri="{28A0092B-C50C-407E-A947-70E740481C1C}">
                <a14:useLocalDpi xmlns:a14="http://schemas.microsoft.com/office/drawing/2010/main" val="0"/>
              </a:ext>
            </a:extLst>
          </a:blip>
          <a:srcRect l="6218" r="4048"/>
          <a:stretch/>
        </p:blipFill>
        <p:spPr>
          <a:xfrm>
            <a:off x="7466774" y="810"/>
            <a:ext cx="4737287" cy="6857190"/>
          </a:xfrm>
          <a:prstGeom prst="rect">
            <a:avLst/>
          </a:prstGeom>
        </p:spPr>
      </p:pic>
    </p:spTree>
    <p:extLst>
      <p:ext uri="{BB962C8B-B14F-4D97-AF65-F5344CB8AC3E}">
        <p14:creationId xmlns:p14="http://schemas.microsoft.com/office/powerpoint/2010/main" val="2242049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AFEE8D2-4FD9-4469-191C-8ED4307B8566}"/>
              </a:ext>
            </a:extLst>
          </p:cNvPr>
          <p:cNvSpPr txBox="1"/>
          <p:nvPr/>
        </p:nvSpPr>
        <p:spPr>
          <a:xfrm>
            <a:off x="131" y="427337"/>
            <a:ext cx="12068507" cy="1361603"/>
          </a:xfrm>
          <a:prstGeom prst="rect">
            <a:avLst/>
          </a:prstGeom>
        </p:spPr>
        <p:txBody>
          <a:bodyPr vert="horz" lIns="91440" tIns="45720" rIns="91440" bIns="45720" rtlCol="0" anchor="t">
            <a:noAutofit/>
          </a:bodyPr>
          <a:lstStyle/>
          <a:p>
            <a:pPr marL="0" marR="0" lvl="0" indent="0" algn="ctr" defTabSz="914400" fontAlgn="base">
              <a:lnSpc>
                <a:spcPct val="90000"/>
              </a:lnSpc>
              <a:spcBef>
                <a:spcPct val="0"/>
              </a:spcBef>
              <a:spcAft>
                <a:spcPts val="600"/>
              </a:spcAft>
              <a:buClrTx/>
              <a:buSzTx/>
              <a:tabLst/>
            </a:pPr>
            <a:r>
              <a:rPr kumimoji="0" lang="en-US" altLang="en-US" sz="4400" b="1" i="0" u="none" strike="noStrike" cap="none" normalizeH="0" baseline="0" dirty="0">
                <a:ln>
                  <a:noFill/>
                </a:ln>
                <a:effectLst/>
                <a:latin typeface="Times New Roman" panose="02020603050405020304" pitchFamily="18" charset="0"/>
                <a:ea typeface="+mj-ea"/>
                <a:cs typeface="Times New Roman" panose="02020603050405020304" pitchFamily="18" charset="0"/>
              </a:rPr>
              <a:t>The Cathedrals of the Rhine</a:t>
            </a:r>
            <a:endParaRPr kumimoji="0" lang="en-US" altLang="en-US" sz="4400" b="0" i="0" u="none" strike="noStrike" cap="none" normalizeH="0" baseline="0" dirty="0">
              <a:ln>
                <a:noFill/>
              </a:ln>
              <a:effectLst/>
              <a:latin typeface="Times New Roman" panose="02020603050405020304" pitchFamily="18" charset="0"/>
              <a:ea typeface="+mj-ea"/>
              <a:cs typeface="Times New Roman" panose="02020603050405020304" pitchFamily="18" charset="0"/>
            </a:endParaRPr>
          </a:p>
        </p:txBody>
      </p:sp>
      <p:sp>
        <p:nvSpPr>
          <p:cNvPr id="4" name="TextBox 3">
            <a:extLst>
              <a:ext uri="{FF2B5EF4-FFF2-40B4-BE49-F238E27FC236}">
                <a16:creationId xmlns:a16="http://schemas.microsoft.com/office/drawing/2014/main" id="{2D72E3B3-34A9-73E6-8C95-D8117ED1C27A}"/>
              </a:ext>
            </a:extLst>
          </p:cNvPr>
          <p:cNvSpPr txBox="1"/>
          <p:nvPr/>
        </p:nvSpPr>
        <p:spPr>
          <a:xfrm>
            <a:off x="8254318" y="1527858"/>
            <a:ext cx="3724029" cy="5411165"/>
          </a:xfrm>
          <a:prstGeom prst="rect">
            <a:avLst/>
          </a:prstGeom>
        </p:spPr>
        <p:txBody>
          <a:bodyPr vert="horz" lIns="91440" tIns="45720" rIns="91440" bIns="45720" rtlCol="0" anchor="t">
            <a:noAutofit/>
          </a:bodyPr>
          <a:lstStyle/>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Another notable cathedral is the Mainz Cathedral, located in the city of Mainz. </a:t>
            </a:r>
          </a:p>
          <a:p>
            <a:pPr marL="0" marR="0" lvl="0" indent="-228600" defTabSz="914400" fontAlgn="base">
              <a:lnSpc>
                <a:spcPct val="90000"/>
              </a:lnSpc>
              <a:spcBef>
                <a:spcPct val="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effectLst/>
                <a:latin typeface="Times New Roman" panose="02020603050405020304" pitchFamily="18" charset="0"/>
                <a:cs typeface="Times New Roman" panose="02020603050405020304" pitchFamily="18" charset="0"/>
              </a:rPr>
              <a:t>Dating back to the 10th century, this Romanesque masterpiece features stunning stained glass windows, intricately carved stone reliefs, and a soaring interior that inspires awe and reverence in all who enter.</a:t>
            </a:r>
          </a:p>
        </p:txBody>
      </p:sp>
      <p:sp>
        <p:nvSpPr>
          <p:cNvPr id="5" name="TextBox 4">
            <a:extLst>
              <a:ext uri="{FF2B5EF4-FFF2-40B4-BE49-F238E27FC236}">
                <a16:creationId xmlns:a16="http://schemas.microsoft.com/office/drawing/2014/main" id="{B5ED111D-BA0A-9A18-3695-1E79FC72FA8C}"/>
              </a:ext>
            </a:extLst>
          </p:cNvPr>
          <p:cNvSpPr txBox="1"/>
          <p:nvPr/>
        </p:nvSpPr>
        <p:spPr>
          <a:xfrm>
            <a:off x="6186311" y="1112314"/>
            <a:ext cx="6095980" cy="1035720"/>
          </a:xfrm>
          <a:prstGeom prst="rect">
            <a:avLst/>
          </a:prstGeom>
        </p:spPr>
        <p:txBody>
          <a:bodyPr vert="horz" lIns="91440" tIns="45720" rIns="91440" bIns="45720" rtlCol="0" anchor="t">
            <a:norm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endParaRPr>
          </a:p>
        </p:txBody>
      </p:sp>
      <p:sp>
        <p:nvSpPr>
          <p:cNvPr id="2" name="Rectangle 1">
            <a:extLst>
              <a:ext uri="{FF2B5EF4-FFF2-40B4-BE49-F238E27FC236}">
                <a16:creationId xmlns:a16="http://schemas.microsoft.com/office/drawing/2014/main" id="{3E9D8342-6933-44F1-91F1-BD7025B8746C}"/>
              </a:ext>
            </a:extLst>
          </p:cNvPr>
          <p:cNvSpPr>
            <a:spLocks noChangeArrowheads="1"/>
          </p:cNvSpPr>
          <p:nvPr/>
        </p:nvSpPr>
        <p:spPr bwMode="auto">
          <a:xfrm>
            <a:off x="0" y="38820"/>
            <a:ext cx="65" cy="37955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9" name="Picture 8" descr="A large building with a clock on top with Mainz Cathedral in the background&#10;&#10;Description automatically generated">
            <a:extLst>
              <a:ext uri="{FF2B5EF4-FFF2-40B4-BE49-F238E27FC236}">
                <a16:creationId xmlns:a16="http://schemas.microsoft.com/office/drawing/2014/main" id="{20EC538D-6E2D-71A5-37F3-09FDCE4C0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408015"/>
            <a:ext cx="8254320" cy="5411165"/>
          </a:xfrm>
          <a:prstGeom prst="rect">
            <a:avLst/>
          </a:prstGeom>
        </p:spPr>
      </p:pic>
    </p:spTree>
    <p:extLst>
      <p:ext uri="{BB962C8B-B14F-4D97-AF65-F5344CB8AC3E}">
        <p14:creationId xmlns:p14="http://schemas.microsoft.com/office/powerpoint/2010/main" val="427455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72E3B3-34A9-73E6-8C95-D8117ED1C27A}"/>
              </a:ext>
            </a:extLst>
          </p:cNvPr>
          <p:cNvSpPr txBox="1"/>
          <p:nvPr/>
        </p:nvSpPr>
        <p:spPr>
          <a:xfrm>
            <a:off x="91440" y="1074242"/>
            <a:ext cx="11998961" cy="1569660"/>
          </a:xfrm>
          <a:prstGeom prst="rect">
            <a:avLst/>
          </a:prstGeom>
          <a:noFill/>
        </p:spPr>
        <p:txBody>
          <a:bodyPr wrap="square">
            <a:spAutoFit/>
          </a:bodyPr>
          <a:lstStyle/>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Breisach</a:t>
            </a:r>
            <a:r>
              <a:rPr lang="en-US" sz="2400" dirty="0">
                <a:latin typeface="Times New Roman" panose="02020603050405020304" pitchFamily="18" charset="0"/>
                <a:cs typeface="Times New Roman" panose="02020603050405020304" pitchFamily="18" charset="0"/>
              </a:rPr>
              <a:t> is a gateway to the fabled Black Forest region, built on a basalt rock outcropping in the Rhine plain.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It is in one of the warmest parts of Germany, across the river from French Alsace, famous for its wine growing. </a:t>
            </a:r>
          </a:p>
        </p:txBody>
      </p:sp>
      <p:sp>
        <p:nvSpPr>
          <p:cNvPr id="5" name="TextBox 4">
            <a:extLst>
              <a:ext uri="{FF2B5EF4-FFF2-40B4-BE49-F238E27FC236}">
                <a16:creationId xmlns:a16="http://schemas.microsoft.com/office/drawing/2014/main" id="{B5ED111D-BA0A-9A18-3695-1E79FC72FA8C}"/>
              </a:ext>
            </a:extLst>
          </p:cNvPr>
          <p:cNvSpPr txBox="1"/>
          <p:nvPr/>
        </p:nvSpPr>
        <p:spPr>
          <a:xfrm>
            <a:off x="0" y="304801"/>
            <a:ext cx="12192000" cy="769441"/>
          </a:xfrm>
          <a:prstGeom prst="rect">
            <a:avLst/>
          </a:prstGeom>
          <a:noFill/>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Breisach</a:t>
            </a:r>
            <a:r>
              <a:rPr lang="en-US" sz="4400" b="1" dirty="0">
                <a:latin typeface="Times New Roman" panose="02020603050405020304" pitchFamily="18" charset="0"/>
                <a:cs typeface="Times New Roman" panose="02020603050405020304" pitchFamily="18" charset="0"/>
              </a:rPr>
              <a:t>, Germany</a:t>
            </a:r>
          </a:p>
        </p:txBody>
      </p:sp>
      <p:pic>
        <p:nvPicPr>
          <p:cNvPr id="1026" name="Picture 2">
            <a:extLst>
              <a:ext uri="{FF2B5EF4-FFF2-40B4-BE49-F238E27FC236}">
                <a16:creationId xmlns:a16="http://schemas.microsoft.com/office/drawing/2014/main" id="{084BFF05-1C65-DAA5-6190-CA071CB66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529" y="2311455"/>
            <a:ext cx="6808471" cy="4546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6AC882-21E1-06DD-E655-35720424B552}"/>
              </a:ext>
            </a:extLst>
          </p:cNvPr>
          <p:cNvSpPr txBox="1"/>
          <p:nvPr/>
        </p:nvSpPr>
        <p:spPr>
          <a:xfrm>
            <a:off x="101599" y="2643902"/>
            <a:ext cx="5281930"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a:t>
            </a:r>
            <a:r>
              <a:rPr lang="en-US" sz="2400" dirty="0" err="1">
                <a:latin typeface="Times New Roman" panose="02020603050405020304" pitchFamily="18" charset="0"/>
                <a:cs typeface="Times New Roman" panose="02020603050405020304" pitchFamily="18" charset="0"/>
              </a:rPr>
              <a:t>Breisach</a:t>
            </a:r>
            <a:r>
              <a:rPr lang="en-US" sz="2400" dirty="0">
                <a:latin typeface="Times New Roman" panose="02020603050405020304" pitchFamily="18" charset="0"/>
                <a:cs typeface="Times New Roman" panose="02020603050405020304" pitchFamily="18" charset="0"/>
              </a:rPr>
              <a:t>, too, can boast about its wine: it is home to Europe’s largest cellars, with a storage capacity of more than 160 million liters.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most prominent landmark of </a:t>
            </a:r>
            <a:r>
              <a:rPr lang="en-US" sz="2400" dirty="0" err="1">
                <a:latin typeface="Times New Roman" panose="02020603050405020304" pitchFamily="18" charset="0"/>
                <a:cs typeface="Times New Roman" panose="02020603050405020304" pitchFamily="18" charset="0"/>
              </a:rPr>
              <a:t>Breisach</a:t>
            </a:r>
            <a:r>
              <a:rPr lang="en-US" sz="2400" dirty="0">
                <a:latin typeface="Times New Roman" panose="02020603050405020304" pitchFamily="18" charset="0"/>
                <a:cs typeface="Times New Roman" panose="02020603050405020304" pitchFamily="18" charset="0"/>
              </a:rPr>
              <a:t> is the Romanesque-Gothic St. Stephen’s Cathedral, built between the 12th and 13th centuries. Its two towers are visible from throughout the city and from the Rhine.</a:t>
            </a:r>
          </a:p>
        </p:txBody>
      </p:sp>
    </p:spTree>
    <p:extLst>
      <p:ext uri="{BB962C8B-B14F-4D97-AF65-F5344CB8AC3E}">
        <p14:creationId xmlns:p14="http://schemas.microsoft.com/office/powerpoint/2010/main" val="4121801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EEBD-8406-6743-C2C7-CD47F636FDEB}"/>
              </a:ext>
            </a:extLst>
          </p:cNvPr>
          <p:cNvSpPr>
            <a:spLocks noGrp="1"/>
          </p:cNvSpPr>
          <p:nvPr>
            <p:ph type="title"/>
          </p:nvPr>
        </p:nvSpPr>
        <p:spPr>
          <a:xfrm>
            <a:off x="1" y="3752849"/>
            <a:ext cx="3431822" cy="2452687"/>
          </a:xfrm>
        </p:spPr>
        <p:txBody>
          <a:bodyPr anchor="ctr">
            <a:normAutofit/>
          </a:bodyPr>
          <a:lstStyle/>
          <a:p>
            <a:pPr algn="ctr"/>
            <a:r>
              <a:rPr lang="en-US" sz="3600" dirty="0">
                <a:effectLst/>
                <a:latin typeface="Aptos Display" panose="020B0004020202020204" pitchFamily="34" charset="0"/>
                <a:ea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Strasbourg, France</a:t>
            </a:r>
            <a:br>
              <a:rPr lang="en-US" sz="3600" b="1" dirty="0"/>
            </a:br>
            <a:endParaRPr lang="en-US" sz="3600" dirty="0"/>
          </a:p>
        </p:txBody>
      </p:sp>
      <p:sp>
        <p:nvSpPr>
          <p:cNvPr id="5" name="Content Placeholder 4">
            <a:extLst>
              <a:ext uri="{FF2B5EF4-FFF2-40B4-BE49-F238E27FC236}">
                <a16:creationId xmlns:a16="http://schemas.microsoft.com/office/drawing/2014/main" id="{338144ED-6FC2-077F-C862-4D770CFA69F5}"/>
              </a:ext>
            </a:extLst>
          </p:cNvPr>
          <p:cNvSpPr>
            <a:spLocks noGrp="1"/>
          </p:cNvSpPr>
          <p:nvPr>
            <p:ph idx="1"/>
          </p:nvPr>
        </p:nvSpPr>
        <p:spPr>
          <a:xfrm>
            <a:off x="3431822" y="3589867"/>
            <a:ext cx="8760178" cy="3556000"/>
          </a:xfrm>
        </p:spPr>
        <p:txBody>
          <a:bodyPr anchor="t">
            <a:normAutofit fontScale="55000" lnSpcReduction="20000"/>
          </a:bodyPr>
          <a:lstStyle/>
          <a:p>
            <a:pPr>
              <a:lnSpc>
                <a:spcPct val="120000"/>
              </a:lnSpc>
            </a:pPr>
            <a:r>
              <a:rPr lang="en-US" sz="4000" dirty="0">
                <a:latin typeface="Times New Roman" panose="02020603050405020304" pitchFamily="18" charset="0"/>
                <a:cs typeface="Times New Roman" panose="02020603050405020304" pitchFamily="18" charset="0"/>
              </a:rPr>
              <a:t>The largest port on the Upper Rhine, Strasbourg is the cultural center of France’s Alsace region. Thanks to its location at the border of France and Germany, it boasts a convivial mix of cultural influences. </a:t>
            </a:r>
          </a:p>
          <a:p>
            <a:pPr>
              <a:lnSpc>
                <a:spcPct val="120000"/>
              </a:lnSpc>
            </a:pPr>
            <a:r>
              <a:rPr lang="en-US" sz="4000" dirty="0">
                <a:latin typeface="Times New Roman" panose="02020603050405020304" pitchFamily="18" charset="0"/>
                <a:cs typeface="Times New Roman" panose="02020603050405020304" pitchFamily="18" charset="0"/>
              </a:rPr>
              <a:t>The well-preserved Old Town is enclosed on all sides by the little Ill River, with sites so compact that it is easy to explore the “island” on foot. And there is plenty to explore: cobblestone streets lined with wooden houses and intersected by picturesque canals. Indulging in Alsatian café culture is central to any visit here; enjoy coffee and cake amid lovely half-timbered houses.</a:t>
            </a:r>
          </a:p>
          <a:p>
            <a:endParaRPr lang="en-US" sz="1800" dirty="0"/>
          </a:p>
        </p:txBody>
      </p:sp>
      <p:pic>
        <p:nvPicPr>
          <p:cNvPr id="4" name="Picture 3" descr="A river with buildings and trees&#10;&#10;Description automatically generated">
            <a:extLst>
              <a:ext uri="{FF2B5EF4-FFF2-40B4-BE49-F238E27FC236}">
                <a16:creationId xmlns:a16="http://schemas.microsoft.com/office/drawing/2014/main" id="{713BFF72-B3B3-D000-F303-1D95F6C30C99}"/>
              </a:ext>
            </a:extLst>
          </p:cNvPr>
          <p:cNvPicPr>
            <a:picLocks noChangeAspect="1"/>
          </p:cNvPicPr>
          <p:nvPr/>
        </p:nvPicPr>
        <p:blipFill rotWithShape="1">
          <a:blip r:embed="rId2">
            <a:extLst>
              <a:ext uri="{28A0092B-C50C-407E-A947-70E740481C1C}">
                <a14:useLocalDpi xmlns:a14="http://schemas.microsoft.com/office/drawing/2010/main" val="0"/>
              </a:ext>
            </a:extLst>
          </a:blip>
          <a:srcRect t="16301" b="2282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060029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274</TotalTime>
  <Words>1850</Words>
  <Application>Microsoft Office PowerPoint</Application>
  <PresentationFormat>Widescreen</PresentationFormat>
  <Paragraphs>73</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Calibri</vt:lpstr>
      <vt:lpstr>Calibri Light</vt:lpstr>
      <vt:lpstr>Times New Roman</vt:lpstr>
      <vt:lpstr>Office Theme</vt:lpstr>
      <vt:lpstr>Castles &amp; Cathedrals of the Rhine with Marc Silver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Strasbourg, France </vt:lpstr>
      <vt:lpstr>PowerPoint Presentation</vt:lpstr>
      <vt:lpstr>Speyer, Germany</vt:lpstr>
      <vt:lpstr> Middle Rhine</vt:lpstr>
      <vt:lpstr>Kinderdijk, The Netherlands</vt:lpstr>
      <vt:lpstr>What Else Should We Learn</vt:lpstr>
      <vt:lpstr>Learn a little German</vt:lpstr>
      <vt:lpstr>Thankyou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Enchanting Mosel Wine Region With  Marc Silver</dc:title>
  <dc:creator>Marc Silver</dc:creator>
  <cp:lastModifiedBy>Marc Silver</cp:lastModifiedBy>
  <cp:revision>40</cp:revision>
  <dcterms:created xsi:type="dcterms:W3CDTF">2024-04-24T01:03:46Z</dcterms:created>
  <dcterms:modified xsi:type="dcterms:W3CDTF">2025-04-23T23:54:49Z</dcterms:modified>
</cp:coreProperties>
</file>