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2"/>
  </p:notesMasterIdLst>
  <p:handoutMasterIdLst>
    <p:handoutMasterId r:id="rId33"/>
  </p:handoutMasterIdLst>
  <p:sldIdLst>
    <p:sldId id="256" r:id="rId4"/>
    <p:sldId id="273" r:id="rId5"/>
    <p:sldId id="257" r:id="rId6"/>
    <p:sldId id="274" r:id="rId7"/>
    <p:sldId id="291" r:id="rId8"/>
    <p:sldId id="292" r:id="rId9"/>
    <p:sldId id="263" r:id="rId10"/>
    <p:sldId id="259" r:id="rId11"/>
    <p:sldId id="260" r:id="rId12"/>
    <p:sldId id="287" r:id="rId13"/>
    <p:sldId id="283" r:id="rId14"/>
    <p:sldId id="261" r:id="rId15"/>
    <p:sldId id="293" r:id="rId16"/>
    <p:sldId id="294" r:id="rId17"/>
    <p:sldId id="276" r:id="rId18"/>
    <p:sldId id="288" r:id="rId19"/>
    <p:sldId id="277" r:id="rId20"/>
    <p:sldId id="295" r:id="rId21"/>
    <p:sldId id="282" r:id="rId22"/>
    <p:sldId id="279" r:id="rId23"/>
    <p:sldId id="298" r:id="rId24"/>
    <p:sldId id="296" r:id="rId25"/>
    <p:sldId id="289" r:id="rId26"/>
    <p:sldId id="278" r:id="rId27"/>
    <p:sldId id="297" r:id="rId28"/>
    <p:sldId id="275" r:id="rId29"/>
    <p:sldId id="271" r:id="rId30"/>
    <p:sldId id="272" r:id="rId3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1" d="100"/>
          <a:sy n="101" d="100"/>
        </p:scale>
        <p:origin x="11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7</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7062717-6FBE-4AD8-A898-7DBE8F60CDB9}" type="slidenum">
              <a:rPr lang="en-US" smtClean="0"/>
              <a:t>‹#›</a:t>
            </a:fld>
            <a:endParaRPr lang="en-US"/>
          </a:p>
        </p:txBody>
      </p:sp>
    </p:spTree>
    <p:extLst>
      <p:ext uri="{BB962C8B-B14F-4D97-AF65-F5344CB8AC3E}">
        <p14:creationId xmlns:p14="http://schemas.microsoft.com/office/powerpoint/2010/main" val="95164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5DDFD98-5613-43AF-BDEB-D090CE96025E}" type="slidenum">
              <a:rPr lang="en-US" smtClean="0"/>
              <a:t>‹#›</a:t>
            </a:fld>
            <a:endParaRPr lang="en-US"/>
          </a:p>
        </p:txBody>
      </p:sp>
    </p:spTree>
    <p:extLst>
      <p:ext uri="{BB962C8B-B14F-4D97-AF65-F5344CB8AC3E}">
        <p14:creationId xmlns:p14="http://schemas.microsoft.com/office/powerpoint/2010/main" val="402493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D822C85-6C65-420A-AECF-1544911EE9A1}" type="slidenum">
              <a:rPr lang="en-US" smtClean="0"/>
              <a:t>‹#›</a:t>
            </a:fld>
            <a:endParaRPr lang="en-US"/>
          </a:p>
        </p:txBody>
      </p:sp>
    </p:spTree>
    <p:extLst>
      <p:ext uri="{BB962C8B-B14F-4D97-AF65-F5344CB8AC3E}">
        <p14:creationId xmlns:p14="http://schemas.microsoft.com/office/powerpoint/2010/main" val="3098168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D6B4256-7E8B-473F-81E8-EC2909C12E24}" type="slidenum">
              <a:rPr lang="en-US" smtClean="0"/>
              <a:t>‹#›</a:t>
            </a:fld>
            <a:endParaRPr lang="en-US"/>
          </a:p>
        </p:txBody>
      </p:sp>
    </p:spTree>
    <p:extLst>
      <p:ext uri="{BB962C8B-B14F-4D97-AF65-F5344CB8AC3E}">
        <p14:creationId xmlns:p14="http://schemas.microsoft.com/office/powerpoint/2010/main" val="172096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1EDFC11-B212-4665-AE2A-1A3734628D8A}" type="slidenum">
              <a:rPr lang="en-US" smtClean="0"/>
              <a:t>‹#›</a:t>
            </a:fld>
            <a:endParaRPr lang="en-US"/>
          </a:p>
        </p:txBody>
      </p:sp>
    </p:spTree>
    <p:extLst>
      <p:ext uri="{BB962C8B-B14F-4D97-AF65-F5344CB8AC3E}">
        <p14:creationId xmlns:p14="http://schemas.microsoft.com/office/powerpoint/2010/main" val="1612780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FEE1A20-CFD5-4DBA-A319-B8598E603DD2}" type="slidenum">
              <a:rPr lang="en-US" smtClean="0"/>
              <a:t>‹#›</a:t>
            </a:fld>
            <a:endParaRPr lang="en-US"/>
          </a:p>
        </p:txBody>
      </p:sp>
    </p:spTree>
    <p:extLst>
      <p:ext uri="{BB962C8B-B14F-4D97-AF65-F5344CB8AC3E}">
        <p14:creationId xmlns:p14="http://schemas.microsoft.com/office/powerpoint/2010/main" val="47133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E30D2E8-2F43-4083-AE03-A80CDE6A1D65}" type="slidenum">
              <a:rPr lang="en-US" smtClean="0"/>
              <a:t>‹#›</a:t>
            </a:fld>
            <a:endParaRPr lang="en-US"/>
          </a:p>
        </p:txBody>
      </p:sp>
    </p:spTree>
    <p:extLst>
      <p:ext uri="{BB962C8B-B14F-4D97-AF65-F5344CB8AC3E}">
        <p14:creationId xmlns:p14="http://schemas.microsoft.com/office/powerpoint/2010/main" val="11584903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F79C15C-BDF9-42DC-BC38-BDFDFE602206}" type="slidenum">
              <a:rPr lang="en-US" smtClean="0"/>
              <a:t>‹#›</a:t>
            </a:fld>
            <a:endParaRPr lang="en-US"/>
          </a:p>
        </p:txBody>
      </p:sp>
    </p:spTree>
    <p:extLst>
      <p:ext uri="{BB962C8B-B14F-4D97-AF65-F5344CB8AC3E}">
        <p14:creationId xmlns:p14="http://schemas.microsoft.com/office/powerpoint/2010/main" val="360419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A183D31-3E62-486C-84CB-58A623057B76}" type="slidenum">
              <a:rPr lang="en-US" smtClean="0"/>
              <a:t>‹#›</a:t>
            </a:fld>
            <a:endParaRPr lang="en-US"/>
          </a:p>
        </p:txBody>
      </p:sp>
    </p:spTree>
    <p:extLst>
      <p:ext uri="{BB962C8B-B14F-4D97-AF65-F5344CB8AC3E}">
        <p14:creationId xmlns:p14="http://schemas.microsoft.com/office/powerpoint/2010/main" val="1412008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ED1B6FD-6637-4C09-9CA0-96B0B0F02A6B}" type="slidenum">
              <a:rPr lang="en-US" smtClean="0"/>
              <a:t>‹#›</a:t>
            </a:fld>
            <a:endParaRPr lang="en-US"/>
          </a:p>
        </p:txBody>
      </p:sp>
    </p:spTree>
    <p:extLst>
      <p:ext uri="{BB962C8B-B14F-4D97-AF65-F5344CB8AC3E}">
        <p14:creationId xmlns:p14="http://schemas.microsoft.com/office/powerpoint/2010/main" val="771889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F5B6811-FACD-468A-B5C0-4065F4888032}" type="slidenum">
              <a:rPr lang="en-US" smtClean="0"/>
              <a:t>‹#›</a:t>
            </a:fld>
            <a:endParaRPr lang="en-US"/>
          </a:p>
        </p:txBody>
      </p:sp>
    </p:spTree>
    <p:extLst>
      <p:ext uri="{BB962C8B-B14F-4D97-AF65-F5344CB8AC3E}">
        <p14:creationId xmlns:p14="http://schemas.microsoft.com/office/powerpoint/2010/main" val="276960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95288818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jpeg"/><Relationship Id="rId1" Type="http://schemas.openxmlformats.org/officeDocument/2006/relationships/slideLayout" Target="../slideLayouts/slideLayout29.xml"/><Relationship Id="rId5" Type="http://schemas.openxmlformats.org/officeDocument/2006/relationships/image" Target="../media/image13.jp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9.xml"/><Relationship Id="rId5" Type="http://schemas.openxmlformats.org/officeDocument/2006/relationships/image" Target="../media/image12.jpeg"/><Relationship Id="rId4" Type="http://schemas.openxmlformats.org/officeDocument/2006/relationships/hyperlink" Target="https://gomanzanillo.com/city_guide/pigeons.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omanzanillo.com/city_guide/birds.htm" TargetMode="External"/><Relationship Id="rId7"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image" Target="../media/image16.jpeg"/><Relationship Id="rId5" Type="http://schemas.openxmlformats.org/officeDocument/2006/relationships/hyperlink" Target="https://gomanzanillo.com/city_guide/butcher.htm"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531876" y="1346548"/>
            <a:ext cx="2953254" cy="2954769"/>
          </a:xfrm>
        </p:spPr>
        <p:txBody>
          <a:bodyPr vert="horz" lIns="91440" tIns="45720" rIns="91440" bIns="45720" rtlCol="0" anchor="b">
            <a:normAutofit/>
          </a:bodyPr>
          <a:lstStyle/>
          <a:p>
            <a:pPr lvl="0" algn="ctr" defTabSz="914400"/>
            <a:r>
              <a:rPr lang="en-US" sz="4200" b="1" kern="1200" dirty="0">
                <a:solidFill>
                  <a:schemeClr val="tx1"/>
                </a:solidFill>
                <a:latin typeface="+mj-lt"/>
                <a:ea typeface="+mj-ea"/>
                <a:cs typeface="+mj-cs"/>
              </a:rPr>
              <a:t>Cartagena, Columbia</a:t>
            </a:r>
            <a:br>
              <a:rPr lang="en-US" sz="4200" b="1" kern="1200" dirty="0">
                <a:solidFill>
                  <a:schemeClr val="tx1"/>
                </a:solidFill>
                <a:latin typeface="+mj-lt"/>
                <a:ea typeface="+mj-ea"/>
                <a:cs typeface="+mj-cs"/>
              </a:rPr>
            </a:br>
            <a:r>
              <a:rPr lang="en-US" sz="2800" b="1" kern="1200" dirty="0">
                <a:solidFill>
                  <a:schemeClr val="tx1"/>
                </a:solidFill>
                <a:latin typeface="+mj-lt"/>
                <a:ea typeface="+mj-ea"/>
                <a:cs typeface="+mj-cs"/>
              </a:rPr>
              <a:t>Presented by</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Fellow Cruiser</a:t>
            </a:r>
            <a:br>
              <a:rPr lang="en-US" sz="4200" b="1" kern="1200" dirty="0">
                <a:solidFill>
                  <a:schemeClr val="tx1"/>
                </a:solidFill>
                <a:latin typeface="+mj-lt"/>
                <a:ea typeface="+mj-ea"/>
                <a:cs typeface="+mj-cs"/>
              </a:rPr>
            </a:br>
            <a:r>
              <a:rPr lang="en-US" sz="4200" b="1" kern="1200" dirty="0">
                <a:solidFill>
                  <a:schemeClr val="tx1"/>
                </a:solidFill>
                <a:latin typeface="+mj-lt"/>
                <a:ea typeface="+mj-ea"/>
                <a:cs typeface="+mj-cs"/>
              </a:rPr>
              <a:t>Marc Silver</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flag with a red background&#10;&#10;Description automatically generated">
            <a:extLst>
              <a:ext uri="{FF2B5EF4-FFF2-40B4-BE49-F238E27FC236}">
                <a16:creationId xmlns:a16="http://schemas.microsoft.com/office/drawing/2014/main" id="{8A4658CA-4D4A-FCAE-6F8C-6BEB1E5CB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278" y="833045"/>
            <a:ext cx="5965210" cy="39817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A map of colombia with black text&#10;&#10;Description automatically generated">
            <a:extLst>
              <a:ext uri="{FF2B5EF4-FFF2-40B4-BE49-F238E27FC236}">
                <a16:creationId xmlns:a16="http://schemas.microsoft.com/office/drawing/2014/main" id="{4BEB6CA5-BFAA-0059-35A2-36C513C55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118" y="6246"/>
            <a:ext cx="7837518" cy="5664304"/>
          </a:xfrm>
          <a:prstGeom prst="rect">
            <a:avLst/>
          </a:prstGeom>
        </p:spPr>
      </p:pic>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bg1"/>
                </a:solidFill>
                <a:latin typeface="+mj-lt"/>
                <a:ea typeface="+mj-ea"/>
                <a:cs typeface="+mj-cs"/>
              </a:rPr>
              <a:t>Map of </a:t>
            </a:r>
            <a:r>
              <a:rPr lang="en-US" sz="4400" b="1" kern="1200" dirty="0">
                <a:solidFill>
                  <a:schemeClr val="bg1"/>
                </a:solidFill>
                <a:latin typeface="+mj-lt"/>
                <a:ea typeface="+mj-ea"/>
                <a:cs typeface="+mj-cs"/>
              </a:rPr>
              <a:t>Cartagena, Columbia</a:t>
            </a:r>
            <a:endParaRPr lang="en-US" sz="4400" dirty="0">
              <a:solidFill>
                <a:schemeClr val="bg1"/>
              </a:solidFill>
            </a:endParaRPr>
          </a:p>
        </p:txBody>
      </p:sp>
      <p:pic>
        <p:nvPicPr>
          <p:cNvPr id="3" name="Picture 2" descr="A map of a city&#10;&#10;Description automatically generated">
            <a:extLst>
              <a:ext uri="{FF2B5EF4-FFF2-40B4-BE49-F238E27FC236}">
                <a16:creationId xmlns:a16="http://schemas.microsoft.com/office/drawing/2014/main" id="{F886E178-E4FD-DB5C-1B97-A0274AADA57C}"/>
              </a:ext>
            </a:extLst>
          </p:cNvPr>
          <p:cNvPicPr>
            <a:picLocks noChangeAspect="1"/>
          </p:cNvPicPr>
          <p:nvPr/>
        </p:nvPicPr>
        <p:blipFill rotWithShape="1">
          <a:blip r:embed="rId4">
            <a:extLst>
              <a:ext uri="{28A0092B-C50C-407E-A947-70E740481C1C}">
                <a14:useLocalDpi xmlns:a14="http://schemas.microsoft.com/office/drawing/2010/main" val="0"/>
              </a:ext>
            </a:extLst>
          </a:blip>
          <a:srcRect t="9593"/>
          <a:stretch/>
        </p:blipFill>
        <p:spPr>
          <a:xfrm>
            <a:off x="-9164" y="739944"/>
            <a:ext cx="10087268" cy="4925987"/>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12713"/>
            <a:ext cx="10080625" cy="996950"/>
          </a:xfrm>
        </p:spPr>
        <p:txBody>
          <a:bodyPr vert="horz" lIns="91440" tIns="45720" rIns="91440" bIns="45720" rtlCol="0" anchor="t">
            <a:normAutofit/>
          </a:bodyPr>
          <a:lstStyle/>
          <a:p>
            <a:pPr algn="ctr" rtl="0">
              <a:lnSpc>
                <a:spcPct val="90000"/>
              </a:lnSpc>
              <a:spcBef>
                <a:spcPct val="0"/>
              </a:spcBef>
            </a:pPr>
            <a:r>
              <a:rPr lang="en-US" sz="4000" b="1" dirty="0">
                <a:solidFill>
                  <a:schemeClr val="bg1"/>
                </a:solidFill>
                <a:latin typeface="+mj-lt"/>
                <a:ea typeface="+mj-ea"/>
                <a:cs typeface="+mj-cs"/>
              </a:rPr>
              <a:t>Cartagena City Bus </a:t>
            </a:r>
          </a:p>
        </p:txBody>
      </p:sp>
      <p:sp>
        <p:nvSpPr>
          <p:cNvPr id="4" name="TextBox 3">
            <a:extLst>
              <a:ext uri="{FF2B5EF4-FFF2-40B4-BE49-F238E27FC236}">
                <a16:creationId xmlns:a16="http://schemas.microsoft.com/office/drawing/2014/main" id="{179BE478-957B-3B55-7745-19C3D4C4CB58}"/>
              </a:ext>
            </a:extLst>
          </p:cNvPr>
          <p:cNvSpPr txBox="1"/>
          <p:nvPr/>
        </p:nvSpPr>
        <p:spPr>
          <a:xfrm>
            <a:off x="76200" y="781617"/>
            <a:ext cx="5803281" cy="4888933"/>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dirty="0">
                <a:solidFill>
                  <a:schemeClr val="bg1"/>
                </a:solidFill>
              </a:rPr>
              <a:t>Transcaribe is a system of public transportation in Cartagena that was opened in 2016.  It is meant to function in the vein of a subway with lanes and stations especially for it through Centro and down the main thoroughfares of the city.</a:t>
            </a:r>
          </a:p>
          <a:p>
            <a:pPr marL="342900" indent="-342900">
              <a:buFont typeface="Arial" panose="020B0604020202020204" pitchFamily="34" charset="0"/>
              <a:buChar char="•"/>
            </a:pPr>
            <a:r>
              <a:rPr lang="en-US" dirty="0">
                <a:solidFill>
                  <a:schemeClr val="bg1"/>
                </a:solidFill>
              </a:rPr>
              <a:t>It is still working on expanding to serve the entire city, but it is an option for cheap transportation in Cartagena.  The buses and stations can get quite full (and you get to see people basically act like cattle getting on and off) at rush hour, but if you aren’t crunched in or can get a seat, the buses are quite comfortable and even have air conditioning.</a:t>
            </a:r>
          </a:p>
        </p:txBody>
      </p:sp>
      <p:pic>
        <p:nvPicPr>
          <p:cNvPr id="5" name="Picture 4" descr="A bus parked on the side of a road&#10;&#10;Description automatically generated">
            <a:extLst>
              <a:ext uri="{FF2B5EF4-FFF2-40B4-BE49-F238E27FC236}">
                <a16:creationId xmlns:a16="http://schemas.microsoft.com/office/drawing/2014/main" id="{47957C20-2A83-AC64-B1C7-3EA00A9C0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681" y="716373"/>
            <a:ext cx="4124922" cy="4047579"/>
          </a:xfrm>
          <a:prstGeom prst="rect">
            <a:avLst/>
          </a:prstGeom>
        </p:spPr>
      </p:pic>
      <p:sp>
        <p:nvSpPr>
          <p:cNvPr id="6" name="TextBox 5">
            <a:extLst>
              <a:ext uri="{FF2B5EF4-FFF2-40B4-BE49-F238E27FC236}">
                <a16:creationId xmlns:a16="http://schemas.microsoft.com/office/drawing/2014/main" id="{A4818AB4-3870-D138-47DC-489BDF9C1279}"/>
              </a:ext>
            </a:extLst>
          </p:cNvPr>
          <p:cNvSpPr txBox="1"/>
          <p:nvPr/>
        </p:nvSpPr>
        <p:spPr>
          <a:xfrm>
            <a:off x="76176" y="4084975"/>
            <a:ext cx="9829823" cy="1477328"/>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bg1"/>
                </a:solidFill>
              </a:rPr>
              <a:t>To access Transcaribe, you must have a card with money </a:t>
            </a:r>
            <a:br>
              <a:rPr lang="en-US" dirty="0">
                <a:solidFill>
                  <a:schemeClr val="bg1"/>
                </a:solidFill>
              </a:rPr>
            </a:br>
            <a:r>
              <a:rPr lang="en-US" dirty="0">
                <a:solidFill>
                  <a:schemeClr val="bg1"/>
                </a:solidFill>
              </a:rPr>
              <a:t>loaded on it (like a MetroCard).  The cards can be bought </a:t>
            </a:r>
            <a:br>
              <a:rPr lang="en-US" dirty="0">
                <a:solidFill>
                  <a:schemeClr val="bg1"/>
                </a:solidFill>
              </a:rPr>
            </a:br>
            <a:r>
              <a:rPr lang="en-US" dirty="0">
                <a:solidFill>
                  <a:schemeClr val="bg1"/>
                </a:solidFill>
              </a:rPr>
              <a:t>at the windows at stations and have a cost of 4,000 pesos.  </a:t>
            </a:r>
            <a:br>
              <a:rPr lang="en-US" dirty="0">
                <a:solidFill>
                  <a:schemeClr val="bg1"/>
                </a:solidFill>
              </a:rPr>
            </a:br>
            <a:r>
              <a:rPr lang="en-US" dirty="0">
                <a:solidFill>
                  <a:schemeClr val="bg1"/>
                </a:solidFill>
              </a:rPr>
              <a:t>A ride costs 2,300 pesos.  If you already have a card, you can add money to it at stations or at places such as </a:t>
            </a:r>
            <a:r>
              <a:rPr lang="en-US" dirty="0" err="1">
                <a:solidFill>
                  <a:schemeClr val="bg1"/>
                </a:solidFill>
              </a:rPr>
              <a:t>Giros</a:t>
            </a:r>
            <a:r>
              <a:rPr lang="en-US" dirty="0">
                <a:solidFill>
                  <a:schemeClr val="bg1"/>
                </a:solidFill>
              </a:rPr>
              <a:t> Colombia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6A48-1C9C-8FBC-876B-8BF4EA91AF34}"/>
              </a:ext>
            </a:extLst>
          </p:cNvPr>
          <p:cNvSpPr txBox="1"/>
          <p:nvPr/>
        </p:nvSpPr>
        <p:spPr>
          <a:xfrm>
            <a:off x="-1" y="67746"/>
            <a:ext cx="10080625" cy="707886"/>
          </a:xfrm>
          <a:prstGeom prst="rect">
            <a:avLst/>
          </a:prstGeom>
          <a:noFill/>
        </p:spPr>
        <p:txBody>
          <a:bodyPr wrap="square">
            <a:spAutoFit/>
          </a:bodyPr>
          <a:lstStyle/>
          <a:p>
            <a:pPr algn="ctr"/>
            <a:r>
              <a:rPr lang="en-US" sz="4000" b="1" dirty="0">
                <a:solidFill>
                  <a:schemeClr val="bg1"/>
                </a:solidFill>
              </a:rPr>
              <a:t>Uber in Cartagena</a:t>
            </a:r>
          </a:p>
        </p:txBody>
      </p:sp>
      <p:sp>
        <p:nvSpPr>
          <p:cNvPr id="5" name="TextBox 4">
            <a:extLst>
              <a:ext uri="{FF2B5EF4-FFF2-40B4-BE49-F238E27FC236}">
                <a16:creationId xmlns:a16="http://schemas.microsoft.com/office/drawing/2014/main" id="{FEBEA731-6298-6828-42D9-30A03D5E8971}"/>
              </a:ext>
            </a:extLst>
          </p:cNvPr>
          <p:cNvSpPr txBox="1"/>
          <p:nvPr/>
        </p:nvSpPr>
        <p:spPr>
          <a:xfrm>
            <a:off x="66674" y="790575"/>
            <a:ext cx="9913067" cy="1477328"/>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There is Uber in Colombia in 2023. </a:t>
            </a:r>
            <a:r>
              <a:rPr lang="en-US" dirty="0">
                <a:solidFill>
                  <a:schemeClr val="bg1"/>
                </a:solidFill>
              </a:rPr>
              <a:t>It’s generally safe to use, available in most major cities, and very inexpensive compared to other transit options. </a:t>
            </a:r>
          </a:p>
          <a:p>
            <a:pPr marL="285750" indent="-285750">
              <a:buFont typeface="Arial" panose="020B0604020202020204" pitchFamily="34" charset="0"/>
              <a:buChar char="•"/>
            </a:pPr>
            <a:r>
              <a:rPr lang="en-US" dirty="0">
                <a:solidFill>
                  <a:schemeClr val="bg1"/>
                </a:solidFill>
              </a:rPr>
              <a:t>Uber had always existed in a sort of legal gray area in Colombia. It has caused controversy with taxi companies and unions opposing it. At one point it was banned, however, a mid-2020 court decision overturned that ban.</a:t>
            </a:r>
          </a:p>
        </p:txBody>
      </p:sp>
      <p:pic>
        <p:nvPicPr>
          <p:cNvPr id="7" name="Picture 6" descr="A group of cars on a street&#10;&#10;Description automatically generated">
            <a:extLst>
              <a:ext uri="{FF2B5EF4-FFF2-40B4-BE49-F238E27FC236}">
                <a16:creationId xmlns:a16="http://schemas.microsoft.com/office/drawing/2014/main" id="{DB8EDB17-319D-7CFB-5D33-FA25D831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459" y="2054942"/>
            <a:ext cx="5368166" cy="2956511"/>
          </a:xfrm>
          <a:prstGeom prst="rect">
            <a:avLst/>
          </a:prstGeom>
        </p:spPr>
      </p:pic>
      <p:sp>
        <p:nvSpPr>
          <p:cNvPr id="9" name="TextBox 8">
            <a:extLst>
              <a:ext uri="{FF2B5EF4-FFF2-40B4-BE49-F238E27FC236}">
                <a16:creationId xmlns:a16="http://schemas.microsoft.com/office/drawing/2014/main" id="{0D982A82-0080-3AE0-DE42-65F65F466EEE}"/>
              </a:ext>
            </a:extLst>
          </p:cNvPr>
          <p:cNvSpPr txBox="1"/>
          <p:nvPr/>
        </p:nvSpPr>
        <p:spPr>
          <a:xfrm>
            <a:off x="66674" y="1914524"/>
            <a:ext cx="4645785" cy="2585323"/>
          </a:xfrm>
          <a:prstGeom prst="rect">
            <a:avLst/>
          </a:prstGeom>
          <a:noFill/>
        </p:spPr>
        <p:txBody>
          <a:bodyPr wrap="square">
            <a:spAutoFit/>
          </a:bodyPr>
          <a:lstStyle/>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Given some taxi drivers’ propensity to overcharge, Uber makes for a good and safe alternative. In addition to knowing the price ahead of time, you also can be sure of safety since you can see the driver’s rating as well as the route itself. </a:t>
            </a:r>
          </a:p>
          <a:p>
            <a:pPr marL="285750" indent="-285750">
              <a:buFont typeface="Arial" panose="020B0604020202020204" pitchFamily="34" charset="0"/>
              <a:buChar char="•"/>
            </a:pPr>
            <a:r>
              <a:rPr lang="en-US" dirty="0">
                <a:solidFill>
                  <a:schemeClr val="bg1"/>
                </a:solidFill>
              </a:rPr>
              <a:t>Of course, you will need the app on your phone and phone service in Columbia!</a:t>
            </a:r>
          </a:p>
        </p:txBody>
      </p:sp>
    </p:spTree>
    <p:extLst>
      <p:ext uri="{BB962C8B-B14F-4D97-AF65-F5344CB8AC3E}">
        <p14:creationId xmlns:p14="http://schemas.microsoft.com/office/powerpoint/2010/main" val="189752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A0CD52-BC3E-3A02-A644-D2E9BBB3239A}"/>
              </a:ext>
            </a:extLst>
          </p:cNvPr>
          <p:cNvSpPr txBox="1"/>
          <p:nvPr/>
        </p:nvSpPr>
        <p:spPr>
          <a:xfrm>
            <a:off x="0" y="0"/>
            <a:ext cx="10080625" cy="707886"/>
          </a:xfrm>
          <a:prstGeom prst="rect">
            <a:avLst/>
          </a:prstGeom>
          <a:noFill/>
        </p:spPr>
        <p:txBody>
          <a:bodyPr wrap="square">
            <a:spAutoFit/>
          </a:bodyPr>
          <a:lstStyle/>
          <a:p>
            <a:pPr algn="ctr"/>
            <a:r>
              <a:rPr lang="en-US" sz="4000" b="1" dirty="0">
                <a:solidFill>
                  <a:schemeClr val="bg1"/>
                </a:solidFill>
              </a:rPr>
              <a:t>Hop-On Hop-Off Cartagena Bus</a:t>
            </a:r>
          </a:p>
        </p:txBody>
      </p:sp>
      <p:sp>
        <p:nvSpPr>
          <p:cNvPr id="7" name="TextBox 6">
            <a:extLst>
              <a:ext uri="{FF2B5EF4-FFF2-40B4-BE49-F238E27FC236}">
                <a16:creationId xmlns:a16="http://schemas.microsoft.com/office/drawing/2014/main" id="{FE3F7171-AD1B-BAA6-FE88-E9C2C91C2C14}"/>
              </a:ext>
            </a:extLst>
          </p:cNvPr>
          <p:cNvSpPr txBox="1"/>
          <p:nvPr/>
        </p:nvSpPr>
        <p:spPr>
          <a:xfrm>
            <a:off x="0" y="5156001"/>
            <a:ext cx="10080625" cy="523220"/>
          </a:xfrm>
          <a:prstGeom prst="rect">
            <a:avLst/>
          </a:prstGeom>
          <a:noFill/>
        </p:spPr>
        <p:txBody>
          <a:bodyPr wrap="square">
            <a:spAutoFit/>
          </a:bodyPr>
          <a:lstStyle/>
          <a:p>
            <a:pPr algn="ctr"/>
            <a:r>
              <a:rPr lang="en-US" sz="2800" b="1" dirty="0">
                <a:solidFill>
                  <a:schemeClr val="bg1"/>
                </a:solidFill>
              </a:rPr>
              <a:t>Fare $21.00 USD / Person</a:t>
            </a:r>
            <a:r>
              <a:rPr lang="en-US" b="1" dirty="0">
                <a:solidFill>
                  <a:schemeClr val="bg1"/>
                </a:solidFill>
              </a:rPr>
              <a:t>  </a:t>
            </a:r>
          </a:p>
        </p:txBody>
      </p:sp>
      <p:sp>
        <p:nvSpPr>
          <p:cNvPr id="9" name="TextBox 8">
            <a:extLst>
              <a:ext uri="{FF2B5EF4-FFF2-40B4-BE49-F238E27FC236}">
                <a16:creationId xmlns:a16="http://schemas.microsoft.com/office/drawing/2014/main" id="{4802EE2C-0AB1-6943-C9F6-01BD6F17EB65}"/>
              </a:ext>
            </a:extLst>
          </p:cNvPr>
          <p:cNvSpPr txBox="1"/>
          <p:nvPr/>
        </p:nvSpPr>
        <p:spPr>
          <a:xfrm>
            <a:off x="114300" y="660261"/>
            <a:ext cx="9782175" cy="4524315"/>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The </a:t>
            </a:r>
            <a:r>
              <a:rPr lang="en-US" b="1" dirty="0">
                <a:solidFill>
                  <a:schemeClr val="bg1"/>
                </a:solidFill>
              </a:rPr>
              <a:t>Hop-On Hop-Off Cartagena Bus</a:t>
            </a:r>
            <a:r>
              <a:rPr lang="en-US" dirty="0">
                <a:solidFill>
                  <a:schemeClr val="bg1"/>
                </a:solidFill>
              </a:rPr>
              <a:t> begins at the beginning of the day at the </a:t>
            </a:r>
            <a:r>
              <a:rPr lang="en-US" b="1" dirty="0">
                <a:solidFill>
                  <a:schemeClr val="bg1"/>
                </a:solidFill>
              </a:rPr>
              <a:t>Muelle de la Bodeguita</a:t>
            </a:r>
            <a:r>
              <a:rPr lang="en-US" dirty="0">
                <a:solidFill>
                  <a:schemeClr val="bg1"/>
                </a:solidFill>
              </a:rPr>
              <a:t>. It includes a multilingual audio guide service while you enjoy the scenery from the top of the bus, which will take you through the </a:t>
            </a:r>
            <a:r>
              <a:rPr lang="en-US" b="1" dirty="0">
                <a:solidFill>
                  <a:schemeClr val="bg1"/>
                </a:solidFill>
              </a:rPr>
              <a:t>San Felipe Castle</a:t>
            </a:r>
            <a:r>
              <a:rPr lang="en-US" dirty="0">
                <a:solidFill>
                  <a:schemeClr val="bg1"/>
                </a:solidFill>
              </a:rPr>
              <a:t>, the </a:t>
            </a:r>
            <a:r>
              <a:rPr lang="en-US" b="1" dirty="0">
                <a:solidFill>
                  <a:schemeClr val="bg1"/>
                </a:solidFill>
              </a:rPr>
              <a:t>Clock Tower</a:t>
            </a:r>
            <a:r>
              <a:rPr lang="en-US" dirty="0">
                <a:solidFill>
                  <a:schemeClr val="bg1"/>
                </a:solidFill>
              </a:rPr>
              <a:t>, </a:t>
            </a:r>
            <a:r>
              <a:rPr lang="en-US" b="1" dirty="0" err="1">
                <a:solidFill>
                  <a:schemeClr val="bg1"/>
                </a:solidFill>
              </a:rPr>
              <a:t>Bocagrande</a:t>
            </a:r>
            <a:r>
              <a:rPr lang="en-US" dirty="0">
                <a:solidFill>
                  <a:schemeClr val="bg1"/>
                </a:solidFill>
              </a:rPr>
              <a:t>, </a:t>
            </a:r>
            <a:r>
              <a:rPr lang="en-US" b="1" dirty="0" err="1">
                <a:solidFill>
                  <a:schemeClr val="bg1"/>
                </a:solidFill>
              </a:rPr>
              <a:t>Pastelillo</a:t>
            </a:r>
            <a:r>
              <a:rPr lang="en-US" dirty="0">
                <a:solidFill>
                  <a:schemeClr val="bg1"/>
                </a:solidFill>
              </a:rPr>
              <a:t>, </a:t>
            </a:r>
            <a:r>
              <a:rPr lang="en-US" b="1" dirty="0">
                <a:solidFill>
                  <a:schemeClr val="bg1"/>
                </a:solidFill>
              </a:rPr>
              <a:t>Casa Rafael </a:t>
            </a:r>
            <a:r>
              <a:rPr lang="en-US" b="1" dirty="0" err="1">
                <a:solidFill>
                  <a:schemeClr val="bg1"/>
                </a:solidFill>
              </a:rPr>
              <a:t>Núñez</a:t>
            </a:r>
            <a:r>
              <a:rPr lang="en-US" dirty="0">
                <a:solidFill>
                  <a:schemeClr val="bg1"/>
                </a:solidFill>
              </a:rPr>
              <a:t>, the monument to </a:t>
            </a:r>
            <a:r>
              <a:rPr lang="en-US" b="1" dirty="0">
                <a:solidFill>
                  <a:schemeClr val="bg1"/>
                </a:solidFill>
              </a:rPr>
              <a:t>India Catalina,</a:t>
            </a:r>
            <a:r>
              <a:rPr lang="en-US" dirty="0">
                <a:solidFill>
                  <a:schemeClr val="bg1"/>
                </a:solidFill>
              </a:rPr>
              <a:t> and many more popular attractions of the city.</a:t>
            </a:r>
          </a:p>
          <a:p>
            <a:pPr marL="285750" indent="-285750">
              <a:buFont typeface="Arial" panose="020B0604020202020204" pitchFamily="34" charset="0"/>
              <a:buChar char="•"/>
            </a:pPr>
            <a:r>
              <a:rPr lang="en-US" dirty="0">
                <a:solidFill>
                  <a:schemeClr val="bg1"/>
                </a:solidFill>
              </a:rPr>
              <a:t>In addition, this tour includes a guided walking </a:t>
            </a:r>
            <a:br>
              <a:rPr lang="en-US" dirty="0">
                <a:solidFill>
                  <a:schemeClr val="bg1"/>
                </a:solidFill>
              </a:rPr>
            </a:br>
            <a:r>
              <a:rPr lang="en-US" dirty="0">
                <a:solidFill>
                  <a:schemeClr val="bg1"/>
                </a:solidFill>
              </a:rPr>
              <a:t>tour of the historic city center to see the </a:t>
            </a:r>
            <a:br>
              <a:rPr lang="en-US" dirty="0">
                <a:solidFill>
                  <a:schemeClr val="bg1"/>
                </a:solidFill>
              </a:rPr>
            </a:br>
            <a:r>
              <a:rPr lang="en-US" b="1" dirty="0">
                <a:solidFill>
                  <a:schemeClr val="bg1"/>
                </a:solidFill>
              </a:rPr>
              <a:t>Walled City of Cartagena</a:t>
            </a:r>
            <a:r>
              <a:rPr lang="en-US" dirty="0">
                <a:solidFill>
                  <a:schemeClr val="bg1"/>
                </a:solidFill>
              </a:rPr>
              <a:t> and its architectural </a:t>
            </a:r>
            <a:br>
              <a:rPr lang="en-US" dirty="0">
                <a:solidFill>
                  <a:schemeClr val="bg1"/>
                </a:solidFill>
              </a:rPr>
            </a:br>
            <a:r>
              <a:rPr lang="en-US" dirty="0">
                <a:solidFill>
                  <a:schemeClr val="bg1"/>
                </a:solidFill>
              </a:rPr>
              <a:t>legacy that has been preserved since colonial </a:t>
            </a:r>
            <a:br>
              <a:rPr lang="en-US" dirty="0">
                <a:solidFill>
                  <a:schemeClr val="bg1"/>
                </a:solidFill>
              </a:rPr>
            </a:br>
            <a:r>
              <a:rPr lang="en-US" dirty="0">
                <a:solidFill>
                  <a:schemeClr val="bg1"/>
                </a:solidFill>
              </a:rPr>
              <a:t>times. This guided tour lasts 90 minutes and </a:t>
            </a:r>
            <a:br>
              <a:rPr lang="en-US" dirty="0">
                <a:solidFill>
                  <a:schemeClr val="bg1"/>
                </a:solidFill>
              </a:rPr>
            </a:br>
            <a:r>
              <a:rPr lang="en-US" dirty="0">
                <a:solidFill>
                  <a:schemeClr val="bg1"/>
                </a:solidFill>
              </a:rPr>
              <a:t>starts at 3:45 p.m., at the </a:t>
            </a:r>
            <a:r>
              <a:rPr lang="en-US" b="1" dirty="0">
                <a:solidFill>
                  <a:schemeClr val="bg1"/>
                </a:solidFill>
              </a:rPr>
              <a:t>Santa Clara </a:t>
            </a:r>
            <a:r>
              <a:rPr lang="en-US" b="1" dirty="0" err="1">
                <a:solidFill>
                  <a:schemeClr val="bg1"/>
                </a:solidFill>
              </a:rPr>
              <a:t>Boquetillo</a:t>
            </a:r>
            <a:br>
              <a:rPr lang="en-US" b="1" dirty="0">
                <a:solidFill>
                  <a:schemeClr val="bg1"/>
                </a:solidFill>
              </a:rPr>
            </a:br>
            <a:r>
              <a:rPr lang="en-US" dirty="0">
                <a:solidFill>
                  <a:schemeClr val="bg1"/>
                </a:solidFill>
              </a:rPr>
              <a:t>stop. You will visit with a bilingual guide the </a:t>
            </a:r>
            <a:br>
              <a:rPr lang="en-US" dirty="0">
                <a:solidFill>
                  <a:schemeClr val="bg1"/>
                </a:solidFill>
              </a:rPr>
            </a:br>
            <a:r>
              <a:rPr lang="en-US" dirty="0">
                <a:solidFill>
                  <a:schemeClr val="bg1"/>
                </a:solidFill>
              </a:rPr>
              <a:t>most important points of cultural interest such </a:t>
            </a:r>
            <a:br>
              <a:rPr lang="en-US" dirty="0">
                <a:solidFill>
                  <a:schemeClr val="bg1"/>
                </a:solidFill>
              </a:rPr>
            </a:br>
            <a:r>
              <a:rPr lang="en-US" dirty="0">
                <a:solidFill>
                  <a:schemeClr val="bg1"/>
                </a:solidFill>
              </a:rPr>
              <a:t>as the </a:t>
            </a:r>
            <a:r>
              <a:rPr lang="en-US" b="1" dirty="0">
                <a:solidFill>
                  <a:schemeClr val="bg1"/>
                </a:solidFill>
              </a:rPr>
              <a:t>Plaza de San Pedro </a:t>
            </a:r>
            <a:r>
              <a:rPr lang="en-US" b="1" dirty="0" err="1">
                <a:solidFill>
                  <a:schemeClr val="bg1"/>
                </a:solidFill>
              </a:rPr>
              <a:t>Claver</a:t>
            </a:r>
            <a:r>
              <a:rPr lang="en-US" dirty="0">
                <a:solidFill>
                  <a:schemeClr val="bg1"/>
                </a:solidFill>
              </a:rPr>
              <a:t>, the </a:t>
            </a:r>
            <a:r>
              <a:rPr lang="en-US" b="1" dirty="0">
                <a:solidFill>
                  <a:schemeClr val="bg1"/>
                </a:solidFill>
              </a:rPr>
              <a:t>Cathedral </a:t>
            </a:r>
            <a:br>
              <a:rPr lang="en-US" b="1" dirty="0">
                <a:solidFill>
                  <a:schemeClr val="bg1"/>
                </a:solidFill>
              </a:rPr>
            </a:br>
            <a:r>
              <a:rPr lang="en-US" b="1" dirty="0">
                <a:solidFill>
                  <a:schemeClr val="bg1"/>
                </a:solidFill>
              </a:rPr>
              <a:t>of Cartagena</a:t>
            </a:r>
            <a:r>
              <a:rPr lang="en-US" dirty="0">
                <a:solidFill>
                  <a:schemeClr val="bg1"/>
                </a:solidFill>
              </a:rPr>
              <a:t>, </a:t>
            </a:r>
            <a:r>
              <a:rPr lang="en-US" b="1" dirty="0">
                <a:solidFill>
                  <a:schemeClr val="bg1"/>
                </a:solidFill>
              </a:rPr>
              <a:t>the Gold Museum</a:t>
            </a:r>
            <a:r>
              <a:rPr lang="en-US" dirty="0">
                <a:solidFill>
                  <a:schemeClr val="bg1"/>
                </a:solidFill>
              </a:rPr>
              <a:t>, the </a:t>
            </a:r>
            <a:r>
              <a:rPr lang="en-US" b="1" dirty="0">
                <a:solidFill>
                  <a:schemeClr val="bg1"/>
                </a:solidFill>
              </a:rPr>
              <a:t>Palace of </a:t>
            </a:r>
            <a:br>
              <a:rPr lang="en-US" b="1" dirty="0">
                <a:solidFill>
                  <a:schemeClr val="bg1"/>
                </a:solidFill>
              </a:rPr>
            </a:br>
            <a:r>
              <a:rPr lang="en-US" b="1" dirty="0">
                <a:solidFill>
                  <a:schemeClr val="bg1"/>
                </a:solidFill>
              </a:rPr>
              <a:t>the Inquisition</a:t>
            </a:r>
            <a:r>
              <a:rPr lang="en-US" dirty="0">
                <a:solidFill>
                  <a:schemeClr val="bg1"/>
                </a:solidFill>
              </a:rPr>
              <a:t>, </a:t>
            </a:r>
            <a:r>
              <a:rPr lang="en-US" b="1" dirty="0">
                <a:solidFill>
                  <a:schemeClr val="bg1"/>
                </a:solidFill>
              </a:rPr>
              <a:t>Las </a:t>
            </a:r>
            <a:r>
              <a:rPr lang="en-US" b="1" dirty="0" err="1">
                <a:solidFill>
                  <a:schemeClr val="bg1"/>
                </a:solidFill>
              </a:rPr>
              <a:t>Bóvedas</a:t>
            </a:r>
            <a:r>
              <a:rPr lang="en-US" dirty="0">
                <a:solidFill>
                  <a:schemeClr val="bg1"/>
                </a:solidFill>
              </a:rPr>
              <a:t>, the </a:t>
            </a:r>
            <a:r>
              <a:rPr lang="en-US" b="1" dirty="0">
                <a:solidFill>
                  <a:schemeClr val="bg1"/>
                </a:solidFill>
              </a:rPr>
              <a:t>Plaza Santo </a:t>
            </a:r>
            <a:br>
              <a:rPr lang="en-US" b="1" dirty="0">
                <a:solidFill>
                  <a:schemeClr val="bg1"/>
                </a:solidFill>
              </a:rPr>
            </a:br>
            <a:r>
              <a:rPr lang="en-US" b="1" dirty="0">
                <a:solidFill>
                  <a:schemeClr val="bg1"/>
                </a:solidFill>
              </a:rPr>
              <a:t>Domingo</a:t>
            </a:r>
            <a:r>
              <a:rPr lang="en-US" dirty="0">
                <a:solidFill>
                  <a:schemeClr val="bg1"/>
                </a:solidFill>
              </a:rPr>
              <a:t>, and much more.</a:t>
            </a:r>
          </a:p>
        </p:txBody>
      </p:sp>
      <p:pic>
        <p:nvPicPr>
          <p:cNvPr id="11" name="Picture 10" descr="A map of a city&#10;&#10;Description automatically generated">
            <a:extLst>
              <a:ext uri="{FF2B5EF4-FFF2-40B4-BE49-F238E27FC236}">
                <a16:creationId xmlns:a16="http://schemas.microsoft.com/office/drawing/2014/main" id="{5081F520-16DD-D95F-972B-C44FC44DC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2010821"/>
            <a:ext cx="5040311" cy="3143275"/>
          </a:xfrm>
          <a:prstGeom prst="rect">
            <a:avLst/>
          </a:prstGeom>
        </p:spPr>
      </p:pic>
    </p:spTree>
    <p:extLst>
      <p:ext uri="{BB962C8B-B14F-4D97-AF65-F5344CB8AC3E}">
        <p14:creationId xmlns:p14="http://schemas.microsoft.com/office/powerpoint/2010/main" val="393981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bg1"/>
                </a:solidFill>
                <a:latin typeface="+mj-lt"/>
                <a:ea typeface="+mj-ea"/>
                <a:cs typeface="+mj-cs"/>
              </a:rPr>
              <a:t>Cartagena Taxis</a:t>
            </a:r>
            <a:endParaRPr lang="en-US" sz="4400" b="1" dirty="0">
              <a:solidFill>
                <a:schemeClr val="bg1"/>
              </a:solidFill>
            </a:endParaRP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B4738-1942-659E-C91F-3B347CDE3567}"/>
              </a:ext>
            </a:extLst>
          </p:cNvPr>
          <p:cNvSpPr txBox="1"/>
          <p:nvPr/>
        </p:nvSpPr>
        <p:spPr>
          <a:xfrm>
            <a:off x="1" y="769442"/>
            <a:ext cx="6602718"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Taxis are the easiest way of getting around Cartagena, and they are likely to be your most used form of transportation in Cartagena, especially if you’re just visiting.  </a:t>
            </a:r>
          </a:p>
          <a:p>
            <a:pPr marL="342900" indent="-342900">
              <a:buFont typeface="Arial" panose="020B0604020202020204" pitchFamily="34" charset="0"/>
              <a:buChar char="•"/>
            </a:pPr>
            <a:r>
              <a:rPr lang="en-US" sz="2000" dirty="0">
                <a:solidFill>
                  <a:schemeClr val="bg1"/>
                </a:solidFill>
              </a:rPr>
              <a:t>While Cartagena’s taxis are the most expensive in the country and prices to go longer distances can</a:t>
            </a:r>
          </a:p>
        </p:txBody>
      </p:sp>
      <p:pic>
        <p:nvPicPr>
          <p:cNvPr id="3" name="Picture 2" descr="A yellow taxi cabs on a street&#10;&#10;Description automatically generated">
            <a:extLst>
              <a:ext uri="{FF2B5EF4-FFF2-40B4-BE49-F238E27FC236}">
                <a16:creationId xmlns:a16="http://schemas.microsoft.com/office/drawing/2014/main" id="{0B4C1237-F683-4068-74CE-E0BF29D1D581}"/>
              </a:ext>
            </a:extLst>
          </p:cNvPr>
          <p:cNvPicPr>
            <a:picLocks noChangeAspect="1"/>
          </p:cNvPicPr>
          <p:nvPr/>
        </p:nvPicPr>
        <p:blipFill rotWithShape="1">
          <a:blip r:embed="rId5">
            <a:extLst>
              <a:ext uri="{28A0092B-C50C-407E-A947-70E740481C1C}">
                <a14:useLocalDpi xmlns:a14="http://schemas.microsoft.com/office/drawing/2010/main" val="0"/>
              </a:ext>
            </a:extLst>
          </a:blip>
          <a:srcRect l="1455" t="46823" r="22379" b="5542"/>
          <a:stretch/>
        </p:blipFill>
        <p:spPr>
          <a:xfrm>
            <a:off x="6602719" y="769369"/>
            <a:ext cx="3477906" cy="1631362"/>
          </a:xfrm>
          <a:prstGeom prst="rect">
            <a:avLst/>
          </a:prstGeom>
        </p:spPr>
      </p:pic>
      <p:sp>
        <p:nvSpPr>
          <p:cNvPr id="5" name="TextBox 4">
            <a:extLst>
              <a:ext uri="{FF2B5EF4-FFF2-40B4-BE49-F238E27FC236}">
                <a16:creationId xmlns:a16="http://schemas.microsoft.com/office/drawing/2014/main" id="{2275FB33-9A48-C63C-15D2-8B757FE98269}"/>
              </a:ext>
            </a:extLst>
          </p:cNvPr>
          <p:cNvSpPr txBox="1"/>
          <p:nvPr/>
        </p:nvSpPr>
        <p:spPr>
          <a:xfrm>
            <a:off x="9525" y="2314933"/>
            <a:ext cx="9810750"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be expensive, they’re still considerably cheaper than in the United States or other more developed countries. </a:t>
            </a:r>
          </a:p>
          <a:p>
            <a:pPr marL="342900" indent="-342900">
              <a:buFont typeface="Arial" panose="020B0604020202020204" pitchFamily="34" charset="0"/>
              <a:buChar char="•"/>
            </a:pPr>
            <a:r>
              <a:rPr lang="en-US" sz="2000" dirty="0">
                <a:solidFill>
                  <a:schemeClr val="bg1"/>
                </a:solidFill>
              </a:rPr>
              <a:t>Therefore, if you’re just in town on vacation and sticking to the areas near the waterfront, taxis are likely to be your best bet for easy and reliable transportation in Cartagena. </a:t>
            </a:r>
            <a:br>
              <a:rPr lang="en-US" sz="2000" dirty="0">
                <a:solidFill>
                  <a:schemeClr val="bg1"/>
                </a:solidFill>
              </a:rPr>
            </a:br>
            <a:endParaRPr lang="en-US" sz="2000" dirty="0">
              <a:solidFill>
                <a:schemeClr val="bg1"/>
              </a:solidFill>
            </a:endParaRPr>
          </a:p>
        </p:txBody>
      </p:sp>
      <p:sp>
        <p:nvSpPr>
          <p:cNvPr id="4" name="TextBox 3">
            <a:extLst>
              <a:ext uri="{FF2B5EF4-FFF2-40B4-BE49-F238E27FC236}">
                <a16:creationId xmlns:a16="http://schemas.microsoft.com/office/drawing/2014/main" id="{71F7BDAF-5D47-A4F9-FFFF-B87A1A04797E}"/>
              </a:ext>
            </a:extLst>
          </p:cNvPr>
          <p:cNvSpPr txBox="1"/>
          <p:nvPr/>
        </p:nvSpPr>
        <p:spPr>
          <a:xfrm>
            <a:off x="140493" y="3729333"/>
            <a:ext cx="9689305" cy="1446550"/>
          </a:xfrm>
          <a:prstGeom prst="rect">
            <a:avLst/>
          </a:prstGeom>
          <a:noFill/>
        </p:spPr>
        <p:txBody>
          <a:bodyPr wrap="square">
            <a:spAutoFit/>
          </a:bodyPr>
          <a:lstStyle/>
          <a:p>
            <a:r>
              <a:rPr lang="en-US" sz="2200" dirty="0">
                <a:solidFill>
                  <a:schemeClr val="bg1"/>
                </a:solidFill>
              </a:rPr>
              <a:t>Note that licensed taxis should be yellow and have their license plate number and a “</a:t>
            </a:r>
            <a:r>
              <a:rPr lang="en-US" sz="2200" i="1" dirty="0" err="1">
                <a:solidFill>
                  <a:schemeClr val="bg1"/>
                </a:solidFill>
              </a:rPr>
              <a:t>servicio</a:t>
            </a:r>
            <a:r>
              <a:rPr lang="en-US" sz="2200" i="1" dirty="0">
                <a:solidFill>
                  <a:schemeClr val="bg1"/>
                </a:solidFill>
              </a:rPr>
              <a:t> </a:t>
            </a:r>
            <a:r>
              <a:rPr lang="en-US" sz="2200" i="1" dirty="0" err="1">
                <a:solidFill>
                  <a:schemeClr val="bg1"/>
                </a:solidFill>
              </a:rPr>
              <a:t>publico</a:t>
            </a:r>
            <a:r>
              <a:rPr lang="en-US" sz="2200" i="1" dirty="0">
                <a:solidFill>
                  <a:schemeClr val="bg1"/>
                </a:solidFill>
              </a:rPr>
              <a:t>”</a:t>
            </a:r>
            <a:r>
              <a:rPr lang="en-US" sz="2200" dirty="0">
                <a:solidFill>
                  <a:schemeClr val="bg1"/>
                </a:solidFill>
              </a:rPr>
              <a:t> label on them.  Taxis can be stopped easily on the street and are for the most part plentiful and easy to flag down except for very late at night or very early in the morning.</a:t>
            </a:r>
          </a:p>
        </p:txBody>
      </p:sp>
    </p:spTree>
    <p:extLst>
      <p:ext uri="{BB962C8B-B14F-4D97-AF65-F5344CB8AC3E}">
        <p14:creationId xmlns:p14="http://schemas.microsoft.com/office/powerpoint/2010/main" val="395923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A1FC5-9AE7-87D3-99E9-98EF4E91F95C}"/>
              </a:ext>
            </a:extLst>
          </p:cNvPr>
          <p:cNvSpPr txBox="1"/>
          <p:nvPr/>
        </p:nvSpPr>
        <p:spPr>
          <a:xfrm>
            <a:off x="397712" y="3103050"/>
            <a:ext cx="2720981" cy="20280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dirty="0">
                <a:solidFill>
                  <a:schemeClr val="bg1"/>
                </a:solidFill>
                <a:latin typeface="+mj-lt"/>
                <a:ea typeface="+mj-ea"/>
                <a:cs typeface="+mj-cs"/>
              </a:rPr>
              <a:t>Explore the Walled City</a:t>
            </a:r>
          </a:p>
        </p:txBody>
      </p:sp>
      <p:pic>
        <p:nvPicPr>
          <p:cNvPr id="10" name="Picture 9" descr="A stone wall with grass and buildings in the background&#10;&#10;Description automatically generated">
            <a:extLst>
              <a:ext uri="{FF2B5EF4-FFF2-40B4-BE49-F238E27FC236}">
                <a16:creationId xmlns:a16="http://schemas.microsoft.com/office/drawing/2014/main" id="{2678B42B-CA1A-103F-D950-FB93A56FCD5C}"/>
              </a:ext>
            </a:extLst>
          </p:cNvPr>
          <p:cNvPicPr>
            <a:picLocks noChangeAspect="1"/>
          </p:cNvPicPr>
          <p:nvPr/>
        </p:nvPicPr>
        <p:blipFill rotWithShape="1">
          <a:blip r:embed="rId3">
            <a:extLst>
              <a:ext uri="{28A0092B-C50C-407E-A947-70E740481C1C}">
                <a14:useLocalDpi xmlns:a14="http://schemas.microsoft.com/office/drawing/2010/main" val="0"/>
              </a:ext>
            </a:extLst>
          </a:blip>
          <a:srcRect t="38742" r="2" b="715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D473FF91-749B-C1B8-CE89-4502C6CB07D2}"/>
              </a:ext>
            </a:extLst>
          </p:cNvPr>
          <p:cNvSpPr txBox="1"/>
          <p:nvPr/>
        </p:nvSpPr>
        <p:spPr>
          <a:xfrm>
            <a:off x="3492485" y="3188775"/>
            <a:ext cx="6189111" cy="20280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Cartagena's charming walled city is Colombia's shining star. Most of The stunning architecture, meticulously restored, covers an extensive area in the city’s historical center. Narrow streets open onto restaurant-lined squares and inviting open spaces. Music fills the air in the evenings, as small bands set up in restaurants and roaming musicians take to the plazas like a scene from a Gabriel Garcia Marquez novel. </a:t>
            </a:r>
          </a:p>
        </p:txBody>
      </p:sp>
      <p:pic>
        <p:nvPicPr>
          <p:cNvPr id="5124" name="Picture 4" descr="feeding pigeons at the Jardin">
            <a:hlinkClick r:id="rId4"/>
            <a:extLst>
              <a:ext uri="{FF2B5EF4-FFF2-40B4-BE49-F238E27FC236}">
                <a16:creationId xmlns:a16="http://schemas.microsoft.com/office/drawing/2014/main" id="{E247514D-DD38-0E35-9E5E-16AF5F9AD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449606"/>
          </a:xfrm>
          <a:prstGeom prst="rect">
            <a:avLst/>
          </a:prstGeom>
        </p:spPr>
        <p:txBody>
          <a:bodyPr vert="horz" lIns="91440" tIns="45720" rIns="91440" bIns="45720" rtlCol="0" anchor="ctr">
            <a:normAutofit/>
          </a:bodyPr>
          <a:lstStyle/>
          <a:p>
            <a:pPr algn="ctr"/>
            <a:r>
              <a:rPr lang="en-US" sz="3600" b="1" dirty="0">
                <a:solidFill>
                  <a:schemeClr val="bg1"/>
                </a:solidFill>
              </a:rPr>
              <a:t>Horse-Drawn Carriage Ride</a:t>
            </a:r>
          </a:p>
        </p:txBody>
      </p:sp>
      <p:pic>
        <p:nvPicPr>
          <p:cNvPr id="6146" name="Picture 2" descr="Conures and budgies for sale">
            <a:hlinkClick r:id="rId3"/>
            <a:extLst>
              <a:ext uri="{FF2B5EF4-FFF2-40B4-BE49-F238E27FC236}">
                <a16:creationId xmlns:a16="http://schemas.microsoft.com/office/drawing/2014/main" id="{464A3259-09BF-54A2-D1B4-3E347A9CD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5"/>
            <a:extLst>
              <a:ext uri="{FF2B5EF4-FFF2-40B4-BE49-F238E27FC236}">
                <a16:creationId xmlns:a16="http://schemas.microsoft.com/office/drawing/2014/main" id="{AF2289DA-CAE5-8864-F28C-2CE35634B4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1005839"/>
            <a:ext cx="10004951" cy="1323439"/>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Although it may seem cliché, a horse-drawn carriage ride through the colonial walled city is one of the most popular things to do in Cartagena. Horses seem to outnumber cars in the old city, and the clip-clock sound of horse hooves can be heard as you walk down almost any street. </a:t>
            </a:r>
            <a:endParaRPr kumimoji="0" lang="en-US" altLang="en-US" sz="2000" b="0" i="0" u="none" strike="noStrike" cap="none" normalizeH="0" baseline="0" dirty="0">
              <a:ln>
                <a:noFill/>
              </a:ln>
              <a:solidFill>
                <a:schemeClr val="bg1"/>
              </a:solidFill>
              <a:effectLst/>
              <a:latin typeface="+mj-lt"/>
            </a:endParaRPr>
          </a:p>
        </p:txBody>
      </p:sp>
      <p:pic>
        <p:nvPicPr>
          <p:cNvPr id="4" name="Picture 3" descr="A horse carriage with a white building in the background&#10;&#10;Description automatically generated">
            <a:extLst>
              <a:ext uri="{FF2B5EF4-FFF2-40B4-BE49-F238E27FC236}">
                <a16:creationId xmlns:a16="http://schemas.microsoft.com/office/drawing/2014/main" id="{89ABB812-4AD2-7DF1-80BC-B0F9031AD8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8" y="2427963"/>
            <a:ext cx="4717393" cy="3196033"/>
          </a:xfrm>
          <a:prstGeom prst="rect">
            <a:avLst/>
          </a:prstGeom>
        </p:spPr>
      </p:pic>
      <p:sp>
        <p:nvSpPr>
          <p:cNvPr id="7" name="TextBox 6">
            <a:extLst>
              <a:ext uri="{FF2B5EF4-FFF2-40B4-BE49-F238E27FC236}">
                <a16:creationId xmlns:a16="http://schemas.microsoft.com/office/drawing/2014/main" id="{BF70538B-EC16-C0F0-111F-FAB7E6766939}"/>
              </a:ext>
            </a:extLst>
          </p:cNvPr>
          <p:cNvSpPr txBox="1"/>
          <p:nvPr/>
        </p:nvSpPr>
        <p:spPr>
          <a:xfrm>
            <a:off x="4788027" y="1799707"/>
            <a:ext cx="5219446" cy="3693319"/>
          </a:xfrm>
          <a:prstGeom prst="rect">
            <a:avLst/>
          </a:prstGeom>
          <a:noFill/>
        </p:spPr>
        <p:txBody>
          <a:bodyPr wrap="square">
            <a:spAutoFit/>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solidFill>
                  <a:schemeClr val="bg1"/>
                </a:solidFill>
              </a:rPr>
              <a:t>Although empty carriages will stop for you anywhere in the city, the best place to start a tour is from </a:t>
            </a:r>
            <a:r>
              <a:rPr lang="en-US" sz="1800" b="1" dirty="0">
                <a:solidFill>
                  <a:schemeClr val="bg1"/>
                </a:solidFill>
              </a:rPr>
              <a:t>Plaza de </a:t>
            </a:r>
            <a:r>
              <a:rPr lang="en-US" sz="1800" b="1" dirty="0" err="1">
                <a:solidFill>
                  <a:schemeClr val="bg1"/>
                </a:solidFill>
              </a:rPr>
              <a:t>los</a:t>
            </a:r>
            <a:r>
              <a:rPr lang="en-US" sz="1800" b="1" dirty="0">
                <a:solidFill>
                  <a:schemeClr val="bg1"/>
                </a:solidFill>
              </a:rPr>
              <a:t> </a:t>
            </a:r>
            <a:r>
              <a:rPr lang="en-US" sz="1800" b="1" dirty="0" err="1">
                <a:solidFill>
                  <a:schemeClr val="bg1"/>
                </a:solidFill>
              </a:rPr>
              <a:t>Coches</a:t>
            </a:r>
            <a:r>
              <a:rPr lang="en-US" sz="1800" dirty="0">
                <a:solidFill>
                  <a:schemeClr val="bg1"/>
                </a:solidFill>
              </a:rPr>
              <a:t> in front of the Torre del </a:t>
            </a:r>
            <a:r>
              <a:rPr lang="en-US" sz="1800" dirty="0" err="1">
                <a:solidFill>
                  <a:schemeClr val="bg1"/>
                </a:solidFill>
              </a:rPr>
              <a:t>Reloj</a:t>
            </a:r>
            <a:r>
              <a:rPr lang="en-US" sz="1800" dirty="0">
                <a:solidFill>
                  <a:schemeClr val="bg1"/>
                </a:solidFill>
              </a:rPr>
              <a:t>, which is the main gate with the iconic yellow clocktower. Horse carriages line up along one side of the square, and touts are quick to sell you a tour. </a:t>
            </a:r>
          </a:p>
          <a:p>
            <a:pPr marL="342900" indent="-342900">
              <a:buFont typeface="Arial" panose="020B0604020202020204" pitchFamily="34" charset="0"/>
              <a:buChar char="•"/>
            </a:pPr>
            <a:r>
              <a:rPr lang="en-US" sz="1800" dirty="0">
                <a:solidFill>
                  <a:schemeClr val="bg1"/>
                </a:solidFill>
              </a:rPr>
              <a:t>You can negotiate a price, but your negotiating will generally only save you about 15 to 20 percent off the starting price. Tours operate in the day and late into the evening and run down all the most beautiful streets. </a:t>
            </a:r>
            <a:endParaRPr lang="en-US" dirty="0">
              <a:solidFill>
                <a:schemeClr val="bg1"/>
              </a:solidFill>
            </a:endParaRPr>
          </a:p>
        </p:txBody>
      </p:sp>
    </p:spTree>
    <p:extLst>
      <p:ext uri="{BB962C8B-B14F-4D97-AF65-F5344CB8AC3E}">
        <p14:creationId xmlns:p14="http://schemas.microsoft.com/office/powerpoint/2010/main" val="61877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9DBEB-BA3D-BF1E-8D97-868DC4A464C7}"/>
              </a:ext>
            </a:extLst>
          </p:cNvPr>
          <p:cNvSpPr txBox="1"/>
          <p:nvPr/>
        </p:nvSpPr>
        <p:spPr>
          <a:xfrm>
            <a:off x="473350" y="197236"/>
            <a:ext cx="9110365" cy="97299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chemeClr val="bg1"/>
                </a:solidFill>
                <a:latin typeface="+mj-lt"/>
                <a:ea typeface="+mj-ea"/>
                <a:cs typeface="+mj-cs"/>
              </a:rPr>
              <a:t>Museo del Oro </a:t>
            </a:r>
            <a:r>
              <a:rPr lang="en-US" sz="4400" b="1" dirty="0" err="1">
                <a:solidFill>
                  <a:schemeClr val="bg1"/>
                </a:solidFill>
                <a:latin typeface="+mj-lt"/>
                <a:ea typeface="+mj-ea"/>
                <a:cs typeface="+mj-cs"/>
              </a:rPr>
              <a:t>Zenu</a:t>
            </a:r>
            <a:endParaRPr lang="en-US" sz="4400" b="1"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0FAC9CDE-69EB-DD91-5B40-F1B488C72CA6}"/>
              </a:ext>
            </a:extLst>
          </p:cNvPr>
          <p:cNvSpPr txBox="1"/>
          <p:nvPr/>
        </p:nvSpPr>
        <p:spPr>
          <a:xfrm>
            <a:off x="235974" y="1580521"/>
            <a:ext cx="4116576" cy="2578667"/>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The Museo del Oro </a:t>
            </a:r>
            <a:r>
              <a:rPr lang="en-US" sz="2000" dirty="0" err="1">
                <a:solidFill>
                  <a:schemeClr val="bg1"/>
                </a:solidFill>
              </a:rPr>
              <a:t>Zenu</a:t>
            </a:r>
            <a:r>
              <a:rPr lang="en-US" sz="2000" dirty="0">
                <a:solidFill>
                  <a:schemeClr val="bg1"/>
                </a:solidFill>
              </a:rPr>
              <a:t> is a free attraction in Cartagena and easy to find, just off the famous Plaza Bolivar. This is more than just a museum dedicated to this lustrous mineral; it also provides a fascinating look into the history of the indigenous </a:t>
            </a:r>
            <a:r>
              <a:rPr lang="en-US" sz="2000" dirty="0" err="1">
                <a:solidFill>
                  <a:schemeClr val="bg1"/>
                </a:solidFill>
              </a:rPr>
              <a:t>Zenu</a:t>
            </a:r>
            <a:r>
              <a:rPr lang="en-US" sz="2000" dirty="0">
                <a:solidFill>
                  <a:schemeClr val="bg1"/>
                </a:solidFill>
              </a:rPr>
              <a:t> people and the importance of gold in their lives.</a:t>
            </a:r>
          </a:p>
        </p:txBody>
      </p:sp>
      <p:pic>
        <p:nvPicPr>
          <p:cNvPr id="9" name="Picture 8" descr="A close-up of a gold mask with Sutton Hoo in the background&#10;&#10;Description automatically generated">
            <a:extLst>
              <a:ext uri="{FF2B5EF4-FFF2-40B4-BE49-F238E27FC236}">
                <a16:creationId xmlns:a16="http://schemas.microsoft.com/office/drawing/2014/main" id="{519B3009-B4DD-9EEA-31F8-36A0B140B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384" y="1583196"/>
            <a:ext cx="5431329" cy="2917123"/>
          </a:xfrm>
          <a:prstGeom prst="rect">
            <a:avLst/>
          </a:prstGeom>
        </p:spPr>
      </p:pic>
      <p:sp>
        <p:nvSpPr>
          <p:cNvPr id="11" name="TextBox 10">
            <a:extLst>
              <a:ext uri="{FF2B5EF4-FFF2-40B4-BE49-F238E27FC236}">
                <a16:creationId xmlns:a16="http://schemas.microsoft.com/office/drawing/2014/main" id="{158B31FD-559C-7118-612D-E726E8D48D59}"/>
              </a:ext>
            </a:extLst>
          </p:cNvPr>
          <p:cNvSpPr txBox="1"/>
          <p:nvPr/>
        </p:nvSpPr>
        <p:spPr>
          <a:xfrm>
            <a:off x="233262" y="3737785"/>
            <a:ext cx="9747451" cy="18035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2000" dirty="0">
                <a:solidFill>
                  <a:schemeClr val="bg1"/>
                </a:solidFill>
              </a:rPr>
              <a:t>Inside, you'll find over 500 gold pieces </a:t>
            </a:r>
            <a:br>
              <a:rPr lang="en-US" sz="2000" dirty="0">
                <a:solidFill>
                  <a:schemeClr val="bg1"/>
                </a:solidFill>
              </a:rPr>
            </a:br>
            <a:r>
              <a:rPr lang="en-US" sz="2000" dirty="0">
                <a:solidFill>
                  <a:schemeClr val="bg1"/>
                </a:solidFill>
              </a:rPr>
              <a:t>carved into fascinating shapes, including </a:t>
            </a:r>
            <a:br>
              <a:rPr lang="en-US" sz="2000" dirty="0">
                <a:solidFill>
                  <a:schemeClr val="bg1"/>
                </a:solidFill>
              </a:rPr>
            </a:br>
            <a:r>
              <a:rPr lang="en-US" sz="2000" dirty="0">
                <a:solidFill>
                  <a:schemeClr val="bg1"/>
                </a:solidFill>
              </a:rPr>
              <a:t>a golden jaguar and a filigree butterfly. Other highlights include displays on body painting and textiles, and an exhibit focusing on the engineering expertise of the </a:t>
            </a:r>
            <a:r>
              <a:rPr lang="en-US" sz="2000" dirty="0" err="1">
                <a:solidFill>
                  <a:schemeClr val="bg1"/>
                </a:solidFill>
              </a:rPr>
              <a:t>Zenu</a:t>
            </a:r>
            <a:r>
              <a:rPr lang="en-US" sz="2000" dirty="0">
                <a:solidFill>
                  <a:schemeClr val="bg1"/>
                </a:solidFill>
              </a:rPr>
              <a:t> and how they built the vast network of canals over 2,500 years ago. </a:t>
            </a:r>
          </a:p>
        </p:txBody>
      </p:sp>
    </p:spTree>
    <p:extLst>
      <p:ext uri="{BB962C8B-B14F-4D97-AF65-F5344CB8AC3E}">
        <p14:creationId xmlns:p14="http://schemas.microsoft.com/office/powerpoint/2010/main" val="355047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1186049"/>
          </a:xfrm>
          <a:prstGeom prst="rect">
            <a:avLst/>
          </a:prstGeom>
        </p:spPr>
        <p:txBody>
          <a:bodyPr vert="horz" lIns="91440" tIns="45720" rIns="91440" bIns="45720" rtlCol="0" anchor="b">
            <a:normAutofit fontScale="92500"/>
          </a:bodyPr>
          <a:lstStyle/>
          <a:p>
            <a:r>
              <a:rPr lang="en-US" sz="4400" b="1" dirty="0">
                <a:solidFill>
                  <a:schemeClr val="bg1"/>
                </a:solidFill>
              </a:rPr>
              <a:t>Cathedrals Santa Catalina de Alejandria</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562101"/>
            <a:ext cx="5550918" cy="3556516"/>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000" dirty="0">
                <a:solidFill>
                  <a:schemeClr val="bg1"/>
                </a:solidFill>
              </a:rPr>
              <a:t>The Cathedral Santa Catalina de Alejandria is one of the most photographed buildings in the old town of Cartagena, particularly at night, when the impressive spire is lit up like a scene from a fairy tale. You can see it from throughout the old city as you wander along the streets. The building dates from 1612 and has recently been completely restored. If you are able to sneak a peak inside, you'll find towering </a:t>
            </a:r>
            <a:r>
              <a:rPr lang="en-US" sz="2000" dirty="0" err="1">
                <a:solidFill>
                  <a:schemeClr val="bg1"/>
                </a:solidFill>
              </a:rPr>
              <a:t>archessupported</a:t>
            </a:r>
            <a:r>
              <a:rPr lang="en-US" sz="2000" dirty="0">
                <a:solidFill>
                  <a:schemeClr val="bg1"/>
                </a:solidFill>
              </a:rPr>
              <a:t> by massive columns. </a:t>
            </a:r>
          </a:p>
        </p:txBody>
      </p:sp>
      <p:sp>
        <p:nvSpPr>
          <p:cNvPr id="12" name="TextBox 11">
            <a:extLst>
              <a:ext uri="{FF2B5EF4-FFF2-40B4-BE49-F238E27FC236}">
                <a16:creationId xmlns:a16="http://schemas.microsoft.com/office/drawing/2014/main" id="{8128CE86-3703-0C0E-F0CE-4124D0BB3693}"/>
              </a:ext>
            </a:extLst>
          </p:cNvPr>
          <p:cNvSpPr txBox="1"/>
          <p:nvPr/>
        </p:nvSpPr>
        <p:spPr>
          <a:xfrm>
            <a:off x="451899" y="4753853"/>
            <a:ext cx="9363025" cy="70788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rPr>
              <a:t>The cathedral is across the street from the shady Plaza Bolivar. During the day, artists selling their works are often set up in the vicinity of the cathedral.</a:t>
            </a:r>
          </a:p>
        </p:txBody>
      </p:sp>
      <p:pic>
        <p:nvPicPr>
          <p:cNvPr id="9" name="Picture 8" descr="A yellow building with a steeple&#10;&#10;Description automatically generated">
            <a:extLst>
              <a:ext uri="{FF2B5EF4-FFF2-40B4-BE49-F238E27FC236}">
                <a16:creationId xmlns:a16="http://schemas.microsoft.com/office/drawing/2014/main" id="{A30DC091-B119-C61B-43AC-5CFEE28C1DAE}"/>
              </a:ext>
            </a:extLst>
          </p:cNvPr>
          <p:cNvPicPr>
            <a:picLocks noChangeAspect="1"/>
          </p:cNvPicPr>
          <p:nvPr/>
        </p:nvPicPr>
        <p:blipFill rotWithShape="1">
          <a:blip r:embed="rId3">
            <a:extLst>
              <a:ext uri="{28A0092B-C50C-407E-A947-70E740481C1C}">
                <a14:useLocalDpi xmlns:a14="http://schemas.microsoft.com/office/drawing/2010/main" val="0"/>
              </a:ext>
            </a:extLst>
          </a:blip>
          <a:srcRect l="24208"/>
          <a:stretch/>
        </p:blipFill>
        <p:spPr>
          <a:xfrm>
            <a:off x="6436415" y="1693621"/>
            <a:ext cx="3480697" cy="3065463"/>
          </a:xfrm>
          <a:prstGeom prst="rect">
            <a:avLst/>
          </a:prstGeom>
        </p:spPr>
      </p:pic>
    </p:spTree>
    <p:extLst>
      <p:ext uri="{BB962C8B-B14F-4D97-AF65-F5344CB8AC3E}">
        <p14:creationId xmlns:p14="http://schemas.microsoft.com/office/powerpoint/2010/main" val="347297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t>VAT Refunds</a:t>
            </a:r>
          </a:p>
          <a:p>
            <a:pPr algn="l">
              <a:buFont typeface="Wingdings" panose="05000000000000000000" pitchFamily="2" charset="2"/>
              <a:buChar char=""/>
            </a:pPr>
            <a:r>
              <a:rPr lang="en-US" altLang="en-US" sz="2000" b="1" dirty="0">
                <a:solidFill>
                  <a:schemeClr val="tx1"/>
                </a:solidFill>
              </a:rPr>
              <a:t>About </a:t>
            </a:r>
            <a:r>
              <a:rPr lang="en-US" sz="2000" b="1" dirty="0"/>
              <a:t>Cartagena, Columbia</a:t>
            </a:r>
          </a:p>
          <a:p>
            <a:pPr algn="l">
              <a:buFont typeface="Wingdings" panose="05000000000000000000" pitchFamily="2" charset="2"/>
              <a:buChar char=""/>
            </a:pPr>
            <a:r>
              <a:rPr lang="en-US" sz="2000" b="1" dirty="0"/>
              <a:t>History of Cartagena, Columbia</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62275"/>
            <a:ext cx="3118693" cy="216878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bg1"/>
                </a:solidFill>
                <a:latin typeface="+mj-lt"/>
                <a:ea typeface="+mj-ea"/>
                <a:cs typeface="+mj-cs"/>
              </a:rPr>
              <a:t>Castillo San Felipe de Barajas</a:t>
            </a:r>
          </a:p>
        </p:txBody>
      </p:sp>
      <p:pic>
        <p:nvPicPr>
          <p:cNvPr id="3" name="Picture 2" descr="A large stone structure with a hill and palm trees&#10;&#10;Description automatically generated">
            <a:extLst>
              <a:ext uri="{FF2B5EF4-FFF2-40B4-BE49-F238E27FC236}">
                <a16:creationId xmlns:a16="http://schemas.microsoft.com/office/drawing/2014/main" id="{509C33DC-63F5-36CD-CF5C-43A2C9A634BC}"/>
              </a:ext>
            </a:extLst>
          </p:cNvPr>
          <p:cNvPicPr>
            <a:picLocks noChangeAspect="1"/>
          </p:cNvPicPr>
          <p:nvPr/>
        </p:nvPicPr>
        <p:blipFill rotWithShape="1">
          <a:blip r:embed="rId4">
            <a:extLst>
              <a:ext uri="{28A0092B-C50C-407E-A947-70E740481C1C}">
                <a14:useLocalDpi xmlns:a14="http://schemas.microsoft.com/office/drawing/2010/main" val="0"/>
              </a:ext>
            </a:extLst>
          </a:blip>
          <a:srcRect t="11057" r="2" b="1040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A68A3385-D6D1-C141-EEE2-9A97D5BB7D25}"/>
              </a:ext>
            </a:extLst>
          </p:cNvPr>
          <p:cNvSpPr txBox="1"/>
          <p:nvPr/>
        </p:nvSpPr>
        <p:spPr>
          <a:xfrm>
            <a:off x="2911875" y="3309596"/>
            <a:ext cx="7168750" cy="1986304"/>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1600" dirty="0">
                <a:solidFill>
                  <a:schemeClr val="bg1"/>
                </a:solidFill>
              </a:rPr>
              <a:t>Sitting on a hilltop just a short drive from the walls of the city, Castillo San Felipe de Barajas is regarded as one of the greatest forts the Spanish ever built. It's </a:t>
            </a:r>
            <a:r>
              <a:rPr lang="en-US" sz="1600" b="1" dirty="0">
                <a:solidFill>
                  <a:schemeClr val="bg1"/>
                </a:solidFill>
              </a:rPr>
              <a:t>complex tunnel system</a:t>
            </a:r>
            <a:r>
              <a:rPr lang="en-US" sz="1600" dirty="0">
                <a:solidFill>
                  <a:schemeClr val="bg1"/>
                </a:solidFill>
              </a:rPr>
              <a:t> and overall design, triangular in shape, make it unique among Spanish forts. </a:t>
            </a:r>
          </a:p>
          <a:p>
            <a:pPr marL="285750" indent="-228600">
              <a:lnSpc>
                <a:spcPct val="90000"/>
              </a:lnSpc>
              <a:spcAft>
                <a:spcPts val="600"/>
              </a:spcAft>
              <a:buFont typeface="Arial" panose="020B0604020202020204" pitchFamily="34" charset="0"/>
              <a:buChar char="•"/>
            </a:pPr>
            <a:r>
              <a:rPr lang="en-US" sz="1600" dirty="0">
                <a:solidFill>
                  <a:schemeClr val="bg1"/>
                </a:solidFill>
              </a:rPr>
              <a:t>The most impressive feature of the fort is the tunnel system. The design of the tunnels took into consideration acoustics, which allowed the Spanish to hear even the slightest noise created by anyone trying to approach. </a:t>
            </a:r>
          </a:p>
          <a:p>
            <a:pPr marL="285750" indent="-228600">
              <a:lnSpc>
                <a:spcPct val="90000"/>
              </a:lnSpc>
              <a:spcAft>
                <a:spcPts val="600"/>
              </a:spcAft>
              <a:buFont typeface="Arial" panose="020B0604020202020204" pitchFamily="34" charset="0"/>
              <a:buChar char="•"/>
            </a:pPr>
            <a:r>
              <a:rPr lang="en-US" sz="1600" dirty="0">
                <a:solidFill>
                  <a:schemeClr val="bg1"/>
                </a:solidFill>
              </a:rPr>
              <a:t>They are confusing to navigate, but you can access them at several points.</a:t>
            </a:r>
          </a:p>
        </p:txBody>
      </p:sp>
    </p:spTree>
    <p:extLst>
      <p:ext uri="{BB962C8B-B14F-4D97-AF65-F5344CB8AC3E}">
        <p14:creationId xmlns:p14="http://schemas.microsoft.com/office/powerpoint/2010/main" val="242368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F7C02-2251-1DDE-11E3-331D02C2B899}"/>
              </a:ext>
            </a:extLst>
          </p:cNvPr>
          <p:cNvSpPr txBox="1"/>
          <p:nvPr/>
        </p:nvSpPr>
        <p:spPr>
          <a:xfrm>
            <a:off x="693043" y="301904"/>
            <a:ext cx="4341909" cy="10642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dirty="0">
                <a:solidFill>
                  <a:schemeClr val="bg1"/>
                </a:solidFill>
                <a:latin typeface="+mj-lt"/>
                <a:ea typeface="+mj-ea"/>
                <a:cs typeface="+mj-cs"/>
              </a:rPr>
              <a:t>Museo de Historico de Cartagena de Indias</a:t>
            </a:r>
          </a:p>
        </p:txBody>
      </p:sp>
      <p:sp>
        <p:nvSpPr>
          <p:cNvPr id="5" name="TextBox 4">
            <a:extLst>
              <a:ext uri="{FF2B5EF4-FFF2-40B4-BE49-F238E27FC236}">
                <a16:creationId xmlns:a16="http://schemas.microsoft.com/office/drawing/2014/main" id="{C55709AD-76DD-2984-0CF1-6EE065068A18}"/>
              </a:ext>
            </a:extLst>
          </p:cNvPr>
          <p:cNvSpPr txBox="1"/>
          <p:nvPr/>
        </p:nvSpPr>
        <p:spPr>
          <a:xfrm>
            <a:off x="170742" y="1366174"/>
            <a:ext cx="4977194" cy="450122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Cartagena was the main headquarters for the Spanish Inquisition in all of South America. Housed in a beautifully restored series of mansions dating from 1770, the Palace of the Inquisition / Museo de Historico de Cartagena de Indias provides a very in-depth overview of the Spanish Inquisition. A numerical system guides you through various rooms and courtyards where the complete story is told in Spanish and English, although not all plaques are translated to English. </a:t>
            </a:r>
          </a:p>
          <a:p>
            <a:pPr indent="-228600">
              <a:lnSpc>
                <a:spcPct val="90000"/>
              </a:lnSpc>
              <a:spcAft>
                <a:spcPts val="600"/>
              </a:spcAft>
              <a:buFont typeface="Arial" panose="020B0604020202020204" pitchFamily="34" charset="0"/>
              <a:buChar char="•"/>
            </a:pPr>
            <a:r>
              <a:rPr lang="en-US" sz="2000" dirty="0">
                <a:solidFill>
                  <a:schemeClr val="bg1"/>
                </a:solidFill>
              </a:rPr>
              <a:t>Be sure to visit the courtyard to see some of the instruments used during the period, including a guillotine, and various other displays. </a:t>
            </a:r>
          </a:p>
        </p:txBody>
      </p:sp>
      <p:pic>
        <p:nvPicPr>
          <p:cNvPr id="7" name="Picture 6" descr="A building with a stone arch&#10;&#10;Description automatically generated">
            <a:extLst>
              <a:ext uri="{FF2B5EF4-FFF2-40B4-BE49-F238E27FC236}">
                <a16:creationId xmlns:a16="http://schemas.microsoft.com/office/drawing/2014/main" id="{CA0CF78C-EACE-F1E2-14F5-7A30E6FEA4DE}"/>
              </a:ext>
            </a:extLst>
          </p:cNvPr>
          <p:cNvPicPr>
            <a:picLocks noChangeAspect="1"/>
          </p:cNvPicPr>
          <p:nvPr/>
        </p:nvPicPr>
        <p:blipFill rotWithShape="1">
          <a:blip r:embed="rId3">
            <a:extLst>
              <a:ext uri="{28A0092B-C50C-407E-A947-70E740481C1C}">
                <a14:useLocalDpi xmlns:a14="http://schemas.microsoft.com/office/drawing/2010/main" val="0"/>
              </a:ext>
            </a:extLst>
          </a:blip>
          <a:srcRect l="22047" r="19918"/>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90054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descr="A wooden stairs on a hill&#10;&#10;Description automatically generated">
            <a:extLst>
              <a:ext uri="{FF2B5EF4-FFF2-40B4-BE49-F238E27FC236}">
                <a16:creationId xmlns:a16="http://schemas.microsoft.com/office/drawing/2014/main" id="{71F6B064-1F09-419E-245B-4C36A4E242A6}"/>
              </a:ext>
            </a:extLst>
          </p:cNvPr>
          <p:cNvPicPr>
            <a:picLocks noChangeAspect="1"/>
          </p:cNvPicPr>
          <p:nvPr/>
        </p:nvPicPr>
        <p:blipFill rotWithShape="1">
          <a:blip r:embed="rId3">
            <a:extLst>
              <a:ext uri="{28A0092B-C50C-407E-A947-70E740481C1C}">
                <a14:useLocalDpi xmlns:a14="http://schemas.microsoft.com/office/drawing/2010/main" val="0"/>
              </a:ext>
            </a:extLst>
          </a:blip>
          <a:srcRect l="11099" r="18445"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FEEA64AB-CC10-B648-B2CF-59E826891929}"/>
              </a:ext>
            </a:extLst>
          </p:cNvPr>
          <p:cNvSpPr txBox="1"/>
          <p:nvPr/>
        </p:nvSpPr>
        <p:spPr>
          <a:xfrm>
            <a:off x="3933825" y="178079"/>
            <a:ext cx="6144278"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a:solidFill>
                  <a:schemeClr val="bg1"/>
                </a:solidFill>
                <a:latin typeface="+mj-lt"/>
                <a:ea typeface="+mj-ea"/>
                <a:cs typeface="+mj-cs"/>
              </a:rPr>
              <a:t>Magic Mud Volcano (El </a:t>
            </a:r>
            <a:r>
              <a:rPr lang="en-US" sz="3700" b="1" dirty="0" err="1">
                <a:solidFill>
                  <a:schemeClr val="bg1"/>
                </a:solidFill>
                <a:latin typeface="+mj-lt"/>
                <a:ea typeface="+mj-ea"/>
                <a:cs typeface="+mj-cs"/>
              </a:rPr>
              <a:t>Totumo</a:t>
            </a:r>
            <a:r>
              <a:rPr lang="en-US" sz="3700" b="1" dirty="0">
                <a:solidFill>
                  <a:schemeClr val="bg1"/>
                </a:solidFill>
                <a:latin typeface="+mj-lt"/>
                <a:ea typeface="+mj-ea"/>
                <a:cs typeface="+mj-cs"/>
              </a:rPr>
              <a:t>)</a:t>
            </a:r>
          </a:p>
        </p:txBody>
      </p:sp>
      <p:sp>
        <p:nvSpPr>
          <p:cNvPr id="5" name="TextBox 4">
            <a:extLst>
              <a:ext uri="{FF2B5EF4-FFF2-40B4-BE49-F238E27FC236}">
                <a16:creationId xmlns:a16="http://schemas.microsoft.com/office/drawing/2014/main" id="{E9956D78-1167-2E6D-2E36-F4C455303024}"/>
              </a:ext>
            </a:extLst>
          </p:cNvPr>
          <p:cNvSpPr txBox="1"/>
          <p:nvPr/>
        </p:nvSpPr>
        <p:spPr>
          <a:xfrm>
            <a:off x="4964112" y="1409699"/>
            <a:ext cx="5037791" cy="420052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You can visit Colombia's famous mud volcano on a day trip from Cartagena. It's almost a right of passage for travelers to take a dip in the warm mud of this otherwise unassuming little mound. </a:t>
            </a:r>
          </a:p>
          <a:p>
            <a:pPr indent="-228600">
              <a:lnSpc>
                <a:spcPct val="90000"/>
              </a:lnSpc>
              <a:spcAft>
                <a:spcPts val="600"/>
              </a:spcAft>
              <a:buFont typeface="Arial" panose="020B0604020202020204" pitchFamily="34" charset="0"/>
              <a:buChar char="•"/>
            </a:pPr>
            <a:r>
              <a:rPr lang="en-US" sz="2000" dirty="0">
                <a:solidFill>
                  <a:schemeClr val="bg1"/>
                </a:solidFill>
              </a:rPr>
              <a:t>After walking up a long set of stairs to the top of the so-called volcano, you can then drop into a pool of mud, usually filled wall to wall with other bathers. You will be completely covered head to toe in mud, but once you get out, locals are on hand to help scrub you down with water and towels to try to get the mud off, which is not an easy task! You will need to pay for the clean-up service. </a:t>
            </a:r>
          </a:p>
        </p:txBody>
      </p:sp>
    </p:spTree>
    <p:extLst>
      <p:ext uri="{BB962C8B-B14F-4D97-AF65-F5344CB8AC3E}">
        <p14:creationId xmlns:p14="http://schemas.microsoft.com/office/powerpoint/2010/main" val="98678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B5399-37CF-D56E-F032-8417F3AE9328}"/>
              </a:ext>
            </a:extLst>
          </p:cNvPr>
          <p:cNvSpPr txBox="1"/>
          <p:nvPr/>
        </p:nvSpPr>
        <p:spPr>
          <a:xfrm>
            <a:off x="0" y="216179"/>
            <a:ext cx="5593696" cy="1231621"/>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4400" b="1" dirty="0">
                <a:solidFill>
                  <a:schemeClr val="bg1"/>
                </a:solidFill>
                <a:latin typeface="+mj-lt"/>
                <a:ea typeface="+mj-ea"/>
                <a:cs typeface="+mj-cs"/>
              </a:rPr>
              <a:t>Sanctuary of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St. Peter </a:t>
            </a:r>
            <a:r>
              <a:rPr lang="en-US" sz="4400" b="1" dirty="0" err="1">
                <a:solidFill>
                  <a:schemeClr val="bg1"/>
                </a:solidFill>
                <a:latin typeface="+mj-lt"/>
                <a:ea typeface="+mj-ea"/>
                <a:cs typeface="+mj-cs"/>
              </a:rPr>
              <a:t>Claver</a:t>
            </a:r>
            <a:r>
              <a:rPr lang="en-US" sz="4400" b="1" dirty="0">
                <a:solidFill>
                  <a:schemeClr val="bg1"/>
                </a:solidFill>
                <a:latin typeface="+mj-lt"/>
                <a:ea typeface="+mj-ea"/>
                <a:cs typeface="+mj-cs"/>
              </a:rPr>
              <a:t> </a:t>
            </a:r>
          </a:p>
        </p:txBody>
      </p:sp>
      <p:sp>
        <p:nvSpPr>
          <p:cNvPr id="5" name="TextBox 4">
            <a:extLst>
              <a:ext uri="{FF2B5EF4-FFF2-40B4-BE49-F238E27FC236}">
                <a16:creationId xmlns:a16="http://schemas.microsoft.com/office/drawing/2014/main" id="{ECE57028-9625-E02D-35E2-71A9BAD4C6D9}"/>
              </a:ext>
            </a:extLst>
          </p:cNvPr>
          <p:cNvSpPr txBox="1"/>
          <p:nvPr/>
        </p:nvSpPr>
        <p:spPr>
          <a:xfrm>
            <a:off x="-1" y="1352550"/>
            <a:ext cx="5267325" cy="4318000"/>
          </a:xfrm>
          <a:prstGeom prst="rect">
            <a:avLst/>
          </a:prstGeom>
        </p:spPr>
        <p:txBody>
          <a:bodyPr vert="horz" lIns="91440" tIns="45720" rIns="91440" bIns="45720" rtlCol="0">
            <a:normAutofit fontScale="55000" lnSpcReduction="20000"/>
          </a:bodyPr>
          <a:lstStyle/>
          <a:p>
            <a:pPr marL="285750" indent="-228600">
              <a:lnSpc>
                <a:spcPct val="90000"/>
              </a:lnSpc>
              <a:buFont typeface="Arial" panose="020B0604020202020204" pitchFamily="34" charset="0"/>
              <a:buChar char="•"/>
            </a:pPr>
            <a:r>
              <a:rPr lang="en-US" sz="3600" dirty="0">
                <a:solidFill>
                  <a:schemeClr val="bg1"/>
                </a:solidFill>
              </a:rPr>
              <a:t>The Sanctuary of St. Peter </a:t>
            </a:r>
            <a:r>
              <a:rPr lang="en-US" sz="3600" dirty="0" err="1">
                <a:solidFill>
                  <a:schemeClr val="bg1"/>
                </a:solidFill>
              </a:rPr>
              <a:t>Claver</a:t>
            </a:r>
            <a:r>
              <a:rPr lang="en-US" sz="3600" dirty="0">
                <a:solidFill>
                  <a:schemeClr val="bg1"/>
                </a:solidFill>
              </a:rPr>
              <a:t> is a wonderfully preserved church dating from 1580, housing the bones of Saint Peter </a:t>
            </a:r>
            <a:r>
              <a:rPr lang="en-US" sz="3600" dirty="0" err="1">
                <a:solidFill>
                  <a:schemeClr val="bg1"/>
                </a:solidFill>
              </a:rPr>
              <a:t>Claver</a:t>
            </a:r>
            <a:r>
              <a:rPr lang="en-US" sz="3600" dirty="0">
                <a:solidFill>
                  <a:schemeClr val="bg1"/>
                </a:solidFill>
              </a:rPr>
              <a:t>. The church is a cool and quiet escape from the daytime heat of Cartagena. In the evening, the square in front is transformed into a lively spot.</a:t>
            </a:r>
          </a:p>
          <a:p>
            <a:pPr marL="285750" indent="-228600">
              <a:lnSpc>
                <a:spcPct val="90000"/>
              </a:lnSpc>
              <a:buFont typeface="Arial" panose="020B0604020202020204" pitchFamily="34" charset="0"/>
              <a:buChar char="•"/>
            </a:pPr>
            <a:r>
              <a:rPr lang="en-US" sz="3600" dirty="0">
                <a:solidFill>
                  <a:schemeClr val="bg1"/>
                </a:solidFill>
              </a:rPr>
              <a:t>Small metal sculptures are spread around the square, and restaurants set up tables here after sunset. This area also offers a good view of the cathedral spire, and one of the most common photos of the cathedral, which you will frequently see online and in brochures, is taken from the edge of this square.</a:t>
            </a:r>
          </a:p>
          <a:p>
            <a:pPr marL="285750" indent="-228600">
              <a:lnSpc>
                <a:spcPct val="90000"/>
              </a:lnSpc>
              <a:buFont typeface="Arial" panose="020B0604020202020204" pitchFamily="34" charset="0"/>
              <a:buChar char="•"/>
            </a:pPr>
            <a:r>
              <a:rPr lang="en-US" sz="3600" dirty="0">
                <a:solidFill>
                  <a:schemeClr val="bg1"/>
                </a:solidFill>
              </a:rPr>
              <a:t>The church houses a small museum and a shady courtyard and garden. On display inside the church is an impressive collection of religious artwork.</a:t>
            </a:r>
          </a:p>
          <a:p>
            <a:pPr indent="-228600">
              <a:lnSpc>
                <a:spcPct val="90000"/>
              </a:lnSpc>
              <a:spcAft>
                <a:spcPts val="600"/>
              </a:spcAft>
              <a:buFont typeface="Arial" panose="020B0604020202020204" pitchFamily="34" charset="0"/>
              <a:buChar char="•"/>
            </a:pPr>
            <a:endParaRPr lang="en-US" sz="1200" dirty="0"/>
          </a:p>
        </p:txBody>
      </p:sp>
      <p:pic>
        <p:nvPicPr>
          <p:cNvPr id="4" name="Picture 3" descr="A large building with a clock on the front&#10;&#10;Description automatically generated">
            <a:extLst>
              <a:ext uri="{FF2B5EF4-FFF2-40B4-BE49-F238E27FC236}">
                <a16:creationId xmlns:a16="http://schemas.microsoft.com/office/drawing/2014/main" id="{8963D13C-25DE-9CBE-508A-43ECF10275B4}"/>
              </a:ext>
            </a:extLst>
          </p:cNvPr>
          <p:cNvPicPr>
            <a:picLocks noChangeAspect="1"/>
          </p:cNvPicPr>
          <p:nvPr/>
        </p:nvPicPr>
        <p:blipFill rotWithShape="1">
          <a:blip r:embed="rId3">
            <a:extLst>
              <a:ext uri="{28A0092B-C50C-407E-A947-70E740481C1C}">
                <a14:useLocalDpi xmlns:a14="http://schemas.microsoft.com/office/drawing/2010/main" val="0"/>
              </a:ext>
            </a:extLst>
          </a:blip>
          <a:srcRect l="6611" r="6444"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3533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5040311" y="1"/>
            <a:ext cx="5040311" cy="67842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300" b="1" dirty="0">
                <a:solidFill>
                  <a:schemeClr val="bg1"/>
                </a:solidFill>
                <a:latin typeface="+mj-lt"/>
                <a:ea typeface="+mj-ea"/>
                <a:cs typeface="+mj-cs"/>
              </a:rPr>
              <a:t>Convento de la Popa </a:t>
            </a:r>
          </a:p>
        </p:txBody>
      </p:sp>
      <p:pic>
        <p:nvPicPr>
          <p:cNvPr id="4" name="Picture 3" descr="A building on top of a hill&#10;&#10;Description automatically generated">
            <a:extLst>
              <a:ext uri="{FF2B5EF4-FFF2-40B4-BE49-F238E27FC236}">
                <a16:creationId xmlns:a16="http://schemas.microsoft.com/office/drawing/2014/main" id="{FB3C5E98-19C0-B53A-B63C-C3DB7DFDA182}"/>
              </a:ext>
            </a:extLst>
          </p:cNvPr>
          <p:cNvPicPr>
            <a:picLocks noChangeAspect="1"/>
          </p:cNvPicPr>
          <p:nvPr/>
        </p:nvPicPr>
        <p:blipFill rotWithShape="1">
          <a:blip r:embed="rId3">
            <a:extLst>
              <a:ext uri="{28A0092B-C50C-407E-A947-70E740481C1C}">
                <a14:useLocalDpi xmlns:a14="http://schemas.microsoft.com/office/drawing/2010/main" val="0"/>
              </a:ext>
            </a:extLst>
          </a:blip>
          <a:srcRect l="13836" r="19484"/>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Box 2">
            <a:extLst>
              <a:ext uri="{FF2B5EF4-FFF2-40B4-BE49-F238E27FC236}">
                <a16:creationId xmlns:a16="http://schemas.microsoft.com/office/drawing/2014/main" id="{ECCD4C73-AFBB-01DF-F3B4-36CCFDB95CFE}"/>
              </a:ext>
            </a:extLst>
          </p:cNvPr>
          <p:cNvSpPr txBox="1"/>
          <p:nvPr/>
        </p:nvSpPr>
        <p:spPr>
          <a:xfrm>
            <a:off x="5124450" y="838200"/>
            <a:ext cx="4829175" cy="4426746"/>
          </a:xfrm>
          <a:prstGeom prst="rect">
            <a:avLst/>
          </a:prstGeom>
        </p:spPr>
        <p:txBody>
          <a:bodyPr vert="horz" lIns="91440" tIns="45720" rIns="91440" bIns="45720" rtlCol="0">
            <a:normAutofit fontScale="85000" lnSpcReduction="10000"/>
          </a:bodyPr>
          <a:lstStyle/>
          <a:p>
            <a:pPr indent="-228600">
              <a:lnSpc>
                <a:spcPct val="90000"/>
              </a:lnSpc>
              <a:buFont typeface="Arial" panose="020B0604020202020204" pitchFamily="34" charset="0"/>
              <a:buChar char="•"/>
            </a:pPr>
            <a:r>
              <a:rPr lang="en-US" sz="2400" dirty="0">
                <a:solidFill>
                  <a:schemeClr val="bg1"/>
                </a:solidFill>
              </a:rPr>
              <a:t>Visible from almost everywhere in Cartagena and lit up at night, Convento de la Popa is perched on a 150-meter hill known as Mt. Popa, high above the city. Built in the early 1600s as a convent, it has been used for several purposes over the years, including army barracks. Simon Bolivar even set up here for a while. Today the Convento de la Popa is a religious museum.</a:t>
            </a:r>
          </a:p>
          <a:p>
            <a:pPr indent="-228600">
              <a:lnSpc>
                <a:spcPct val="90000"/>
              </a:lnSpc>
              <a:buFont typeface="Arial" panose="020B0604020202020204" pitchFamily="34" charset="0"/>
              <a:buChar char="•"/>
            </a:pPr>
            <a:r>
              <a:rPr lang="en-US" sz="2400" dirty="0">
                <a:solidFill>
                  <a:schemeClr val="bg1"/>
                </a:solidFill>
              </a:rPr>
              <a:t>It's worth a visit to see the stunning views out over Cartagena and the Caribbean Sea. Its wonderful patio is filled with colorful plants and several unique statues. Inside the convent is a beautiful rendering of La Virgen de la Candelaria, the patron saint of Cartagena. There is a small fee to enter the building. </a:t>
            </a:r>
          </a:p>
          <a:p>
            <a:pPr marL="285750"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113778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78D1C-6AC6-4688-A6CC-E06203731260}"/>
              </a:ext>
            </a:extLst>
          </p:cNvPr>
          <p:cNvSpPr txBox="1"/>
          <p:nvPr/>
        </p:nvSpPr>
        <p:spPr>
          <a:xfrm>
            <a:off x="186813" y="269031"/>
            <a:ext cx="4306529" cy="132064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chemeClr val="bg1"/>
                </a:solidFill>
                <a:latin typeface="+mj-lt"/>
                <a:ea typeface="+mj-ea"/>
                <a:cs typeface="+mj-cs"/>
              </a:rPr>
              <a:t>Islas del Rosario</a:t>
            </a:r>
          </a:p>
        </p:txBody>
      </p:sp>
      <p:sp>
        <p:nvSpPr>
          <p:cNvPr id="5" name="TextBox 4">
            <a:extLst>
              <a:ext uri="{FF2B5EF4-FFF2-40B4-BE49-F238E27FC236}">
                <a16:creationId xmlns:a16="http://schemas.microsoft.com/office/drawing/2014/main" id="{1B5D4D56-7A4B-4AAB-F7FC-6489F7DFA956}"/>
              </a:ext>
            </a:extLst>
          </p:cNvPr>
          <p:cNvSpPr txBox="1"/>
          <p:nvPr/>
        </p:nvSpPr>
        <p:spPr>
          <a:xfrm>
            <a:off x="186814" y="1762125"/>
            <a:ext cx="4118486" cy="335903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Visiting the nearby islands and beaches is another popular thing to do when visiting Cartagena. The Islas del Rosario is home to beautiful beaches, including the most famous, </a:t>
            </a:r>
            <a:r>
              <a:rPr lang="en-US" sz="2000" b="1" dirty="0">
                <a:solidFill>
                  <a:schemeClr val="bg1"/>
                </a:solidFill>
              </a:rPr>
              <a:t>Playa Blanca</a:t>
            </a:r>
            <a:r>
              <a:rPr lang="en-US" sz="2000" dirty="0">
                <a:solidFill>
                  <a:schemeClr val="bg1"/>
                </a:solidFill>
              </a:rPr>
              <a:t>. This incredible white-sand beach lapped by the sparkling turquoise waters of the Caribbean Sea is the postcard-perfect beach. A couple of rustic restaurants line the beach.</a:t>
            </a:r>
          </a:p>
        </p:txBody>
      </p:sp>
      <p:pic>
        <p:nvPicPr>
          <p:cNvPr id="7" name="Picture 6" descr="An island with trees and a dock in the water&#10;&#10;Description automatically generated">
            <a:extLst>
              <a:ext uri="{FF2B5EF4-FFF2-40B4-BE49-F238E27FC236}">
                <a16:creationId xmlns:a16="http://schemas.microsoft.com/office/drawing/2014/main" id="{DEA07227-9B9A-4527-F7A1-32F6906AFACF}"/>
              </a:ext>
            </a:extLst>
          </p:cNvPr>
          <p:cNvPicPr>
            <a:picLocks noChangeAspect="1"/>
          </p:cNvPicPr>
          <p:nvPr/>
        </p:nvPicPr>
        <p:blipFill rotWithShape="1">
          <a:blip r:embed="rId3">
            <a:extLst>
              <a:ext uri="{28A0092B-C50C-407E-A947-70E740481C1C}">
                <a14:useLocalDpi xmlns:a14="http://schemas.microsoft.com/office/drawing/2010/main" val="0"/>
              </a:ext>
            </a:extLst>
          </a:blip>
          <a:srcRect l="16527" r="16523"/>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568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solidFill>
                  <a:schemeClr val="bg1"/>
                </a:solidFill>
              </a:rPr>
              <a:t>Cartagena </a:t>
            </a:r>
            <a:r>
              <a:rPr lang="en-US" altLang="en-US" sz="4000" b="1" dirty="0">
                <a:solidFill>
                  <a:schemeClr val="bg1"/>
                </a:solidFill>
              </a:rPr>
              <a:t>Restaurants</a:t>
            </a:r>
            <a:endParaRPr lang="en-US" sz="4000" dirty="0">
              <a:solidFill>
                <a:schemeClr val="bg1"/>
              </a:solidFill>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247317"/>
          </a:xfrm>
          <a:prstGeom prst="rect">
            <a:avLst/>
          </a:prstGeom>
          <a:noFill/>
        </p:spPr>
        <p:txBody>
          <a:bodyPr wrap="square">
            <a:spAutoFit/>
          </a:bodyPr>
          <a:lstStyle/>
          <a:p>
            <a:pPr>
              <a:buClrTx/>
              <a:buFontTx/>
              <a:buNone/>
            </a:pPr>
            <a:r>
              <a:rPr lang="en-US" sz="1800" b="1" dirty="0">
                <a:solidFill>
                  <a:schemeClr val="bg1"/>
                </a:solidFill>
              </a:rPr>
              <a:t>Cartagena </a:t>
            </a:r>
            <a:r>
              <a:rPr lang="en-US" altLang="en-US" dirty="0">
                <a:solidFill>
                  <a:schemeClr val="bg1"/>
                </a:solidFill>
              </a:rPr>
              <a:t>has many excellent restaurants. Many of us on the ship are </a:t>
            </a:r>
            <a:br>
              <a:rPr lang="en-US" altLang="en-US" dirty="0">
                <a:solidFill>
                  <a:schemeClr val="bg1"/>
                </a:solidFill>
              </a:rPr>
            </a:br>
            <a:r>
              <a:rPr lang="en-US" altLang="en-US" dirty="0">
                <a:solidFill>
                  <a:schemeClr val="bg1"/>
                </a:solidFill>
              </a:rPr>
              <a:t>foodies, so naturally, we’re always on the hunt to eat at the most exclusive </a:t>
            </a:r>
            <a:br>
              <a:rPr lang="en-US" altLang="en-US" dirty="0">
                <a:solidFill>
                  <a:schemeClr val="bg1"/>
                </a:solidFill>
              </a:rPr>
            </a:br>
            <a:r>
              <a:rPr lang="en-US" altLang="en-US" dirty="0">
                <a:solidFill>
                  <a:schemeClr val="bg1"/>
                </a:solidFill>
              </a:rPr>
              <a:t>spots anytime we travel.</a:t>
            </a:r>
          </a:p>
          <a:p>
            <a:pPr>
              <a:buClrTx/>
              <a:buFontTx/>
              <a:buNone/>
            </a:pPr>
            <a:r>
              <a:rPr lang="en-US" altLang="en-US" dirty="0">
                <a:solidFill>
                  <a:schemeClr val="bg1"/>
                </a:solidFill>
              </a:rPr>
              <a:t>Here are a few of the best restaurants to consider in downtown </a:t>
            </a:r>
            <a:r>
              <a:rPr lang="en-US" dirty="0">
                <a:solidFill>
                  <a:schemeClr val="bg1"/>
                </a:solidFill>
              </a:rPr>
              <a:t>Cartagena</a:t>
            </a:r>
            <a:r>
              <a:rPr lang="en-US" altLang="en-US" dirty="0">
                <a:solidFill>
                  <a:schemeClr val="bg1"/>
                </a:solidFill>
              </a:rPr>
              <a:t>. </a:t>
            </a:r>
          </a:p>
          <a:p>
            <a:r>
              <a:rPr lang="en-US" b="1" dirty="0" err="1">
                <a:solidFill>
                  <a:schemeClr val="bg1"/>
                </a:solidFill>
              </a:rPr>
              <a:t>Inkanto</a:t>
            </a:r>
            <a:r>
              <a:rPr lang="en-US" b="1" dirty="0">
                <a:solidFill>
                  <a:schemeClr val="bg1"/>
                </a:solidFill>
              </a:rPr>
              <a:t> </a:t>
            </a:r>
            <a:r>
              <a:rPr lang="en-US" dirty="0">
                <a:solidFill>
                  <a:schemeClr val="bg1"/>
                </a:solidFill>
              </a:rPr>
              <a:t>$$$$ Peruvian, Seafood, International</a:t>
            </a:r>
          </a:p>
          <a:p>
            <a:r>
              <a:rPr lang="en-US" dirty="0">
                <a:solidFill>
                  <a:schemeClr val="bg1"/>
                </a:solidFill>
              </a:rPr>
              <a:t>Carrera 5 #33-55 Portal de Los </a:t>
            </a:r>
            <a:r>
              <a:rPr lang="en-US" dirty="0" err="1">
                <a:solidFill>
                  <a:schemeClr val="bg1"/>
                </a:solidFill>
              </a:rPr>
              <a:t>Dulces</a:t>
            </a:r>
            <a:r>
              <a:rPr lang="en-US" dirty="0">
                <a:solidFill>
                  <a:schemeClr val="bg1"/>
                </a:solidFill>
              </a:rPr>
              <a:t>, Santa Catalina</a:t>
            </a:r>
          </a:p>
          <a:p>
            <a:r>
              <a:rPr lang="en-US" b="1" dirty="0">
                <a:solidFill>
                  <a:schemeClr val="bg1"/>
                </a:solidFill>
              </a:rPr>
              <a:t>Sabine </a:t>
            </a:r>
            <a:r>
              <a:rPr lang="en-US" b="1" dirty="0" err="1">
                <a:solidFill>
                  <a:schemeClr val="bg1"/>
                </a:solidFill>
              </a:rPr>
              <a:t>Bistró</a:t>
            </a:r>
            <a:r>
              <a:rPr lang="en-US" b="1" dirty="0">
                <a:solidFill>
                  <a:schemeClr val="bg1"/>
                </a:solidFill>
              </a:rPr>
              <a:t> &amp; Lounge </a:t>
            </a:r>
            <a:r>
              <a:rPr lang="en-US" dirty="0">
                <a:solidFill>
                  <a:schemeClr val="bg1"/>
                </a:solidFill>
              </a:rPr>
              <a:t>$$$$ French, American Barbecue</a:t>
            </a:r>
          </a:p>
          <a:p>
            <a:r>
              <a:rPr lang="en-US" dirty="0" err="1">
                <a:solidFill>
                  <a:schemeClr val="bg1"/>
                </a:solidFill>
              </a:rPr>
              <a:t>Cra</a:t>
            </a:r>
            <a:r>
              <a:rPr lang="en-US" dirty="0">
                <a:solidFill>
                  <a:schemeClr val="bg1"/>
                </a:solidFill>
              </a:rPr>
              <a:t>. 11 #39-21 La </a:t>
            </a:r>
            <a:r>
              <a:rPr lang="en-US" dirty="0" err="1">
                <a:solidFill>
                  <a:schemeClr val="bg1"/>
                </a:solidFill>
              </a:rPr>
              <a:t>Serrezuela</a:t>
            </a:r>
            <a:r>
              <a:rPr lang="en-US" dirty="0">
                <a:solidFill>
                  <a:schemeClr val="bg1"/>
                </a:solidFill>
              </a:rPr>
              <a:t> Shopping Center 2nd and 3rd floors, Cartagena</a:t>
            </a:r>
          </a:p>
          <a:p>
            <a:r>
              <a:rPr lang="en-US" b="1" dirty="0">
                <a:solidFill>
                  <a:schemeClr val="bg1"/>
                </a:solidFill>
              </a:rPr>
              <a:t>El Arsenal: The Rum Box </a:t>
            </a:r>
            <a:r>
              <a:rPr lang="en-US" dirty="0">
                <a:solidFill>
                  <a:schemeClr val="bg1"/>
                </a:solidFill>
              </a:rPr>
              <a:t>$$ - $$$ Bar Gastropub, Colombian</a:t>
            </a:r>
          </a:p>
          <a:p>
            <a:r>
              <a:rPr lang="en-US" dirty="0">
                <a:solidFill>
                  <a:schemeClr val="bg1"/>
                </a:solidFill>
              </a:rPr>
              <a:t>Carrera 24 # 8B-19, Cartagena</a:t>
            </a:r>
          </a:p>
          <a:p>
            <a:r>
              <a:rPr lang="en-US" b="1" dirty="0" err="1">
                <a:solidFill>
                  <a:schemeClr val="bg1"/>
                </a:solidFill>
              </a:rPr>
              <a:t>Inkanto</a:t>
            </a:r>
            <a:r>
              <a:rPr lang="en-US" b="1" dirty="0">
                <a:solidFill>
                  <a:schemeClr val="bg1"/>
                </a:solidFill>
              </a:rPr>
              <a:t> </a:t>
            </a:r>
            <a:r>
              <a:rPr lang="en-US" dirty="0">
                <a:solidFill>
                  <a:schemeClr val="bg1"/>
                </a:solidFill>
              </a:rPr>
              <a:t>$$$$ Peruvian, Seafood, International</a:t>
            </a:r>
          </a:p>
          <a:p>
            <a:r>
              <a:rPr lang="en-US" dirty="0">
                <a:solidFill>
                  <a:schemeClr val="bg1"/>
                </a:solidFill>
              </a:rPr>
              <a:t>Carrera 5 #33-55 Portal de Los </a:t>
            </a:r>
            <a:r>
              <a:rPr lang="en-US" dirty="0" err="1">
                <a:solidFill>
                  <a:schemeClr val="bg1"/>
                </a:solidFill>
              </a:rPr>
              <a:t>Dulces</a:t>
            </a:r>
            <a:r>
              <a:rPr lang="en-US" dirty="0">
                <a:solidFill>
                  <a:schemeClr val="bg1"/>
                </a:solidFill>
              </a:rPr>
              <a:t>, Santa Catalina Hotel, Cartagena</a:t>
            </a:r>
          </a:p>
          <a:p>
            <a:r>
              <a:rPr lang="en-US" b="1" dirty="0" err="1">
                <a:solidFill>
                  <a:schemeClr val="bg1"/>
                </a:solidFill>
              </a:rPr>
              <a:t>Restaurante</a:t>
            </a:r>
            <a:r>
              <a:rPr lang="en-US" b="1" dirty="0">
                <a:solidFill>
                  <a:schemeClr val="bg1"/>
                </a:solidFill>
              </a:rPr>
              <a:t> </a:t>
            </a:r>
            <a:r>
              <a:rPr lang="en-US" b="1" dirty="0" err="1">
                <a:solidFill>
                  <a:schemeClr val="bg1"/>
                </a:solidFill>
              </a:rPr>
              <a:t>Kokaú</a:t>
            </a:r>
            <a:r>
              <a:rPr lang="en-US" dirty="0">
                <a:solidFill>
                  <a:schemeClr val="bg1"/>
                </a:solidFill>
              </a:rPr>
              <a:t> $$ - $$$ Colombian, Vegetarian, Vegan Options</a:t>
            </a:r>
          </a:p>
          <a:p>
            <a:r>
              <a:rPr lang="en-US" dirty="0">
                <a:solidFill>
                  <a:schemeClr val="bg1"/>
                </a:solidFill>
              </a:rPr>
              <a:t>Carrera 1 12 118 </a:t>
            </a:r>
            <a:r>
              <a:rPr lang="en-US" dirty="0" err="1">
                <a:solidFill>
                  <a:schemeClr val="bg1"/>
                </a:solidFill>
              </a:rPr>
              <a:t>Bocagrande</a:t>
            </a:r>
            <a:r>
              <a:rPr lang="en-US" dirty="0">
                <a:solidFill>
                  <a:schemeClr val="bg1"/>
                </a:solidFill>
              </a:rPr>
              <a:t>, Cartagena</a:t>
            </a:r>
          </a:p>
          <a:p>
            <a:pPr>
              <a:buClrTx/>
              <a:buFontTx/>
              <a:buNone/>
            </a:pPr>
            <a:r>
              <a:rPr lang="en-US" altLang="en-US" dirty="0">
                <a:solidFill>
                  <a:schemeClr val="bg1"/>
                </a:solidFill>
              </a:rPr>
              <a:t>For those of you who just like good food, you can’t go wrong just about anywhere you go in Cartagena.</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solidFill>
                  <a:schemeClr val="bg1"/>
                </a:solidFill>
              </a:rPr>
              <a:t>GOOD EATING</a:t>
            </a:r>
            <a:endParaRPr lang="en-US" sz="2400" dirty="0">
              <a:solidFill>
                <a:schemeClr val="bg1"/>
              </a:solidFill>
            </a:endParaRPr>
          </a:p>
        </p:txBody>
      </p:sp>
      <p:pic>
        <p:nvPicPr>
          <p:cNvPr id="6" name="Picture 5" descr="A plate of tacos with meat and onions&#10;&#10;Description automatically generated">
            <a:extLst>
              <a:ext uri="{FF2B5EF4-FFF2-40B4-BE49-F238E27FC236}">
                <a16:creationId xmlns:a16="http://schemas.microsoft.com/office/drawing/2014/main" id="{148CE981-CF94-C216-9F8A-46AF57079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99" y="737433"/>
            <a:ext cx="2917825" cy="249623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9/21/2023</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900112"/>
          </a:xfrm>
        </p:spPr>
        <p:txBody>
          <a:bodyPr vert="horz">
            <a:normAutofit/>
          </a:bodyPr>
          <a:lstStyle/>
          <a:p>
            <a:pPr lvl="0" algn="ctr" rtl="0"/>
            <a:r>
              <a:rPr lang="en-US" sz="4000" b="1" dirty="0">
                <a:solidFill>
                  <a:srgbClr val="000000"/>
                </a:solidFill>
                <a:latin typeface="Calibri (Headings)"/>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0" y="1079500"/>
            <a:ext cx="9359900" cy="3600450"/>
          </a:xfrm>
        </p:spPr>
        <p:txBody>
          <a:bodyPr vert="horz">
            <a:normAutofit/>
          </a:bodyPr>
          <a:lstStyle/>
          <a:p>
            <a:pPr lvl="0" rtl="0"/>
            <a:r>
              <a:rPr lang="en-US" sz="3000" b="1" dirty="0">
                <a:solidFill>
                  <a:schemeClr val="bg1"/>
                </a:solidFill>
                <a:latin typeface="+mj-lt"/>
              </a:rPr>
              <a:t>Cartagena </a:t>
            </a:r>
            <a:r>
              <a:rPr lang="en-US" sz="3000" dirty="0">
                <a:solidFill>
                  <a:schemeClr val="bg1"/>
                </a:solidFill>
                <a:latin typeface="+mj-lt"/>
                <a:cs typeface="Alef" pitchFamily="2"/>
              </a:rPr>
              <a:t>is a beautiful City with a rich history and numerous attractions. Whether you're looking for stunning beaches, historic sites, or unique attractions, </a:t>
            </a:r>
            <a:r>
              <a:rPr lang="en-US" sz="3000" dirty="0">
                <a:solidFill>
                  <a:schemeClr val="bg1"/>
                </a:solidFill>
                <a:latin typeface="+mj-lt"/>
              </a:rPr>
              <a:t>Cartagena</a:t>
            </a:r>
            <a:r>
              <a:rPr lang="en-US" sz="3000" dirty="0">
                <a:solidFill>
                  <a:schemeClr val="bg1"/>
                </a:solidFill>
                <a:latin typeface="+mj-lt"/>
                <a:cs typeface="Alef" pitchFamily="2"/>
              </a:rPr>
              <a:t> has something for everyone.</a:t>
            </a:r>
          </a:p>
          <a:p>
            <a:pPr lvl="0" rtl="0">
              <a:lnSpc>
                <a:spcPct val="115000"/>
              </a:lnSpc>
              <a:spcBef>
                <a:spcPts val="0"/>
              </a:spcBef>
              <a:spcAft>
                <a:spcPts val="1236"/>
              </a:spcAft>
            </a:pPr>
            <a:r>
              <a:rPr lang="en-US" sz="3000" dirty="0">
                <a:solidFill>
                  <a:schemeClr val="bg1"/>
                </a:solidFill>
                <a:latin typeface="+mj-lt"/>
                <a:cs typeface="Alef" pitchFamily="2"/>
              </a:rPr>
              <a:t>I hope this presentation will help when we visit </a:t>
            </a:r>
            <a:r>
              <a:rPr lang="en-US" sz="3000" dirty="0">
                <a:solidFill>
                  <a:schemeClr val="bg1"/>
                </a:solidFill>
                <a:latin typeface="+mj-lt"/>
              </a:rPr>
              <a:t>Cartagena</a:t>
            </a:r>
            <a:r>
              <a:rPr lang="en-US" sz="3000" dirty="0">
                <a:solidFill>
                  <a:schemeClr val="bg1"/>
                </a:solidFill>
                <a:latin typeface="+mj-lt"/>
                <a:cs typeface="Alef" pitchFamily="2"/>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Cartagena</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3">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12638CE-05AE-B24A-7D4D-432C11F76F78}"/>
              </a:ext>
            </a:extLst>
          </p:cNvPr>
          <p:cNvSpPr/>
          <p:nvPr/>
        </p:nvSpPr>
        <p:spPr>
          <a:xfrm>
            <a:off x="629876" y="289560"/>
            <a:ext cx="3842166" cy="134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300" b="1" i="0" u="none" strike="noStrike" baseline="0" dirty="0">
                <a:ln>
                  <a:noFill/>
                </a:ln>
                <a:latin typeface="Calibri )"/>
                <a:ea typeface="+mj-ea"/>
                <a:cs typeface="+mj-cs"/>
              </a:rPr>
              <a:t>Money</a:t>
            </a:r>
          </a:p>
        </p:txBody>
      </p:sp>
      <p:sp>
        <p:nvSpPr>
          <p:cNvPr id="4" name="TextBox 3">
            <a:extLst>
              <a:ext uri="{FF2B5EF4-FFF2-40B4-BE49-F238E27FC236}">
                <a16:creationId xmlns:a16="http://schemas.microsoft.com/office/drawing/2014/main" id="{353948D8-F589-6800-3D05-9AD5BF3C3CA2}"/>
              </a:ext>
            </a:extLst>
          </p:cNvPr>
          <p:cNvSpPr txBox="1"/>
          <p:nvPr/>
        </p:nvSpPr>
        <p:spPr>
          <a:xfrm>
            <a:off x="150920" y="994299"/>
            <a:ext cx="4883747" cy="4261459"/>
          </a:xfrm>
          <a:prstGeom prst="rect">
            <a:avLst/>
          </a:prstGeom>
        </p:spPr>
        <p:txBody>
          <a:bodyPr vert="horz" lIns="91440" tIns="45720" rIns="91440" bIns="45720" rtlCol="0" anchor="ctr">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a:t>
            </a:r>
            <a:r>
              <a:rPr lang="en-US" sz="2400" b="1" dirty="0"/>
              <a:t>Colombian peso</a:t>
            </a:r>
            <a:r>
              <a:rPr lang="en-US" sz="2400" b="0" i="0" u="none" strike="noStrike" baseline="0" dirty="0">
                <a:ln>
                  <a:noFill/>
                </a:ln>
              </a:rPr>
              <a:t> is the official currency of </a:t>
            </a:r>
            <a:r>
              <a:rPr lang="en-US" sz="2400" b="1" dirty="0"/>
              <a:t>Colombia</a:t>
            </a:r>
            <a:endParaRPr lang="en-US" sz="24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1000 Pesos </a:t>
            </a:r>
            <a:r>
              <a:rPr lang="en-US" sz="2400" dirty="0"/>
              <a:t>COP</a:t>
            </a:r>
            <a:r>
              <a:rPr lang="en-US" sz="2400" b="0" i="0" u="none" strike="noStrike" baseline="0" dirty="0">
                <a:ln>
                  <a:noFill/>
                </a:ln>
              </a:rPr>
              <a:t> is about $.25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Or 3,935.39 Pesos COP to $1 US</a:t>
            </a:r>
            <a:endParaRPr lang="en-US" sz="2400" b="0" i="0" u="none" strike="noStrike" baseline="0" dirty="0">
              <a:ln>
                <a:noFill/>
              </a:ln>
            </a:endParaRPr>
          </a:p>
        </p:txBody>
      </p:sp>
      <p:pic>
        <p:nvPicPr>
          <p:cNvPr id="2" name="Picture 1" descr="A group of coins and paper money&#10;&#10;Description automatically generated">
            <a:extLst>
              <a:ext uri="{FF2B5EF4-FFF2-40B4-BE49-F238E27FC236}">
                <a16:creationId xmlns:a16="http://schemas.microsoft.com/office/drawing/2014/main" id="{25F25B18-7DFE-4A4E-DD3A-FE6D78E38AF7}"/>
              </a:ext>
            </a:extLst>
          </p:cNvPr>
          <p:cNvPicPr>
            <a:picLocks noChangeAspect="1"/>
          </p:cNvPicPr>
          <p:nvPr/>
        </p:nvPicPr>
        <p:blipFill rotWithShape="1">
          <a:blip r:embed="rId3">
            <a:extLst>
              <a:ext uri="{28A0092B-C50C-407E-A947-70E740481C1C}">
                <a14:useLocalDpi xmlns:a14="http://schemas.microsoft.com/office/drawing/2010/main" val="0"/>
              </a:ext>
            </a:extLst>
          </a:blip>
          <a:srcRect l="33261" r="1" b="1"/>
          <a:stretch/>
        </p:blipFill>
        <p:spPr>
          <a:xfrm>
            <a:off x="5040312" y="10"/>
            <a:ext cx="5045956" cy="5670540"/>
          </a:xfrm>
          <a:prstGeom prst="rect">
            <a:avLst/>
          </a:prstGeom>
        </p:spPr>
      </p:pic>
    </p:spTree>
    <p:extLst>
      <p:ext uri="{BB962C8B-B14F-4D97-AF65-F5344CB8AC3E}">
        <p14:creationId xmlns:p14="http://schemas.microsoft.com/office/powerpoint/2010/main" val="42527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8156A-E580-9D0F-809F-746EE0A7624B}"/>
              </a:ext>
            </a:extLst>
          </p:cNvPr>
          <p:cNvSpPr txBox="1"/>
          <p:nvPr/>
        </p:nvSpPr>
        <p:spPr>
          <a:xfrm>
            <a:off x="133349" y="1247774"/>
            <a:ext cx="9801225" cy="3693319"/>
          </a:xfrm>
          <a:prstGeom prst="rect">
            <a:avLst/>
          </a:prstGeom>
          <a:noFill/>
        </p:spPr>
        <p:txBody>
          <a:bodyPr wrap="square">
            <a:spAutoFit/>
          </a:bodyPr>
          <a:lstStyle/>
          <a:p>
            <a:r>
              <a:rPr lang="en-US" b="1" dirty="0"/>
              <a:t>If you decide to buy souvenirs, you may want to consider getting a VAT refund.</a:t>
            </a:r>
          </a:p>
          <a:p>
            <a:pPr rtl="0"/>
            <a:r>
              <a:rPr lang="en-US" dirty="0"/>
              <a:t>All foreign tourists are entitled to VAT refunds on products purchased, such as local crafts, toys, linens, household appliances, footwear, leather goods, jewelry, emeralds, etc.</a:t>
            </a:r>
          </a:p>
          <a:p>
            <a:r>
              <a:rPr lang="en-US" b="1" dirty="0"/>
              <a:t>Where can you apply for your refund?</a:t>
            </a:r>
          </a:p>
          <a:p>
            <a:pPr rtl="0"/>
            <a:r>
              <a:rPr lang="en-US" dirty="0"/>
              <a:t>You can apply at the offices of the </a:t>
            </a:r>
            <a:r>
              <a:rPr lang="en-US" b="1" dirty="0"/>
              <a:t>DIAN (National Tax and Customs Department)</a:t>
            </a:r>
            <a:r>
              <a:rPr lang="en-US" dirty="0"/>
              <a:t>, located in the international seaports, land, and airports, or at the Special Border Development Unit checkpoint.</a:t>
            </a:r>
          </a:p>
          <a:p>
            <a:pPr rtl="0"/>
            <a:r>
              <a:rPr lang="en-US" b="1" dirty="0"/>
              <a:t>What do you need to do?</a:t>
            </a:r>
          </a:p>
          <a:p>
            <a:pPr rtl="0">
              <a:buFont typeface="Arial" panose="020B0604020202020204" pitchFamily="34" charset="0"/>
              <a:buChar char="•"/>
            </a:pPr>
            <a:r>
              <a:rPr lang="en-US" dirty="0"/>
              <a:t>Come in person with your VAT refund application.</a:t>
            </a:r>
          </a:p>
          <a:p>
            <a:pPr rtl="0">
              <a:buFont typeface="Arial" panose="020B0604020202020204" pitchFamily="34" charset="0"/>
              <a:buChar char="•"/>
            </a:pPr>
            <a:r>
              <a:rPr lang="en-US" dirty="0"/>
              <a:t>Fill in the necessary forms.</a:t>
            </a:r>
          </a:p>
          <a:p>
            <a:pPr rtl="0">
              <a:buFont typeface="Arial" panose="020B0604020202020204" pitchFamily="34" charset="0"/>
              <a:buChar char="•"/>
            </a:pPr>
            <a:r>
              <a:rPr lang="en-US" dirty="0"/>
              <a:t>Bring your original passport and a copy thereof or, otherwise, an entry permit proving your migratory status. </a:t>
            </a:r>
          </a:p>
          <a:p>
            <a:pPr rtl="0">
              <a:buFont typeface="Arial" panose="020B0604020202020204" pitchFamily="34" charset="0"/>
              <a:buChar char="•"/>
            </a:pPr>
            <a:r>
              <a:rPr lang="en-US" dirty="0"/>
              <a:t>A copy of the receipts for your purchases.</a:t>
            </a:r>
          </a:p>
          <a:p>
            <a:pPr rtl="0"/>
            <a:r>
              <a:rPr lang="en-US" dirty="0"/>
              <a:t>For details on the VAT application process, visit the National Tax and Customs Department's site.</a:t>
            </a:r>
          </a:p>
        </p:txBody>
      </p:sp>
      <p:sp>
        <p:nvSpPr>
          <p:cNvPr id="4" name="Freeform: Shape 3">
            <a:extLst>
              <a:ext uri="{FF2B5EF4-FFF2-40B4-BE49-F238E27FC236}">
                <a16:creationId xmlns:a16="http://schemas.microsoft.com/office/drawing/2014/main" id="{1A780C33-0E98-22A9-40A8-50AA77A945AD}"/>
              </a:ext>
            </a:extLst>
          </p:cNvPr>
          <p:cNvSpPr/>
          <p:nvPr/>
        </p:nvSpPr>
        <p:spPr>
          <a:xfrm>
            <a:off x="0" y="157980"/>
            <a:ext cx="10080625"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1" i="0" u="none" strike="noStrike" baseline="0" dirty="0">
                <a:ln>
                  <a:noFill/>
                </a:ln>
                <a:latin typeface="+mj-lt"/>
                <a:ea typeface="+mj-ea"/>
                <a:cs typeface="+mj-cs"/>
              </a:rPr>
              <a:t>VAT Refunds</a:t>
            </a:r>
          </a:p>
        </p:txBody>
      </p:sp>
    </p:spTree>
    <p:extLst>
      <p:ext uri="{BB962C8B-B14F-4D97-AF65-F5344CB8AC3E}">
        <p14:creationId xmlns:p14="http://schemas.microsoft.com/office/powerpoint/2010/main" val="289200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301625"/>
            <a:ext cx="8693150" cy="1096963"/>
          </a:xfrm>
        </p:spPr>
        <p:txBody>
          <a:bodyPr vert="horz" lIns="91440" tIns="45720" rIns="91440" bIns="45720" rtlCol="0" anchor="ctr">
            <a:normAutofit/>
          </a:bodyPr>
          <a:lstStyle/>
          <a:p>
            <a:pPr algn="ctr" rtl="0">
              <a:lnSpc>
                <a:spcPct val="90000"/>
              </a:lnSpc>
              <a:spcBef>
                <a:spcPct val="0"/>
              </a:spcBef>
            </a:pPr>
            <a:r>
              <a:rPr lang="en-US" sz="4400" b="1" dirty="0">
                <a:solidFill>
                  <a:schemeClr val="bg1"/>
                </a:solidFill>
                <a:latin typeface="+mj-lt"/>
                <a:ea typeface="+mj-ea"/>
                <a:cs typeface="+mj-cs"/>
              </a:rPr>
              <a:t>Cartagena, Columbia</a:t>
            </a:r>
          </a:p>
        </p:txBody>
      </p:sp>
      <p:sp>
        <p:nvSpPr>
          <p:cNvPr id="8" name="TextBox 7">
            <a:extLst>
              <a:ext uri="{FF2B5EF4-FFF2-40B4-BE49-F238E27FC236}">
                <a16:creationId xmlns:a16="http://schemas.microsoft.com/office/drawing/2014/main" id="{4D52A48A-248A-3969-AFF5-038B8F8CCF1A}"/>
              </a:ext>
            </a:extLst>
          </p:cNvPr>
          <p:cNvSpPr txBox="1"/>
          <p:nvPr/>
        </p:nvSpPr>
        <p:spPr>
          <a:xfrm>
            <a:off x="259643" y="1233997"/>
            <a:ext cx="5404310" cy="4310190"/>
          </a:xfrm>
          <a:prstGeom prst="rect">
            <a:avLst/>
          </a:prstGeom>
        </p:spPr>
        <p:txBody>
          <a:bodyPr vert="horz" lIns="91440" tIns="45720" rIns="91440" bIns="45720" rtlCol="0">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a:ln>
                  <a:noFill/>
                </a:ln>
                <a:solidFill>
                  <a:schemeClr val="bg1"/>
                </a:solidFill>
                <a:effectLst/>
              </a:rPr>
              <a:t>Cartagena</a:t>
            </a:r>
            <a:r>
              <a:rPr kumimoji="0" lang="en-US" altLang="en-US" b="0" i="0" u="none" strike="noStrike" cap="none" normalizeH="0" baseline="0" dirty="0">
                <a:ln>
                  <a:noFill/>
                </a:ln>
                <a:solidFill>
                  <a:schemeClr val="bg1"/>
                </a:solidFill>
                <a:effectLst/>
              </a:rPr>
              <a:t> </a:t>
            </a:r>
            <a:r>
              <a:rPr kumimoji="0" lang="en-US" altLang="en-US" b="1" i="0" u="none" strike="noStrike" cap="none" normalizeH="0" baseline="0" dirty="0">
                <a:ln>
                  <a:noFill/>
                </a:ln>
                <a:solidFill>
                  <a:schemeClr val="bg1"/>
                </a:solidFill>
                <a:effectLst/>
              </a:rPr>
              <a:t>i</a:t>
            </a:r>
            <a:r>
              <a:rPr kumimoji="0" lang="en-US" altLang="en-US" b="0" i="0" u="none" strike="noStrike" cap="none" normalizeH="0" baseline="0" dirty="0">
                <a:ln>
                  <a:noFill/>
                </a:ln>
                <a:solidFill>
                  <a:schemeClr val="bg1"/>
                </a:solidFill>
                <a:effectLst/>
              </a:rPr>
              <a:t>s one of the major ports on the northern coast of Colombia in the Caribbean Coast Region, bordering the Caribbean Sea. Cartagena’s past role as a link in the route to the West Indies provides it with important historical value for world exploration and preservation of heritage from the great commercial maritime routes. As a former Spanish colony, it was a key port for the export of Bolivian silver to Spain and for the import of enslaved Africans under the Asiento system.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solidFill>
                  <a:schemeClr val="bg1"/>
                </a:solidFill>
                <a:effectLst/>
              </a:rPr>
              <a:t>It was defensible against pirate attacks in the Caribbean. The city's strategic location also gave it easy access to the interior of New Granada and made it a main port for trade between Spain and its overseas empire, establishing its importance by the early 1540s. </a:t>
            </a:r>
          </a:p>
        </p:txBody>
      </p:sp>
      <p:pic>
        <p:nvPicPr>
          <p:cNvPr id="11" name="Picture 10" descr="A city with a body of water and a city in the background&#10;&#10;Description automatically generated">
            <a:extLst>
              <a:ext uri="{FF2B5EF4-FFF2-40B4-BE49-F238E27FC236}">
                <a16:creationId xmlns:a16="http://schemas.microsoft.com/office/drawing/2014/main" id="{D2E3840E-0EA5-D2AD-A72A-C4E60CBE8C56}"/>
              </a:ext>
            </a:extLst>
          </p:cNvPr>
          <p:cNvPicPr>
            <a:picLocks noChangeAspect="1"/>
          </p:cNvPicPr>
          <p:nvPr/>
        </p:nvPicPr>
        <p:blipFill rotWithShape="1">
          <a:blip r:embed="rId4">
            <a:extLst>
              <a:ext uri="{28A0092B-C50C-407E-A947-70E740481C1C}">
                <a14:useLocalDpi xmlns:a14="http://schemas.microsoft.com/office/drawing/2010/main" val="0"/>
              </a:ext>
            </a:extLst>
          </a:blip>
          <a:srcRect l="5882" r="3" b="3"/>
          <a:stretch/>
        </p:blipFill>
        <p:spPr>
          <a:xfrm>
            <a:off x="5591093" y="1341036"/>
            <a:ext cx="4368821" cy="348141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6" name="TextBox 5">
            <a:extLst>
              <a:ext uri="{FF2B5EF4-FFF2-40B4-BE49-F238E27FC236}">
                <a16:creationId xmlns:a16="http://schemas.microsoft.com/office/drawing/2014/main" id="{C78B2921-3FC8-5727-49DC-3C815DF466E5}"/>
              </a:ext>
            </a:extLst>
          </p:cNvPr>
          <p:cNvSpPr txBox="1"/>
          <p:nvPr/>
        </p:nvSpPr>
        <p:spPr>
          <a:xfrm>
            <a:off x="5197957" y="900436"/>
            <a:ext cx="4709523" cy="4045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9/21/2023</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9134475" cy="974725"/>
          </a:xfrm>
        </p:spPr>
        <p:txBody>
          <a:bodyPr vert="horz" lIns="91440" tIns="45720" rIns="91440" bIns="45720" rtlCol="0" anchor="b">
            <a:normAutofit/>
          </a:bodyPr>
          <a:lstStyle/>
          <a:p>
            <a:pPr lvl="0" algn="ctr" rtl="0" hangingPunct="1">
              <a:lnSpc>
                <a:spcPct val="90000"/>
              </a:lnSpc>
              <a:spcBef>
                <a:spcPct val="0"/>
              </a:spcBef>
            </a:pPr>
            <a:r>
              <a:rPr lang="en-US" sz="4400" b="1" dirty="0">
                <a:solidFill>
                  <a:schemeClr val="bg1"/>
                </a:solidFill>
                <a:latin typeface="+mj-lt"/>
                <a:ea typeface="+mj-ea"/>
                <a:cs typeface="+mj-cs"/>
              </a:rPr>
              <a:t>Historical Cartagena, Columbia</a:t>
            </a:r>
            <a:endParaRPr lang="en-US" sz="4400"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95309" y="1372635"/>
            <a:ext cx="9691641" cy="378565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Archaeologists believe humans have lived in the region from around 4,000BCE, the earliest known inhabitants are called the Puerto Hormiga culture. They were later replaced by the Sinú society, who lived along the Colombian Caribbean coast. These tribes survived until the European colonization many centuries later. </a:t>
            </a:r>
          </a:p>
          <a:p>
            <a:pPr marL="342900" indent="-342900">
              <a:buFont typeface="Arial" panose="020B0604020202020204" pitchFamily="34" charset="0"/>
              <a:buChar char="•"/>
            </a:pPr>
            <a:r>
              <a:rPr lang="en-US" sz="2000" dirty="0">
                <a:solidFill>
                  <a:schemeClr val="bg1"/>
                </a:solidFill>
              </a:rPr>
              <a:t>The city of Cartagena was founded on 1 June 1533 by Spanish commander Pedro de Heredia, who took over an abandoned Amerindian Caribbean village known as Calamarí and started building a settlement of his own. The first Spanish settlers were sailors who arrived from Cartagena in Spain to start a new life; they established the town as Cartagena de Indias in reference to the Spanish counterpart. </a:t>
            </a:r>
          </a:p>
          <a:p>
            <a:pPr marL="342900" indent="-342900">
              <a:buFont typeface="Arial" panose="020B0604020202020204" pitchFamily="34" charset="0"/>
              <a:buChar char="•"/>
            </a:pPr>
            <a:r>
              <a:rPr lang="en-US" sz="2000" dirty="0">
                <a:solidFill>
                  <a:schemeClr val="bg1"/>
                </a:solidFill>
              </a:rPr>
              <a:t>In 1552, a fire flattened all the wooden buildings, after which the governor ordered all the replacements to be made from stone. Treasures were discovered in the tombs of the Sinú tribe, who buried their dead with all their riches; this led the city to prosper. </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1913"/>
            <a:ext cx="10080625" cy="941387"/>
          </a:xfrm>
        </p:spPr>
        <p:txBody>
          <a:bodyPr vert="horz" lIns="91440" tIns="45720" rIns="91440" bIns="45720" rtlCol="0" anchor="t">
            <a:normAutofit/>
          </a:bodyPr>
          <a:lstStyle/>
          <a:p>
            <a:pPr lvl="0" algn="ctr" rtl="0">
              <a:lnSpc>
                <a:spcPct val="90000"/>
              </a:lnSpc>
              <a:spcBef>
                <a:spcPct val="0"/>
              </a:spcBef>
            </a:pPr>
            <a:r>
              <a:rPr lang="en-US" sz="4000" b="1" dirty="0">
                <a:solidFill>
                  <a:schemeClr val="bg1"/>
                </a:solidFill>
                <a:latin typeface="+mj-lt"/>
                <a:ea typeface="+mj-ea"/>
                <a:cs typeface="+mj-cs"/>
              </a:rPr>
              <a:t>History of Cartagena</a:t>
            </a:r>
          </a:p>
        </p:txBody>
      </p:sp>
      <p:sp>
        <p:nvSpPr>
          <p:cNvPr id="4" name="TextBox 3">
            <a:extLst>
              <a:ext uri="{FF2B5EF4-FFF2-40B4-BE49-F238E27FC236}">
                <a16:creationId xmlns:a16="http://schemas.microsoft.com/office/drawing/2014/main" id="{96B57F1B-FCCA-3098-D959-D1762E3BC167}"/>
              </a:ext>
            </a:extLst>
          </p:cNvPr>
          <p:cNvSpPr txBox="1"/>
          <p:nvPr/>
        </p:nvSpPr>
        <p:spPr>
          <a:xfrm>
            <a:off x="203999" y="825911"/>
            <a:ext cx="9588930" cy="1006429"/>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solidFill>
                  <a:schemeClr val="bg1"/>
                </a:solidFill>
                <a:effectLst/>
              </a:rPr>
              <a:t>Modern Cartagena is the second-largest city in the Caribbean region, after Barranquilla, and the fifth-largest city in Colombia. Economic activities include the maritime and petrochemical industries, as well as tourism. </a:t>
            </a:r>
          </a:p>
        </p:txBody>
      </p:sp>
      <p:pic>
        <p:nvPicPr>
          <p:cNvPr id="8" name="Picture 7" descr="A large stone wall with a castle in the background&#10;&#10;Description automatically generated">
            <a:extLst>
              <a:ext uri="{FF2B5EF4-FFF2-40B4-BE49-F238E27FC236}">
                <a16:creationId xmlns:a16="http://schemas.microsoft.com/office/drawing/2014/main" id="{2DA73102-0319-6D39-2270-FCDBA8AFEB4E}"/>
              </a:ext>
            </a:extLst>
          </p:cNvPr>
          <p:cNvPicPr>
            <a:picLocks noChangeAspect="1"/>
          </p:cNvPicPr>
          <p:nvPr/>
        </p:nvPicPr>
        <p:blipFill rotWithShape="1">
          <a:blip r:embed="rId4">
            <a:extLst>
              <a:ext uri="{28A0092B-C50C-407E-A947-70E740481C1C}">
                <a14:useLocalDpi xmlns:a14="http://schemas.microsoft.com/office/drawing/2010/main" val="0"/>
              </a:ext>
            </a:extLst>
          </a:blip>
          <a:srcRect l="15149"/>
          <a:stretch/>
        </p:blipFill>
        <p:spPr>
          <a:xfrm>
            <a:off x="4481950" y="1987145"/>
            <a:ext cx="5585176" cy="3432580"/>
          </a:xfrm>
          <a:prstGeom prst="rect">
            <a:avLst/>
          </a:prstGeom>
        </p:spPr>
      </p:pic>
      <p:sp>
        <p:nvSpPr>
          <p:cNvPr id="11" name="TextBox 10">
            <a:extLst>
              <a:ext uri="{FF2B5EF4-FFF2-40B4-BE49-F238E27FC236}">
                <a16:creationId xmlns:a16="http://schemas.microsoft.com/office/drawing/2014/main" id="{D0F515CB-E3F0-4D3D-CD05-90112C69D71D}"/>
              </a:ext>
            </a:extLst>
          </p:cNvPr>
          <p:cNvSpPr txBox="1"/>
          <p:nvPr/>
        </p:nvSpPr>
        <p:spPr>
          <a:xfrm>
            <a:off x="203999" y="1757773"/>
            <a:ext cx="4423204" cy="3754874"/>
          </a:xfrm>
          <a:prstGeom prst="rect">
            <a:avLst/>
          </a:prstGeom>
          <a:noFill/>
        </p:spPr>
        <p:txBody>
          <a:bodyPr wrap="square">
            <a:spAutoFit/>
          </a:bodyPr>
          <a:lstStyle/>
          <a:p>
            <a:pPr marL="285750" indent="-285750">
              <a:buFont typeface="Arial" panose="020B0604020202020204" pitchFamily="34" charset="0"/>
              <a:buChar char="•"/>
            </a:pPr>
            <a:r>
              <a:rPr lang="en-US" sz="2200" dirty="0">
                <a:solidFill>
                  <a:schemeClr val="bg1"/>
                </a:solidFill>
              </a:rPr>
              <a:t>Today, Cartagena has expanded rapidly and is now home to more than 1m inhabitants. It is still the largest port in Colombia, specializing in petrochemicals. Despite all these changes, the walled Old City remains unchanged, with colonial architecture and historic buildings preserved.</a:t>
            </a:r>
            <a:endParaRPr kumimoji="0" lang="en-US" altLang="en-US" sz="2200" b="0" i="0" u="none" strike="noStrike" cap="none" normalizeH="0" baseline="0" dirty="0">
              <a:ln>
                <a:noFill/>
              </a:ln>
              <a:solidFill>
                <a:schemeClr val="bg1"/>
              </a:solidFill>
              <a:effectLst/>
            </a:endParaRPr>
          </a:p>
          <a:p>
            <a:endParaRPr lang="en-US" dirty="0"/>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465</TotalTime>
  <Words>3090</Words>
  <Application>Microsoft Office PowerPoint</Application>
  <PresentationFormat>Custom</PresentationFormat>
  <Paragraphs>151</Paragraphs>
  <Slides>28</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Alef</vt:lpstr>
      <vt:lpstr>Arial</vt:lpstr>
      <vt:lpstr>Calibri</vt:lpstr>
      <vt:lpstr>Calibri (Headings)</vt:lpstr>
      <vt:lpstr>Calibri )</vt:lpstr>
      <vt:lpstr>Calibri Light</vt:lpstr>
      <vt:lpstr>Liberation Sans</vt:lpstr>
      <vt:lpstr>Segoe UI</vt:lpstr>
      <vt:lpstr>Times New Roman</vt:lpstr>
      <vt:lpstr>Wingdings</vt:lpstr>
      <vt:lpstr>Default</vt:lpstr>
      <vt:lpstr>Office Theme</vt:lpstr>
      <vt:lpstr>1_Office Theme</vt:lpstr>
      <vt:lpstr>Cartagena, Columbia Presented by Fellow Cruiser Marc Silver</vt:lpstr>
      <vt:lpstr>What I Will Cover</vt:lpstr>
      <vt:lpstr>My Port Philosophy</vt:lpstr>
      <vt:lpstr>PowerPoint Presentation</vt:lpstr>
      <vt:lpstr>PowerPoint Presentation</vt:lpstr>
      <vt:lpstr>PowerPoint Presentation</vt:lpstr>
      <vt:lpstr>Cartagena, Columbia</vt:lpstr>
      <vt:lpstr>Historical Cartagena, Columbia</vt:lpstr>
      <vt:lpstr>History of Cartagena</vt:lpstr>
      <vt:lpstr>PowerPoint Presentation</vt:lpstr>
      <vt:lpstr>PowerPoint Presentation</vt:lpstr>
      <vt:lpstr>Cartagena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39</cp:revision>
  <dcterms:created xsi:type="dcterms:W3CDTF">2023-09-16T03:30:57Z</dcterms:created>
  <dcterms:modified xsi:type="dcterms:W3CDTF">2023-09-21T18:50:12Z</dcterms:modified>
</cp:coreProperties>
</file>