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62" r:id="rId3"/>
    <p:sldId id="298" r:id="rId4"/>
    <p:sldId id="342" r:id="rId5"/>
    <p:sldId id="308" r:id="rId6"/>
    <p:sldId id="343" r:id="rId7"/>
    <p:sldId id="307" r:id="rId8"/>
    <p:sldId id="335" r:id="rId9"/>
    <p:sldId id="344" r:id="rId10"/>
    <p:sldId id="261" r:id="rId11"/>
    <p:sldId id="336" r:id="rId12"/>
    <p:sldId id="316" r:id="rId13"/>
    <p:sldId id="345" r:id="rId14"/>
    <p:sldId id="330" r:id="rId15"/>
    <p:sldId id="331" r:id="rId16"/>
    <p:sldId id="317" r:id="rId17"/>
    <p:sldId id="332" r:id="rId18"/>
    <p:sldId id="291" r:id="rId19"/>
    <p:sldId id="333" r:id="rId20"/>
    <p:sldId id="293" r:id="rId21"/>
    <p:sldId id="346" r:id="rId22"/>
    <p:sldId id="294" r:id="rId23"/>
    <p:sldId id="321" r:id="rId24"/>
    <p:sldId id="334" r:id="rId25"/>
    <p:sldId id="318" r:id="rId26"/>
    <p:sldId id="322" r:id="rId27"/>
    <p:sldId id="340" r:id="rId28"/>
    <p:sldId id="319" r:id="rId29"/>
    <p:sldId id="320" r:id="rId30"/>
    <p:sldId id="30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4"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6809BF-033D-8017-B196-2FD9BEB1A563}" name="Marc Silver" initials="MS" userId="5483e828a1166d9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17" autoAdjust="0"/>
    <p:restoredTop sz="94660"/>
  </p:normalViewPr>
  <p:slideViewPr>
    <p:cSldViewPr snapToGrid="0" showGuides="1">
      <p:cViewPr varScale="1">
        <p:scale>
          <a:sx n="82" d="100"/>
          <a:sy n="82" d="100"/>
        </p:scale>
        <p:origin x="672" y="84"/>
      </p:cViewPr>
      <p:guideLst>
        <p:guide orient="horz" pos="134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98A784-F01B-4042-BFDA-50419095861B}" type="datetimeFigureOut">
              <a:rPr lang="en-US" smtClean="0"/>
              <a:t>4/22/2025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D87E49-3BF5-468C-94CD-AD0776A81355}" type="slidenum">
              <a:rPr lang="en-US" smtClean="0"/>
              <a:t>‹#›</a:t>
            </a:fld>
            <a:endParaRPr lang="en-US"/>
          </a:p>
        </p:txBody>
      </p:sp>
    </p:spTree>
    <p:extLst>
      <p:ext uri="{BB962C8B-B14F-4D97-AF65-F5344CB8AC3E}">
        <p14:creationId xmlns:p14="http://schemas.microsoft.com/office/powerpoint/2010/main" val="3242573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a:t>
            </a:fld>
            <a:endParaRPr lang="en-US"/>
          </a:p>
        </p:txBody>
      </p:sp>
    </p:spTree>
    <p:extLst>
      <p:ext uri="{BB962C8B-B14F-4D97-AF65-F5344CB8AC3E}">
        <p14:creationId xmlns:p14="http://schemas.microsoft.com/office/powerpoint/2010/main" val="528397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9</a:t>
            </a:fld>
            <a:endParaRPr lang="en-US"/>
          </a:p>
        </p:txBody>
      </p:sp>
    </p:spTree>
    <p:extLst>
      <p:ext uri="{BB962C8B-B14F-4D97-AF65-F5344CB8AC3E}">
        <p14:creationId xmlns:p14="http://schemas.microsoft.com/office/powerpoint/2010/main" val="2813974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14</a:t>
            </a:fld>
            <a:endParaRPr lang="en-US"/>
          </a:p>
        </p:txBody>
      </p:sp>
    </p:spTree>
    <p:extLst>
      <p:ext uri="{BB962C8B-B14F-4D97-AF65-F5344CB8AC3E}">
        <p14:creationId xmlns:p14="http://schemas.microsoft.com/office/powerpoint/2010/main" val="2107432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25</a:t>
            </a:fld>
            <a:endParaRPr lang="en-US"/>
          </a:p>
        </p:txBody>
      </p:sp>
    </p:spTree>
    <p:extLst>
      <p:ext uri="{BB962C8B-B14F-4D97-AF65-F5344CB8AC3E}">
        <p14:creationId xmlns:p14="http://schemas.microsoft.com/office/powerpoint/2010/main" val="384201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30</a:t>
            </a:fld>
            <a:endParaRPr lang="en-US"/>
          </a:p>
        </p:txBody>
      </p:sp>
    </p:spTree>
    <p:extLst>
      <p:ext uri="{BB962C8B-B14F-4D97-AF65-F5344CB8AC3E}">
        <p14:creationId xmlns:p14="http://schemas.microsoft.com/office/powerpoint/2010/main" val="3238845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34DAF-D626-C0F6-8F39-FA52A1117F5D}"/>
              </a:ext>
            </a:extLst>
          </p:cNvPr>
          <p:cNvSpPr>
            <a:spLocks noGrp="1"/>
          </p:cNvSpPr>
          <p:nvPr>
            <p:ph type="ctrTitle"/>
          </p:nvPr>
        </p:nvSpPr>
        <p:spPr>
          <a:xfrm>
            <a:off x="1524000" y="1122363"/>
            <a:ext cx="9144000" cy="2387600"/>
          </a:xfrm>
        </p:spPr>
        <p:txBody>
          <a:bodyPr anchor="b">
            <a:normAutofit/>
          </a:bodyPr>
          <a:lstStyle>
            <a:lvl1pPr algn="ctr">
              <a:defRPr sz="4400" b="1">
                <a:latin typeface="Times New Roman" panose="02020603050405020304" pitchFamily="18" charset="0"/>
                <a:cs typeface="Times New Roman" panose="02020603050405020304" pitchFamily="18" charset="0"/>
              </a:defRPr>
            </a:lvl1pPr>
          </a:lstStyle>
          <a:p>
            <a:r>
              <a:rPr lang="en-US" dirty="0"/>
              <a:t>Click </a:t>
            </a:r>
            <a:r>
              <a:rPr lang="en-US"/>
              <a:t>to edit Master title style</a:t>
            </a:r>
            <a:endParaRPr lang="en-US" dirty="0"/>
          </a:p>
        </p:txBody>
      </p:sp>
      <p:sp>
        <p:nvSpPr>
          <p:cNvPr id="3" name="Subtitle 2">
            <a:extLst>
              <a:ext uri="{FF2B5EF4-FFF2-40B4-BE49-F238E27FC236}">
                <a16:creationId xmlns:a16="http://schemas.microsoft.com/office/drawing/2014/main" id="{8C06DC92-9132-EB33-2BF7-A06445D1D279}"/>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28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Presented by</a:t>
            </a:r>
            <a:br>
              <a:rPr lang="en-US" dirty="0"/>
            </a:br>
            <a:r>
              <a:rPr lang="en-US" dirty="0"/>
              <a:t>Marc Silver</a:t>
            </a:r>
          </a:p>
        </p:txBody>
      </p:sp>
      <p:sp>
        <p:nvSpPr>
          <p:cNvPr id="4" name="Date Placeholder 3">
            <a:extLst>
              <a:ext uri="{FF2B5EF4-FFF2-40B4-BE49-F238E27FC236}">
                <a16:creationId xmlns:a16="http://schemas.microsoft.com/office/drawing/2014/main" id="{58847313-977B-02B5-5CB3-713B54D2D1B4}"/>
              </a:ext>
            </a:extLst>
          </p:cNvPr>
          <p:cNvSpPr>
            <a:spLocks noGrp="1"/>
          </p:cNvSpPr>
          <p:nvPr>
            <p:ph type="dt" sz="half" idx="10"/>
          </p:nvPr>
        </p:nvSpPr>
        <p:spPr/>
        <p:txBody>
          <a:bodyPr/>
          <a:lstStyle/>
          <a:p>
            <a:fld id="{3F398FCF-7BF3-46A9-9AC8-80C36578A121}" type="datetimeFigureOut">
              <a:rPr lang="en-US" smtClean="0"/>
              <a:t>4/22/2025</a:t>
            </a:fld>
            <a:endParaRPr lang="en-US"/>
          </a:p>
        </p:txBody>
      </p:sp>
      <p:sp>
        <p:nvSpPr>
          <p:cNvPr id="5" name="Footer Placeholder 4">
            <a:extLst>
              <a:ext uri="{FF2B5EF4-FFF2-40B4-BE49-F238E27FC236}">
                <a16:creationId xmlns:a16="http://schemas.microsoft.com/office/drawing/2014/main" id="{31C8E1CB-449B-CC37-0DB9-28D2C4D304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BC59EA-1DBA-71E3-BA2F-36D8E5EE9871}"/>
              </a:ext>
            </a:extLst>
          </p:cNvPr>
          <p:cNvSpPr>
            <a:spLocks noGrp="1"/>
          </p:cNvSpPr>
          <p:nvPr>
            <p:ph type="sldNum" sz="quarter" idx="12"/>
          </p:nvPr>
        </p:nvSpPr>
        <p:spPr/>
        <p:txBody>
          <a:bodyPr/>
          <a:lstStyle/>
          <a:p>
            <a:fld id="{B30B3E97-1D21-48A6-A757-C45A40CBBC18}" type="slidenum">
              <a:rPr lang="en-US" smtClean="0"/>
              <a:t>‹#›</a:t>
            </a:fld>
            <a:endParaRPr lang="en-US"/>
          </a:p>
        </p:txBody>
      </p:sp>
    </p:spTree>
    <p:extLst>
      <p:ext uri="{BB962C8B-B14F-4D97-AF65-F5344CB8AC3E}">
        <p14:creationId xmlns:p14="http://schemas.microsoft.com/office/powerpoint/2010/main" val="30873537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152F10-1A5D-9FAD-AE55-4443FD5C67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C520F1-4465-05A4-AF5A-FB8C5C5280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07158B-444B-FEC1-4FE7-09147F7E0C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F398FCF-7BF3-46A9-9AC8-80C36578A121}" type="datetimeFigureOut">
              <a:rPr lang="en-US" smtClean="0"/>
              <a:t>4/22/2025</a:t>
            </a:fld>
            <a:endParaRPr lang="en-US"/>
          </a:p>
        </p:txBody>
      </p:sp>
      <p:sp>
        <p:nvSpPr>
          <p:cNvPr id="5" name="Footer Placeholder 4">
            <a:extLst>
              <a:ext uri="{FF2B5EF4-FFF2-40B4-BE49-F238E27FC236}">
                <a16:creationId xmlns:a16="http://schemas.microsoft.com/office/drawing/2014/main" id="{335C9F95-09DD-6831-4481-2BFCC60E29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448027A-3FA7-6185-BE84-AB20F959FD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30B3E97-1D21-48A6-A757-C45A40CBBC18}" type="slidenum">
              <a:rPr lang="en-US" smtClean="0"/>
              <a:t>‹#›</a:t>
            </a:fld>
            <a:endParaRPr lang="en-US"/>
          </a:p>
        </p:txBody>
      </p:sp>
    </p:spTree>
    <p:extLst>
      <p:ext uri="{BB962C8B-B14F-4D97-AF65-F5344CB8AC3E}">
        <p14:creationId xmlns:p14="http://schemas.microsoft.com/office/powerpoint/2010/main" val="112250652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webp"/><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1.xml"/><Relationship Id="rId4" Type="http://schemas.openxmlformats.org/officeDocument/2006/relationships/image" Target="../media/image32.jpg"/></Relationships>
</file>

<file path=ppt/slides/_rels/slide2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www.caribbean-history.org/"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www.britannica.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06C84F-4376-278A-D52E-C1A299EE1D95}"/>
              </a:ext>
            </a:extLst>
          </p:cNvPr>
          <p:cNvPicPr>
            <a:picLocks noChangeAspect="1"/>
          </p:cNvPicPr>
          <p:nvPr/>
        </p:nvPicPr>
        <p:blipFill>
          <a:blip r:embed="rId3">
            <a:extLst>
              <a:ext uri="{28A0092B-C50C-407E-A947-70E740481C1C}">
                <a14:useLocalDpi xmlns:a14="http://schemas.microsoft.com/office/drawing/2010/main" val="0"/>
              </a:ext>
            </a:extLst>
          </a:blip>
          <a:srcRect t="3077"/>
          <a:stretch/>
        </p:blipFill>
        <p:spPr>
          <a:xfrm>
            <a:off x="0" y="-1"/>
            <a:ext cx="12192000" cy="6855295"/>
          </a:xfrm>
          <a:prstGeom prst="rect">
            <a:avLst/>
          </a:prstGeom>
        </p:spPr>
      </p:pic>
      <p:sp>
        <p:nvSpPr>
          <p:cNvPr id="2" name="Title 1">
            <a:extLst>
              <a:ext uri="{FF2B5EF4-FFF2-40B4-BE49-F238E27FC236}">
                <a16:creationId xmlns:a16="http://schemas.microsoft.com/office/drawing/2014/main" id="{F45F63AB-7200-CA97-49F5-38ABA50FC785}"/>
              </a:ext>
            </a:extLst>
          </p:cNvPr>
          <p:cNvSpPr>
            <a:spLocks noGrp="1"/>
          </p:cNvSpPr>
          <p:nvPr>
            <p:ph type="ctrTitle"/>
          </p:nvPr>
        </p:nvSpPr>
        <p:spPr>
          <a:xfrm>
            <a:off x="0" y="0"/>
            <a:ext cx="12192000" cy="6858000"/>
          </a:xfrm>
        </p:spPr>
        <p:txBody>
          <a:bodyPr anchor="ctr">
            <a:noAutofit/>
          </a:bodyPr>
          <a:lstStyle/>
          <a:p>
            <a:pPr marL="0" marR="0" algn="ctr">
              <a:lnSpc>
                <a:spcPct val="107000"/>
              </a:lnSpc>
              <a:spcAft>
                <a:spcPts val="800"/>
              </a:spcAft>
            </a:pPr>
            <a:r>
              <a:rPr lang="en-US" sz="60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Caribbean Islands Historic View</a:t>
            </a:r>
            <a:br>
              <a:rPr lang="en-US" sz="1800" kern="1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br>
              <a:rPr lang="en-US" sz="1800" kern="100" dirty="0">
                <a:solidFill>
                  <a:schemeClr val="bg1"/>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br>
            <a:r>
              <a:rPr lang="en-US" sz="2800" b="1" dirty="0">
                <a:effectLst>
                  <a:outerShdw blurRad="38100" dist="38100" dir="2700000" algn="tl">
                    <a:srgbClr val="000000">
                      <a:alpha val="43137"/>
                    </a:srgbClr>
                  </a:outerShdw>
                </a:effectLst>
                <a:latin typeface="Times New Roman, serif"/>
              </a:rPr>
              <a:t>Presented by</a:t>
            </a:r>
            <a:br>
              <a:rPr lang="en-US" sz="2800"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latin typeface="Times New Roman, serif"/>
              </a:rPr>
              <a:t>Marc Silver</a:t>
            </a:r>
            <a:endParaRPr lang="en-US" sz="6000" kern="100" dirty="0">
              <a:effectLst>
                <a:outerShdw blurRad="38100" dist="38100" dir="2700000" algn="tl">
                  <a:srgbClr val="000000">
                    <a:alpha val="43137"/>
                  </a:srgbClr>
                </a:outerShdw>
              </a:effectLst>
              <a:latin typeface="Aptos" panose="020B0004020202020204" pitchFamily="34" charset="0"/>
              <a:ea typeface="Aptos" panose="020B0004020202020204" pitchFamily="34" charset="0"/>
            </a:endParaRPr>
          </a:p>
        </p:txBody>
      </p:sp>
    </p:spTree>
    <p:extLst>
      <p:ext uri="{BB962C8B-B14F-4D97-AF65-F5344CB8AC3E}">
        <p14:creationId xmlns:p14="http://schemas.microsoft.com/office/powerpoint/2010/main" val="940889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09472"/>
          </a:xfrm>
        </p:spPr>
        <p:txBody>
          <a:bodyPr anchor="ctr">
            <a:no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Pirate Period</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7408" y="1109473"/>
            <a:ext cx="11594592" cy="5748527"/>
          </a:xfrm>
        </p:spPr>
        <p:txBody>
          <a:bodyPr>
            <a:normAutofit fontScale="92500" lnSpcReduction="10000"/>
          </a:bodyPr>
          <a:lstStyle/>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During the 17th and 18th centuries, the Caribbean’s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wealth and trade routes attracted pirates and privateers. </a:t>
            </a: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Notorious figures like Blackbeard and Anne Bonny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became legends, and places like Port Royal, Jamaica,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gained infamy as pirate strongholds. </a:t>
            </a: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These marauders targeted Spanish treasure fleets,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creating a lawless but fascinating period. The pirate era left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an enduring legacy in Caribbean folklore and tourism,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contributing to its mystique as a region of adventure and intrigue. </a:t>
            </a: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Caribbean’s lucrative trade routes attracted pirates and privateers during the 17th and 18th centuries. Figures like Blackbeard and Anne Bonny became infamous, while cities like Port Royal in Jamaica became pirate strongholds. </a:t>
            </a: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This era added a layer of intrigue to the Caribbean’s history, blending lawlessness with legend.</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gn="l">
              <a:lnSpc>
                <a:spcPct val="115000"/>
              </a:lnSpc>
              <a:spcBef>
                <a:spcPts val="0"/>
              </a:spcBef>
              <a:spcAft>
                <a:spcPts val="800"/>
              </a:spcAft>
              <a:buFont typeface="Arial" panose="020B0604020202020204" pitchFamily="34" charset="0"/>
              <a:buChar char="•"/>
            </a:pPr>
            <a:endParaRPr lang="en-US" sz="2400" kern="100" dirty="0">
              <a:effectLst/>
              <a:ea typeface="Aptos" panose="020B0004020202020204" pitchFamily="34" charset="0"/>
            </a:endParaRPr>
          </a:p>
        </p:txBody>
      </p:sp>
      <p:pic>
        <p:nvPicPr>
          <p:cNvPr id="5" name="Picture 4">
            <a:extLst>
              <a:ext uri="{FF2B5EF4-FFF2-40B4-BE49-F238E27FC236}">
                <a16:creationId xmlns:a16="http://schemas.microsoft.com/office/drawing/2014/main" id="{2C7B9977-6286-11E6-EAD9-5A69BC22E1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7150" y="1109473"/>
            <a:ext cx="4514850" cy="3000375"/>
          </a:xfrm>
          <a:prstGeom prst="rect">
            <a:avLst/>
          </a:prstGeom>
        </p:spPr>
      </p:pic>
    </p:spTree>
    <p:extLst>
      <p:ext uri="{BB962C8B-B14F-4D97-AF65-F5344CB8AC3E}">
        <p14:creationId xmlns:p14="http://schemas.microsoft.com/office/powerpoint/2010/main" val="337210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0F6600BB-076C-86E0-9583-1DA21BAFE9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9FBE92-34FD-AE58-3B5C-3E45E9311B01}"/>
              </a:ext>
            </a:extLst>
          </p:cNvPr>
          <p:cNvSpPr>
            <a:spLocks noGrp="1"/>
          </p:cNvSpPr>
          <p:nvPr>
            <p:ph type="ctrTitle"/>
          </p:nvPr>
        </p:nvSpPr>
        <p:spPr>
          <a:xfrm>
            <a:off x="0" y="1"/>
            <a:ext cx="12192000" cy="1109472"/>
          </a:xfrm>
        </p:spPr>
        <p:txBody>
          <a:bodyPr anchor="ctr">
            <a:no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European Rivalries and the Caribbean</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61338A5A-0934-7F6F-9604-1CC443A6A2E4}"/>
              </a:ext>
            </a:extLst>
          </p:cNvPr>
          <p:cNvSpPr txBox="1"/>
          <p:nvPr/>
        </p:nvSpPr>
        <p:spPr>
          <a:xfrm>
            <a:off x="597877" y="1109473"/>
            <a:ext cx="11594123" cy="1851597"/>
          </a:xfrm>
          <a:prstGeom prst="rect">
            <a:avLst/>
          </a:prstGeom>
          <a:noFill/>
        </p:spPr>
        <p:txBody>
          <a:bodyPr wrap="square">
            <a:spAutoFit/>
          </a:bodyPr>
          <a:lstStyle/>
          <a:p>
            <a:pPr marL="0" marR="0">
              <a:lnSpc>
                <a:spcPct val="107000"/>
              </a:lnSpc>
              <a:spcAft>
                <a:spcPts val="80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European Rivalries and Impact on the Caribbean</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Caribbean became a battleground for European powers during wars like the Seven Years’ War and the Napoleonic Wars. </a:t>
            </a:r>
          </a:p>
          <a:p>
            <a:pPr marL="285750" marR="0" indent="-285750">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Colonies shifted hands as England, France, and Spain vied for dominance. </a:t>
            </a:r>
          </a:p>
        </p:txBody>
      </p:sp>
      <p:pic>
        <p:nvPicPr>
          <p:cNvPr id="8" name="Picture 7">
            <a:extLst>
              <a:ext uri="{FF2B5EF4-FFF2-40B4-BE49-F238E27FC236}">
                <a16:creationId xmlns:a16="http://schemas.microsoft.com/office/drawing/2014/main" id="{D44920B0-B6E8-4FAE-BDF8-FE7B914D1C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77661"/>
            <a:ext cx="5820506" cy="3880337"/>
          </a:xfrm>
          <a:prstGeom prst="rect">
            <a:avLst/>
          </a:prstGeom>
        </p:spPr>
      </p:pic>
      <p:sp>
        <p:nvSpPr>
          <p:cNvPr id="10" name="TextBox 9">
            <a:extLst>
              <a:ext uri="{FF2B5EF4-FFF2-40B4-BE49-F238E27FC236}">
                <a16:creationId xmlns:a16="http://schemas.microsoft.com/office/drawing/2014/main" id="{D02CFC27-104D-2D47-0034-02E218EFAAC8}"/>
              </a:ext>
            </a:extLst>
          </p:cNvPr>
          <p:cNvSpPr txBox="1"/>
          <p:nvPr/>
        </p:nvSpPr>
        <p:spPr>
          <a:xfrm>
            <a:off x="6002214" y="2977661"/>
            <a:ext cx="5914291" cy="3724866"/>
          </a:xfrm>
          <a:prstGeom prst="rect">
            <a:avLst/>
          </a:prstGeom>
          <a:noFill/>
        </p:spPr>
        <p:txBody>
          <a:bodyPr wrap="square">
            <a:spAutoFit/>
          </a:bodyPr>
          <a:lstStyle/>
          <a:p>
            <a:pPr marL="285750" marR="0" indent="-285750">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These rivalries fueled the expansion of sugar plantations and slave labor, embedding economic and social inequalities. </a:t>
            </a:r>
          </a:p>
          <a:p>
            <a:pPr marL="285750" marR="0" indent="-285750">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constant conflict and exploitation reshaped the islands’ political and cultural landscapes, laying the groundwork for the struggles and resilience seen in later centuries. </a:t>
            </a:r>
          </a:p>
        </p:txBody>
      </p:sp>
    </p:spTree>
    <p:extLst>
      <p:ext uri="{BB962C8B-B14F-4D97-AF65-F5344CB8AC3E}">
        <p14:creationId xmlns:p14="http://schemas.microsoft.com/office/powerpoint/2010/main" val="190326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336430"/>
          </a:xfrm>
        </p:spPr>
        <p:txBody>
          <a:bodyPr anchor="ctr">
            <a:no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Afro-Caribbean History</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609600" y="1441938"/>
            <a:ext cx="6318738" cy="5416062"/>
          </a:xfrm>
        </p:spPr>
        <p:txBody>
          <a:bodyPr>
            <a:normAutofit lnSpcReduction="10000"/>
          </a:bodyPr>
          <a:lstStyle/>
          <a:p>
            <a:pPr marL="0" marR="0" algn="l">
              <a:lnSpc>
                <a:spcPct val="107000"/>
              </a:lnSpc>
              <a:spcAft>
                <a:spcPts val="80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Slave Rebellions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Resistance to enslavement was a defining feature of Afro-Caribbean history. Enslaved Africans fought against oppression through acts of defiance and large-scale revolts. </a:t>
            </a: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Haitian Revolution, which led to Haiti’s independence in 1804, was a turning point, inspiring enslaved people across the Caribbean. </a:t>
            </a: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Smaller uprisings, such as the Jamaican Maroon Wars, showcased the courage and determination of those seeking freedom. </a:t>
            </a:r>
          </a:p>
        </p:txBody>
      </p:sp>
      <p:pic>
        <p:nvPicPr>
          <p:cNvPr id="5" name="Picture 4">
            <a:extLst>
              <a:ext uri="{FF2B5EF4-FFF2-40B4-BE49-F238E27FC236}">
                <a16:creationId xmlns:a16="http://schemas.microsoft.com/office/drawing/2014/main" id="{B3826631-AE3B-B766-7D46-3C87F8BAA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4923" y="1336431"/>
            <a:ext cx="5627076" cy="3751384"/>
          </a:xfrm>
          <a:prstGeom prst="rect">
            <a:avLst/>
          </a:prstGeom>
        </p:spPr>
      </p:pic>
    </p:spTree>
    <p:extLst>
      <p:ext uri="{BB962C8B-B14F-4D97-AF65-F5344CB8AC3E}">
        <p14:creationId xmlns:p14="http://schemas.microsoft.com/office/powerpoint/2010/main" val="277660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9B571C7F-E4D5-2656-44B7-506BE02129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D4A11B-9B9E-BB36-2B6C-8561ED69B61F}"/>
              </a:ext>
            </a:extLst>
          </p:cNvPr>
          <p:cNvSpPr>
            <a:spLocks noGrp="1"/>
          </p:cNvSpPr>
          <p:nvPr>
            <p:ph type="ctrTitle"/>
          </p:nvPr>
        </p:nvSpPr>
        <p:spPr>
          <a:xfrm>
            <a:off x="0" y="1"/>
            <a:ext cx="12192000" cy="1336430"/>
          </a:xfrm>
        </p:spPr>
        <p:txBody>
          <a:bodyPr anchor="ctr">
            <a:no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Afro-Caribbean History</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0B441BCB-19E0-DCF6-38C5-BDA119E5BB03}"/>
              </a:ext>
            </a:extLst>
          </p:cNvPr>
          <p:cNvSpPr>
            <a:spLocks noGrp="1"/>
          </p:cNvSpPr>
          <p:nvPr>
            <p:ph type="subTitle" idx="1"/>
          </p:nvPr>
        </p:nvSpPr>
        <p:spPr>
          <a:xfrm>
            <a:off x="609600" y="1441938"/>
            <a:ext cx="11582400" cy="1629508"/>
          </a:xfrm>
        </p:spPr>
        <p:txBody>
          <a:bodyPr>
            <a:normAutofit/>
          </a:bodyPr>
          <a:lstStyle/>
          <a:p>
            <a:pPr marL="0" marR="0" algn="l">
              <a:lnSpc>
                <a:spcPct val="107000"/>
              </a:lnSpc>
              <a:spcAft>
                <a:spcPts val="80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Slave Rebellions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These rebellions reshaped the region’s political and social landscape, leaving a legacy of resistance that continues to inspire. </a:t>
            </a:r>
          </a:p>
          <a:p>
            <a:pPr marL="342900" marR="0" indent="-342900" algn="l">
              <a:lnSpc>
                <a:spcPct val="107000"/>
              </a:lnSpc>
              <a:spcAft>
                <a:spcPts val="800"/>
              </a:spcAft>
              <a:buFont typeface="Arial" panose="020B0604020202020204" pitchFamily="34" charset="0"/>
              <a:buChar char="•"/>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5F2F362-B909-C82C-2581-9D1B7F87F20E}"/>
              </a:ext>
            </a:extLst>
          </p:cNvPr>
          <p:cNvSpPr txBox="1"/>
          <p:nvPr/>
        </p:nvSpPr>
        <p:spPr>
          <a:xfrm>
            <a:off x="6307015" y="2965939"/>
            <a:ext cx="5650523" cy="3339889"/>
          </a:xfrm>
          <a:prstGeom prst="rect">
            <a:avLst/>
          </a:prstGeom>
          <a:noFill/>
        </p:spPr>
        <p:txBody>
          <a:bodyPr wrap="square">
            <a:spAutoFit/>
          </a:bodyPr>
          <a:lstStyle/>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Enslaved Africans, brought to work on sugar plantations, resisted their oppression through rebellions and cultural preservation. </a:t>
            </a: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Notable uprisings, like the Haitian Revolution, reshaped the region’s history. Haiti’s independence in 1804 inspired enslaved peoples across the Caribbean.</a:t>
            </a:r>
            <a:endParaRPr lang="en-US" sz="2400" dirty="0"/>
          </a:p>
        </p:txBody>
      </p:sp>
      <p:pic>
        <p:nvPicPr>
          <p:cNvPr id="9" name="Picture 8">
            <a:extLst>
              <a:ext uri="{FF2B5EF4-FFF2-40B4-BE49-F238E27FC236}">
                <a16:creationId xmlns:a16="http://schemas.microsoft.com/office/drawing/2014/main" id="{626D0D9A-2904-A73F-3F44-6BDBB2209A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79152"/>
            <a:ext cx="6072553" cy="3878848"/>
          </a:xfrm>
          <a:prstGeom prst="rect">
            <a:avLst/>
          </a:prstGeom>
        </p:spPr>
      </p:pic>
    </p:spTree>
    <p:extLst>
      <p:ext uri="{BB962C8B-B14F-4D97-AF65-F5344CB8AC3E}">
        <p14:creationId xmlns:p14="http://schemas.microsoft.com/office/powerpoint/2010/main" val="144455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7B685059-97C3-4C3D-9807-9DFF733346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C37059-28B3-4829-FC1A-26CA86217B95}"/>
              </a:ext>
            </a:extLst>
          </p:cNvPr>
          <p:cNvSpPr>
            <a:spLocks noGrp="1"/>
          </p:cNvSpPr>
          <p:nvPr>
            <p:ph type="ctrTitle"/>
          </p:nvPr>
        </p:nvSpPr>
        <p:spPr>
          <a:xfrm>
            <a:off x="0" y="1"/>
            <a:ext cx="12192000" cy="1137137"/>
          </a:xfrm>
        </p:spPr>
        <p:txBody>
          <a:bodyPr anchor="ctr">
            <a:no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Colonial Dependency</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B450288A-2F43-21F8-645F-EFA8CB5653B2}"/>
              </a:ext>
            </a:extLst>
          </p:cNvPr>
          <p:cNvSpPr>
            <a:spLocks noGrp="1"/>
          </p:cNvSpPr>
          <p:nvPr>
            <p:ph type="subTitle" idx="1"/>
          </p:nvPr>
        </p:nvSpPr>
        <p:spPr>
          <a:xfrm>
            <a:off x="609600" y="1137138"/>
            <a:ext cx="11582400" cy="5720862"/>
          </a:xfrm>
        </p:spPr>
        <p:txBody>
          <a:bodyPr>
            <a:normAutofit fontScale="92500" lnSpcReduction="10000"/>
          </a:bodyPr>
          <a:lstStyle/>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Even after slavery’s abolition, colonial powers maintained control over Caribbean economies. </a:t>
            </a: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Former plantations shifted to indentured labor systems, bringing workers from India, China, and other regions. </a:t>
            </a: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This influx diversified the cultural landscape but also perpetuated economic inequalities. Many islands relied on exporting raw materials, leaving them vulnerable to global market changes. </a:t>
            </a: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struggles for self-sufficiency and independence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emerged from this dependency, shaping the Caribbean’s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modern identity and political movements. </a:t>
            </a: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Even after the abolition of slavery, many islands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remained economically dependent on colonial powers. </a:t>
            </a: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Systems of indentured labor replaced slavery, with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workers arriving from India, China, and elsewhere,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adding to the region’s cultural diversity.</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49802F2E-BFC1-C53C-005B-7CB0B279C4D4}"/>
              </a:ext>
            </a:extLst>
          </p:cNvPr>
          <p:cNvPicPr>
            <a:picLocks noChangeAspect="1"/>
          </p:cNvPicPr>
          <p:nvPr/>
        </p:nvPicPr>
        <p:blipFill>
          <a:blip r:embed="rId3">
            <a:extLst>
              <a:ext uri="{28A0092B-C50C-407E-A947-70E740481C1C}">
                <a14:useLocalDpi xmlns:a14="http://schemas.microsoft.com/office/drawing/2010/main" val="0"/>
              </a:ext>
            </a:extLst>
          </a:blip>
          <a:srcRect l="1188" r="1"/>
          <a:stretch/>
        </p:blipFill>
        <p:spPr>
          <a:xfrm>
            <a:off x="7291755" y="3429000"/>
            <a:ext cx="4900246" cy="3429001"/>
          </a:xfrm>
          <a:prstGeom prst="rect">
            <a:avLst/>
          </a:prstGeom>
        </p:spPr>
      </p:pic>
    </p:spTree>
    <p:extLst>
      <p:ext uri="{BB962C8B-B14F-4D97-AF65-F5344CB8AC3E}">
        <p14:creationId xmlns:p14="http://schemas.microsoft.com/office/powerpoint/2010/main" val="415362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55E4A31D-D6E5-25DF-F11B-4301A1A553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E41E51-6C23-595F-6653-F1636B70FD97}"/>
              </a:ext>
            </a:extLst>
          </p:cNvPr>
          <p:cNvSpPr>
            <a:spLocks noGrp="1"/>
          </p:cNvSpPr>
          <p:nvPr>
            <p:ph type="ctrTitle"/>
          </p:nvPr>
        </p:nvSpPr>
        <p:spPr>
          <a:xfrm>
            <a:off x="0" y="1"/>
            <a:ext cx="12192000" cy="1336430"/>
          </a:xfrm>
        </p:spPr>
        <p:txBody>
          <a:bodyPr anchor="ctr">
            <a:no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Wars Affecting the Caribbean</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41989CF1-AC87-47D3-1FBE-F847F5594B51}"/>
              </a:ext>
            </a:extLst>
          </p:cNvPr>
          <p:cNvSpPr>
            <a:spLocks noGrp="1"/>
          </p:cNvSpPr>
          <p:nvPr>
            <p:ph type="subTitle" idx="1"/>
          </p:nvPr>
        </p:nvSpPr>
        <p:spPr>
          <a:xfrm>
            <a:off x="7326922" y="1441938"/>
            <a:ext cx="4865077" cy="5416062"/>
          </a:xfrm>
        </p:spPr>
        <p:txBody>
          <a:bodyPr>
            <a:normAutofit lnSpcReduction="10000"/>
          </a:bodyPr>
          <a:lstStyle/>
          <a:p>
            <a:pPr marL="0" marR="0" algn="l">
              <a:lnSpc>
                <a:spcPct val="107000"/>
              </a:lnSpc>
              <a:spcAft>
                <a:spcPts val="80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The Early Colonial Wars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From the 16th to the 18th century, the Spanish, French, Dutch, and English fought to control the Caribbean’s lucrative territories. </a:t>
            </a: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Conflicts like the Anglo-Spanish War and the Franco-Dutch War redrew boundaries repeatedly.</a:t>
            </a: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These clashes centered on access to trade routes and resources, leaving lasting impacts on island governance and populations.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a:extLst>
              <a:ext uri="{FF2B5EF4-FFF2-40B4-BE49-F238E27FC236}">
                <a16:creationId xmlns:a16="http://schemas.microsoft.com/office/drawing/2014/main" id="{C16C7087-C2DC-5328-2098-AAEEEE1FB1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380"/>
          <a:stretch/>
        </p:blipFill>
        <p:spPr bwMode="auto">
          <a:xfrm>
            <a:off x="-128954" y="1336431"/>
            <a:ext cx="7209446" cy="5521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46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09472"/>
          </a:xfrm>
        </p:spPr>
        <p:txBody>
          <a:bodyPr anchor="ctr">
            <a:no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Wars Affecting the Caribbean</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7408" y="1209964"/>
            <a:ext cx="5193792" cy="5648036"/>
          </a:xfrm>
        </p:spPr>
        <p:txBody>
          <a:bodyPr>
            <a:normAutofit/>
          </a:bodyPr>
          <a:lstStyle/>
          <a:p>
            <a:pPr marL="0" marR="0" algn="l">
              <a:lnSpc>
                <a:spcPct val="107000"/>
              </a:lnSpc>
              <a:spcAft>
                <a:spcPts val="80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The Napoleonic Era</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During the Napoleonic Wars (1799-1815), the Caribbean’s sugar-rich islands were highly contested. </a:t>
            </a: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England gained dominance, seizing colonies like Trinidad and holding on to Jamaica, while France’s influence waned. </a:t>
            </a: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These conflicts shifted economic power and altered colonial hierarchies.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8612B3E4-93E9-C491-73D4-A891072D6B7F}"/>
              </a:ext>
            </a:extLst>
          </p:cNvPr>
          <p:cNvPicPr>
            <a:picLocks noChangeAspect="1"/>
          </p:cNvPicPr>
          <p:nvPr/>
        </p:nvPicPr>
        <p:blipFill>
          <a:blip r:embed="rId2">
            <a:extLst>
              <a:ext uri="{28A0092B-C50C-407E-A947-70E740481C1C}">
                <a14:useLocalDpi xmlns:a14="http://schemas.microsoft.com/office/drawing/2010/main" val="0"/>
              </a:ext>
            </a:extLst>
          </a:blip>
          <a:srcRect l="1109" r="7169"/>
          <a:stretch/>
        </p:blipFill>
        <p:spPr>
          <a:xfrm>
            <a:off x="5896708" y="1209964"/>
            <a:ext cx="6295292" cy="5648036"/>
          </a:xfrm>
          <a:prstGeom prst="rect">
            <a:avLst/>
          </a:prstGeom>
        </p:spPr>
      </p:pic>
    </p:spTree>
    <p:extLst>
      <p:ext uri="{BB962C8B-B14F-4D97-AF65-F5344CB8AC3E}">
        <p14:creationId xmlns:p14="http://schemas.microsoft.com/office/powerpoint/2010/main" val="369240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E9F41F84-CC9D-46CB-BE06-1E5C942B78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73F37A-15C7-B32C-4131-0B17EA22C140}"/>
              </a:ext>
            </a:extLst>
          </p:cNvPr>
          <p:cNvSpPr>
            <a:spLocks noGrp="1"/>
          </p:cNvSpPr>
          <p:nvPr>
            <p:ph type="ctrTitle"/>
          </p:nvPr>
        </p:nvSpPr>
        <p:spPr>
          <a:xfrm>
            <a:off x="0" y="1"/>
            <a:ext cx="12192000" cy="1085088"/>
          </a:xfrm>
        </p:spPr>
        <p:txBody>
          <a:bodyPr anchor="ctr">
            <a:norm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United States Involvement in the Caribbean</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B47C80E0-D496-7BC0-2D5C-891B872F4AF9}"/>
              </a:ext>
            </a:extLst>
          </p:cNvPr>
          <p:cNvSpPr>
            <a:spLocks noGrp="1"/>
          </p:cNvSpPr>
          <p:nvPr>
            <p:ph type="subTitle" idx="1"/>
          </p:nvPr>
        </p:nvSpPr>
        <p:spPr>
          <a:xfrm>
            <a:off x="426720" y="1085089"/>
            <a:ext cx="11765280" cy="2343911"/>
          </a:xfrm>
        </p:spPr>
        <p:txBody>
          <a:bodyPr>
            <a:noAutofit/>
          </a:bodyPr>
          <a:lstStyle/>
          <a:p>
            <a:pPr marL="0" marR="0" algn="l">
              <a:lnSpc>
                <a:spcPct val="107000"/>
              </a:lnSpc>
              <a:spcAft>
                <a:spcPts val="80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The Spanish-American War</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Spanish-American War in 1898 marked a turning point in U.S. involvement in the Caribbean. </a:t>
            </a: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war resulted in the U.S. acquiring Puerto Rico from Spain, establishing it as a territory. </a:t>
            </a:r>
          </a:p>
        </p:txBody>
      </p:sp>
      <p:pic>
        <p:nvPicPr>
          <p:cNvPr id="5" name="Picture 4">
            <a:extLst>
              <a:ext uri="{FF2B5EF4-FFF2-40B4-BE49-F238E27FC236}">
                <a16:creationId xmlns:a16="http://schemas.microsoft.com/office/drawing/2014/main" id="{A92B1A57-6AB4-43F9-1153-AC58A09832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13874"/>
            <a:ext cx="6834554" cy="3535416"/>
          </a:xfrm>
          <a:prstGeom prst="rect">
            <a:avLst/>
          </a:prstGeom>
        </p:spPr>
      </p:pic>
      <p:sp>
        <p:nvSpPr>
          <p:cNvPr id="7" name="TextBox 6">
            <a:extLst>
              <a:ext uri="{FF2B5EF4-FFF2-40B4-BE49-F238E27FC236}">
                <a16:creationId xmlns:a16="http://schemas.microsoft.com/office/drawing/2014/main" id="{188DD11C-DEA5-551A-D1B6-7222F0C623EB}"/>
              </a:ext>
            </a:extLst>
          </p:cNvPr>
          <p:cNvSpPr txBox="1"/>
          <p:nvPr/>
        </p:nvSpPr>
        <p:spPr>
          <a:xfrm>
            <a:off x="6981093" y="3313874"/>
            <a:ext cx="4999892" cy="3339889"/>
          </a:xfrm>
          <a:prstGeom prst="rect">
            <a:avLst/>
          </a:prstGeom>
          <a:noFill/>
        </p:spPr>
        <p:txBody>
          <a:bodyPr wrap="square">
            <a:spAutoFit/>
          </a:bodyPr>
          <a:lstStyle/>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This marked the beginning of an era where the U.S. would exert political and economic influence across the region. </a:t>
            </a: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Puerto Rico remains an unincorporated U.S. territory, shaping its governance and economy.</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62747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085088"/>
          </a:xfrm>
        </p:spPr>
        <p:txBody>
          <a:bodyPr anchor="ctr">
            <a:norm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Wars Affecting the Caribbean</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426720" y="1085090"/>
            <a:ext cx="11765280" cy="2448738"/>
          </a:xfrm>
        </p:spPr>
        <p:txBody>
          <a:bodyPr>
            <a:noAutofit/>
          </a:bodyPr>
          <a:lstStyle/>
          <a:p>
            <a:pPr marL="0" marR="0" algn="l">
              <a:lnSpc>
                <a:spcPct val="107000"/>
              </a:lnSpc>
              <a:spcAft>
                <a:spcPts val="80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The World Wars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In the 20th century, World War I and II had profound effects on the region. </a:t>
            </a: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Caribbean provided crucial resources, manpower, and strategic bases for the Allies. However, war-related disruptions led to economic hardships, spurring migration and decolonization movements. </a:t>
            </a:r>
          </a:p>
        </p:txBody>
      </p:sp>
      <p:pic>
        <p:nvPicPr>
          <p:cNvPr id="5" name="Picture 4">
            <a:extLst>
              <a:ext uri="{FF2B5EF4-FFF2-40B4-BE49-F238E27FC236}">
                <a16:creationId xmlns:a16="http://schemas.microsoft.com/office/drawing/2014/main" id="{007EAE2B-5CAF-718C-BF1F-E53FFC5A805A}"/>
              </a:ext>
            </a:extLst>
          </p:cNvPr>
          <p:cNvPicPr>
            <a:picLocks noChangeAspect="1"/>
          </p:cNvPicPr>
          <p:nvPr/>
        </p:nvPicPr>
        <p:blipFill>
          <a:blip r:embed="rId2">
            <a:extLst>
              <a:ext uri="{28A0092B-C50C-407E-A947-70E740481C1C}">
                <a14:useLocalDpi xmlns:a14="http://schemas.microsoft.com/office/drawing/2010/main" val="0"/>
              </a:ext>
            </a:extLst>
          </a:blip>
          <a:srcRect l="1252"/>
          <a:stretch/>
        </p:blipFill>
        <p:spPr>
          <a:xfrm>
            <a:off x="7631723" y="3245980"/>
            <a:ext cx="4560277" cy="3612019"/>
          </a:xfrm>
          <a:prstGeom prst="rect">
            <a:avLst/>
          </a:prstGeom>
        </p:spPr>
      </p:pic>
      <p:sp>
        <p:nvSpPr>
          <p:cNvPr id="7" name="TextBox 6">
            <a:extLst>
              <a:ext uri="{FF2B5EF4-FFF2-40B4-BE49-F238E27FC236}">
                <a16:creationId xmlns:a16="http://schemas.microsoft.com/office/drawing/2014/main" id="{BB4707F9-A746-FB59-C22A-028656861EA5}"/>
              </a:ext>
            </a:extLst>
          </p:cNvPr>
          <p:cNvSpPr txBox="1"/>
          <p:nvPr/>
        </p:nvSpPr>
        <p:spPr>
          <a:xfrm>
            <a:off x="426720" y="3487616"/>
            <a:ext cx="7369127" cy="3735895"/>
          </a:xfrm>
          <a:prstGeom prst="rect">
            <a:avLst/>
          </a:prstGeom>
          <a:noFill/>
        </p:spPr>
        <p:txBody>
          <a:bodyPr wrap="square">
            <a:spAutoFit/>
          </a:bodyPr>
          <a:lstStyle/>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These experiences reshaped the region’s socio-political landscape. The Caribbean’s strategic location made it pivotal in global conflicts. During both World Wars, the region supplied resources, labor, and soldiers to Allied forces. </a:t>
            </a: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wars also brought economic hardships, as trade disruptions and resource demands strained local economies. </a:t>
            </a:r>
          </a:p>
          <a:p>
            <a:pPr marL="285750" indent="-285750" algn="l">
              <a:buFont typeface="Arial" panose="020B0604020202020204" pitchFamily="34" charset="0"/>
              <a:buChar cha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77105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5D02DA84-EF13-CF80-D961-BC2325D12F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144061-7351-E67A-752A-409048DF6958}"/>
              </a:ext>
            </a:extLst>
          </p:cNvPr>
          <p:cNvSpPr>
            <a:spLocks noGrp="1"/>
          </p:cNvSpPr>
          <p:nvPr>
            <p:ph type="ctrTitle"/>
          </p:nvPr>
        </p:nvSpPr>
        <p:spPr>
          <a:xfrm>
            <a:off x="0" y="1"/>
            <a:ext cx="12192000" cy="1085088"/>
          </a:xfrm>
        </p:spPr>
        <p:txBody>
          <a:bodyPr anchor="ctr">
            <a:norm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United States Involvement in the Caribbean</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576248DC-93A0-BC22-D27F-3910D983162F}"/>
              </a:ext>
            </a:extLst>
          </p:cNvPr>
          <p:cNvSpPr>
            <a:spLocks noGrp="1"/>
          </p:cNvSpPr>
          <p:nvPr>
            <p:ph type="subTitle" idx="1"/>
          </p:nvPr>
        </p:nvSpPr>
        <p:spPr>
          <a:xfrm>
            <a:off x="426720" y="1085090"/>
            <a:ext cx="11765280" cy="1622942"/>
          </a:xfrm>
        </p:spPr>
        <p:txBody>
          <a:bodyPr>
            <a:noAutofit/>
          </a:bodyPr>
          <a:lstStyle/>
          <a:p>
            <a:pPr marR="0" algn="l">
              <a:lnSpc>
                <a:spcPct val="107000"/>
              </a:lnSpc>
              <a:spcAft>
                <a:spcPts val="80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The Monroe Doctrine and Roosevelt Corollary</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Monroe Doctrine (1823) signaled U.S. intent to limit European influence in the Caribbean and the Western Hemisphere. </a:t>
            </a:r>
          </a:p>
        </p:txBody>
      </p:sp>
      <p:pic>
        <p:nvPicPr>
          <p:cNvPr id="5" name="Picture 4">
            <a:extLst>
              <a:ext uri="{FF2B5EF4-FFF2-40B4-BE49-F238E27FC236}">
                <a16:creationId xmlns:a16="http://schemas.microsoft.com/office/drawing/2014/main" id="{03CA1321-31A6-B18E-EB35-60FC66597D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79076"/>
            <a:ext cx="7606974" cy="4278923"/>
          </a:xfrm>
          <a:prstGeom prst="rect">
            <a:avLst/>
          </a:prstGeom>
        </p:spPr>
      </p:pic>
      <p:sp>
        <p:nvSpPr>
          <p:cNvPr id="7" name="TextBox 6">
            <a:extLst>
              <a:ext uri="{FF2B5EF4-FFF2-40B4-BE49-F238E27FC236}">
                <a16:creationId xmlns:a16="http://schemas.microsoft.com/office/drawing/2014/main" id="{1BF5EB2D-1E94-27C6-EE6F-10994839A116}"/>
              </a:ext>
            </a:extLst>
          </p:cNvPr>
          <p:cNvSpPr txBox="1"/>
          <p:nvPr/>
        </p:nvSpPr>
        <p:spPr>
          <a:xfrm>
            <a:off x="7606974" y="2400833"/>
            <a:ext cx="4420903" cy="4131067"/>
          </a:xfrm>
          <a:prstGeom prst="rect">
            <a:avLst/>
          </a:prstGeom>
          <a:noFill/>
        </p:spPr>
        <p:txBody>
          <a:bodyPr wrap="square">
            <a:spAutoFit/>
          </a:bodyPr>
          <a:lstStyle/>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Later, the Roosevelt Corollary (1904) expanded this policy, justifying U.S. intervention in the region to ensure stability and protect American interests.</a:t>
            </a: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These doctrines led to military occupations and economic dominance over several Caribbean nations.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buFont typeface="Arial" panose="020B0604020202020204" pitchFamily="34" charset="0"/>
              <a:buChar cha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64373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477107"/>
          </a:xfrm>
        </p:spPr>
        <p:txBody>
          <a:bodyPr anchor="ctr">
            <a:norm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Locating Paradise</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73024" y="1477108"/>
            <a:ext cx="11314176" cy="5380891"/>
          </a:xfrm>
        </p:spPr>
        <p:txBody>
          <a:bodyPr>
            <a:noAutofit/>
          </a:bodyPr>
          <a:lstStyle/>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This stunning region lies nestled between North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and South America, bordered by the Gulf of Mexico,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Atlantic Ocean, and the Caribbean Sea. </a:t>
            </a: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Comprising over 7,000 islands, islets, reefs, and cays,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Caribbean stretches from the Bahamas in the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north to Trinidad and Tobago near South America. </a:t>
            </a: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Understanding its geography is key to appreciating its diverse history and culture. Today, we’ll journey from the days of the indigenous peoples, through colonization and its aftermath, to the thriving societies and economies of modern-day Caribbean islands. This presentation offers a snapshot of life in the Caribbean, blending historical insights with sociological perspectives to illuminate the forces that have shaped these islands.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C1E13A23-F41F-2EBF-7E85-04DDAA8D0451}"/>
              </a:ext>
            </a:extLst>
          </p:cNvPr>
          <p:cNvPicPr>
            <a:picLocks noChangeAspect="1"/>
          </p:cNvPicPr>
          <p:nvPr/>
        </p:nvPicPr>
        <p:blipFill>
          <a:blip r:embed="rId2">
            <a:extLst>
              <a:ext uri="{28A0092B-C50C-407E-A947-70E740481C1C}">
                <a14:useLocalDpi xmlns:a14="http://schemas.microsoft.com/office/drawing/2010/main" val="0"/>
              </a:ext>
            </a:extLst>
          </a:blip>
          <a:srcRect l="17932" t="11470" r="28191" b="20626"/>
          <a:stretch/>
        </p:blipFill>
        <p:spPr>
          <a:xfrm>
            <a:off x="7644384" y="1477109"/>
            <a:ext cx="4547616" cy="2730463"/>
          </a:xfrm>
          <a:prstGeom prst="rect">
            <a:avLst/>
          </a:prstGeom>
        </p:spPr>
      </p:pic>
    </p:spTree>
    <p:extLst>
      <p:ext uri="{BB962C8B-B14F-4D97-AF65-F5344CB8AC3E}">
        <p14:creationId xmlns:p14="http://schemas.microsoft.com/office/powerpoint/2010/main" val="195793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94816"/>
          </a:xfrm>
        </p:spPr>
        <p:txBody>
          <a:bodyPr anchor="ctr">
            <a:norm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United States Involvement in the Caribbean</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632577" y="1370662"/>
            <a:ext cx="6061300" cy="5297423"/>
          </a:xfrm>
        </p:spPr>
        <p:txBody>
          <a:bodyPr>
            <a:normAutofit/>
          </a:bodyPr>
          <a:lstStyle/>
          <a:p>
            <a:pPr marR="0" algn="l">
              <a:lnSpc>
                <a:spcPct val="107000"/>
              </a:lnSpc>
              <a:spcAft>
                <a:spcPts val="80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Military Occupations and Economic Control</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In the early 20th century, the U.S. occupied countries like Haiti (1915-1934) and the Dominican Republic (1916-1924), asserting control under the guise of maintaining order. </a:t>
            </a: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U.S. also dominated industries like sugar and bananas, influencing local economies and politics. </a:t>
            </a:r>
          </a:p>
          <a:p>
            <a:pPr algn="l"/>
            <a:endParaRPr lang="en-US" dirty="0"/>
          </a:p>
        </p:txBody>
      </p:sp>
      <p:pic>
        <p:nvPicPr>
          <p:cNvPr id="5" name="Picture 4">
            <a:extLst>
              <a:ext uri="{FF2B5EF4-FFF2-40B4-BE49-F238E27FC236}">
                <a16:creationId xmlns:a16="http://schemas.microsoft.com/office/drawing/2014/main" id="{5B966EF5-5370-58C9-C4A8-03FEB8A15E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1992" y="1371599"/>
            <a:ext cx="5100007" cy="5100007"/>
          </a:xfrm>
          <a:prstGeom prst="rect">
            <a:avLst/>
          </a:prstGeom>
        </p:spPr>
      </p:pic>
      <p:sp>
        <p:nvSpPr>
          <p:cNvPr id="7" name="TextBox 6">
            <a:extLst>
              <a:ext uri="{FF2B5EF4-FFF2-40B4-BE49-F238E27FC236}">
                <a16:creationId xmlns:a16="http://schemas.microsoft.com/office/drawing/2014/main" id="{0F3B9CB5-4FFD-6570-0D54-5F287CF917DC}"/>
              </a:ext>
            </a:extLst>
          </p:cNvPr>
          <p:cNvSpPr txBox="1"/>
          <p:nvPr/>
        </p:nvSpPr>
        <p:spPr>
          <a:xfrm>
            <a:off x="7091992" y="6468030"/>
            <a:ext cx="5100007" cy="400110"/>
          </a:xfrm>
          <a:prstGeom prst="rect">
            <a:avLst/>
          </a:prstGeom>
          <a:noFill/>
        </p:spPr>
        <p:txBody>
          <a:bodyPr wrap="square">
            <a:spAutoFit/>
          </a:bodyPr>
          <a:lstStyle/>
          <a:p>
            <a:pPr algn="ctr"/>
            <a:r>
              <a:rPr lang="en-US" sz="2000" b="1" dirty="0"/>
              <a:t>US Seizure of Haiti 1915</a:t>
            </a:r>
          </a:p>
        </p:txBody>
      </p:sp>
    </p:spTree>
    <p:extLst>
      <p:ext uri="{BB962C8B-B14F-4D97-AF65-F5344CB8AC3E}">
        <p14:creationId xmlns:p14="http://schemas.microsoft.com/office/powerpoint/2010/main" val="319555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D013D2A3-FECB-00C3-D28A-00B79D509F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1BB031-638B-70D6-4E31-AA859ABDF629}"/>
              </a:ext>
            </a:extLst>
          </p:cNvPr>
          <p:cNvSpPr>
            <a:spLocks noGrp="1"/>
          </p:cNvSpPr>
          <p:nvPr>
            <p:ph type="ctrTitle"/>
          </p:nvPr>
        </p:nvSpPr>
        <p:spPr>
          <a:xfrm>
            <a:off x="0" y="1"/>
            <a:ext cx="12192000" cy="1194816"/>
          </a:xfrm>
        </p:spPr>
        <p:txBody>
          <a:bodyPr anchor="ctr">
            <a:norm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United States Involvement in the Caribbean</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42AAA126-2579-0736-BCB3-3F7C6F818233}"/>
              </a:ext>
            </a:extLst>
          </p:cNvPr>
          <p:cNvSpPr>
            <a:spLocks noGrp="1"/>
          </p:cNvSpPr>
          <p:nvPr>
            <p:ph type="subTitle" idx="1"/>
          </p:nvPr>
        </p:nvSpPr>
        <p:spPr>
          <a:xfrm>
            <a:off x="597408" y="1194818"/>
            <a:ext cx="11252708" cy="1794568"/>
          </a:xfrm>
        </p:spPr>
        <p:txBody>
          <a:bodyPr>
            <a:normAutofit/>
          </a:bodyPr>
          <a:lstStyle/>
          <a:p>
            <a:pPr marR="0" algn="l">
              <a:lnSpc>
                <a:spcPct val="107000"/>
              </a:lnSpc>
              <a:spcAft>
                <a:spcPts val="80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Military Occupations and Economic Control</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Agreements like the Platt Amendment (1901) allowed the U.S. to maintain influence over Cuba even after its independence. </a:t>
            </a:r>
          </a:p>
        </p:txBody>
      </p:sp>
      <p:pic>
        <p:nvPicPr>
          <p:cNvPr id="5" name="Picture 4">
            <a:extLst>
              <a:ext uri="{FF2B5EF4-FFF2-40B4-BE49-F238E27FC236}">
                <a16:creationId xmlns:a16="http://schemas.microsoft.com/office/drawing/2014/main" id="{936808C0-07F3-C340-85DC-F3F534D210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4586"/>
            <a:ext cx="7579304" cy="4173414"/>
          </a:xfrm>
          <a:prstGeom prst="rect">
            <a:avLst/>
          </a:prstGeom>
        </p:spPr>
      </p:pic>
      <p:sp>
        <p:nvSpPr>
          <p:cNvPr id="7" name="TextBox 6">
            <a:extLst>
              <a:ext uri="{FF2B5EF4-FFF2-40B4-BE49-F238E27FC236}">
                <a16:creationId xmlns:a16="http://schemas.microsoft.com/office/drawing/2014/main" id="{51602715-16B0-BC68-ADB3-07BE0ED43F5C}"/>
              </a:ext>
            </a:extLst>
          </p:cNvPr>
          <p:cNvSpPr txBox="1"/>
          <p:nvPr/>
        </p:nvSpPr>
        <p:spPr>
          <a:xfrm>
            <a:off x="7737231" y="2684586"/>
            <a:ext cx="4325816" cy="4513608"/>
          </a:xfrm>
          <a:prstGeom prst="rect">
            <a:avLst/>
          </a:prstGeom>
          <a:noFill/>
        </p:spPr>
        <p:txBody>
          <a:bodyPr wrap="square">
            <a:spAutoFit/>
          </a:bodyPr>
          <a:lstStyle/>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While many islands gained independence during the 20th century, others, like Puerto Rico and the British Virgin Islands, remain territories of larger nations</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These relationships influence governance, trade, and identity in the modern Caribbean.</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a:lnSpc>
                <a:spcPct val="107000"/>
              </a:lnSpc>
              <a:spcAft>
                <a:spcPts val="800"/>
              </a:spcAft>
              <a:buSzPts val="1000"/>
              <a:buFont typeface="Courier New" panose="02070309020205020404" pitchFamily="49" charset="0"/>
              <a:buChar char="o"/>
              <a:tabLst>
                <a:tab pos="742950" algn="l"/>
              </a:tabLst>
            </a:pPr>
            <a:endParaRPr lang="en-US" sz="1700" kern="1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dirty="0"/>
          </a:p>
        </p:txBody>
      </p:sp>
    </p:spTree>
    <p:extLst>
      <p:ext uri="{BB962C8B-B14F-4D97-AF65-F5344CB8AC3E}">
        <p14:creationId xmlns:p14="http://schemas.microsoft.com/office/powerpoint/2010/main" val="370985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33856"/>
          </a:xfrm>
        </p:spPr>
        <p:txBody>
          <a:bodyPr anchor="ctr">
            <a:noAutofit/>
          </a:bodyPr>
          <a:lstStyle/>
          <a:p>
            <a:pPr marL="0" marR="0">
              <a:lnSpc>
                <a:spcPct val="107000"/>
              </a:lnSpc>
              <a:spcAft>
                <a:spcPts val="800"/>
              </a:spcAft>
            </a:pP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Economic Change in the 20th Century</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7408" y="1133857"/>
            <a:ext cx="5498592" cy="5724143"/>
          </a:xfrm>
        </p:spPr>
        <p:txBody>
          <a:bodyPr>
            <a:normAutofit/>
          </a:bodyPr>
          <a:lstStyle/>
          <a:p>
            <a:pPr marR="0" algn="l">
              <a:lnSpc>
                <a:spcPct val="107000"/>
              </a:lnSpc>
              <a:spcAft>
                <a:spcPts val="80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Oil and Energy Industries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Trinidad and Tobago emerged as a powerhouse in the oil and natural gas sector during the 20th century. </a:t>
            </a: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These resources became vital to the nation’s economy, allowing significant investment in infrastructure and social programs. </a:t>
            </a: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This shift helped diversify its economic base, making it less reliant on agriculture and boosting its global economic profile.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a:lnSpc>
                <a:spcPct val="107000"/>
              </a:lnSpc>
              <a:spcAft>
                <a:spcPts val="800"/>
              </a:spcAft>
              <a:buSzPts val="1000"/>
              <a:buFont typeface="Courier New" panose="02070309020205020404" pitchFamily="49" charset="0"/>
              <a:buChar char="o"/>
              <a:tabLst>
                <a:tab pos="914400" algn="l"/>
              </a:tabLs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0D220248-8C70-9C28-4FD8-395190B2B7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9023" y="1133858"/>
            <a:ext cx="6082977" cy="3520204"/>
          </a:xfrm>
          <a:prstGeom prst="rect">
            <a:avLst/>
          </a:prstGeom>
        </p:spPr>
      </p:pic>
      <p:pic>
        <p:nvPicPr>
          <p:cNvPr id="7" name="Picture 6">
            <a:extLst>
              <a:ext uri="{FF2B5EF4-FFF2-40B4-BE49-F238E27FC236}">
                <a16:creationId xmlns:a16="http://schemas.microsoft.com/office/drawing/2014/main" id="{113A842A-798A-70DB-2FD0-FE4BED31906D}"/>
              </a:ext>
            </a:extLst>
          </p:cNvPr>
          <p:cNvPicPr>
            <a:picLocks noChangeAspect="1"/>
          </p:cNvPicPr>
          <p:nvPr/>
        </p:nvPicPr>
        <p:blipFill>
          <a:blip r:embed="rId3">
            <a:extLst>
              <a:ext uri="{28A0092B-C50C-407E-A947-70E740481C1C}">
                <a14:useLocalDpi xmlns:a14="http://schemas.microsoft.com/office/drawing/2010/main" val="0"/>
              </a:ext>
            </a:extLst>
          </a:blip>
          <a:srcRect b="7075"/>
          <a:stretch/>
        </p:blipFill>
        <p:spPr>
          <a:xfrm>
            <a:off x="6109023" y="4654062"/>
            <a:ext cx="6070785" cy="2203937"/>
          </a:xfrm>
          <a:prstGeom prst="rect">
            <a:avLst/>
          </a:prstGeom>
        </p:spPr>
      </p:pic>
    </p:spTree>
    <p:extLst>
      <p:ext uri="{BB962C8B-B14F-4D97-AF65-F5344CB8AC3E}">
        <p14:creationId xmlns:p14="http://schemas.microsoft.com/office/powerpoint/2010/main" val="336234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0"/>
            <a:ext cx="12192000" cy="1523999"/>
          </a:xfrm>
        </p:spPr>
        <p:txBody>
          <a:bodyPr anchor="ctr">
            <a:noAutofit/>
          </a:bodyPr>
          <a:lstStyle/>
          <a:p>
            <a:pPr marL="0" marR="0">
              <a:lnSpc>
                <a:spcPct val="107000"/>
              </a:lnSpc>
              <a:spcAft>
                <a:spcPts val="800"/>
              </a:spcAft>
            </a:pP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Economic Change in the 20th Century</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7408" y="1524000"/>
            <a:ext cx="11492992" cy="5334000"/>
          </a:xfrm>
        </p:spPr>
        <p:txBody>
          <a:bodyPr>
            <a:noAutofit/>
          </a:bodyPr>
          <a:lstStyle/>
          <a:p>
            <a:pPr marL="0" marR="0" algn="l">
              <a:lnSpc>
                <a:spcPct val="107000"/>
              </a:lnSpc>
              <a:spcAft>
                <a:spcPts val="80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Manufacturing and Exports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Countries like Barbados and the Dominican Republic developed robust manufacturing industries, producing goods like textiles, electronics, and rum. </a:t>
            </a: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Export-driven economies flourished, leveraging proximity to North America and Europe. These industries provided jobs and contributed to economic stability, complementing tourism and agriculture.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F6170C84-047D-33C3-9312-18AEF98B5A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96154"/>
            <a:ext cx="4376615" cy="2461846"/>
          </a:xfrm>
          <a:prstGeom prst="rect">
            <a:avLst/>
          </a:prstGeom>
        </p:spPr>
      </p:pic>
      <p:pic>
        <p:nvPicPr>
          <p:cNvPr id="7" name="Picture 6">
            <a:extLst>
              <a:ext uri="{FF2B5EF4-FFF2-40B4-BE49-F238E27FC236}">
                <a16:creationId xmlns:a16="http://schemas.microsoft.com/office/drawing/2014/main" id="{746ADDEB-B9E3-9218-FD63-FD1BC41188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0289" y="4396152"/>
            <a:ext cx="4104550" cy="2461847"/>
          </a:xfrm>
          <a:prstGeom prst="rect">
            <a:avLst/>
          </a:prstGeom>
        </p:spPr>
      </p:pic>
      <p:pic>
        <p:nvPicPr>
          <p:cNvPr id="9" name="Picture 8">
            <a:extLst>
              <a:ext uri="{FF2B5EF4-FFF2-40B4-BE49-F238E27FC236}">
                <a16:creationId xmlns:a16="http://schemas.microsoft.com/office/drawing/2014/main" id="{486EC013-3398-F40A-3028-1E37471FD7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4839" y="4385333"/>
            <a:ext cx="3708998" cy="2472665"/>
          </a:xfrm>
          <a:prstGeom prst="rect">
            <a:avLst/>
          </a:prstGeom>
        </p:spPr>
      </p:pic>
    </p:spTree>
    <p:extLst>
      <p:ext uri="{BB962C8B-B14F-4D97-AF65-F5344CB8AC3E}">
        <p14:creationId xmlns:p14="http://schemas.microsoft.com/office/powerpoint/2010/main" val="341189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5EDB2B43-37E9-AF0F-C6C4-EA7F6C29F0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51588B-9C09-8E60-323E-206E4491CB8B}"/>
              </a:ext>
            </a:extLst>
          </p:cNvPr>
          <p:cNvSpPr>
            <a:spLocks noGrp="1"/>
          </p:cNvSpPr>
          <p:nvPr>
            <p:ph type="ctrTitle"/>
          </p:nvPr>
        </p:nvSpPr>
        <p:spPr>
          <a:xfrm>
            <a:off x="0" y="0"/>
            <a:ext cx="12192000" cy="1523999"/>
          </a:xfrm>
        </p:spPr>
        <p:txBody>
          <a:bodyPr anchor="ctr">
            <a:noAutofit/>
          </a:bodyPr>
          <a:lstStyle/>
          <a:p>
            <a:pPr marL="0" marR="0">
              <a:lnSpc>
                <a:spcPct val="107000"/>
              </a:lnSpc>
              <a:spcAft>
                <a:spcPts val="800"/>
              </a:spcAft>
            </a:pP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Economic Change in the 20th Century</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F41A7C0-6113-0E60-7C12-E52B749C9FE5}"/>
              </a:ext>
            </a:extLst>
          </p:cNvPr>
          <p:cNvSpPr>
            <a:spLocks noGrp="1"/>
          </p:cNvSpPr>
          <p:nvPr>
            <p:ph type="subTitle" idx="1"/>
          </p:nvPr>
        </p:nvSpPr>
        <p:spPr>
          <a:xfrm>
            <a:off x="597408" y="1524000"/>
            <a:ext cx="5662715" cy="5334000"/>
          </a:xfrm>
        </p:spPr>
        <p:txBody>
          <a:bodyPr>
            <a:noAutofit/>
          </a:bodyPr>
          <a:lstStyle/>
          <a:p>
            <a:pPr marR="0" algn="l">
              <a:lnSpc>
                <a:spcPct val="107000"/>
              </a:lnSpc>
              <a:spcAft>
                <a:spcPts val="80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Financial Services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Cayman Islands, the Bahamas, and Bermuda became renowned financial hubs. </a:t>
            </a: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By offering low taxes and business-friendly regulations, these islands attracted international banking, insurance, and investment firms. </a:t>
            </a: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Financial services grew into a cornerstone of these economies, bolstering revenue and employment opportunities.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476F2DE2-71BC-B44A-8B4C-77CFD6E5A7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7150" y="1695452"/>
            <a:ext cx="4514850" cy="2533650"/>
          </a:xfrm>
          <a:prstGeom prst="rect">
            <a:avLst/>
          </a:prstGeom>
        </p:spPr>
      </p:pic>
      <p:pic>
        <p:nvPicPr>
          <p:cNvPr id="9" name="Picture 8">
            <a:extLst>
              <a:ext uri="{FF2B5EF4-FFF2-40B4-BE49-F238E27FC236}">
                <a16:creationId xmlns:a16="http://schemas.microsoft.com/office/drawing/2014/main" id="{9528D697-2D41-1C21-62BE-7BF4C4A413BA}"/>
              </a:ext>
            </a:extLst>
          </p:cNvPr>
          <p:cNvPicPr>
            <a:picLocks noChangeAspect="1"/>
          </p:cNvPicPr>
          <p:nvPr/>
        </p:nvPicPr>
        <p:blipFill>
          <a:blip r:embed="rId3">
            <a:extLst>
              <a:ext uri="{28A0092B-C50C-407E-A947-70E740481C1C}">
                <a14:useLocalDpi xmlns:a14="http://schemas.microsoft.com/office/drawing/2010/main" val="0"/>
              </a:ext>
            </a:extLst>
          </a:blip>
          <a:srcRect t="8081" b="7741"/>
          <a:stretch/>
        </p:blipFill>
        <p:spPr>
          <a:xfrm>
            <a:off x="6260123" y="4276726"/>
            <a:ext cx="4514850" cy="2533650"/>
          </a:xfrm>
          <a:prstGeom prst="rect">
            <a:avLst/>
          </a:prstGeom>
        </p:spPr>
      </p:pic>
    </p:spTree>
    <p:extLst>
      <p:ext uri="{BB962C8B-B14F-4D97-AF65-F5344CB8AC3E}">
        <p14:creationId xmlns:p14="http://schemas.microsoft.com/office/powerpoint/2010/main" val="211348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0"/>
            <a:ext cx="12192000" cy="1510635"/>
          </a:xfrm>
        </p:spPr>
        <p:txBody>
          <a:bodyPr anchor="ctr">
            <a:normAutofit/>
          </a:bodyPr>
          <a:lstStyle/>
          <a:p>
            <a:pPr marL="0" marR="0">
              <a:lnSpc>
                <a:spcPct val="107000"/>
              </a:lnSpc>
              <a:spcAft>
                <a:spcPts val="800"/>
              </a:spcAft>
            </a:pP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Economic Change in the 20th Century</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4942182" y="1510636"/>
            <a:ext cx="7249818" cy="5347364"/>
          </a:xfrm>
        </p:spPr>
        <p:txBody>
          <a:bodyPr>
            <a:normAutofit/>
          </a:bodyPr>
          <a:lstStyle/>
          <a:p>
            <a:pPr marL="0" marR="0" algn="l">
              <a:lnSpc>
                <a:spcPct val="107000"/>
              </a:lnSpc>
              <a:spcAft>
                <a:spcPts val="80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Modern Innovations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Contemporary Caribbean economies blend traditional industries with modern innovations. </a:t>
            </a: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Agriculture, fisheries, and crafts coexist alongside renewable energy initiatives and tech startups. </a:t>
            </a: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Regional cooperation, such as through CARICOM, supports economic stability and growth. </a:t>
            </a: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These modern efforts highlight the Caribbean’s adaptability and focus on sustainable development.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F26932B7-3D4C-0F2D-E314-B9E3DF2507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10636"/>
            <a:ext cx="4942182" cy="4970585"/>
          </a:xfrm>
          <a:prstGeom prst="rect">
            <a:avLst/>
          </a:prstGeom>
        </p:spPr>
      </p:pic>
    </p:spTree>
    <p:extLst>
      <p:ext uri="{BB962C8B-B14F-4D97-AF65-F5344CB8AC3E}">
        <p14:creationId xmlns:p14="http://schemas.microsoft.com/office/powerpoint/2010/main" val="230218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33856"/>
          </a:xfrm>
        </p:spPr>
        <p:txBody>
          <a:bodyPr anchor="ctr">
            <a:norm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Modern Tourism</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7408" y="1133857"/>
            <a:ext cx="11472672" cy="5724143"/>
          </a:xfrm>
        </p:spPr>
        <p:txBody>
          <a:bodyPr>
            <a:normAutofit/>
          </a:bodyPr>
          <a:lstStyle/>
          <a:p>
            <a:pPr marR="0" algn="l">
              <a:lnSpc>
                <a:spcPct val="107000"/>
              </a:lnSpc>
              <a:spcAft>
                <a:spcPts val="80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Tourism’s Economic Impact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Tourism is the lifeblood of the modern Caribbean economy, with millions of visitors annually contributing to GDP and employment. </a:t>
            </a: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Iconic attractions like Jamaica’s beaches, the Bahamas’ coral reefs, and Cuba’s colonial cities draw global attention. </a:t>
            </a: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Many islands rely on tourism as a primary source of revenue, investing heavily in resorts, airports, and cruise ports.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6097B2E6-2833-9A21-73B2-8B4B618684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9630" y="4600574"/>
            <a:ext cx="4302369" cy="2257425"/>
          </a:xfrm>
          <a:prstGeom prst="rect">
            <a:avLst/>
          </a:prstGeom>
        </p:spPr>
      </p:pic>
      <p:pic>
        <p:nvPicPr>
          <p:cNvPr id="7" name="Picture 6">
            <a:extLst>
              <a:ext uri="{FF2B5EF4-FFF2-40B4-BE49-F238E27FC236}">
                <a16:creationId xmlns:a16="http://schemas.microsoft.com/office/drawing/2014/main" id="{70DBB2ED-31FE-99D9-7D5D-B591878400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00575"/>
            <a:ext cx="4514850" cy="2257425"/>
          </a:xfrm>
          <a:prstGeom prst="rect">
            <a:avLst/>
          </a:prstGeom>
        </p:spPr>
      </p:pic>
      <p:pic>
        <p:nvPicPr>
          <p:cNvPr id="9" name="Picture 8">
            <a:extLst>
              <a:ext uri="{FF2B5EF4-FFF2-40B4-BE49-F238E27FC236}">
                <a16:creationId xmlns:a16="http://schemas.microsoft.com/office/drawing/2014/main" id="{016E3F57-4D77-02F6-D73B-A9A733E3A5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4850" y="4592858"/>
            <a:ext cx="3374780" cy="2262570"/>
          </a:xfrm>
          <a:prstGeom prst="rect">
            <a:avLst/>
          </a:prstGeom>
        </p:spPr>
      </p:pic>
    </p:spTree>
    <p:extLst>
      <p:ext uri="{BB962C8B-B14F-4D97-AF65-F5344CB8AC3E}">
        <p14:creationId xmlns:p14="http://schemas.microsoft.com/office/powerpoint/2010/main" val="3068713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6B470C40-4119-6A34-E989-CC04ADC1F4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BB0C64-873F-E807-A47D-E5BF20B66A50}"/>
              </a:ext>
            </a:extLst>
          </p:cNvPr>
          <p:cNvSpPr>
            <a:spLocks noGrp="1"/>
          </p:cNvSpPr>
          <p:nvPr>
            <p:ph type="ctrTitle"/>
          </p:nvPr>
        </p:nvSpPr>
        <p:spPr>
          <a:xfrm>
            <a:off x="0" y="1"/>
            <a:ext cx="12192000" cy="1133856"/>
          </a:xfrm>
        </p:spPr>
        <p:txBody>
          <a:bodyPr anchor="ctr">
            <a:norm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Modern Tourism</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E6C82DF8-36AE-B46D-CE8B-526F27FBFCCD}"/>
              </a:ext>
            </a:extLst>
          </p:cNvPr>
          <p:cNvSpPr>
            <a:spLocks noGrp="1"/>
          </p:cNvSpPr>
          <p:nvPr>
            <p:ph type="subTitle" idx="1"/>
          </p:nvPr>
        </p:nvSpPr>
        <p:spPr>
          <a:xfrm>
            <a:off x="597408" y="1133857"/>
            <a:ext cx="4584192" cy="5724143"/>
          </a:xfrm>
        </p:spPr>
        <p:txBody>
          <a:bodyPr>
            <a:normAutofit/>
          </a:bodyPr>
          <a:lstStyle/>
          <a:p>
            <a:pPr marR="0" algn="l">
              <a:lnSpc>
                <a:spcPct val="107000"/>
              </a:lnSpc>
              <a:spcAft>
                <a:spcPts val="80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Cultural Tourism</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Beyond beaches, the Caribbean offers rich cultural experiences. </a:t>
            </a: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Festivals like Trinidad’s Carnival and Barbados’ Crop Over celebrate heritage, music, and food. </a:t>
            </a: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Visitors explore historic plantations, vibrant markets, and local arts, deepening their connection to the islands’ unique identities.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2FC90B1A-B490-DCB3-223E-164F676B3BD0}"/>
              </a:ext>
            </a:extLst>
          </p:cNvPr>
          <p:cNvPicPr>
            <a:picLocks noChangeAspect="1"/>
          </p:cNvPicPr>
          <p:nvPr/>
        </p:nvPicPr>
        <p:blipFill>
          <a:blip r:embed="rId2">
            <a:extLst>
              <a:ext uri="{28A0092B-C50C-407E-A947-70E740481C1C}">
                <a14:useLocalDpi xmlns:a14="http://schemas.microsoft.com/office/drawing/2010/main" val="0"/>
              </a:ext>
            </a:extLst>
          </a:blip>
          <a:srcRect l="11907"/>
          <a:stretch/>
        </p:blipFill>
        <p:spPr>
          <a:xfrm>
            <a:off x="5181600" y="1333499"/>
            <a:ext cx="7010400" cy="5524499"/>
          </a:xfrm>
          <a:prstGeom prst="rect">
            <a:avLst/>
          </a:prstGeom>
        </p:spPr>
      </p:pic>
    </p:spTree>
    <p:extLst>
      <p:ext uri="{BB962C8B-B14F-4D97-AF65-F5344CB8AC3E}">
        <p14:creationId xmlns:p14="http://schemas.microsoft.com/office/powerpoint/2010/main" val="168247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33856"/>
          </a:xfrm>
        </p:spPr>
        <p:txBody>
          <a:bodyPr anchor="ctr">
            <a:norm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Challenges of Sustainability</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715000" y="1133858"/>
            <a:ext cx="6355079" cy="3810000"/>
          </a:xfrm>
        </p:spPr>
        <p:txBody>
          <a:bodyPr>
            <a:normAutofit/>
          </a:bodyPr>
          <a:lstStyle/>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Balancing tourism growth with environmental sustainability is a pressing concern. The influx of visitors strains ecosystems, especially in fragile areas like coral reefs. </a:t>
            </a: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Efforts like eco-tourism and conservation initiatives aim to mitigate impacts, ensuring long-term viability while preserving the natural beauty that defines the region. </a:t>
            </a:r>
          </a:p>
          <a:p>
            <a:pPr marL="742950" marR="0" lvl="1" indent="-285750" algn="l">
              <a:lnSpc>
                <a:spcPct val="107000"/>
              </a:lnSpc>
              <a:spcAft>
                <a:spcPts val="800"/>
              </a:spcAft>
              <a:buSzPts val="1000"/>
              <a:buFont typeface="Courier New" panose="02070309020205020404" pitchFamily="49" charset="0"/>
              <a:buChar char="o"/>
              <a:tabLst>
                <a:tab pos="914400" algn="l"/>
              </a:tabLs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7E0B65F0-FD26-578B-DF06-FE0625CCB4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3857"/>
            <a:ext cx="5715000" cy="3810000"/>
          </a:xfrm>
          <a:prstGeom prst="rect">
            <a:avLst/>
          </a:prstGeom>
        </p:spPr>
      </p:pic>
      <p:sp>
        <p:nvSpPr>
          <p:cNvPr id="7" name="TextBox 6">
            <a:extLst>
              <a:ext uri="{FF2B5EF4-FFF2-40B4-BE49-F238E27FC236}">
                <a16:creationId xmlns:a16="http://schemas.microsoft.com/office/drawing/2014/main" id="{8EFCC96E-7EA8-3B1C-905C-BA032D35DA76}"/>
              </a:ext>
            </a:extLst>
          </p:cNvPr>
          <p:cNvSpPr txBox="1"/>
          <p:nvPr/>
        </p:nvSpPr>
        <p:spPr>
          <a:xfrm>
            <a:off x="351693" y="5098470"/>
            <a:ext cx="11718386" cy="1756186"/>
          </a:xfrm>
          <a:prstGeom prst="rect">
            <a:avLst/>
          </a:prstGeom>
          <a:noFill/>
        </p:spPr>
        <p:txBody>
          <a:bodyPr wrap="square">
            <a:spAutoFit/>
          </a:bodyPr>
          <a:lstStyle/>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Tourism is the lifeblood of the modern Caribbean economy, with millions of visitors annually. Iconic attractions like Jamaica’s beaches, the Bahamas’ coral reefs, and Cuba’s colonial cities draw global attention. </a:t>
            </a: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Yet, balancing tourism with sustainability remains a challenge for many islands.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8256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996462"/>
          </a:xfrm>
        </p:spPr>
        <p:txBody>
          <a:bodyPr anchor="ctr">
            <a:normAutofit/>
          </a:bodyPr>
          <a:lstStyle/>
          <a:p>
            <a:pPr marL="0" marR="0">
              <a:lnSpc>
                <a:spcPct val="107000"/>
              </a:lnSpc>
              <a:spcAft>
                <a:spcPts val="800"/>
              </a:spcAft>
            </a:pP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Final Thoughts</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7408" y="996463"/>
            <a:ext cx="11418746" cy="5861538"/>
          </a:xfrm>
        </p:spPr>
        <p:txBody>
          <a:bodyPr>
            <a:normAutofit lnSpcReduction="10000"/>
          </a:bodyPr>
          <a:lstStyle/>
          <a:p>
            <a:pPr marL="342900" marR="0" indent="-342900" algn="l">
              <a:lnSpc>
                <a:spcPct val="107000"/>
              </a:lnSpc>
              <a:spcAft>
                <a:spcPts val="800"/>
              </a:spcAft>
              <a:buFont typeface="Arial" panose="020B0604020202020204" pitchFamily="34" charset="0"/>
              <a:buChar char="•"/>
            </a:pPr>
            <a:r>
              <a:rPr lang="en-US" sz="2400" kern="100" dirty="0">
                <a:effectLst/>
                <a:ea typeface="Calibri" panose="020F0502020204030204" pitchFamily="34" charset="0"/>
              </a:rPr>
              <a:t>The Caribbean is a region of resilience and reinvention. Its history—from indigenous cultures to modern economies—showcases the enduring spirit of its people. </a:t>
            </a:r>
          </a:p>
          <a:p>
            <a:pPr marL="342900" marR="0" indent="-342900" algn="l">
              <a:lnSpc>
                <a:spcPct val="107000"/>
              </a:lnSpc>
              <a:spcAft>
                <a:spcPts val="800"/>
              </a:spcAft>
              <a:buFont typeface="Arial" panose="020B0604020202020204" pitchFamily="34" charset="0"/>
              <a:buChar char="•"/>
            </a:pPr>
            <a:r>
              <a:rPr lang="en-US" sz="2400" kern="100" dirty="0">
                <a:effectLst/>
                <a:ea typeface="Calibri" panose="020F0502020204030204" pitchFamily="34" charset="0"/>
              </a:rPr>
              <a:t>Contemporary Caribbean economies blend traditional industries with modern innovations, including agriculture, fisheries, crafts, renewable energy initiatives, and tech startups. </a:t>
            </a:r>
          </a:p>
          <a:p>
            <a:pPr marL="342900" marR="0" indent="-342900" algn="l">
              <a:lnSpc>
                <a:spcPct val="107000"/>
              </a:lnSpc>
              <a:spcAft>
                <a:spcPts val="800"/>
              </a:spcAft>
              <a:buFont typeface="Arial" panose="020B0604020202020204" pitchFamily="34" charset="0"/>
              <a:buChar char="•"/>
            </a:pPr>
            <a:r>
              <a:rPr lang="en-US" sz="2400" kern="100" dirty="0">
                <a:effectLst/>
                <a:ea typeface="Calibri" panose="020F0502020204030204" pitchFamily="34" charset="0"/>
              </a:rPr>
              <a:t>Regional cooperation through organizations like CARICOM supports stability and growth, while the islands navigate challenges and opportunities in a globalized world. As you explore these islands, remember the complex forces that have shaped them, enriching your journey with a deeper understanding. </a:t>
            </a:r>
          </a:p>
          <a:p>
            <a:pPr marL="342900" marR="0" indent="-342900" algn="l">
              <a:lnSpc>
                <a:spcPct val="107000"/>
              </a:lnSpc>
              <a:spcAft>
                <a:spcPts val="800"/>
              </a:spcAft>
              <a:buFont typeface="Arial" panose="020B0604020202020204" pitchFamily="34" charset="0"/>
              <a:buChar char="•"/>
            </a:pPr>
            <a:r>
              <a:rPr lang="en-US" sz="2400" kern="100" dirty="0">
                <a:effectLst/>
                <a:ea typeface="Calibri" panose="020F0502020204030204" pitchFamily="34" charset="0"/>
              </a:rPr>
              <a:t>The Caribbean is a region of resilience and reinvention. Its history—from indigenous cultures to modern economies—showcases the enduring spirit of its people. </a:t>
            </a:r>
          </a:p>
          <a:p>
            <a:pPr marL="342900" marR="0" indent="-342900" algn="l">
              <a:lnSpc>
                <a:spcPct val="107000"/>
              </a:lnSpc>
              <a:spcAft>
                <a:spcPts val="800"/>
              </a:spcAft>
              <a:buFont typeface="Arial" panose="020B0604020202020204" pitchFamily="34" charset="0"/>
              <a:buChar char="•"/>
            </a:pPr>
            <a:r>
              <a:rPr lang="en-US" sz="2400" kern="100" dirty="0">
                <a:effectLst/>
                <a:ea typeface="Calibri" panose="020F0502020204030204" pitchFamily="34" charset="0"/>
              </a:rPr>
              <a:t>As you explore these islands, remember the complex forces that have shaped them, enriching your journey with a deeper understanding.</a:t>
            </a:r>
          </a:p>
          <a:p>
            <a:pPr marL="457200" indent="-457200" algn="l">
              <a:buFont typeface="Arial" panose="020B0604020202020204" pitchFamily="34" charset="0"/>
              <a:buChar char="•"/>
            </a:pPr>
            <a:endParaRPr lang="en-US" kern="100" dirty="0">
              <a:effectLst/>
              <a:ea typeface="Aptos" panose="020B0004020202020204" pitchFamily="34" charset="0"/>
            </a:endParaRPr>
          </a:p>
        </p:txBody>
      </p:sp>
    </p:spTree>
    <p:extLst>
      <p:ext uri="{BB962C8B-B14F-4D97-AF65-F5344CB8AC3E}">
        <p14:creationId xmlns:p14="http://schemas.microsoft.com/office/powerpoint/2010/main" val="2507274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512276"/>
          </a:xfrm>
        </p:spPr>
        <p:txBody>
          <a:bodyPr anchor="ctr">
            <a:no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History of the Caribbean</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86154" y="1629508"/>
            <a:ext cx="11374198" cy="1512276"/>
          </a:xfrm>
        </p:spPr>
        <p:txBody>
          <a:bodyPr>
            <a:noAutofit/>
          </a:bodyPr>
          <a:lstStyle/>
          <a:p>
            <a:pPr marL="0" marR="0" algn="l">
              <a:lnSpc>
                <a:spcPct val="107000"/>
              </a:lnSpc>
              <a:spcAft>
                <a:spcPts val="80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Overview of the Indigenous Peoples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Caribbean was originally home to indigenous groups like the Taíno, Kalinago (Caribs), and Ciboney peoples. </a:t>
            </a:r>
          </a:p>
        </p:txBody>
      </p:sp>
      <p:pic>
        <p:nvPicPr>
          <p:cNvPr id="5" name="Picture 4">
            <a:extLst>
              <a:ext uri="{FF2B5EF4-FFF2-40B4-BE49-F238E27FC236}">
                <a16:creationId xmlns:a16="http://schemas.microsoft.com/office/drawing/2014/main" id="{2FAECB29-7C36-C95B-EFE0-25C7C19876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86099"/>
            <a:ext cx="5715000" cy="3771900"/>
          </a:xfrm>
          <a:prstGeom prst="rect">
            <a:avLst/>
          </a:prstGeom>
        </p:spPr>
      </p:pic>
      <p:sp>
        <p:nvSpPr>
          <p:cNvPr id="7" name="TextBox 6">
            <a:extLst>
              <a:ext uri="{FF2B5EF4-FFF2-40B4-BE49-F238E27FC236}">
                <a16:creationId xmlns:a16="http://schemas.microsoft.com/office/drawing/2014/main" id="{5EEF4D6C-365A-D32D-EE54-5D8365F2A942}"/>
              </a:ext>
            </a:extLst>
          </p:cNvPr>
          <p:cNvSpPr txBox="1"/>
          <p:nvPr/>
        </p:nvSpPr>
        <p:spPr>
          <a:xfrm>
            <a:off x="5890846" y="2999232"/>
            <a:ext cx="6069506" cy="4233659"/>
          </a:xfrm>
          <a:prstGeom prst="rect">
            <a:avLst/>
          </a:prstGeom>
          <a:noFill/>
        </p:spPr>
        <p:txBody>
          <a:bodyPr wrap="square">
            <a:spAutoFit/>
          </a:bodyPr>
          <a:lstStyle/>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These communities flourished through fishing, farming, and inter-island trade. </a:t>
            </a: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They developed rich cultural traditions, including storytelling and ceremonial practices. </a:t>
            </a: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Taíno crafted intricate petroglyphs and built ceremonial ball courts, while the Kalinago excelled in canoe-building and navigation. </a:t>
            </a:r>
          </a:p>
          <a:p>
            <a:pPr marL="457200" indent="-457200" algn="l">
              <a:buFont typeface="Arial" panose="020B0604020202020204" pitchFamily="34" charset="0"/>
              <a:buChar char="•"/>
            </a:pPr>
            <a:endParaRPr lang="en-US" sz="1800" dirty="0"/>
          </a:p>
        </p:txBody>
      </p:sp>
    </p:spTree>
    <p:extLst>
      <p:ext uri="{BB962C8B-B14F-4D97-AF65-F5344CB8AC3E}">
        <p14:creationId xmlns:p14="http://schemas.microsoft.com/office/powerpoint/2010/main" val="74995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0" y="30163"/>
            <a:ext cx="12192000" cy="1329714"/>
          </a:xfrm>
        </p:spPr>
        <p:txBody>
          <a:bodyPr anchor="ctr"/>
          <a:lstStyle/>
          <a:p>
            <a:r>
              <a:rPr lang="en-US" sz="4400" dirty="0"/>
              <a:t>Citations &amp; References</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539262" y="1348154"/>
            <a:ext cx="11652738" cy="5638800"/>
          </a:xfrm>
        </p:spPr>
        <p:txBody>
          <a:bodyPr>
            <a:noAutofit/>
          </a:bodyPr>
          <a:lstStyle/>
          <a:p>
            <a:pPr marL="342900" lvl="0" indent="-342900" algn="l">
              <a:buFont typeface="Arial" panose="020B0604020202020204" pitchFamily="34" charset="0"/>
              <a:buChar char="•"/>
            </a:pPr>
            <a:r>
              <a:rPr lang="en-US" sz="2400" dirty="0"/>
              <a:t>Gómez, M. (2020). </a:t>
            </a:r>
            <a:r>
              <a:rPr lang="en-US" sz="2400" i="1" dirty="0"/>
              <a:t>The Caribbean: A History of Resilience</a:t>
            </a:r>
            <a:r>
              <a:rPr lang="en-US" sz="2400" dirty="0"/>
              <a:t>. Oxford University Press.</a:t>
            </a:r>
          </a:p>
          <a:p>
            <a:pPr marL="342900" lvl="0" indent="-342900" algn="l">
              <a:buFont typeface="Arial" panose="020B0604020202020204" pitchFamily="34" charset="0"/>
              <a:buChar char="•"/>
            </a:pPr>
            <a:r>
              <a:rPr lang="en-US" sz="2400" dirty="0"/>
              <a:t>National Archives. (2023). Records on Caribbean Colonial Administration.</a:t>
            </a:r>
          </a:p>
          <a:p>
            <a:pPr marL="342900" lvl="0" indent="-342900" algn="l">
              <a:buFont typeface="Arial" panose="020B0604020202020204" pitchFamily="34" charset="0"/>
              <a:buChar char="•"/>
            </a:pPr>
            <a:r>
              <a:rPr lang="en-US" sz="2400" dirty="0"/>
              <a:t>Caribbean Tourism Organization. (2023). </a:t>
            </a:r>
            <a:r>
              <a:rPr lang="en-US" sz="2400" i="1" dirty="0"/>
              <a:t>Tourism Statistics and Economic Impact</a:t>
            </a:r>
            <a:r>
              <a:rPr lang="en-US" sz="2400" dirty="0"/>
              <a:t>.</a:t>
            </a:r>
          </a:p>
          <a:p>
            <a:pPr marL="342900" lvl="0" indent="-342900" algn="l">
              <a:buFont typeface="Arial" panose="020B0604020202020204" pitchFamily="34" charset="0"/>
              <a:buChar char="•"/>
            </a:pPr>
            <a:r>
              <a:rPr lang="en-US" sz="2400" dirty="0"/>
              <a:t>Smith, J. (2019). </a:t>
            </a:r>
            <a:r>
              <a:rPr lang="en-US" sz="2400" i="1" dirty="0"/>
              <a:t>Pirates of the Caribbean: The Real Stories Behind the Legends</a:t>
            </a:r>
            <a:r>
              <a:rPr lang="en-US" sz="2400" dirty="0"/>
              <a:t>. Penguin Books.</a:t>
            </a:r>
          </a:p>
          <a:p>
            <a:pPr marL="342900" lvl="0" indent="-342900" algn="l">
              <a:buFont typeface="Arial" panose="020B0604020202020204" pitchFamily="34" charset="0"/>
              <a:buChar char="•"/>
            </a:pPr>
            <a:r>
              <a:rPr lang="en-US" sz="2400" dirty="0"/>
              <a:t>Online resources: Caribbean History Project (</a:t>
            </a:r>
            <a:r>
              <a:rPr lang="en-US" sz="2400" u="sng" dirty="0">
                <a:hlinkClick r:id="rId3"/>
              </a:rPr>
              <a:t>www.caribbean-history.org</a:t>
            </a:r>
            <a:r>
              <a:rPr lang="en-US" sz="2400" dirty="0"/>
              <a:t>), UNESCO Heritage Reports.</a:t>
            </a:r>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hlinkClick r:id="rId4"/>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40584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C257EF4D-19DF-6518-E402-EAE4D3219D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2F2CC6-D99A-CD9E-9142-11BA35972378}"/>
              </a:ext>
            </a:extLst>
          </p:cNvPr>
          <p:cNvSpPr>
            <a:spLocks noGrp="1"/>
          </p:cNvSpPr>
          <p:nvPr>
            <p:ph type="ctrTitle"/>
          </p:nvPr>
        </p:nvSpPr>
        <p:spPr>
          <a:xfrm>
            <a:off x="0" y="1"/>
            <a:ext cx="12192000" cy="1194815"/>
          </a:xfrm>
        </p:spPr>
        <p:txBody>
          <a:bodyPr anchor="ctr">
            <a:no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History of the Caribbean</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A358B847-7D87-3593-E4DC-C6A48A16838A}"/>
              </a:ext>
            </a:extLst>
          </p:cNvPr>
          <p:cNvSpPr>
            <a:spLocks noGrp="1"/>
          </p:cNvSpPr>
          <p:nvPr>
            <p:ph type="subTitle" idx="1"/>
          </p:nvPr>
        </p:nvSpPr>
        <p:spPr>
          <a:xfrm>
            <a:off x="609600" y="1194816"/>
            <a:ext cx="11350752" cy="1946968"/>
          </a:xfrm>
        </p:spPr>
        <p:txBody>
          <a:bodyPr>
            <a:noAutofit/>
          </a:bodyPr>
          <a:lstStyle/>
          <a:p>
            <a:pPr marL="0" marR="0" algn="l">
              <a:lnSpc>
                <a:spcPct val="107000"/>
              </a:lnSpc>
              <a:spcAft>
                <a:spcPts val="80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Overview of the Indigenous Peoples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Despite their differences, these groups shared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 sustainable way of life, deeply connected to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environment, which shaped their art,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beliefs, and daily practices. </a:t>
            </a: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Before European arrival, the Caribbean was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home to several indigenous groups, including the Taíno, Kalinago (Caribs), and Ciboney peoples. </a:t>
            </a: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These societies thrived on fishing, agriculture, and trade, creating vibrant communities with unique languages, spiritual beliefs, and art forms. </a:t>
            </a: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For example, the Taíno left a legacy of petroglyphs and ceremonial ball courts, while the Kalinago were known for their navigational skills.</a:t>
            </a:r>
            <a:endParaRPr lang="en-US" sz="2400" kern="100" dirty="0">
              <a:effectLst/>
              <a:ea typeface="Calibri" panose="020F0502020204030204" pitchFamily="34" charset="0"/>
            </a:endParaRPr>
          </a:p>
        </p:txBody>
      </p:sp>
      <p:pic>
        <p:nvPicPr>
          <p:cNvPr id="6" name="Picture 5">
            <a:extLst>
              <a:ext uri="{FF2B5EF4-FFF2-40B4-BE49-F238E27FC236}">
                <a16:creationId xmlns:a16="http://schemas.microsoft.com/office/drawing/2014/main" id="{54BBF716-A948-2393-F53F-260B6C28EC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678" y="1222246"/>
            <a:ext cx="5622322" cy="2773679"/>
          </a:xfrm>
          <a:prstGeom prst="rect">
            <a:avLst/>
          </a:prstGeom>
        </p:spPr>
      </p:pic>
    </p:spTree>
    <p:extLst>
      <p:ext uri="{BB962C8B-B14F-4D97-AF65-F5344CB8AC3E}">
        <p14:creationId xmlns:p14="http://schemas.microsoft.com/office/powerpoint/2010/main" val="151028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rm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Pre-European Contact</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73024" y="1170432"/>
            <a:ext cx="11387328" cy="1361753"/>
          </a:xfrm>
        </p:spPr>
        <p:txBody>
          <a:bodyPr>
            <a:noAutofit/>
          </a:bodyPr>
          <a:lstStyle/>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Before European contact, the Caribbean’s indigenous peoples established thriving trade networks across the Greater and Lesser Antilles. </a:t>
            </a:r>
          </a:p>
        </p:txBody>
      </p:sp>
      <p:pic>
        <p:nvPicPr>
          <p:cNvPr id="7" name="Picture 6">
            <a:extLst>
              <a:ext uri="{FF2B5EF4-FFF2-40B4-BE49-F238E27FC236}">
                <a16:creationId xmlns:a16="http://schemas.microsoft.com/office/drawing/2014/main" id="{3818F50D-C279-D414-871D-8F54C7323F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33600"/>
            <a:ext cx="7330863" cy="4724399"/>
          </a:xfrm>
          <a:prstGeom prst="rect">
            <a:avLst/>
          </a:prstGeom>
        </p:spPr>
      </p:pic>
      <p:sp>
        <p:nvSpPr>
          <p:cNvPr id="9" name="TextBox 8">
            <a:extLst>
              <a:ext uri="{FF2B5EF4-FFF2-40B4-BE49-F238E27FC236}">
                <a16:creationId xmlns:a16="http://schemas.microsoft.com/office/drawing/2014/main" id="{7BB16432-6C81-01AA-9389-BCB02831853F}"/>
              </a:ext>
            </a:extLst>
          </p:cNvPr>
          <p:cNvSpPr txBox="1"/>
          <p:nvPr/>
        </p:nvSpPr>
        <p:spPr>
          <a:xfrm>
            <a:off x="7330862" y="2133600"/>
            <a:ext cx="4629490" cy="5027787"/>
          </a:xfrm>
          <a:prstGeom prst="rect">
            <a:avLst/>
          </a:prstGeom>
          <a:noFill/>
        </p:spPr>
        <p:txBody>
          <a:bodyPr wrap="square">
            <a:spAutoFit/>
          </a:bodyPr>
          <a:lstStyle/>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Communities exchanged goods like cassava, tobacco, and pottery, fostering cultural exchanges. </a:t>
            </a: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Oral traditions played a vital role in preserving histories and spiritual beliefs. </a:t>
            </a: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These societies maintained a deep connection with nature, relying on it for food, shelter, and spiritual guidance. </a:t>
            </a:r>
          </a:p>
          <a:p>
            <a:pPr marL="285750" marR="0" indent="-285750" algn="l">
              <a:lnSpc>
                <a:spcPct val="107000"/>
              </a:lnSpc>
              <a:spcAft>
                <a:spcPts val="800"/>
              </a:spcAft>
              <a:buFont typeface="Arial" panose="020B0604020202020204" pitchFamily="34" charset="0"/>
              <a:buChar cha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l">
              <a:buFont typeface="Arial" panose="020B0604020202020204" pitchFamily="34" charset="0"/>
              <a:buChar char="•"/>
            </a:pPr>
            <a:endParaRPr lang="en-US" sz="1800" dirty="0"/>
          </a:p>
        </p:txBody>
      </p:sp>
    </p:spTree>
    <p:extLst>
      <p:ext uri="{BB962C8B-B14F-4D97-AF65-F5344CB8AC3E}">
        <p14:creationId xmlns:p14="http://schemas.microsoft.com/office/powerpoint/2010/main" val="362855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B22D6B27-3A6D-A4C1-DDF1-B5EBDAD8F8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E8E5AB-E875-0992-ECE8-29C602B63BB8}"/>
              </a:ext>
            </a:extLst>
          </p:cNvPr>
          <p:cNvSpPr>
            <a:spLocks noGrp="1"/>
          </p:cNvSpPr>
          <p:nvPr>
            <p:ph type="ctrTitle"/>
          </p:nvPr>
        </p:nvSpPr>
        <p:spPr>
          <a:xfrm>
            <a:off x="0" y="1"/>
            <a:ext cx="12192000" cy="1170431"/>
          </a:xfrm>
        </p:spPr>
        <p:txBody>
          <a:bodyPr anchor="ctr">
            <a:norm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Pre-European Contact</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29A52862-3AC5-F32C-0AD5-AEF1440F930D}"/>
              </a:ext>
            </a:extLst>
          </p:cNvPr>
          <p:cNvSpPr>
            <a:spLocks noGrp="1"/>
          </p:cNvSpPr>
          <p:nvPr>
            <p:ph type="subTitle" idx="1"/>
          </p:nvPr>
        </p:nvSpPr>
        <p:spPr>
          <a:xfrm>
            <a:off x="573024" y="1170432"/>
            <a:ext cx="6918022" cy="5687567"/>
          </a:xfrm>
        </p:spPr>
        <p:txBody>
          <a:bodyPr>
            <a:noAutofit/>
          </a:bodyPr>
          <a:lstStyle/>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Their harmonious lifestyle laid the foundation for the region’s unique cultural identity, which persists in echoes today. </a:t>
            </a: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islands were part of a vast network of indigenous trade routes, connecting communities across the Greater and Lesser Antilles. </a:t>
            </a: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Goods like cassava, tobacco, and ceramics were exchanged, and oral traditions preserved their histories. </a:t>
            </a: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Despite their diversity, these groups shared a harmonious relationship with the environment, which profoundly influenced their cultural practices.</a:t>
            </a:r>
            <a:endParaRPr lang="en-US" sz="2400" dirty="0"/>
          </a:p>
        </p:txBody>
      </p:sp>
      <p:pic>
        <p:nvPicPr>
          <p:cNvPr id="5" name="Picture 4">
            <a:extLst>
              <a:ext uri="{FF2B5EF4-FFF2-40B4-BE49-F238E27FC236}">
                <a16:creationId xmlns:a16="http://schemas.microsoft.com/office/drawing/2014/main" id="{082FC100-0EF5-DE7C-64B2-0184419C4B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0176" y="1170433"/>
            <a:ext cx="4941824" cy="3706368"/>
          </a:xfrm>
          <a:prstGeom prst="rect">
            <a:avLst/>
          </a:prstGeom>
        </p:spPr>
      </p:pic>
    </p:spTree>
    <p:extLst>
      <p:ext uri="{BB962C8B-B14F-4D97-AF65-F5344CB8AC3E}">
        <p14:creationId xmlns:p14="http://schemas.microsoft.com/office/powerpoint/2010/main" val="293822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2"/>
            <a:ext cx="12192000" cy="1188908"/>
          </a:xfrm>
        </p:spPr>
        <p:txBody>
          <a:bodyPr vert="horz" lIns="91440" tIns="45720" rIns="91440" bIns="45720" rtlCol="0" anchor="ctr">
            <a:norm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Age of Colonization and the Spanish Empire</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85216" y="1188910"/>
            <a:ext cx="11606784" cy="2492136"/>
          </a:xfrm>
        </p:spPr>
        <p:txBody>
          <a:bodyPr vert="horz" lIns="91440" tIns="45720" rIns="91440" bIns="45720" rtlCol="0">
            <a:normAutofit/>
          </a:bodyPr>
          <a:lstStyle/>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arrival of Christopher Columbus in 1492 ushered in European colonization, with Spain claiming vast territories. </a:t>
            </a: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Indigenous populations were rapidly devastated by diseases like smallpox, enslavement, and violence. Spanish settlers extracted resources and converted local peoples to Christianity, establishing the first European settlements in the Americas. </a:t>
            </a:r>
          </a:p>
        </p:txBody>
      </p:sp>
      <p:pic>
        <p:nvPicPr>
          <p:cNvPr id="5" name="Picture 4">
            <a:extLst>
              <a:ext uri="{FF2B5EF4-FFF2-40B4-BE49-F238E27FC236}">
                <a16:creationId xmlns:a16="http://schemas.microsoft.com/office/drawing/2014/main" id="{C105103C-04AD-055C-4AAF-AE38C01BC9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40630"/>
            <a:ext cx="2684585" cy="3417367"/>
          </a:xfrm>
          <a:prstGeom prst="rect">
            <a:avLst/>
          </a:prstGeom>
        </p:spPr>
      </p:pic>
      <p:sp>
        <p:nvSpPr>
          <p:cNvPr id="7" name="TextBox 6">
            <a:extLst>
              <a:ext uri="{FF2B5EF4-FFF2-40B4-BE49-F238E27FC236}">
                <a16:creationId xmlns:a16="http://schemas.microsoft.com/office/drawing/2014/main" id="{65F0C6F6-2347-4DD4-564B-35044A4CF0E8}"/>
              </a:ext>
            </a:extLst>
          </p:cNvPr>
          <p:cNvSpPr txBox="1"/>
          <p:nvPr/>
        </p:nvSpPr>
        <p:spPr>
          <a:xfrm>
            <a:off x="2778369" y="3440630"/>
            <a:ext cx="9097108" cy="3674339"/>
          </a:xfrm>
          <a:prstGeom prst="rect">
            <a:avLst/>
          </a:prstGeom>
          <a:noFill/>
        </p:spPr>
        <p:txBody>
          <a:bodyPr wrap="square">
            <a:spAutoFit/>
          </a:bodyPr>
          <a:lstStyle/>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This era marked the beginning of profound cultural and demographic changes, with the Caribbean becoming a focal point for Spain’s imperial ambitions and wealth extraction. </a:t>
            </a: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In 1492, Christopher Columbus’ arrival marked the beginning of European colonization. Spain claimed vast territories, exploiting the islands for their resources and converting indigenous populations to Christianity. Disease, slavery, and violence decimated native communities, paving the way for European settlers.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228600" algn="l">
              <a:spcAft>
                <a:spcPts val="0"/>
              </a:spcAft>
              <a:buFont typeface="Arial" panose="020B0604020202020204" pitchFamily="34" charset="0"/>
              <a:buChar char="•"/>
            </a:pPr>
            <a:endParaRPr lang="en-US" sz="1400" dirty="0">
              <a:effectLst/>
              <a:latin typeface="+mn-lt"/>
              <a:cs typeface="+mn-cs"/>
            </a:endParaRPr>
          </a:p>
        </p:txBody>
      </p:sp>
    </p:spTree>
    <p:extLst>
      <p:ext uri="{BB962C8B-B14F-4D97-AF65-F5344CB8AC3E}">
        <p14:creationId xmlns:p14="http://schemas.microsoft.com/office/powerpoint/2010/main" val="165362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99F622EC-1F9B-2812-EC17-25BC8D3624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D50CF6-5F94-C28C-F263-5ECE7A4F648A}"/>
              </a:ext>
            </a:extLst>
          </p:cNvPr>
          <p:cNvSpPr>
            <a:spLocks noGrp="1"/>
          </p:cNvSpPr>
          <p:nvPr>
            <p:ph type="ctrTitle"/>
          </p:nvPr>
        </p:nvSpPr>
        <p:spPr>
          <a:xfrm>
            <a:off x="0" y="1"/>
            <a:ext cx="12192000" cy="1109472"/>
          </a:xfrm>
        </p:spPr>
        <p:txBody>
          <a:bodyPr anchor="ctr">
            <a:no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The Dutch, French, and English Conquests</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D4BD6DC6-A087-9C42-ECC7-A0A75B1F70B5}"/>
              </a:ext>
            </a:extLst>
          </p:cNvPr>
          <p:cNvSpPr>
            <a:spLocks noGrp="1"/>
          </p:cNvSpPr>
          <p:nvPr>
            <p:ph type="subTitle" idx="1"/>
          </p:nvPr>
        </p:nvSpPr>
        <p:spPr>
          <a:xfrm>
            <a:off x="597408" y="1109473"/>
            <a:ext cx="11594592" cy="5748527"/>
          </a:xfrm>
        </p:spPr>
        <p:txBody>
          <a:bodyPr>
            <a:normAutofit/>
          </a:bodyPr>
          <a:lstStyle/>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In the 17th century, European powers like the Dutch, French, and English turned their attention to the Caribbean. </a:t>
            </a: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England established colonies in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Jamaica and Barbados, France took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control of Martinique and Guadeloupe,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and the Dutch focused on Curaçao and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surrounding islands. </a:t>
            </a: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These nations fought over territory and</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resources, transforming the Caribbean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into a hub of sugar plantations. </a:t>
            </a:r>
          </a:p>
          <a:p>
            <a:pPr marL="342900" marR="0" indent="-342900" algn="l">
              <a:lnSpc>
                <a:spcPct val="115000"/>
              </a:lnSpc>
              <a:spcBef>
                <a:spcPts val="0"/>
              </a:spcBef>
              <a:spcAft>
                <a:spcPts val="800"/>
              </a:spcAft>
              <a:buFont typeface="Arial" panose="020B0604020202020204" pitchFamily="34" charset="0"/>
              <a:buChar char="•"/>
            </a:pPr>
            <a:endParaRPr lang="en-US" sz="2400" kern="100" dirty="0">
              <a:effectLst/>
              <a:ea typeface="Aptos" panose="020B0004020202020204" pitchFamily="34" charset="0"/>
            </a:endParaRPr>
          </a:p>
        </p:txBody>
      </p:sp>
      <p:pic>
        <p:nvPicPr>
          <p:cNvPr id="5" name="Picture 4">
            <a:extLst>
              <a:ext uri="{FF2B5EF4-FFF2-40B4-BE49-F238E27FC236}">
                <a16:creationId xmlns:a16="http://schemas.microsoft.com/office/drawing/2014/main" id="{64945334-13C2-902F-EB96-659C984D5A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9814" y="1696916"/>
            <a:ext cx="6342185" cy="4852118"/>
          </a:xfrm>
          <a:prstGeom prst="rect">
            <a:avLst/>
          </a:prstGeom>
        </p:spPr>
      </p:pic>
    </p:spTree>
    <p:extLst>
      <p:ext uri="{BB962C8B-B14F-4D97-AF65-F5344CB8AC3E}">
        <p14:creationId xmlns:p14="http://schemas.microsoft.com/office/powerpoint/2010/main" val="205260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8C66C9D9-0BCC-E171-BA66-ED5726C9DC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89C317-0137-61EC-5B26-E3A4D2444F8E}"/>
              </a:ext>
            </a:extLst>
          </p:cNvPr>
          <p:cNvSpPr>
            <a:spLocks noGrp="1"/>
          </p:cNvSpPr>
          <p:nvPr>
            <p:ph type="ctrTitle"/>
          </p:nvPr>
        </p:nvSpPr>
        <p:spPr>
          <a:xfrm>
            <a:off x="0" y="1"/>
            <a:ext cx="12192000" cy="1109472"/>
          </a:xfrm>
        </p:spPr>
        <p:txBody>
          <a:bodyPr anchor="ctr">
            <a:no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The Dutch, French, and English Conquests</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04D48425-591E-6BB4-BD6B-008A000C5541}"/>
              </a:ext>
            </a:extLst>
          </p:cNvPr>
          <p:cNvSpPr>
            <a:spLocks noGrp="1"/>
          </p:cNvSpPr>
          <p:nvPr>
            <p:ph type="subTitle" idx="1"/>
          </p:nvPr>
        </p:nvSpPr>
        <p:spPr>
          <a:xfrm>
            <a:off x="597408" y="1109473"/>
            <a:ext cx="11254623" cy="2161265"/>
          </a:xfrm>
        </p:spPr>
        <p:txBody>
          <a:bodyPr>
            <a:normAutofit/>
          </a:bodyPr>
          <a:lstStyle/>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Enslaved labor became central to these economies, permanently altering the social and cultural landscape of the region. </a:t>
            </a: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By the 17th century, European powers like the Dutch, French, and English sought Caribbean territories. </a:t>
            </a:r>
          </a:p>
        </p:txBody>
      </p:sp>
      <p:pic>
        <p:nvPicPr>
          <p:cNvPr id="5" name="Picture 4">
            <a:extLst>
              <a:ext uri="{FF2B5EF4-FFF2-40B4-BE49-F238E27FC236}">
                <a16:creationId xmlns:a16="http://schemas.microsoft.com/office/drawing/2014/main" id="{CCD84D49-0616-D246-D8C8-148D42C053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70738"/>
            <a:ext cx="6377355" cy="3587262"/>
          </a:xfrm>
          <a:prstGeom prst="rect">
            <a:avLst/>
          </a:prstGeom>
        </p:spPr>
      </p:pic>
      <p:sp>
        <p:nvSpPr>
          <p:cNvPr id="7" name="TextBox 6">
            <a:extLst>
              <a:ext uri="{FF2B5EF4-FFF2-40B4-BE49-F238E27FC236}">
                <a16:creationId xmlns:a16="http://schemas.microsoft.com/office/drawing/2014/main" id="{B045C90F-0B0C-E4BB-F379-7FAAC601426E}"/>
              </a:ext>
            </a:extLst>
          </p:cNvPr>
          <p:cNvSpPr txBox="1"/>
          <p:nvPr/>
        </p:nvSpPr>
        <p:spPr>
          <a:xfrm>
            <a:off x="6394704" y="3270738"/>
            <a:ext cx="5457327" cy="3352800"/>
          </a:xfrm>
          <a:prstGeom prst="rect">
            <a:avLst/>
          </a:prstGeom>
          <a:noFill/>
        </p:spPr>
        <p:txBody>
          <a:bodyPr wrap="square">
            <a:spAutoFit/>
          </a:bodyPr>
          <a:lstStyle/>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English established colonies in Jamaica and Barbados, the French in Martinique and Guadeloupe, and the Dutch in Curaçao. </a:t>
            </a: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These powers competed fiercely for land and resources, shaping the islands into plantations reliant on enslaved labor.</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gn="l">
              <a:lnSpc>
                <a:spcPct val="115000"/>
              </a:lnSpc>
              <a:spcBef>
                <a:spcPts val="0"/>
              </a:spcBef>
              <a:spcAft>
                <a:spcPts val="800"/>
              </a:spcAft>
              <a:buFont typeface="Arial" panose="020B0604020202020204" pitchFamily="34" charset="0"/>
              <a:buChar char="•"/>
            </a:pPr>
            <a:endParaRPr lang="en-US" sz="1800" kern="100" dirty="0">
              <a:effectLst/>
              <a:ea typeface="Aptos" panose="020B0004020202020204" pitchFamily="34" charset="0"/>
            </a:endParaRPr>
          </a:p>
        </p:txBody>
      </p:sp>
    </p:spTree>
    <p:extLst>
      <p:ext uri="{BB962C8B-B14F-4D97-AF65-F5344CB8AC3E}">
        <p14:creationId xmlns:p14="http://schemas.microsoft.com/office/powerpoint/2010/main" val="304671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854</TotalTime>
  <Words>2540</Words>
  <Application>Microsoft Office PowerPoint</Application>
  <PresentationFormat>Widescreen</PresentationFormat>
  <Paragraphs>159</Paragraphs>
  <Slides>30</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Aptos</vt:lpstr>
      <vt:lpstr>Aptos Display</vt:lpstr>
      <vt:lpstr>Arial</vt:lpstr>
      <vt:lpstr>Calibri</vt:lpstr>
      <vt:lpstr>Courier New</vt:lpstr>
      <vt:lpstr>Times New Roman</vt:lpstr>
      <vt:lpstr>Times New Roman, serif</vt:lpstr>
      <vt:lpstr>Office Theme</vt:lpstr>
      <vt:lpstr>Caribbean Islands Historic View  Presented by Marc Silver</vt:lpstr>
      <vt:lpstr>Locating Paradise</vt:lpstr>
      <vt:lpstr>History of the Caribbean</vt:lpstr>
      <vt:lpstr>History of the Caribbean</vt:lpstr>
      <vt:lpstr>Pre-European Contact</vt:lpstr>
      <vt:lpstr>Pre-European Contact</vt:lpstr>
      <vt:lpstr>Age of Colonization and the Spanish Empire</vt:lpstr>
      <vt:lpstr>The Dutch, French, and English Conquests</vt:lpstr>
      <vt:lpstr>The Dutch, French, and English Conquests</vt:lpstr>
      <vt:lpstr>Pirate Period</vt:lpstr>
      <vt:lpstr>European Rivalries and the Caribbean</vt:lpstr>
      <vt:lpstr>Afro-Caribbean History</vt:lpstr>
      <vt:lpstr>Afro-Caribbean History</vt:lpstr>
      <vt:lpstr>Colonial Dependency</vt:lpstr>
      <vt:lpstr>Wars Affecting the Caribbean</vt:lpstr>
      <vt:lpstr>Wars Affecting the Caribbean</vt:lpstr>
      <vt:lpstr>United States Involvement in the Caribbean</vt:lpstr>
      <vt:lpstr>Wars Affecting the Caribbean</vt:lpstr>
      <vt:lpstr>United States Involvement in the Caribbean</vt:lpstr>
      <vt:lpstr>United States Involvement in the Caribbean</vt:lpstr>
      <vt:lpstr>United States Involvement in the Caribbean</vt:lpstr>
      <vt:lpstr>Economic Change in the 20th Century</vt:lpstr>
      <vt:lpstr>Economic Change in the 20th Century</vt:lpstr>
      <vt:lpstr>Economic Change in the 20th Century</vt:lpstr>
      <vt:lpstr>Economic Change in the 20th Century</vt:lpstr>
      <vt:lpstr>Modern Tourism</vt:lpstr>
      <vt:lpstr>Modern Tourism</vt:lpstr>
      <vt:lpstr>Challenges of Sustainability</vt:lpstr>
      <vt:lpstr>Final Thoughts</vt:lpstr>
      <vt:lpstr>Citations &amp; 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Marc Silver</dc:creator>
  <cp:lastModifiedBy>Marc Silver</cp:lastModifiedBy>
  <cp:revision>55</cp:revision>
  <dcterms:created xsi:type="dcterms:W3CDTF">2024-07-15T00:09:41Z</dcterms:created>
  <dcterms:modified xsi:type="dcterms:W3CDTF">2025-04-22T15:49:33Z</dcterms:modified>
</cp:coreProperties>
</file>