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handoutMasterIdLst>
    <p:handoutMasterId r:id="rId27"/>
  </p:handoutMasterIdLst>
  <p:sldIdLst>
    <p:sldId id="256" r:id="rId4"/>
    <p:sldId id="273" r:id="rId5"/>
    <p:sldId id="257" r:id="rId6"/>
    <p:sldId id="274" r:id="rId7"/>
    <p:sldId id="258" r:id="rId8"/>
    <p:sldId id="276" r:id="rId9"/>
    <p:sldId id="279" r:id="rId10"/>
    <p:sldId id="280" r:id="rId11"/>
    <p:sldId id="260" r:id="rId12"/>
    <p:sldId id="277" r:id="rId13"/>
    <p:sldId id="261" r:id="rId14"/>
    <p:sldId id="264" r:id="rId15"/>
    <p:sldId id="265" r:id="rId16"/>
    <p:sldId id="281" r:id="rId17"/>
    <p:sldId id="266" r:id="rId18"/>
    <p:sldId id="278" r:id="rId19"/>
    <p:sldId id="267" r:id="rId20"/>
    <p:sldId id="282" r:id="rId21"/>
    <p:sldId id="268" r:id="rId22"/>
    <p:sldId id="275" r:id="rId23"/>
    <p:sldId id="271" r:id="rId24"/>
    <p:sldId id="272" r:id="rId25"/>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102" d="100"/>
          <a:sy n="102" d="100"/>
        </p:scale>
        <p:origin x="1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66975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15</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17</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3241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4712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108270"/>
            <a:ext cx="6012058" cy="2474524"/>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Caracas</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Venezuela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blue red and yellow stripe&#10;&#10;Description automatically generated">
            <a:extLst>
              <a:ext uri="{FF2B5EF4-FFF2-40B4-BE49-F238E27FC236}">
                <a16:creationId xmlns:a16="http://schemas.microsoft.com/office/drawing/2014/main" id="{F9941FE2-19FD-5660-1ED0-5830CB213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350" y="1108269"/>
            <a:ext cx="4322747" cy="28818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17355"/>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Caracas</a:t>
            </a:r>
          </a:p>
        </p:txBody>
      </p:sp>
      <p:pic>
        <p:nvPicPr>
          <p:cNvPr id="4" name="Picture 3" descr="A map with many points of location&#10;&#10;Description automatically generated with medium confidence">
            <a:extLst>
              <a:ext uri="{FF2B5EF4-FFF2-40B4-BE49-F238E27FC236}">
                <a16:creationId xmlns:a16="http://schemas.microsoft.com/office/drawing/2014/main" id="{D10C6E00-0CEC-5173-F2F9-2B81A0C09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7669"/>
            <a:ext cx="10080625" cy="4772598"/>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372"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 y="0"/>
            <a:ext cx="10080373" cy="567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112887"/>
            <a:ext cx="10077685" cy="1164952"/>
          </a:xfrm>
        </p:spPr>
        <p:txBody>
          <a:bodyPr vert="horz" lIns="91440" tIns="45720" rIns="91440" bIns="45720" rtlCol="0" anchor="t">
            <a:normAutofit/>
          </a:bodyPr>
          <a:lstStyle/>
          <a:p>
            <a:pPr rtl="0" hangingPunct="1">
              <a:lnSpc>
                <a:spcPct val="90000"/>
              </a:lnSpc>
              <a:spcBef>
                <a:spcPct val="0"/>
              </a:spcBef>
            </a:pPr>
            <a:r>
              <a:rPr lang="en-US" sz="4000" b="1" kern="1200" dirty="0">
                <a:solidFill>
                  <a:schemeClr val="tx2"/>
                </a:solidFill>
                <a:latin typeface="Times New Roman" panose="02020603050405020304" pitchFamily="18" charset="0"/>
                <a:ea typeface="+mj-ea"/>
                <a:cs typeface="Times New Roman" panose="02020603050405020304" pitchFamily="18" charset="0"/>
              </a:rPr>
              <a:t>Caracas Metro </a:t>
            </a:r>
          </a:p>
        </p:txBody>
      </p:sp>
      <p:grpSp>
        <p:nvGrpSpPr>
          <p:cNvPr id="32" name="Group 31">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 y="0"/>
            <a:ext cx="2779836" cy="2086018"/>
            <a:chOff x="-305" y="-1"/>
            <a:chExt cx="3832880" cy="2876136"/>
          </a:xfrm>
        </p:grpSpPr>
        <p:sp>
          <p:nvSpPr>
            <p:cNvPr id="33" name="Freeform: Shape 32">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map of a subway system&#10;&#10;Description automatically generated">
            <a:extLst>
              <a:ext uri="{FF2B5EF4-FFF2-40B4-BE49-F238E27FC236}">
                <a16:creationId xmlns:a16="http://schemas.microsoft.com/office/drawing/2014/main" id="{E20AB8BD-9B54-9656-2640-495EC0A13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41" y="3126947"/>
            <a:ext cx="5521724" cy="2517906"/>
          </a:xfrm>
          <a:prstGeom prst="rect">
            <a:avLst/>
          </a:prstGeom>
        </p:spPr>
      </p:pic>
      <p:sp>
        <p:nvSpPr>
          <p:cNvPr id="5" name="TextBox 4">
            <a:extLst>
              <a:ext uri="{FF2B5EF4-FFF2-40B4-BE49-F238E27FC236}">
                <a16:creationId xmlns:a16="http://schemas.microsoft.com/office/drawing/2014/main" id="{B51A89BF-2D9C-0A4E-688C-659D38B48DAA}"/>
              </a:ext>
            </a:extLst>
          </p:cNvPr>
          <p:cNvSpPr txBox="1"/>
          <p:nvPr/>
        </p:nvSpPr>
        <p:spPr>
          <a:xfrm>
            <a:off x="216817" y="1008668"/>
            <a:ext cx="9643620" cy="399795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solidFill>
                  <a:schemeClr val="tx2"/>
                </a:solidFill>
                <a:effectLst/>
                <a:latin typeface="Times New Roman" panose="02020603050405020304" pitchFamily="18" charset="0"/>
                <a:cs typeface="Times New Roman" panose="02020603050405020304" pitchFamily="18" charset="0"/>
              </a:rPr>
              <a:t>Caracas metro is a rapid transit system that serves Caracas, Venezuela. The system began operations on 2nd January 1983 and presently has 4 lines that serve 48 stations. The system is operated by </a:t>
            </a:r>
            <a:r>
              <a:rPr lang="en-US" sz="2000" i="1" dirty="0">
                <a:solidFill>
                  <a:schemeClr val="tx2"/>
                </a:solidFill>
                <a:effectLst/>
                <a:latin typeface="Times New Roman" panose="02020603050405020304" pitchFamily="18" charset="0"/>
                <a:cs typeface="Times New Roman" panose="02020603050405020304" pitchFamily="18" charset="0"/>
              </a:rPr>
              <a:t>Compañía Anónima Metro de Caracas.</a:t>
            </a:r>
            <a:r>
              <a:rPr lang="en-US" sz="2000" dirty="0">
                <a:solidFill>
                  <a:schemeClr val="tx2"/>
                </a:solidFill>
                <a:effectLst/>
                <a:latin typeface="Times New Roman" panose="02020603050405020304" pitchFamily="18" charset="0"/>
                <a:cs typeface="Times New Roman" panose="02020603050405020304" pitchFamily="18" charset="0"/>
              </a:rPr>
              <a:t> As per 2010 statistics, the metro system had a daily ridership of 2,000,000 passengers.</a:t>
            </a:r>
          </a:p>
          <a:p>
            <a:pPr marL="0" marR="0" lvl="0" indent="-228600" fontAlgn="base">
              <a:lnSpc>
                <a:spcPct val="9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Single</a:t>
            </a:r>
            <a:r>
              <a:rPr kumimoji="0" lang="en-US" altLang="en-US" sz="20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 journey by Metro without a limit of stations. The ticket costs 1.5 Bs </a:t>
            </a:r>
          </a:p>
          <a:p>
            <a:pPr marL="0" marR="0" lvl="0" indent="-228600" fontAlgn="base">
              <a:lnSpc>
                <a:spcPct val="9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Multipass</a:t>
            </a:r>
            <a:r>
              <a:rPr kumimoji="0" lang="en-US" altLang="en-US" sz="2000" b="0"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ten Metro journeys without limit of stations. The ticket costs 13.5Bs and is orange colored. Definitely your best value if you use the Metro system.</a:t>
            </a:r>
            <a:endParaRPr lang="en-US" sz="2000" dirty="0">
              <a:solidFill>
                <a:schemeClr val="tx2"/>
              </a:solidFill>
              <a:effectLst/>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100" dirty="0">
              <a:solidFill>
                <a:schemeClr val="tx2"/>
              </a:solidFill>
            </a:endParaRP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lvl="0" hangingPunct="1">
              <a:spcAft>
                <a:spcPts val="600"/>
              </a:spcAft>
            </a:pPr>
            <a:fld id="{66E7A9FB-6E43-417A-BC0C-ECC01730E3CF}" type="slidenum">
              <a:rPr lang="en-US" sz="1200">
                <a:solidFill>
                  <a:schemeClr val="tx1">
                    <a:tint val="75000"/>
                  </a:schemeClr>
                </a:solidFill>
                <a:latin typeface="+mn-lt"/>
                <a:ea typeface="+mn-ea"/>
                <a:cs typeface="+mn-cs"/>
              </a:rPr>
              <a:pPr lvl="0" hangingPunct="1">
                <a:spcAft>
                  <a:spcPts val="600"/>
                </a:spcAft>
              </a:pPr>
              <a:t>11</a:t>
            </a:fld>
            <a:endParaRPr lang="en-US" sz="1200">
              <a:solidFill>
                <a:schemeClr val="tx1">
                  <a:tint val="75000"/>
                </a:schemeClr>
              </a:solidFill>
              <a:latin typeface="+mn-lt"/>
              <a:ea typeface="+mn-ea"/>
              <a:cs typeface="+mn-cs"/>
            </a:endParaRPr>
          </a:p>
        </p:txBody>
      </p:sp>
      <p:grpSp>
        <p:nvGrpSpPr>
          <p:cNvPr id="38" name="Group 37">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422018" y="4011944"/>
            <a:ext cx="1779112" cy="1538102"/>
            <a:chOff x="-305" y="-4155"/>
            <a:chExt cx="2514948" cy="2174333"/>
          </a:xfrm>
        </p:grpSpPr>
        <p:sp>
          <p:nvSpPr>
            <p:cNvPr id="39" name="Freeform: Shape 38">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41">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37053"/>
            <a:ext cx="6146276" cy="823511"/>
          </a:xfrm>
        </p:spPr>
        <p:txBody>
          <a:bodyPr vert="horz" lIns="91440" tIns="45720" rIns="91440" bIns="45720" rtlCol="0" anchor="ctr">
            <a:normAutofit fontScale="90000"/>
          </a:bodyPr>
          <a:lstStyle/>
          <a:p>
            <a:pP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Contemporary Art Museum</a:t>
            </a: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0" y="937850"/>
            <a:ext cx="5287108" cy="46198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Caracas Museum of Contemporary Art, also known as MACC, is a world-class museum located in Parque Central. It has over 5,000 works of art in its collection, which includes pieces by Picasso, Monet, Warhol, and Bacon.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Admission is free and there are 13 halls in the museum, plus auditoriums, a garden courtyard, and a grand library. The must-see pieces in the museum are the works by Venezuelan artist Jesus Soto, who is famous for his dazzling kinetic sculptures. You can look for one of his most famous pieces found elsewhere in the city: the Caracas Sphere. Made from orange aluminum rods, the sphere is set alongside the Francisco Fajardo Highway.</a:t>
            </a: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E4969A48-D42D-46A9-B6C4-1B83C0ED4970}" type="slidenum">
              <a:rPr lang="en-US" sz="1200">
                <a:latin typeface="Calibri" panose="020F0502020204030204"/>
                <a:ea typeface="+mn-ea"/>
                <a:cs typeface="+mn-cs"/>
              </a:rPr>
              <a:pPr hangingPunct="1">
                <a:spcAft>
                  <a:spcPts val="600"/>
                </a:spcAft>
                <a:defRPr/>
              </a:pPr>
              <a:t>12</a:t>
            </a:fld>
            <a:endParaRPr lang="en-US" sz="1200">
              <a:latin typeface="Calibri" panose="020F0502020204030204"/>
              <a:ea typeface="+mn-ea"/>
              <a:cs typeface="+mn-cs"/>
            </a:endParaRPr>
          </a:p>
        </p:txBody>
      </p:sp>
      <p:pic>
        <p:nvPicPr>
          <p:cNvPr id="4" name="Picture 3" descr="A building with a large statue&#10;&#10;Description automatically generated with medium confidence">
            <a:extLst>
              <a:ext uri="{FF2B5EF4-FFF2-40B4-BE49-F238E27FC236}">
                <a16:creationId xmlns:a16="http://schemas.microsoft.com/office/drawing/2014/main" id="{F8EA8750-D9AA-3675-75C2-A04D437F6195}"/>
              </a:ext>
            </a:extLst>
          </p:cNvPr>
          <p:cNvPicPr>
            <a:picLocks noChangeAspect="1"/>
          </p:cNvPicPr>
          <p:nvPr/>
        </p:nvPicPr>
        <p:blipFill rotWithShape="1">
          <a:blip r:embed="rId3">
            <a:extLst>
              <a:ext uri="{28A0092B-C50C-407E-A947-70E740481C1C}">
                <a14:useLocalDpi xmlns:a14="http://schemas.microsoft.com/office/drawing/2010/main" val="0"/>
              </a:ext>
            </a:extLst>
          </a:blip>
          <a:srcRect l="15840" r="18953" b="1"/>
          <a:stretch/>
        </p:blipFill>
        <p:spPr>
          <a:xfrm>
            <a:off x="5150457" y="-20739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5057319" y="301904"/>
            <a:ext cx="5020785" cy="1494373"/>
          </a:xfrm>
        </p:spPr>
        <p:txBody>
          <a:bodyPr vert="horz" lIns="91440" tIns="45720" rIns="91440" bIns="45720" rtlCol="0" anchor="ctr">
            <a:normAutofit fontScale="90000"/>
          </a:bodyPr>
          <a:lstStyle/>
          <a:p>
            <a:pPr rtl="0" hangingPunct="1">
              <a:lnSpc>
                <a:spcPct val="90000"/>
              </a:lnSpc>
              <a:spcBef>
                <a:spcPct val="0"/>
              </a:spcBef>
            </a:pPr>
            <a:br>
              <a:rPr lang="en-US" sz="2400" dirty="0">
                <a:solidFill>
                  <a:schemeClr val="tx1"/>
                </a:solidFill>
                <a:latin typeface="+mj-lt"/>
                <a:ea typeface="+mj-ea"/>
                <a:cs typeface="+mj-cs"/>
              </a:rPr>
            </a:br>
            <a:r>
              <a:rPr lang="en-US" sz="4400" b="1" dirty="0">
                <a:solidFill>
                  <a:schemeClr val="tx1"/>
                </a:solidFill>
                <a:latin typeface="Times New Roman" panose="02020603050405020304" pitchFamily="18" charset="0"/>
                <a:ea typeface="+mj-ea"/>
                <a:cs typeface="Times New Roman" panose="02020603050405020304" pitchFamily="18" charset="0"/>
              </a:rPr>
              <a:t>Paseo de Los Proceres </a:t>
            </a:r>
            <a:br>
              <a:rPr lang="en-US" sz="2400" b="1" dirty="0">
                <a:solidFill>
                  <a:schemeClr val="tx1"/>
                </a:solidFill>
                <a:latin typeface="+mj-lt"/>
                <a:ea typeface="+mj-ea"/>
                <a:cs typeface="+mj-cs"/>
              </a:rPr>
            </a:br>
            <a:br>
              <a:rPr lang="en-US" sz="2400" dirty="0">
                <a:solidFill>
                  <a:schemeClr val="tx1"/>
                </a:solidFill>
                <a:latin typeface="+mj-lt"/>
                <a:ea typeface="+mj-ea"/>
                <a:cs typeface="+mj-cs"/>
              </a:rPr>
            </a:br>
            <a:endParaRPr lang="en-US" sz="2400" b="1" dirty="0">
              <a:solidFill>
                <a:schemeClr val="tx1"/>
              </a:solidFill>
              <a:latin typeface="+mj-lt"/>
              <a:ea typeface="+mj-ea"/>
              <a:cs typeface="+mj-cs"/>
            </a:endParaRPr>
          </a:p>
        </p:txBody>
      </p:sp>
      <p:pic>
        <p:nvPicPr>
          <p:cNvPr id="4" name="Picture 3" descr="A large stone monument with engraved text&#10;&#10;Description automatically generated with medium confidence">
            <a:extLst>
              <a:ext uri="{FF2B5EF4-FFF2-40B4-BE49-F238E27FC236}">
                <a16:creationId xmlns:a16="http://schemas.microsoft.com/office/drawing/2014/main" id="{35089AEE-1541-8E97-F38B-9D0A67742220}"/>
              </a:ext>
            </a:extLst>
          </p:cNvPr>
          <p:cNvPicPr>
            <a:picLocks noChangeAspect="1"/>
          </p:cNvPicPr>
          <p:nvPr/>
        </p:nvPicPr>
        <p:blipFill rotWithShape="1">
          <a:blip r:embed="rId3">
            <a:extLst>
              <a:ext uri="{28A0092B-C50C-407E-A947-70E740481C1C}">
                <a14:useLocalDpi xmlns:a14="http://schemas.microsoft.com/office/drawing/2010/main" val="0"/>
              </a:ext>
            </a:extLst>
          </a:blip>
          <a:srcRect l="13750" r="19360" b="-2"/>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xtBox 6">
            <a:extLst>
              <a:ext uri="{FF2B5EF4-FFF2-40B4-BE49-F238E27FC236}">
                <a16:creationId xmlns:a16="http://schemas.microsoft.com/office/drawing/2014/main" id="{A99F0288-1B4D-A51A-35D6-AA90A5FC1ECE}"/>
              </a:ext>
            </a:extLst>
          </p:cNvPr>
          <p:cNvSpPr txBox="1"/>
          <p:nvPr/>
        </p:nvSpPr>
        <p:spPr>
          <a:xfrm>
            <a:off x="4933368" y="1343378"/>
            <a:ext cx="5057299" cy="421428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Paseo de Los Proceres, or the Walkway of Heroes in English, is a promenade with many notable monuments dedicated to the heroes of the Venezuelan War of Independence.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features numerous statues, squares, steps, and walls and is particularly popular with bikers and joggers, thanks to the many trees that provide shade and greenery in the center of the city.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You'll find references to Greek mythology in the many fountains and other decorative pieces, but the main attraction is the Monument to the Heroes which is formed by four 300-ton marble slabs and statues commemorating important figures like Simón Bolivar. </a:t>
            </a:r>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06F87E9A-0C7A-408B-83BF-C200F674FBCC}" type="slidenum">
              <a:rPr lang="en-US" sz="1200">
                <a:solidFill>
                  <a:prstClr val="black">
                    <a:tint val="75000"/>
                  </a:prstClr>
                </a:solidFill>
                <a:latin typeface="Calibri" panose="020F0502020204030204"/>
                <a:ea typeface="+mn-ea"/>
                <a:cs typeface="+mn-cs"/>
              </a:rPr>
              <a:pPr hangingPunct="1">
                <a:spcAft>
                  <a:spcPts val="600"/>
                </a:spcAft>
                <a:defRPr/>
              </a:pPr>
              <a:t>13</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301905"/>
            <a:ext cx="10078104" cy="835234"/>
          </a:xfrm>
        </p:spPr>
        <p:txBody>
          <a:bodyPr vert="horz" lIns="91440" tIns="45720" rIns="91440" bIns="45720" rtlCol="0" anchor="ctr">
            <a:normAutofit fontScale="90000"/>
          </a:bodyPr>
          <a:lstStyle/>
          <a:p>
            <a:pPr rtl="0" hangingPunct="1">
              <a:lnSpc>
                <a:spcPct val="90000"/>
              </a:lnSpc>
              <a:spcBef>
                <a:spcPct val="0"/>
              </a:spcBef>
            </a:pPr>
            <a:br>
              <a:rPr lang="en-US" sz="4400" dirty="0">
                <a:solidFill>
                  <a:schemeClr val="tx1"/>
                </a:solidFill>
                <a:latin typeface="Times New Roman" panose="02020603050405020304" pitchFamily="18" charset="0"/>
                <a:ea typeface="+mj-ea"/>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Casa Natal </a:t>
            </a:r>
            <a:r>
              <a:rPr lang="pt-BR" sz="4400" b="1" dirty="0">
                <a:solidFill>
                  <a:schemeClr val="tx1"/>
                </a:solidFill>
                <a:latin typeface="Times New Roman" panose="02020603050405020304" pitchFamily="18" charset="0"/>
                <a:cs typeface="Times New Roman" panose="02020603050405020304" pitchFamily="18" charset="0"/>
              </a:rPr>
              <a:t>Museo Bolívar</a:t>
            </a:r>
            <a:br>
              <a:rPr lang="pt-BR" sz="4400" b="1" dirty="0">
                <a:solidFill>
                  <a:schemeClr val="tx1"/>
                </a:solidFill>
                <a:latin typeface="Times New Roman" panose="02020603050405020304" pitchFamily="18" charset="0"/>
                <a:cs typeface="Times New Roman" panose="02020603050405020304" pitchFamily="18" charset="0"/>
              </a:rPr>
            </a:br>
            <a:br>
              <a:rPr lang="en-US" sz="2400" b="1" dirty="0">
                <a:solidFill>
                  <a:schemeClr val="tx1"/>
                </a:solidFill>
                <a:latin typeface="+mj-lt"/>
                <a:ea typeface="+mj-ea"/>
                <a:cs typeface="+mj-cs"/>
              </a:rPr>
            </a:br>
            <a:br>
              <a:rPr lang="en-US" sz="2400" dirty="0">
                <a:solidFill>
                  <a:schemeClr val="tx1"/>
                </a:solidFill>
                <a:latin typeface="+mj-lt"/>
                <a:ea typeface="+mj-ea"/>
                <a:cs typeface="+mj-cs"/>
              </a:rPr>
            </a:br>
            <a:endParaRPr lang="en-US" sz="2400" b="1"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187570" y="949569"/>
            <a:ext cx="5575182" cy="3259015"/>
          </a:xfrm>
          <a:prstGeom prst="rect">
            <a:avLst/>
          </a:prstGeom>
        </p:spPr>
        <p:txBody>
          <a:bodyPr vert="horz" lIns="91440" tIns="45720" rIns="91440" bIns="45720" rtlCol="0">
            <a:normAutofit/>
          </a:bodyPr>
          <a:lstStyle/>
          <a:p>
            <a:pPr>
              <a:lnSpc>
                <a:spcPct val="90000"/>
              </a:lnSpc>
              <a:spcAft>
                <a:spcPts val="600"/>
              </a:spcAft>
            </a:pPr>
            <a:r>
              <a:rPr lang="en-US" sz="2200" dirty="0">
                <a:latin typeface="Times New Roman" panose="02020603050405020304" pitchFamily="18" charset="0"/>
                <a:cs typeface="Times New Roman" panose="02020603050405020304" pitchFamily="18" charset="0"/>
              </a:rPr>
              <a:t>His birthplace and an adjacent museum honor Simon Bolivar, “El Liberator”, who achieved independence from Spain for Venezuela and other South American countries. </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a:p>
            <a:pPr>
              <a:lnSpc>
                <a:spcPct val="90000"/>
              </a:lnSpc>
              <a:spcAft>
                <a:spcPts val="600"/>
              </a:spcAft>
            </a:pPr>
            <a:r>
              <a:rPr lang="en-US" sz="2200" dirty="0">
                <a:latin typeface="Times New Roman" panose="02020603050405020304" pitchFamily="18" charset="0"/>
                <a:cs typeface="Times New Roman" panose="02020603050405020304" pitchFamily="18" charset="0"/>
              </a:rPr>
              <a:t>Bolívar’s funeral took place just two blocks from the house where, on July 24, 1783, he was born. The interior of Bolívar’s birthplace has been enthusiastically reconstructed. </a:t>
            </a:r>
          </a:p>
          <a:p>
            <a:pPr indent="-228600">
              <a:lnSpc>
                <a:spcPct val="90000"/>
              </a:lnSpc>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06F87E9A-0C7A-408B-83BF-C200F674FBCC}" type="slidenum">
              <a:rPr lang="en-US" sz="1200" smtClean="0">
                <a:solidFill>
                  <a:prstClr val="black">
                    <a:tint val="75000"/>
                  </a:prstClr>
                </a:solidFill>
                <a:latin typeface="Calibri" panose="020F0502020204030204"/>
                <a:ea typeface="+mn-ea"/>
                <a:cs typeface="+mn-cs"/>
              </a:rPr>
              <a:pPr hangingPunct="1">
                <a:spcAft>
                  <a:spcPts val="600"/>
                </a:spcAft>
                <a:defRPr/>
              </a:pPr>
              <a:t>14</a:t>
            </a:fld>
            <a:endParaRPr lang="en-US" sz="1200">
              <a:solidFill>
                <a:prstClr val="black">
                  <a:tint val="75000"/>
                </a:prstClr>
              </a:solidFill>
              <a:latin typeface="Calibri" panose="020F0502020204030204"/>
              <a:ea typeface="+mn-ea"/>
              <a:cs typeface="+mn-cs"/>
            </a:endParaRPr>
          </a:p>
        </p:txBody>
      </p:sp>
      <p:pic>
        <p:nvPicPr>
          <p:cNvPr id="11" name="Picture 10" descr="A building with a door open&#10;&#10;Description automatically generated">
            <a:extLst>
              <a:ext uri="{FF2B5EF4-FFF2-40B4-BE49-F238E27FC236}">
                <a16:creationId xmlns:a16="http://schemas.microsoft.com/office/drawing/2014/main" id="{0DCBBF3C-7154-101C-895A-C78083EC6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489" y="1039473"/>
            <a:ext cx="4235878" cy="2825331"/>
          </a:xfrm>
          <a:prstGeom prst="rect">
            <a:avLst/>
          </a:prstGeom>
        </p:spPr>
      </p:pic>
      <p:sp>
        <p:nvSpPr>
          <p:cNvPr id="14" name="TextBox 13">
            <a:extLst>
              <a:ext uri="{FF2B5EF4-FFF2-40B4-BE49-F238E27FC236}">
                <a16:creationId xmlns:a16="http://schemas.microsoft.com/office/drawing/2014/main" id="{88DEAC60-D39B-5C1A-8A8F-FD588F8BAF6B}"/>
              </a:ext>
            </a:extLst>
          </p:cNvPr>
          <p:cNvSpPr txBox="1"/>
          <p:nvPr/>
        </p:nvSpPr>
        <p:spPr>
          <a:xfrm>
            <a:off x="187570" y="3975536"/>
            <a:ext cx="9646467" cy="1446550"/>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The walls are splashed with a score of huge paintings by Tito Salas depicting Bolívar’s heroic battles and scenes from his life. All </a:t>
            </a:r>
            <a:r>
              <a:rPr lang="en-US" sz="2200" i="1" dirty="0">
                <a:latin typeface="Times New Roman" panose="02020603050405020304" pitchFamily="18" charset="0"/>
                <a:cs typeface="Times New Roman" panose="02020603050405020304" pitchFamily="18" charset="0"/>
              </a:rPr>
              <a:t>caraqueños</a:t>
            </a:r>
            <a:r>
              <a:rPr lang="en-US" sz="2200" dirty="0">
                <a:latin typeface="Times New Roman" panose="02020603050405020304" pitchFamily="18" charset="0"/>
                <a:cs typeface="Times New Roman" panose="02020603050405020304" pitchFamily="18" charset="0"/>
              </a:rPr>
              <a:t> take cheesy photos – notebooks in hand – under the backyard tree beneath which Simon Rodriguez was said to have taught Bolívar to read and write.</a:t>
            </a:r>
            <a:endParaRPr lang="en-US" sz="2200" dirty="0"/>
          </a:p>
        </p:txBody>
      </p:sp>
    </p:spTree>
    <p:extLst>
      <p:ext uri="{BB962C8B-B14F-4D97-AF65-F5344CB8AC3E}">
        <p14:creationId xmlns:p14="http://schemas.microsoft.com/office/powerpoint/2010/main" val="191026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372"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ew of a city from a mountain&#10;&#10;Description automatically generated">
            <a:extLst>
              <a:ext uri="{FF2B5EF4-FFF2-40B4-BE49-F238E27FC236}">
                <a16:creationId xmlns:a16="http://schemas.microsoft.com/office/drawing/2014/main" id="{B0ACBCCE-64C4-A50C-EC0E-C77896CE941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589" r="18487" b="1"/>
          <a:stretch/>
        </p:blipFill>
        <p:spPr>
          <a:xfrm>
            <a:off x="4823665" y="10"/>
            <a:ext cx="5286831" cy="5670540"/>
          </a:xfrm>
          <a:prstGeom prst="rect">
            <a:avLst/>
          </a:prstGeom>
        </p:spPr>
      </p:pic>
      <p:grpSp>
        <p:nvGrpSpPr>
          <p:cNvPr id="23" name="Group 22">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13311" y="0"/>
            <a:ext cx="5497185" cy="5670550"/>
            <a:chOff x="5705128" y="0"/>
            <a:chExt cx="6648564" cy="6858000"/>
          </a:xfrm>
        </p:grpSpPr>
        <p:sp>
          <p:nvSpPr>
            <p:cNvPr id="24" name="Freeform: Shape 23">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320777" y="379270"/>
            <a:ext cx="4905979" cy="1043129"/>
          </a:xfrm>
        </p:spPr>
        <p:txBody>
          <a:bodyPr vert="horz" lIns="91440" tIns="45720" rIns="91440" bIns="45720" rtlCol="0" anchor="b">
            <a:noAutofit/>
          </a:bodyPr>
          <a:lstStyle/>
          <a:p>
            <a:pPr rtl="0" hangingPunct="1">
              <a:lnSpc>
                <a:spcPct val="90000"/>
              </a:lnSpc>
              <a:spcBef>
                <a:spcPct val="0"/>
              </a:spcBef>
            </a:pPr>
            <a:r>
              <a:rPr lang="en-US" sz="4000" b="1" dirty="0">
                <a:solidFill>
                  <a:schemeClr val="tx2"/>
                </a:solidFill>
                <a:latin typeface="Times New Roman" panose="02020603050405020304" pitchFamily="18" charset="0"/>
                <a:ea typeface="+mj-ea"/>
                <a:cs typeface="Times New Roman" panose="02020603050405020304" pitchFamily="18" charset="0"/>
              </a:rPr>
              <a:t>El Ávila </a:t>
            </a:r>
            <a:br>
              <a:rPr lang="en-US" sz="4000" b="1" dirty="0">
                <a:solidFill>
                  <a:schemeClr val="tx2"/>
                </a:solidFill>
                <a:latin typeface="Times New Roman" panose="02020603050405020304" pitchFamily="18" charset="0"/>
                <a:ea typeface="+mj-ea"/>
                <a:cs typeface="Times New Roman" panose="02020603050405020304" pitchFamily="18" charset="0"/>
              </a:rPr>
            </a:br>
            <a:r>
              <a:rPr lang="en-US" sz="4000" b="1" dirty="0">
                <a:solidFill>
                  <a:schemeClr val="tx2"/>
                </a:solidFill>
                <a:latin typeface="Times New Roman" panose="02020603050405020304" pitchFamily="18" charset="0"/>
                <a:ea typeface="+mj-ea"/>
                <a:cs typeface="Times New Roman" panose="02020603050405020304" pitchFamily="18" charset="0"/>
              </a:rPr>
              <a:t>National Park</a:t>
            </a:r>
          </a:p>
        </p:txBody>
      </p:sp>
      <p:sp>
        <p:nvSpPr>
          <p:cNvPr id="6" name="Rectangle 1">
            <a:extLst>
              <a:ext uri="{FF2B5EF4-FFF2-40B4-BE49-F238E27FC236}">
                <a16:creationId xmlns:a16="http://schemas.microsoft.com/office/drawing/2014/main" id="{880E06C7-5C54-0D9C-9B3D-157094232BE9}"/>
              </a:ext>
            </a:extLst>
          </p:cNvPr>
          <p:cNvSpPr>
            <a:spLocks noChangeArrowheads="1"/>
          </p:cNvSpPr>
          <p:nvPr/>
        </p:nvSpPr>
        <p:spPr bwMode="auto">
          <a:xfrm>
            <a:off x="169332" y="1422399"/>
            <a:ext cx="4603311" cy="39736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spectacular views of the city and the mountains, ride one of the world's longest teleservices (cable cars) to the top of Cerro El Ávila, an approximately 20-minute drive from Caracas. On clear days, you can see the Caribbean Sea from the mountaintop. The park's forests are home to many butterflies, birds, and orchids, including the country's national flower, the Easter orchid.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cable car reaches a height of about 7,005 feet (2,135 meters). </a:t>
            </a:r>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F1745E88-DE43-40A4-ABF6-C2CAAE0C8E93}" type="slidenum">
              <a:rPr lang="en-US" sz="1000">
                <a:solidFill>
                  <a:prstClr val="black">
                    <a:tint val="75000"/>
                  </a:prstClr>
                </a:solidFill>
                <a:latin typeface="Calibri" panose="020F0502020204030204"/>
                <a:ea typeface="+mn-ea"/>
                <a:cs typeface="+mn-cs"/>
              </a:rPr>
              <a:pPr hangingPunct="1">
                <a:spcAft>
                  <a:spcPts val="600"/>
                </a:spcAft>
                <a:defRPr/>
              </a:pPr>
              <a:t>15</a:t>
            </a:fld>
            <a:endParaRPr lang="en-US" sz="1000">
              <a:solidFill>
                <a:prstClr val="black">
                  <a:tint val="75000"/>
                </a:prstClr>
              </a:solidFill>
              <a:latin typeface="Calibri" panose="020F0502020204030204"/>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tatue of a person on a horse&#10;&#10;Description automatically generated">
            <a:extLst>
              <a:ext uri="{FF2B5EF4-FFF2-40B4-BE49-F238E27FC236}">
                <a16:creationId xmlns:a16="http://schemas.microsoft.com/office/drawing/2014/main" id="{01ACF6F6-3AE6-FD28-B9E9-10CB86185F8A}"/>
              </a:ext>
            </a:extLst>
          </p:cNvPr>
          <p:cNvPicPr>
            <a:picLocks noChangeAspect="1"/>
          </p:cNvPicPr>
          <p:nvPr/>
        </p:nvPicPr>
        <p:blipFill rotWithShape="1">
          <a:blip r:embed="rId2">
            <a:extLst>
              <a:ext uri="{28A0092B-C50C-407E-A947-70E740481C1C}">
                <a14:useLocalDpi xmlns:a14="http://schemas.microsoft.com/office/drawing/2010/main" val="0"/>
              </a:ext>
            </a:extLst>
          </a:blip>
          <a:srcRect r="2" b="5434"/>
          <a:stretch/>
        </p:blipFill>
        <p:spPr>
          <a:xfrm>
            <a:off x="20" y="10"/>
            <a:ext cx="7995062" cy="5670540"/>
          </a:xfrm>
          <a:prstGeom prst="rect">
            <a:avLst/>
          </a:prstGeom>
        </p:spPr>
      </p:pic>
      <p:sp>
        <p:nvSpPr>
          <p:cNvPr id="24"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37306B-320D-8EFA-FCD0-4DD3922C827C}"/>
              </a:ext>
            </a:extLst>
          </p:cNvPr>
          <p:cNvSpPr txBox="1"/>
          <p:nvPr/>
        </p:nvSpPr>
        <p:spPr>
          <a:xfrm>
            <a:off x="5967168" y="301904"/>
            <a:ext cx="4113457" cy="81045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Plaza Bolívar</a:t>
            </a:r>
          </a:p>
        </p:txBody>
      </p:sp>
      <p:sp>
        <p:nvSpPr>
          <p:cNvPr id="5" name="TextBox 4">
            <a:extLst>
              <a:ext uri="{FF2B5EF4-FFF2-40B4-BE49-F238E27FC236}">
                <a16:creationId xmlns:a16="http://schemas.microsoft.com/office/drawing/2014/main" id="{1AF5FB54-0725-AC46-7FCB-E9CDB56C3059}"/>
              </a:ext>
            </a:extLst>
          </p:cNvPr>
          <p:cNvSpPr txBox="1"/>
          <p:nvPr/>
        </p:nvSpPr>
        <p:spPr>
          <a:xfrm>
            <a:off x="5967168" y="1112363"/>
            <a:ext cx="3921550" cy="443059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Bolívar Square</a:t>
            </a:r>
            <a:r>
              <a:rPr lang="en-US" sz="2000" dirty="0">
                <a:latin typeface="Times New Roman" panose="02020603050405020304" pitchFamily="18" charset="0"/>
                <a:cs typeface="Times New Roman" panose="02020603050405020304" pitchFamily="18" charset="0"/>
              </a:rPr>
              <a:t> is one of the most important and recognized Venezuelan public spaces. It is located in the center of Caracas when it was founded in 1567. It is in the historic center of the city in the Cathedral Parish of the Libertador Municipality.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Surrounded by Caracas Cathedral, Sacred Museum, Archbishop's Palace, City Hall, Chapel of Santa Rosa de Lima, the Yellow House, the Main Theater and the Capital District. The Federal Legislative Palace stands to the Southwest. Buildings.</a:t>
            </a:r>
          </a:p>
        </p:txBody>
      </p:sp>
    </p:spTree>
    <p:extLst>
      <p:ext uri="{BB962C8B-B14F-4D97-AF65-F5344CB8AC3E}">
        <p14:creationId xmlns:p14="http://schemas.microsoft.com/office/powerpoint/2010/main" val="219688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1" y="301904"/>
            <a:ext cx="5034952" cy="1257265"/>
          </a:xfrm>
        </p:spPr>
        <p:txBody>
          <a:bodyPr vert="horz" lIns="91440" tIns="45720" rIns="91440" bIns="45720" rtlCol="0" anchor="ctr">
            <a:normAutofit/>
          </a:bodyPr>
          <a:lstStyle/>
          <a:p>
            <a:pP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Panteón Nacional </a:t>
            </a:r>
          </a:p>
        </p:txBody>
      </p:sp>
      <p:sp>
        <p:nvSpPr>
          <p:cNvPr id="8" name="TextBox 7">
            <a:extLst>
              <a:ext uri="{FF2B5EF4-FFF2-40B4-BE49-F238E27FC236}">
                <a16:creationId xmlns:a16="http://schemas.microsoft.com/office/drawing/2014/main" id="{C16DCF5E-E495-A4CF-4EB0-B09C51869A48}"/>
              </a:ext>
            </a:extLst>
          </p:cNvPr>
          <p:cNvSpPr txBox="1"/>
          <p:nvPr/>
        </p:nvSpPr>
        <p:spPr>
          <a:xfrm>
            <a:off x="170743" y="1430216"/>
            <a:ext cx="5180189" cy="3677218"/>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Panteón Nacional, formerly a church, became the resting place for prominent Venezuelans in the 1870s. Located in the northern part of the old town of Caracas, the site's ceremonial changing of the guard is worth seeing.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central nave is dedicated to Simón Bolívar, the Venezuelan known as </a:t>
            </a:r>
            <a:r>
              <a:rPr lang="en-US" sz="2000" i="1" dirty="0">
                <a:latin typeface="Times New Roman" panose="02020603050405020304" pitchFamily="18" charset="0"/>
                <a:cs typeface="Times New Roman" panose="02020603050405020304" pitchFamily="18" charset="0"/>
              </a:rPr>
              <a:t>El Libertador</a:t>
            </a:r>
            <a:r>
              <a:rPr lang="en-US" sz="2000" dirty="0">
                <a:latin typeface="Times New Roman" panose="02020603050405020304" pitchFamily="18" charset="0"/>
                <a:cs typeface="Times New Roman" panose="02020603050405020304" pitchFamily="18" charset="0"/>
              </a:rPr>
              <a:t> (The Liberator), famous for directing the secession of Venezuela, Bolivia, Colombia, Ecuador, Peru, and Panama from the Spanish Empire. You'll see paintings depicting his life and accomplishments</a:t>
            </a:r>
            <a:r>
              <a:rPr lang="en-US" sz="1600" dirty="0"/>
              <a:t>.</a:t>
            </a:r>
          </a:p>
        </p:txBody>
      </p:sp>
      <p:pic>
        <p:nvPicPr>
          <p:cNvPr id="5" name="Picture 4" descr="A white building with a flag in front of it&#10;&#10;Description automatically generated">
            <a:extLst>
              <a:ext uri="{FF2B5EF4-FFF2-40B4-BE49-F238E27FC236}">
                <a16:creationId xmlns:a16="http://schemas.microsoft.com/office/drawing/2014/main" id="{914206E1-7AB3-97B5-783A-AF5CCA73C2D0}"/>
              </a:ext>
            </a:extLst>
          </p:cNvPr>
          <p:cNvPicPr>
            <a:picLocks noChangeAspect="1"/>
          </p:cNvPicPr>
          <p:nvPr/>
        </p:nvPicPr>
        <p:blipFill rotWithShape="1">
          <a:blip r:embed="rId3">
            <a:extLst>
              <a:ext uri="{28A0092B-C50C-407E-A947-70E740481C1C}">
                <a14:useLocalDpi xmlns:a14="http://schemas.microsoft.com/office/drawing/2010/main" val="0"/>
              </a:ext>
            </a:extLst>
          </a:blip>
          <a:srcRect l="13920" r="20873"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8CC87C-C6DF-43F2-841E-AFCE33E4256F}" type="slidenum">
              <a:rPr lang="en-US" sz="1200">
                <a:latin typeface="Calibri" panose="020F0502020204030204"/>
                <a:ea typeface="+mn-ea"/>
                <a:cs typeface="+mn-cs"/>
              </a:rPr>
              <a:pPr hangingPunct="1">
                <a:spcAft>
                  <a:spcPts val="600"/>
                </a:spcAft>
                <a:defRPr/>
              </a:pPr>
              <a:t>17</a:t>
            </a:fld>
            <a:endParaRPr lang="en-US" sz="1200">
              <a:latin typeface="Calibri" panose="020F050202020403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5C71B5-135F-EC7E-B974-71701A793463}"/>
              </a:ext>
            </a:extLst>
          </p:cNvPr>
          <p:cNvSpPr txBox="1"/>
          <p:nvPr/>
        </p:nvSpPr>
        <p:spPr>
          <a:xfrm>
            <a:off x="5040312" y="301904"/>
            <a:ext cx="5037791" cy="1064269"/>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La Galería de Arte Nacional </a:t>
            </a:r>
          </a:p>
        </p:txBody>
      </p:sp>
      <p:pic>
        <p:nvPicPr>
          <p:cNvPr id="8" name="Picture 7" descr="People in a museum with many art pieces&#10;&#10;Description automatically generated">
            <a:extLst>
              <a:ext uri="{FF2B5EF4-FFF2-40B4-BE49-F238E27FC236}">
                <a16:creationId xmlns:a16="http://schemas.microsoft.com/office/drawing/2014/main" id="{15BE5284-7F74-1B15-B063-EF35D1B8603B}"/>
              </a:ext>
            </a:extLst>
          </p:cNvPr>
          <p:cNvPicPr>
            <a:picLocks noChangeAspect="1"/>
          </p:cNvPicPr>
          <p:nvPr/>
        </p:nvPicPr>
        <p:blipFill rotWithShape="1">
          <a:blip r:embed="rId2">
            <a:extLst>
              <a:ext uri="{28A0092B-C50C-407E-A947-70E740481C1C}">
                <a14:useLocalDpi xmlns:a14="http://schemas.microsoft.com/office/drawing/2010/main" val="0"/>
              </a:ext>
            </a:extLst>
          </a:blip>
          <a:srcRect l="11606" r="37558"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80230820-5D90-3FC4-EA8A-297FB4036100}"/>
              </a:ext>
            </a:extLst>
          </p:cNvPr>
          <p:cNvSpPr txBox="1"/>
          <p:nvPr/>
        </p:nvSpPr>
        <p:spPr>
          <a:xfrm>
            <a:off x="4835951" y="1366174"/>
            <a:ext cx="5143427" cy="4304376"/>
          </a:xfrm>
          <a:prstGeom prst="rect">
            <a:avLst/>
          </a:prstGeom>
        </p:spPr>
        <p:txBody>
          <a:bodyPr vert="horz" lIns="91440" tIns="45720" rIns="91440" bIns="45720" rtlCol="0">
            <a:normAutofit fontScale="85000" lnSpcReduction="20000"/>
          </a:bodyPr>
          <a:lstStyle/>
          <a:p>
            <a:pPr marL="285750" indent="-228600">
              <a:lnSpc>
                <a:spcPct val="90000"/>
              </a:lnSpc>
              <a:spcAft>
                <a:spcPts val="600"/>
              </a:spcAf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Known around town as the "GAN," the La Galería de Arte Nacional opened in 1976 and is one of the most interesting things to do in Caracas. Located near the circular Plaza Morelos in front of Puente Brión.</a:t>
            </a:r>
          </a:p>
          <a:p>
            <a:pPr marL="2857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100" b="0" i="0" u="none" strike="noStrike" cap="none" normalizeH="0" baseline="0" dirty="0">
                <a:ln>
                  <a:noFill/>
                </a:ln>
                <a:effectLst/>
                <a:latin typeface="Times New Roman" panose="02020603050405020304" pitchFamily="18" charset="0"/>
                <a:cs typeface="Times New Roman" panose="02020603050405020304" pitchFamily="18" charset="0"/>
              </a:rPr>
              <a:t>It features works of art by Venezuelan artists and artists such as Camille Pissarro who spent time in Venezuela. The collections span some five centuries from the colonial days featuring colonial Caracas and the period of Simón Bolívar.</a:t>
            </a:r>
          </a:p>
          <a:p>
            <a:pPr marL="2857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100" b="0" i="0" u="none" strike="noStrike" cap="none" normalizeH="0" baseline="0" dirty="0">
                <a:ln>
                  <a:noFill/>
                </a:ln>
                <a:effectLst/>
                <a:latin typeface="Times New Roman" panose="02020603050405020304" pitchFamily="18" charset="0"/>
                <a:cs typeface="Times New Roman" panose="02020603050405020304" pitchFamily="18" charset="0"/>
              </a:rPr>
              <a:t>The museum has been extolled as a “patriotic celebration of national artists” reminiscent of Venezuelan society</a:t>
            </a:r>
          </a:p>
          <a:p>
            <a:pPr marL="28575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100" b="0" i="0" u="none" strike="noStrike" cap="none" normalizeH="0" baseline="0" dirty="0">
                <a:ln>
                  <a:noFill/>
                </a:ln>
                <a:effectLst/>
                <a:latin typeface="Times New Roman" panose="02020603050405020304" pitchFamily="18" charset="0"/>
                <a:cs typeface="Times New Roman" panose="02020603050405020304" pitchFamily="18" charset="0"/>
              </a:rPr>
              <a:t>There are more than 4,000 pieces in its eleven rooms (arranged in a circular layout), with international and Venezuelan art.</a:t>
            </a:r>
            <a:r>
              <a:rPr kumimoji="0" lang="en-US" altLang="en-US" sz="2100" b="0" i="0" u="none" strike="noStrike" cap="none" normalizeH="0" baseline="30000" dirty="0">
                <a:ln>
                  <a:noFill/>
                </a:ln>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a:ln>
                  <a:noFill/>
                </a:ln>
                <a:effectLst/>
                <a:latin typeface="Times New Roman" panose="02020603050405020304" pitchFamily="18" charset="0"/>
                <a:cs typeface="Times New Roman" panose="02020603050405020304" pitchFamily="18" charset="0"/>
              </a:rPr>
              <a:t>It has paintings of more than 40 Venezuelan artists. The works include pre-Hispanic pieces, colonial-era paintings, sculptures, and Venezuelan works of modern art. </a:t>
            </a:r>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250916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301905"/>
            <a:ext cx="5020785" cy="1222096"/>
          </a:xfrm>
        </p:spPr>
        <p:txBody>
          <a:bodyPr vert="horz" lIns="91440" tIns="45720" rIns="91440" bIns="45720" rtlCol="0" anchor="ctr">
            <a:noAutofit/>
          </a:bodyPr>
          <a:lstStyle/>
          <a:p>
            <a:pP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Parque de Recreacion Los Chorros </a:t>
            </a:r>
          </a:p>
        </p:txBody>
      </p:sp>
      <p:pic>
        <p:nvPicPr>
          <p:cNvPr id="6" name="Picture 5" descr="A waterfall in the forest&#10;&#10;Description automatically generated">
            <a:extLst>
              <a:ext uri="{FF2B5EF4-FFF2-40B4-BE49-F238E27FC236}">
                <a16:creationId xmlns:a16="http://schemas.microsoft.com/office/drawing/2014/main" id="{A7E8BEBC-5862-A8D8-64BC-3036ABA98700}"/>
              </a:ext>
            </a:extLst>
          </p:cNvPr>
          <p:cNvPicPr>
            <a:picLocks noChangeAspect="1"/>
          </p:cNvPicPr>
          <p:nvPr/>
        </p:nvPicPr>
        <p:blipFill rotWithShape="1">
          <a:blip r:embed="rId3">
            <a:extLst>
              <a:ext uri="{28A0092B-C50C-407E-A947-70E740481C1C}">
                <a14:useLocalDpi xmlns:a14="http://schemas.microsoft.com/office/drawing/2010/main" val="0"/>
              </a:ext>
            </a:extLst>
          </a:blip>
          <a:srcRect r="2" b="15907"/>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891E7966-5B86-34A3-433A-4CF3F818FC0A}"/>
              </a:ext>
            </a:extLst>
          </p:cNvPr>
          <p:cNvSpPr txBox="1"/>
          <p:nvPr/>
        </p:nvSpPr>
        <p:spPr>
          <a:xfrm>
            <a:off x="5040312" y="1796277"/>
            <a:ext cx="5037791" cy="345948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Located Northeast of the city, at the foot of Caracas' Cerro El Ávila, Parque de Recreacion Los Chorros consists of about 9 acres of stunning scenery, including a natural waterfall to swim in which is a rare find in a capital city park.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lush landscape spans several levels with tunnels, bridges, large trees, and benches. You might encounter a variety of wildlife, including sloths, vocal guacharaca birds, squirrels, and fish. </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19</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Caracas</a:t>
            </a:r>
          </a:p>
          <a:p>
            <a:pPr algn="l">
              <a:buFont typeface="Wingdings" panose="05000000000000000000" pitchFamily="2" charset="2"/>
              <a:buChar char=""/>
            </a:pPr>
            <a:r>
              <a:rPr lang="en-US" altLang="en-US" b="1" dirty="0">
                <a:solidFill>
                  <a:schemeClr val="tx1"/>
                </a:solidFill>
              </a:rPr>
              <a:t>Area Map of Caracas</a:t>
            </a:r>
          </a:p>
          <a:p>
            <a:pPr algn="l">
              <a:buFont typeface="Wingdings" panose="05000000000000000000" pitchFamily="2" charset="2"/>
              <a:buChar char=""/>
            </a:pPr>
            <a:r>
              <a:rPr lang="en-US" altLang="en-US" b="1" dirty="0">
                <a:solidFill>
                  <a:schemeClr val="tx1"/>
                </a:solidFill>
              </a:rPr>
              <a:t>Map of Caracas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Caracas Transportation </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813554"/>
            <a:ext cx="10091110" cy="4154984"/>
          </a:xfrm>
          <a:prstGeom prst="rect">
            <a:avLst/>
          </a:prstGeom>
          <a:noFill/>
        </p:spPr>
        <p:txBody>
          <a:bodyPr wrap="square">
            <a:spAutoFit/>
          </a:bodyPr>
          <a:lstStyle/>
          <a:p>
            <a:pPr>
              <a:buClrTx/>
              <a:buFontTx/>
              <a:buNone/>
            </a:pPr>
            <a:r>
              <a:rPr lang="en-US" altLang="en-US" sz="2200" dirty="0">
                <a:latin typeface="Times New Roman" panose="02020603050405020304" pitchFamily="18" charset="0"/>
                <a:cs typeface="Times New Roman" panose="02020603050405020304" pitchFamily="18" charset="0"/>
              </a:rPr>
              <a:t>There are a lot of excellent restaurants in Hokkaido. Especially for seafood. </a:t>
            </a:r>
          </a:p>
          <a:p>
            <a:r>
              <a:rPr lang="en-US" altLang="en-US" sz="2200" dirty="0">
                <a:latin typeface="Times New Roman" panose="02020603050405020304" pitchFamily="18" charset="0"/>
                <a:cs typeface="Times New Roman" panose="02020603050405020304" pitchFamily="18" charset="0"/>
              </a:rPr>
              <a:t>Here are some recommendations: </a:t>
            </a:r>
            <a:br>
              <a:rPr lang="en-US" altLang="en-US" sz="2200"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Moreno </a:t>
            </a:r>
            <a:r>
              <a:rPr lang="en-US" sz="2200" dirty="0">
                <a:latin typeface="Times New Roman" panose="02020603050405020304" pitchFamily="18" charset="0"/>
                <a:cs typeface="Times New Roman" panose="02020603050405020304" pitchFamily="18" charset="0"/>
              </a:rPr>
              <a:t>$$$$ Latin, Venezuelan, Vegetarian</a:t>
            </a:r>
          </a:p>
          <a:p>
            <a:r>
              <a:rPr lang="en-US" sz="2200" dirty="0">
                <a:latin typeface="Times New Roman" panose="02020603050405020304" pitchFamily="18" charset="0"/>
                <a:cs typeface="Times New Roman" panose="02020603050405020304" pitchFamily="18" charset="0"/>
              </a:rPr>
              <a:t>Av. Luis Roche Centro Commercial </a:t>
            </a:r>
            <a:r>
              <a:rPr lang="en-US" sz="2200" dirty="0" err="1">
                <a:latin typeface="Times New Roman" panose="02020603050405020304" pitchFamily="18" charset="0"/>
                <a:cs typeface="Times New Roman" panose="02020603050405020304" pitchFamily="18" charset="0"/>
              </a:rPr>
              <a:t>Turistico</a:t>
            </a:r>
            <a:r>
              <a:rPr lang="en-US" sz="2200" dirty="0">
                <a:latin typeface="Times New Roman" panose="02020603050405020304" pitchFamily="18" charset="0"/>
                <a:cs typeface="Times New Roman" panose="02020603050405020304" pitchFamily="18" charset="0"/>
              </a:rPr>
              <a:t> Altamira Village, Caracas</a:t>
            </a:r>
            <a:endParaRPr lang="en-US" sz="2200" b="1"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El </a:t>
            </a:r>
            <a:r>
              <a:rPr lang="en-US" sz="2200" b="1" dirty="0" err="1">
                <a:latin typeface="Times New Roman" panose="02020603050405020304" pitchFamily="18" charset="0"/>
                <a:cs typeface="Times New Roman" panose="02020603050405020304" pitchFamily="18" charset="0"/>
              </a:rPr>
              <a:t>Alazan</a:t>
            </a:r>
            <a:r>
              <a:rPr lang="en-US" sz="2200" b="1" dirty="0">
                <a:latin typeface="Times New Roman" panose="02020603050405020304" pitchFamily="18" charset="0"/>
                <a:cs typeface="Times New Roman" panose="02020603050405020304" pitchFamily="18" charset="0"/>
              </a:rPr>
              <a:t> de Altamira </a:t>
            </a:r>
            <a:r>
              <a:rPr lang="en-US" sz="2200" dirty="0">
                <a:latin typeface="Times New Roman" panose="02020603050405020304" pitchFamily="18" charset="0"/>
                <a:cs typeface="Times New Roman" panose="02020603050405020304" pitchFamily="18" charset="0"/>
              </a:rPr>
              <a:t>$$$$ Steakhouse, Barbecue, Venezuelan</a:t>
            </a:r>
          </a:p>
          <a:p>
            <a:r>
              <a:rPr lang="en-US" sz="2200" dirty="0">
                <a:latin typeface="Times New Roman" panose="02020603050405020304" pitchFamily="18" charset="0"/>
                <a:cs typeface="Times New Roman" panose="02020603050405020304" pitchFamily="18" charset="0"/>
              </a:rPr>
              <a:t>Avenida Luis Roche entre 4ta y 5ta transversal, Caracas</a:t>
            </a:r>
          </a:p>
          <a:p>
            <a:r>
              <a:rPr lang="en-US" sz="2200" b="1" dirty="0">
                <a:latin typeface="Times New Roman" panose="02020603050405020304" pitchFamily="18" charset="0"/>
                <a:cs typeface="Times New Roman" panose="02020603050405020304" pitchFamily="18" charset="0"/>
              </a:rPr>
              <a:t>La Casa Bistro </a:t>
            </a:r>
            <a:r>
              <a:rPr lang="en-US" sz="2200" dirty="0">
                <a:latin typeface="Times New Roman" panose="02020603050405020304" pitchFamily="18" charset="0"/>
                <a:cs typeface="Times New Roman" panose="02020603050405020304" pitchFamily="18" charset="0"/>
              </a:rPr>
              <a:t>$$ - $$$ Latin, Venezuelan, Vegetarian Friendly</a:t>
            </a:r>
          </a:p>
          <a:p>
            <a:r>
              <a:rPr lang="en-US" sz="2200" dirty="0">
                <a:latin typeface="Times New Roman" panose="02020603050405020304" pitchFamily="18" charset="0"/>
                <a:cs typeface="Times New Roman" panose="02020603050405020304" pitchFamily="18" charset="0"/>
              </a:rPr>
              <a:t>3ra Avenida Con 4ta Transversal de Los Palos Grandes </a:t>
            </a:r>
            <a:r>
              <a:rPr lang="en-US" sz="2200" dirty="0" err="1">
                <a:latin typeface="Times New Roman" panose="02020603050405020304" pitchFamily="18" charset="0"/>
                <a:cs typeface="Times New Roman" panose="02020603050405020304" pitchFamily="18" charset="0"/>
              </a:rPr>
              <a:t>Chacao</a:t>
            </a:r>
            <a:r>
              <a:rPr lang="en-US" sz="2200" dirty="0">
                <a:latin typeface="Times New Roman" panose="02020603050405020304" pitchFamily="18" charset="0"/>
                <a:cs typeface="Times New Roman" panose="02020603050405020304" pitchFamily="18" charset="0"/>
              </a:rPr>
              <a:t>, Caracas</a:t>
            </a:r>
          </a:p>
          <a:p>
            <a:r>
              <a:rPr lang="en-US" sz="2200" b="1" dirty="0">
                <a:latin typeface="Times New Roman" panose="02020603050405020304" pitchFamily="18" charset="0"/>
                <a:cs typeface="Times New Roman" panose="02020603050405020304" pitchFamily="18" charset="0"/>
              </a:rPr>
              <a:t>Tinajero de </a:t>
            </a:r>
            <a:r>
              <a:rPr lang="en-US" sz="2200" b="1" dirty="0" err="1">
                <a:latin typeface="Times New Roman" panose="02020603050405020304" pitchFamily="18" charset="0"/>
                <a:cs typeface="Times New Roman" panose="02020603050405020304" pitchFamily="18" charset="0"/>
              </a:rPr>
              <a:t>los</a:t>
            </a:r>
            <a:r>
              <a:rPr lang="en-US" sz="2200" b="1" dirty="0">
                <a:latin typeface="Times New Roman" panose="02020603050405020304" pitchFamily="18" charset="0"/>
                <a:cs typeface="Times New Roman" panose="02020603050405020304" pitchFamily="18" charset="0"/>
              </a:rPr>
              <a:t> Helechos </a:t>
            </a:r>
            <a:r>
              <a:rPr lang="en-US" sz="2200" dirty="0">
                <a:latin typeface="Times New Roman" panose="02020603050405020304" pitchFamily="18" charset="0"/>
                <a:cs typeface="Times New Roman" panose="02020603050405020304" pitchFamily="18" charset="0"/>
              </a:rPr>
              <a:t>$$ - $$$ Venezuelan</a:t>
            </a:r>
          </a:p>
          <a:p>
            <a:r>
              <a:rPr lang="en-US" sz="2200" dirty="0">
                <a:latin typeface="Times New Roman" panose="02020603050405020304" pitchFamily="18" charset="0"/>
                <a:cs typeface="Times New Roman" panose="02020603050405020304" pitchFamily="18" charset="0"/>
              </a:rPr>
              <a:t>Av. Rio de Janeiro between Calle Caroni and New York, Caracas</a:t>
            </a:r>
          </a:p>
          <a:p>
            <a:r>
              <a:rPr lang="en-US" sz="2200" b="1" dirty="0">
                <a:latin typeface="Times New Roman" panose="02020603050405020304" pitchFamily="18" charset="0"/>
                <a:cs typeface="Times New Roman" panose="02020603050405020304" pitchFamily="18" charset="0"/>
              </a:rPr>
              <a:t>Aranjuez </a:t>
            </a:r>
            <a:r>
              <a:rPr lang="en-US" sz="2200" dirty="0">
                <a:latin typeface="Times New Roman" panose="02020603050405020304" pitchFamily="18" charset="0"/>
                <a:cs typeface="Times New Roman" panose="02020603050405020304" pitchFamily="18" charset="0"/>
              </a:rPr>
              <a:t>$$$$ Steakhouse, Latin Barbecue</a:t>
            </a:r>
          </a:p>
          <a:p>
            <a:r>
              <a:rPr lang="en-US" sz="2200" dirty="0">
                <a:latin typeface="Times New Roman" panose="02020603050405020304" pitchFamily="18" charset="0"/>
                <a:cs typeface="Times New Roman" panose="02020603050405020304" pitchFamily="18" charset="0"/>
              </a:rPr>
              <a:t>Calle Madrid, Caracas </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erson cutting a piece of meat&#10;&#10;Description automatically generated">
            <a:extLst>
              <a:ext uri="{FF2B5EF4-FFF2-40B4-BE49-F238E27FC236}">
                <a16:creationId xmlns:a16="http://schemas.microsoft.com/office/drawing/2014/main" id="{8EB1BF41-2CD3-8A0A-E3E0-2E0D9AC22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305" y="2637692"/>
            <a:ext cx="1849320" cy="2462112"/>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2/14/2024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21</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sz="44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0000" y="1080000"/>
            <a:ext cx="9360000" cy="2104989"/>
          </a:xfr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Caracas is a beautiful City with a rich history and numerous attractions. Regardless of what you're looking for, Caracas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Caracas!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Caracas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13345"/>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4C793CDA-508D-A0D3-986B-3DE5B63351BC}"/>
              </a:ext>
            </a:extLst>
          </p:cNvPr>
          <p:cNvSpPr/>
          <p:nvPr/>
        </p:nvSpPr>
        <p:spPr>
          <a:xfrm>
            <a:off x="0" y="301904"/>
            <a:ext cx="5147935" cy="14943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dirty="0">
                <a:effectLst/>
                <a:latin typeface="Times New Roman" panose="02020603050405020304" pitchFamily="18" charset="0"/>
                <a:cs typeface="Times New Roman" panose="02020603050405020304" pitchFamily="18" charset="0"/>
              </a:rPr>
              <a:t>Venezuelan </a:t>
            </a:r>
            <a:r>
              <a:rPr lang="en-US" sz="4400" b="1"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263951" y="1570372"/>
            <a:ext cx="5025386" cy="35370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0" compatLnSpc="0">
            <a:normAutofit/>
          </a:bodyPr>
          <a:lstStyle/>
          <a:p>
            <a:pPr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baseline="0" dirty="0">
                <a:ln>
                  <a:noFill/>
                </a:ln>
                <a:latin typeface="Times New Roman" panose="02020603050405020304" pitchFamily="18" charset="0"/>
                <a:cs typeface="Times New Roman" panose="02020603050405020304" pitchFamily="18" charset="0"/>
              </a:rPr>
              <a:t>The </a:t>
            </a:r>
            <a:r>
              <a:rPr lang="en-US" sz="2400" dirty="0">
                <a:effectLst/>
                <a:latin typeface="Times New Roman" panose="02020603050405020304" pitchFamily="18" charset="0"/>
                <a:cs typeface="Times New Roman" panose="02020603050405020304" pitchFamily="18" charset="0"/>
              </a:rPr>
              <a:t>Venezuelan Bolívares </a:t>
            </a:r>
            <a:r>
              <a:rPr lang="en-US" sz="2400" i="0" u="none" strike="noStrike" baseline="0" dirty="0">
                <a:ln>
                  <a:noFill/>
                </a:ln>
                <a:latin typeface="Times New Roman" panose="02020603050405020304" pitchFamily="18" charset="0"/>
                <a:cs typeface="Times New Roman" panose="02020603050405020304" pitchFamily="18" charset="0"/>
              </a:rPr>
              <a:t>is the official currency of </a:t>
            </a:r>
            <a:r>
              <a:rPr lang="en-US" sz="2400" dirty="0">
                <a:effectLst/>
                <a:latin typeface="Times New Roman" panose="02020603050405020304" pitchFamily="18" charset="0"/>
                <a:cs typeface="Times New Roman" panose="02020603050405020304" pitchFamily="18" charset="0"/>
              </a:rPr>
              <a:t>Venezuela</a:t>
            </a:r>
            <a:endParaRPr lang="en-US" sz="2400" i="0" u="none" strike="noStrike" baseline="0" dirty="0">
              <a:ln>
                <a:noFill/>
              </a:ln>
              <a:latin typeface="Times New Roman" panose="02020603050405020304" pitchFamily="18" charset="0"/>
              <a:cs typeface="Times New Roman" panose="02020603050405020304" pitchFamily="18" charset="0"/>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baseline="0" dirty="0">
                <a:ln>
                  <a:noFill/>
                </a:ln>
                <a:latin typeface="Times New Roman" panose="02020603050405020304" pitchFamily="18" charset="0"/>
                <a:cs typeface="Times New Roman" panose="02020603050405020304" pitchFamily="18" charset="0"/>
              </a:rPr>
              <a:t>The official Exchange is 10,000,000 </a:t>
            </a:r>
            <a:r>
              <a:rPr lang="en-US" sz="2400" dirty="0">
                <a:effectLst/>
                <a:latin typeface="Times New Roman" panose="02020603050405020304" pitchFamily="18" charset="0"/>
                <a:cs typeface="Times New Roman" panose="02020603050405020304" pitchFamily="18" charset="0"/>
              </a:rPr>
              <a:t>Bolívares</a:t>
            </a:r>
            <a:r>
              <a:rPr lang="en-US" sz="2400" i="0" u="none" strike="noStrike" baseline="0" dirty="0">
                <a:ln>
                  <a:noFill/>
                </a:ln>
                <a:latin typeface="Times New Roman" panose="02020603050405020304" pitchFamily="18" charset="0"/>
                <a:cs typeface="Times New Roman" panose="02020603050405020304" pitchFamily="18" charset="0"/>
              </a:rPr>
              <a:t> is $2.93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3,394,850 </a:t>
            </a:r>
            <a:r>
              <a:rPr lang="en-US" sz="2400" dirty="0">
                <a:effectLst/>
                <a:latin typeface="Times New Roman" panose="02020603050405020304" pitchFamily="18" charset="0"/>
                <a:cs typeface="Times New Roman" panose="02020603050405020304" pitchFamily="18" charset="0"/>
              </a:rPr>
              <a:t>Bolívares</a:t>
            </a:r>
            <a:r>
              <a:rPr lang="en-US" sz="2400" dirty="0">
                <a:latin typeface="Times New Roman" panose="02020603050405020304" pitchFamily="18" charset="0"/>
                <a:cs typeface="Times New Roman" panose="02020603050405020304" pitchFamily="18" charset="0"/>
              </a:rPr>
              <a:t> to the US Dollar</a:t>
            </a:r>
            <a:endParaRPr lang="en-US" sz="2400" i="0" u="none" strike="noStrike" baseline="0" dirty="0">
              <a:ln>
                <a:noFill/>
              </a:ln>
              <a:latin typeface="Times New Roman" panose="02020603050405020304" pitchFamily="18" charset="0"/>
              <a:cs typeface="Times New Roman" panose="02020603050405020304" pitchFamily="18" charset="0"/>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pic>
        <p:nvPicPr>
          <p:cNvPr id="4" name="Picture 3" descr="A close-up of several currency notes&#10;&#10;Description automatically generated">
            <a:extLst>
              <a:ext uri="{FF2B5EF4-FFF2-40B4-BE49-F238E27FC236}">
                <a16:creationId xmlns:a16="http://schemas.microsoft.com/office/drawing/2014/main" id="{75528190-B9F8-261B-29F2-AC804E86A144}"/>
              </a:ext>
            </a:extLst>
          </p:cNvPr>
          <p:cNvPicPr>
            <a:picLocks noChangeAspect="1"/>
          </p:cNvPicPr>
          <p:nvPr/>
        </p:nvPicPr>
        <p:blipFill rotWithShape="1">
          <a:blip r:embed="rId3">
            <a:extLst>
              <a:ext uri="{28A0092B-C50C-407E-A947-70E740481C1C}">
                <a14:useLocalDpi xmlns:a14="http://schemas.microsoft.com/office/drawing/2010/main" val="0"/>
              </a:ext>
            </a:extLst>
          </a:blip>
          <a:srcRect l="36721" r="2854"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88476"/>
            <a:ext cx="9360000" cy="738664"/>
          </a:xfrm>
        </p:spPr>
        <p:txBody>
          <a:bodyPr vert="horz" wrap="square">
            <a:spAutoFit/>
          </a:bodyPr>
          <a:lstStyle/>
          <a:p>
            <a:pPr lvl="0" rtl="0"/>
            <a:r>
              <a:rPr lang="en-US" sz="4800" dirty="0">
                <a:solidFill>
                  <a:srgbClr val="000000"/>
                </a:solidFill>
                <a:latin typeface="Times New Roman" panose="02020603050405020304" pitchFamily="18" charset="0"/>
                <a:cs typeface="Times New Roman" panose="02020603050405020304" pitchFamily="18" charset="0"/>
              </a:rPr>
              <a:t>About Caracas</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60000" y="874520"/>
            <a:ext cx="9360000" cy="4509138"/>
          </a:xfrm>
        </p:spPr>
        <p:txBody>
          <a:bodyPr vert="horz"/>
          <a:lstStyle/>
          <a:p>
            <a:r>
              <a:rPr lang="en-US" sz="2000" b="1" dirty="0">
                <a:solidFill>
                  <a:schemeClr val="tx1"/>
                </a:solidFill>
                <a:latin typeface="Times New Roman" panose="02020603050405020304" pitchFamily="18" charset="0"/>
                <a:cs typeface="Times New Roman" panose="02020603050405020304" pitchFamily="18" charset="0"/>
              </a:rPr>
              <a:t>Caracas</a:t>
            </a:r>
            <a:r>
              <a:rPr lang="en-US" sz="2000" dirty="0">
                <a:solidFill>
                  <a:schemeClr val="tx1"/>
                </a:solidFill>
                <a:latin typeface="Times New Roman" panose="02020603050405020304" pitchFamily="18" charset="0"/>
                <a:cs typeface="Times New Roman" panose="02020603050405020304" pitchFamily="18" charset="0"/>
              </a:rPr>
              <a:t> officially </a:t>
            </a:r>
            <a:r>
              <a:rPr lang="en-US" sz="2000" b="1" dirty="0">
                <a:solidFill>
                  <a:schemeClr val="tx1"/>
                </a:solidFill>
                <a:latin typeface="Times New Roman" panose="02020603050405020304" pitchFamily="18" charset="0"/>
                <a:cs typeface="Times New Roman" panose="02020603050405020304" pitchFamily="18" charset="0"/>
              </a:rPr>
              <a:t>Santiago de León de Caracas</a:t>
            </a:r>
            <a:r>
              <a:rPr lang="en-US" sz="2000" dirty="0">
                <a:solidFill>
                  <a:schemeClr val="tx1"/>
                </a:solidFill>
                <a:latin typeface="Times New Roman" panose="02020603050405020304" pitchFamily="18" charset="0"/>
                <a:cs typeface="Times New Roman" panose="02020603050405020304" pitchFamily="18" charset="0"/>
              </a:rPr>
              <a:t>, abbreviated as </a:t>
            </a:r>
            <a:r>
              <a:rPr lang="en-US" sz="2000" b="1" dirty="0">
                <a:solidFill>
                  <a:schemeClr val="tx1"/>
                </a:solidFill>
                <a:latin typeface="Times New Roman" panose="02020603050405020304" pitchFamily="18" charset="0"/>
                <a:cs typeface="Times New Roman" panose="02020603050405020304" pitchFamily="18" charset="0"/>
              </a:rPr>
              <a:t>CCS</a:t>
            </a:r>
            <a:r>
              <a:rPr lang="en-US" sz="2000" dirty="0">
                <a:solidFill>
                  <a:schemeClr val="tx1"/>
                </a:solidFill>
                <a:latin typeface="Times New Roman" panose="02020603050405020304" pitchFamily="18" charset="0"/>
                <a:cs typeface="Times New Roman" panose="02020603050405020304" pitchFamily="18" charset="0"/>
              </a:rPr>
              <a:t>, is the capital and largest city of Venezuela, and the center of the Metropolitan Region of Caracas </a:t>
            </a:r>
            <a:r>
              <a:rPr lang="en-US" sz="2000" dirty="0" err="1">
                <a:solidFill>
                  <a:schemeClr val="tx1"/>
                </a:solidFill>
                <a:latin typeface="Times New Roman" panose="02020603050405020304" pitchFamily="18" charset="0"/>
                <a:cs typeface="Times New Roman" panose="02020603050405020304" pitchFamily="18" charset="0"/>
              </a:rPr>
              <a:t>Caracas</a:t>
            </a:r>
            <a:r>
              <a:rPr lang="en-US" sz="2000" dirty="0">
                <a:solidFill>
                  <a:schemeClr val="tx1"/>
                </a:solidFill>
                <a:latin typeface="Times New Roman" panose="02020603050405020304" pitchFamily="18" charset="0"/>
                <a:cs typeface="Times New Roman" panose="02020603050405020304" pitchFamily="18" charset="0"/>
              </a:rPr>
              <a:t> is located along the Guaire River in the northern part of the country, within the Caracas Valley of the Venezuelan coastal mountain range (Cordillera de la Costa). The valley is close to the Caribbean Sea, separated from the coast by a steep 2,200-meter-high (7,200 ft) mountain range, Cerro El Ávila; to the south, there are more hills and mountains. The Metropolitan Region of Caracas has an estimated population of almost 5 million inhabitants. </a:t>
            </a:r>
          </a:p>
          <a:p>
            <a:r>
              <a:rPr lang="en-US" sz="2000" dirty="0">
                <a:solidFill>
                  <a:schemeClr val="tx1"/>
                </a:solidFill>
                <a:latin typeface="Times New Roman" panose="02020603050405020304" pitchFamily="18" charset="0"/>
                <a:cs typeface="Times New Roman" panose="02020603050405020304" pitchFamily="18" charset="0"/>
              </a:rPr>
              <a:t>The center of the city is Catedral, located near Bolívar Square,</a:t>
            </a:r>
            <a:r>
              <a:rPr lang="en-US" sz="2000" baseline="30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though some consider the center to be Plaza Venezuela, located in the Los Caobos area</a:t>
            </a:r>
          </a:p>
          <a:p>
            <a:endParaRPr lang="en-US" dirty="0"/>
          </a:p>
          <a:p>
            <a:pPr marL="342900" indent="-342900">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693043" y="245342"/>
            <a:ext cx="4341909" cy="725385"/>
          </a:xfrm>
        </p:spPr>
        <p:txBody>
          <a:bodyPr vert="horz" lIns="91440" tIns="45720" rIns="91440" bIns="45720" rtlCol="0" anchor="ctr">
            <a:normAutofit fontScale="90000"/>
          </a:bodyPr>
          <a:lstStyle/>
          <a:p>
            <a:pPr lvl="0" algn="l"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Historical Caracas</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70741" y="1027290"/>
            <a:ext cx="5968496" cy="3804998"/>
          </a:xfrm>
        </p:spPr>
        <p:txBody>
          <a:bodyPr vert="horz" lIns="91440" tIns="45720" rIns="91440" bIns="45720" rtlCol="0">
            <a:noAutofit/>
          </a:bodyPr>
          <a:lstStyle/>
          <a:p>
            <a:pPr algn="l" rtl="0" hangingPunct="1"/>
            <a:r>
              <a:rPr lang="en-US" sz="1800" dirty="0">
                <a:solidFill>
                  <a:schemeClr val="tx1"/>
                </a:solidFill>
                <a:latin typeface="Times New Roman" panose="02020603050405020304" pitchFamily="18" charset="0"/>
                <a:ea typeface="+mn-ea"/>
                <a:cs typeface="Times New Roman" panose="02020603050405020304" pitchFamily="18" charset="0"/>
              </a:rPr>
              <a:t>Before the city was founded in 1567, the valley of Caracas was populated by indigenous peoples. Francisco Fajardo began establishing settlements in the area of La Guaira and the Caracas Valley between 1555 and 1560. Fajardo attempted to establish a plantation in the valley, but it did not last long, destroyed by natives of the region. Fajardo's 1560 settlement was known as Hato de San Francisco, and another attempt in 1561 by Juan Rodríguez de Suárez was called </a:t>
            </a:r>
            <a:r>
              <a:rPr lang="es-ES" sz="1800" dirty="0">
                <a:solidFill>
                  <a:schemeClr val="tx1"/>
                </a:solidFill>
                <a:latin typeface="Times New Roman" panose="02020603050405020304" pitchFamily="18" charset="0"/>
                <a:ea typeface="+mn-ea"/>
                <a:cs typeface="Times New Roman" panose="02020603050405020304" pitchFamily="18" charset="0"/>
              </a:rPr>
              <a:t>Villa de San Francisco and</a:t>
            </a:r>
            <a:r>
              <a:rPr lang="en-US" sz="1800" dirty="0">
                <a:solidFill>
                  <a:schemeClr val="tx1"/>
                </a:solidFill>
                <a:latin typeface="Times New Roman" panose="02020603050405020304" pitchFamily="18" charset="0"/>
                <a:ea typeface="+mn-ea"/>
                <a:cs typeface="Times New Roman" panose="02020603050405020304" pitchFamily="18" charset="0"/>
              </a:rPr>
              <a:t> was also destroyed by the same native people. The eventual settlers of Caracas came from Coro, the German capital of their Klein-</a:t>
            </a:r>
            <a:r>
              <a:rPr lang="en-US" sz="1800" dirty="0" err="1">
                <a:solidFill>
                  <a:schemeClr val="tx1"/>
                </a:solidFill>
                <a:latin typeface="Times New Roman" panose="02020603050405020304" pitchFamily="18" charset="0"/>
                <a:ea typeface="+mn-ea"/>
                <a:cs typeface="Times New Roman" panose="02020603050405020304" pitchFamily="18" charset="0"/>
              </a:rPr>
              <a:t>Venedig</a:t>
            </a:r>
            <a:r>
              <a:rPr lang="en-US" sz="1800" dirty="0">
                <a:solidFill>
                  <a:schemeClr val="tx1"/>
                </a:solidFill>
                <a:latin typeface="Times New Roman" panose="02020603050405020304" pitchFamily="18" charset="0"/>
                <a:ea typeface="+mn-ea"/>
                <a:cs typeface="Times New Roman" panose="02020603050405020304" pitchFamily="18" charset="0"/>
              </a:rPr>
              <a:t> colony around the present-day coastal Colombia–Venezuela border; from the 1540s, the colony had been controlled by Spaniards. Moving eastward</a:t>
            </a:r>
            <a:endParaRPr lang="en-US" sz="1800" dirty="0">
              <a:solidFill>
                <a:schemeClr val="tx1"/>
              </a:solidFill>
              <a:latin typeface="+mn-lt"/>
              <a:ea typeface="+mn-ea"/>
              <a:cs typeface="+mn-cs"/>
            </a:endParaRPr>
          </a:p>
        </p:txBody>
      </p:sp>
      <p:pic>
        <p:nvPicPr>
          <p:cNvPr id="5" name="Picture 4" descr="A painting of a town with mountains in the background&#10;&#10;Description automatically generated">
            <a:extLst>
              <a:ext uri="{FF2B5EF4-FFF2-40B4-BE49-F238E27FC236}">
                <a16:creationId xmlns:a16="http://schemas.microsoft.com/office/drawing/2014/main" id="{868C4AC7-6208-95C2-88C5-E08A92C65BB3}"/>
              </a:ext>
            </a:extLst>
          </p:cNvPr>
          <p:cNvPicPr>
            <a:picLocks noChangeAspect="1"/>
          </p:cNvPicPr>
          <p:nvPr/>
        </p:nvPicPr>
        <p:blipFill rotWithShape="1">
          <a:blip r:embed="rId3">
            <a:extLst>
              <a:ext uri="{28A0092B-C50C-407E-A947-70E740481C1C}">
                <a14:useLocalDpi xmlns:a14="http://schemas.microsoft.com/office/drawing/2010/main" val="0"/>
              </a:ext>
            </a:extLst>
          </a:blip>
          <a:srcRect r="1200" b="-1"/>
          <a:stretch/>
        </p:blipFill>
        <p:spPr>
          <a:xfrm>
            <a:off x="6141757" y="10"/>
            <a:ext cx="3938867" cy="453037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7</a:t>
            </a:fld>
            <a:endParaRPr lang="en-US" sz="1200">
              <a:latin typeface="Calibri" panose="020F0502020204030204"/>
              <a:ea typeface="+mn-ea"/>
              <a:cs typeface="+mn-cs"/>
            </a:endParaRPr>
          </a:p>
        </p:txBody>
      </p:sp>
      <p:sp>
        <p:nvSpPr>
          <p:cNvPr id="8" name="TextBox 7">
            <a:extLst>
              <a:ext uri="{FF2B5EF4-FFF2-40B4-BE49-F238E27FC236}">
                <a16:creationId xmlns:a16="http://schemas.microsoft.com/office/drawing/2014/main" id="{4085D824-C636-4E23-ADBA-FA6F7B98B31D}"/>
              </a:ext>
            </a:extLst>
          </p:cNvPr>
          <p:cNvSpPr txBox="1"/>
          <p:nvPr/>
        </p:nvSpPr>
        <p:spPr>
          <a:xfrm>
            <a:off x="143760" y="4612353"/>
            <a:ext cx="9678969" cy="923330"/>
          </a:xfrm>
          <a:prstGeom prst="rect">
            <a:avLst/>
          </a:prstGeom>
          <a:noFill/>
        </p:spPr>
        <p:txBody>
          <a:bodyPr wrap="square">
            <a:spAutoFit/>
          </a:bodyPr>
          <a:lstStyle/>
          <a:p>
            <a:r>
              <a:rPr lang="en-US" sz="1800" dirty="0">
                <a:solidFill>
                  <a:schemeClr val="tx1"/>
                </a:solidFill>
                <a:latin typeface="Times New Roman" panose="02020603050405020304" pitchFamily="18" charset="0"/>
                <a:ea typeface="+mn-ea"/>
                <a:cs typeface="Times New Roman" panose="02020603050405020304" pitchFamily="18" charset="0"/>
              </a:rPr>
              <a:t>from Coro, groups of </a:t>
            </a:r>
            <a:r>
              <a:rPr lang="en-US" sz="1800" dirty="0">
                <a:latin typeface="Times New Roman" panose="02020603050405020304" pitchFamily="18" charset="0"/>
                <a:ea typeface="+mn-ea"/>
                <a:cs typeface="Times New Roman" panose="02020603050405020304" pitchFamily="18" charset="0"/>
              </a:rPr>
              <a:t>Spanish settlers founded inland towns including Barquisimeto and Valencia before reaching the Caracas valley. </a:t>
            </a:r>
            <a:r>
              <a:rPr lang="en-US" sz="1800" dirty="0">
                <a:latin typeface="Times New Roman" panose="02020603050405020304" pitchFamily="18" charset="0"/>
                <a:cs typeface="Times New Roman" panose="02020603050405020304" pitchFamily="18" charset="0"/>
              </a:rPr>
              <a:t>n 1728, the Guipuzcoan Company of Caracas was founded by the king, and the cacao business grew in importance.</a:t>
            </a:r>
            <a:endParaRPr lang="en-US" dirty="0"/>
          </a:p>
        </p:txBody>
      </p:sp>
    </p:spTree>
    <p:extLst>
      <p:ext uri="{BB962C8B-B14F-4D97-AF65-F5344CB8AC3E}">
        <p14:creationId xmlns:p14="http://schemas.microsoft.com/office/powerpoint/2010/main" val="236723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301904"/>
            <a:ext cx="10078104" cy="725385"/>
          </a:xfrm>
        </p:spPr>
        <p:txBody>
          <a:bodyPr vert="horz" lIns="91440" tIns="45720" rIns="91440" bIns="45720" rtlCol="0" anchor="ctr">
            <a:norm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Historical Caracas</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70741" y="1027290"/>
            <a:ext cx="6503542" cy="3144905"/>
          </a:xfrm>
        </p:spPr>
        <p:txBody>
          <a:bodyPr vert="horz" lIns="91440" tIns="45720" rIns="91440" bIns="45720" rtlCol="0">
            <a:noAutofit/>
          </a:bodyPr>
          <a:lstStyle/>
          <a:p>
            <a:pPr algn="l" rtl="0" hangingPunct="1"/>
            <a:r>
              <a:rPr lang="en-US" sz="2000" dirty="0">
                <a:solidFill>
                  <a:schemeClr val="tx1"/>
                </a:solidFill>
                <a:latin typeface="Times New Roman" panose="02020603050405020304" pitchFamily="18" charset="0"/>
                <a:cs typeface="Times New Roman" panose="02020603050405020304" pitchFamily="18" charset="0"/>
              </a:rPr>
              <a:t>In 1812, an earthquake destroyed Caracas, and a quarter of its population migrated in 1814. The Venezuelan War of Independence continued until 24 June 1821, when Simón Bolívar defeated royalists in the Battle of Carabobo.</a:t>
            </a:r>
            <a:r>
              <a:rPr lang="en-US" sz="2000" baseline="30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Urban reforms only took place towards the end of the 19th century, under Antonio Guzmán Blanco: some landmarks were built, but the city remained distinctly colonial until the 1930s.</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Caracas grew in size, population, and economic importance during Venezuela's oil boom in the early 20th century. In the 1950s, the metropolitan area of Gran Caracas was developed, </a:t>
            </a:r>
            <a:endParaRPr lang="en-US" sz="2000" dirty="0">
              <a:solidFill>
                <a:schemeClr val="tx1"/>
              </a:solidFill>
              <a:latin typeface="Times New Roman" panose="02020603050405020304" pitchFamily="18" charset="0"/>
              <a:ea typeface="+mn-ea"/>
              <a:cs typeface="Times New Roman" panose="02020603050405020304" pitchFamily="18"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8</a:t>
            </a:fld>
            <a:endParaRPr lang="en-US" sz="1200">
              <a:latin typeface="Calibri" panose="020F0502020204030204"/>
              <a:ea typeface="+mn-ea"/>
              <a:cs typeface="+mn-cs"/>
            </a:endParaRPr>
          </a:p>
        </p:txBody>
      </p:sp>
      <p:pic>
        <p:nvPicPr>
          <p:cNvPr id="13" name="Picture 12" descr="A group of people walking on a street&#10;&#10;Description automatically generated">
            <a:extLst>
              <a:ext uri="{FF2B5EF4-FFF2-40B4-BE49-F238E27FC236}">
                <a16:creationId xmlns:a16="http://schemas.microsoft.com/office/drawing/2014/main" id="{483A04C3-4633-1758-C15B-744437CFD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024" y="1027289"/>
            <a:ext cx="3233080" cy="3144906"/>
          </a:xfrm>
          <a:prstGeom prst="rect">
            <a:avLst/>
          </a:prstGeom>
        </p:spPr>
      </p:pic>
      <p:sp>
        <p:nvSpPr>
          <p:cNvPr id="15" name="TextBox 14">
            <a:extLst>
              <a:ext uri="{FF2B5EF4-FFF2-40B4-BE49-F238E27FC236}">
                <a16:creationId xmlns:a16="http://schemas.microsoft.com/office/drawing/2014/main" id="{4F4AD8AE-6818-EBB6-72EA-5AC26403A5A5}"/>
              </a:ext>
            </a:extLst>
          </p:cNvPr>
          <p:cNvSpPr txBox="1"/>
          <p:nvPr/>
        </p:nvSpPr>
        <p:spPr>
          <a:xfrm>
            <a:off x="170741" y="4098692"/>
            <a:ext cx="9907363" cy="1323439"/>
          </a:xfrm>
          <a:prstGeom prst="rect">
            <a:avLst/>
          </a:prstGeom>
          <a:noFill/>
        </p:spPr>
        <p:txBody>
          <a:bodyPr wrap="square">
            <a:spAutoFit/>
          </a:bodyPr>
          <a:lstStyle/>
          <a:p>
            <a:r>
              <a:rPr lang="en-US" sz="2000" dirty="0">
                <a:solidFill>
                  <a:schemeClr val="tx1"/>
                </a:solidFill>
                <a:latin typeface="Times New Roman" panose="02020603050405020304" pitchFamily="18" charset="0"/>
                <a:cs typeface="Times New Roman" panose="02020603050405020304" pitchFamily="18" charset="0"/>
              </a:rPr>
              <a:t>and the city began an intensive modernization program, funding public buildings, which continued throughout the 1960s and early 1970s. Cultural landmarks, like the University City of Caracas, were designed by modernist architect Carlos Raúl Villanueva and declared a World Heritage Site by UNESCO in 2000.</a:t>
            </a:r>
            <a:endParaRPr lang="en-US" sz="2000" dirty="0"/>
          </a:p>
        </p:txBody>
      </p:sp>
    </p:spTree>
    <p:extLst>
      <p:ext uri="{BB962C8B-B14F-4D97-AF65-F5344CB8AC3E}">
        <p14:creationId xmlns:p14="http://schemas.microsoft.com/office/powerpoint/2010/main" val="213737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Area Map of Caracas</a:t>
            </a:r>
          </a:p>
        </p:txBody>
      </p:sp>
      <p:pic>
        <p:nvPicPr>
          <p:cNvPr id="8" name="Picture 7" descr="A map of venezuela with black text&#10;&#10;Description automatically generated">
            <a:extLst>
              <a:ext uri="{FF2B5EF4-FFF2-40B4-BE49-F238E27FC236}">
                <a16:creationId xmlns:a16="http://schemas.microsoft.com/office/drawing/2014/main" id="{D595437B-49B5-A5E6-1074-1C264057FF78}"/>
              </a:ext>
            </a:extLst>
          </p:cNvPr>
          <p:cNvPicPr>
            <a:picLocks noChangeAspect="1"/>
          </p:cNvPicPr>
          <p:nvPr/>
        </p:nvPicPr>
        <p:blipFill rotWithShape="1">
          <a:blip r:embed="rId3">
            <a:extLst>
              <a:ext uri="{28A0092B-C50C-407E-A947-70E740481C1C}">
                <a14:useLocalDpi xmlns:a14="http://schemas.microsoft.com/office/drawing/2010/main" val="0"/>
              </a:ext>
            </a:extLst>
          </a:blip>
          <a:srcRect t="6968" b="13799"/>
          <a:stretch/>
        </p:blipFill>
        <p:spPr>
          <a:xfrm>
            <a:off x="-75413" y="18166"/>
            <a:ext cx="10257992" cy="5647822"/>
          </a:xfrm>
          <a:prstGeom prst="rect">
            <a:avLst/>
          </a:prstGeom>
        </p:spPr>
      </p:pic>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TotalTime>
  <Words>2067</Words>
  <Application>Microsoft Office PowerPoint</Application>
  <PresentationFormat>Custom</PresentationFormat>
  <Paragraphs>131</Paragraphs>
  <Slides>22</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Alef</vt:lpstr>
      <vt:lpstr>Arial</vt:lpstr>
      <vt:lpstr>Calibri</vt:lpstr>
      <vt:lpstr>Calibri Light</vt:lpstr>
      <vt:lpstr>Liberation Sans</vt:lpstr>
      <vt:lpstr>Times New Roman</vt:lpstr>
      <vt:lpstr>Wingdings</vt:lpstr>
      <vt:lpstr>Blue_Curve1</vt:lpstr>
      <vt:lpstr>Default</vt:lpstr>
      <vt:lpstr>Office Theme</vt:lpstr>
      <vt:lpstr>Caracas Venezuela Presented by Marc Silver</vt:lpstr>
      <vt:lpstr>What I Will Cover</vt:lpstr>
      <vt:lpstr>My Port Philosophy</vt:lpstr>
      <vt:lpstr>PowerPoint Presentation</vt:lpstr>
      <vt:lpstr>PowerPoint Presentation</vt:lpstr>
      <vt:lpstr>About Caracas</vt:lpstr>
      <vt:lpstr>Historical Caracas</vt:lpstr>
      <vt:lpstr>Historical Caracas</vt:lpstr>
      <vt:lpstr>Area Map of Caracas</vt:lpstr>
      <vt:lpstr>Map of Caracas</vt:lpstr>
      <vt:lpstr>Caracas Metro </vt:lpstr>
      <vt:lpstr>Contemporary Art Museum</vt:lpstr>
      <vt:lpstr> Paseo de Los Proceres   </vt:lpstr>
      <vt:lpstr> Casa Natal Museo Bolívar   </vt:lpstr>
      <vt:lpstr>El Ávila  National Park</vt:lpstr>
      <vt:lpstr>PowerPoint Presentation</vt:lpstr>
      <vt:lpstr>Panteón Nacional </vt:lpstr>
      <vt:lpstr>PowerPoint Presentation</vt:lpstr>
      <vt:lpstr>Parque de Recreacion Los Chorros </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121</cp:revision>
  <dcterms:created xsi:type="dcterms:W3CDTF">2023-03-25T21:24:27Z</dcterms:created>
  <dcterms:modified xsi:type="dcterms:W3CDTF">2024-02-14T22:55:59Z</dcterms:modified>
</cp:coreProperties>
</file>