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6" r:id="rId2"/>
    <p:sldId id="258" r:id="rId3"/>
    <p:sldId id="259" r:id="rId4"/>
    <p:sldId id="281" r:id="rId5"/>
    <p:sldId id="279" r:id="rId6"/>
    <p:sldId id="277" r:id="rId7"/>
    <p:sldId id="257" r:id="rId8"/>
    <p:sldId id="263" r:id="rId9"/>
    <p:sldId id="264" r:id="rId10"/>
    <p:sldId id="265" r:id="rId11"/>
    <p:sldId id="280" r:id="rId12"/>
    <p:sldId id="262" r:id="rId13"/>
    <p:sldId id="275" r:id="rId14"/>
    <p:sldId id="266" r:id="rId15"/>
    <p:sldId id="267" r:id="rId16"/>
    <p:sldId id="268" r:id="rId17"/>
    <p:sldId id="269" r:id="rId18"/>
    <p:sldId id="270" r:id="rId19"/>
    <p:sldId id="271" r:id="rId20"/>
    <p:sldId id="272" r:id="rId21"/>
    <p:sldId id="273" r:id="rId22"/>
    <p:sldId id="274" r:id="rId23"/>
    <p:sldId id="276" r:id="rId24"/>
    <p:sldId id="278" r:id="rId25"/>
  </p:sldIdLst>
  <p:sldSz cx="9144000" cy="6858000" type="screen4x3"/>
  <p:notesSz cx="6858000" cy="9144000"/>
  <p:defaultTextStyle>
    <a:defPPr>
      <a:defRPr lang="en-GB"/>
    </a:defPPr>
    <a:lvl1pPr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6" autoAdjust="0"/>
    <p:restoredTop sz="94660"/>
  </p:normalViewPr>
  <p:slideViewPr>
    <p:cSldViewPr>
      <p:cViewPr varScale="1">
        <p:scale>
          <a:sx n="82" d="100"/>
          <a:sy n="82" d="100"/>
        </p:scale>
        <p:origin x="1788"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5E297D13-41AB-2390-6BC8-8249E1C99A8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F6B0FCFA-C915-BBCC-4652-0432ECBBB86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71C3C16B-B96D-242F-473D-6F9830856EE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21554640-F5A7-DDC3-E6FF-1A2323B7174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95916293-EFEE-6374-C735-4FD234D41CE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521907A2-DF8E-BD2B-BC91-5CF48EE3E9D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903C3689-654D-DD50-6EED-62248917328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AutoShape 8">
            <a:extLst>
              <a:ext uri="{FF2B5EF4-FFF2-40B4-BE49-F238E27FC236}">
                <a16:creationId xmlns:a16="http://schemas.microsoft.com/office/drawing/2014/main" id="{0E6534F9-FD19-B60B-C74A-62CD84C34AD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Rectangle 9">
            <a:extLst>
              <a:ext uri="{FF2B5EF4-FFF2-40B4-BE49-F238E27FC236}">
                <a16:creationId xmlns:a16="http://schemas.microsoft.com/office/drawing/2014/main" id="{137B576C-B61E-A85A-753D-C2905D397960}"/>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8" name="Rectangle 10">
            <a:extLst>
              <a:ext uri="{FF2B5EF4-FFF2-40B4-BE49-F238E27FC236}">
                <a16:creationId xmlns:a16="http://schemas.microsoft.com/office/drawing/2014/main" id="{66B81ED3-65E7-745C-CE3C-B844D2C66BBD}"/>
              </a:ext>
            </a:extLst>
          </p:cNvPr>
          <p:cNvSpPr>
            <a:spLocks noGrp="1" noChangeArrowheads="1"/>
          </p:cNvSpPr>
          <p:nvPr>
            <p:ph type="body"/>
          </p:nvPr>
        </p:nvSpPr>
        <p:spPr bwMode="auto">
          <a:xfrm>
            <a:off x="685800" y="4343400"/>
            <a:ext cx="5472113"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E3FAF5CD-F07C-ACE9-EC2A-4F56AD57383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8BBCD943-834D-1352-986D-F2808384CC6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956016-1ED0-BC41-D203-AF3370998E5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DF2F4434-0CB9-0373-A5E6-5E1B9DFD7CF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956016-1ED0-BC41-D203-AF3370998E5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DF2F4434-0CB9-0373-A5E6-5E1B9DFD7CF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41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55C9DE17-8392-6A3E-78C5-F42D763DFE1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169EC4C7-E5DA-E0EF-A308-41D12CDAD1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FF2E3F6F-5C4F-DFCD-1D94-90778871DEE7}"/>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2C600C80-4947-45FB-5878-E7A2E77182D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77C9217C-DE8F-FA53-6A69-401A109391D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1B59EE8E-D521-D30C-AD73-BAEADBF914C9}"/>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AD4784F-58F5-14BC-4F00-E3F318A30CD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3D2C387D-408A-E258-95C9-DE96D1E3FDA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89F602CA-EA7A-5409-7B1F-A9070DD00CC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EC577153-ED4E-7DEB-8EAD-B127DAF532E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A3F9F490-97AC-D1C8-49B8-F3F06D98981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66F8B97D-C524-C3EA-4C77-9C3FB3CA7B5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681CD855-555F-F2A9-48A9-27B8BEE73CA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59945B63-9C9A-7B9F-8E7B-2FD1939A58B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C0EB55DC-FB47-D102-660C-6ACA18421494}"/>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69B9B29E-F5FA-40A9-E702-45D226765779}"/>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A493D63C-3528-F40B-1536-E3A79E35F8C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25A0AA25-8C3A-A1C4-FABC-77DF5EB27C7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735FBC80-F009-BE8F-DB99-55AB7A28537C}"/>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DA2E14D4-7096-AAD3-4944-1523278AB0EB}"/>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459E40F7-8B79-1A05-732C-485A4707E58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D898B9EA-E5DA-B316-2E29-F0C0221330A9}"/>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E339F26A-8E30-E86B-CCF6-13EAD396C30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D9C02D4F-5CC4-0CC4-6EE0-C02CA2CDF55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87ABCDA8-F247-70E7-805D-B1D3B67212C8}"/>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89B9D181-3286-ED28-E0CB-CFCD68E3936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54F9AEDE-C376-7932-305F-087646032696}"/>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4A4A6AA0-F176-E940-A4E8-754A3D9706F6}"/>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B8D43C97-B76B-E345-392A-420EB2BB4B2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80B87DF-53F1-4E53-FB86-E4395EAF598D}"/>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3ACB8B5C-45BF-E3CF-BBF5-FF265B99980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852885B-D344-A083-4073-C2BB0DD0856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E3FAF5CD-F07C-ACE9-EC2A-4F56AD57383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8BBCD943-834D-1352-986D-F2808384CC6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8821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3190848F-F107-D6D7-E7B1-FBBC789D127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D4B5E142-A99D-F810-5C21-15C9D845B9EC}"/>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1180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197FB51E-A00E-8D8F-03AD-0C82DFFF4CE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2B150C3F-55D1-9CAF-2CFC-83F6115ED51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570C70C2-872F-092A-8956-723BC7B698B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A42793F-93C9-AC40-D42F-BE5A4BF5C3D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BE45-5438-9526-AC63-0C85E5DDE8D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089D3-6F8B-036B-4AE1-A36447C6D95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E43C50-16AB-2F2F-FB24-4964C63FAF84}"/>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337805-3AAA-9F63-858B-B6A10981274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3A3473B-748D-DEA5-5E91-6D671FAB8F5C}"/>
              </a:ext>
            </a:extLst>
          </p:cNvPr>
          <p:cNvSpPr>
            <a:spLocks noGrp="1"/>
          </p:cNvSpPr>
          <p:nvPr>
            <p:ph type="sldNum" idx="12"/>
          </p:nvPr>
        </p:nvSpPr>
        <p:spPr/>
        <p:txBody>
          <a:bodyPr/>
          <a:lstStyle>
            <a:lvl1pPr>
              <a:defRPr/>
            </a:lvl1pPr>
          </a:lstStyle>
          <a:p>
            <a:fld id="{AA16E203-E17F-4AFA-85E8-9493F0A717BD}" type="slidenum">
              <a:rPr lang="en-US" altLang="en-US"/>
              <a:pPr/>
              <a:t>‹#›</a:t>
            </a:fld>
            <a:endParaRPr lang="en-US" altLang="en-US"/>
          </a:p>
        </p:txBody>
      </p:sp>
    </p:spTree>
    <p:extLst>
      <p:ext uri="{BB962C8B-B14F-4D97-AF65-F5344CB8AC3E}">
        <p14:creationId xmlns:p14="http://schemas.microsoft.com/office/powerpoint/2010/main" val="330843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7056-DC7E-715A-FD8D-2DCF2D7D2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20FB7-4720-693B-FD9A-2D1C122DF5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453B4-2DE4-AA6E-1B47-331212C45093}"/>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301F11-5524-6A66-CAAE-2A634D0E7C38}"/>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0F1028-9E0F-C718-4895-92F5A87C83F9}"/>
              </a:ext>
            </a:extLst>
          </p:cNvPr>
          <p:cNvSpPr>
            <a:spLocks noGrp="1"/>
          </p:cNvSpPr>
          <p:nvPr>
            <p:ph type="sldNum" idx="12"/>
          </p:nvPr>
        </p:nvSpPr>
        <p:spPr/>
        <p:txBody>
          <a:bodyPr/>
          <a:lstStyle>
            <a:lvl1pPr>
              <a:defRPr/>
            </a:lvl1pPr>
          </a:lstStyle>
          <a:p>
            <a:fld id="{004B4D7B-0FB3-4FEE-8913-9A95F8302C0F}" type="slidenum">
              <a:rPr lang="en-US" altLang="en-US"/>
              <a:pPr/>
              <a:t>‹#›</a:t>
            </a:fld>
            <a:endParaRPr lang="en-US" altLang="en-US"/>
          </a:p>
        </p:txBody>
      </p:sp>
    </p:spTree>
    <p:extLst>
      <p:ext uri="{BB962C8B-B14F-4D97-AF65-F5344CB8AC3E}">
        <p14:creationId xmlns:p14="http://schemas.microsoft.com/office/powerpoint/2010/main" val="254930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7591C-1F08-C3AB-EB7C-EA3F700221BC}"/>
              </a:ext>
            </a:extLst>
          </p:cNvPr>
          <p:cNvSpPr>
            <a:spLocks noGrp="1"/>
          </p:cNvSpPr>
          <p:nvPr>
            <p:ph type="title" orient="vert"/>
          </p:nvPr>
        </p:nvSpPr>
        <p:spPr>
          <a:xfrm>
            <a:off x="6505575" y="609600"/>
            <a:ext cx="1938338" cy="54721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E7F2B-B447-23E0-E6E1-8BC332C276D5}"/>
              </a:ext>
            </a:extLst>
          </p:cNvPr>
          <p:cNvSpPr>
            <a:spLocks noGrp="1"/>
          </p:cNvSpPr>
          <p:nvPr>
            <p:ph type="body" orient="vert" idx="1"/>
          </p:nvPr>
        </p:nvSpPr>
        <p:spPr>
          <a:xfrm>
            <a:off x="685800" y="609600"/>
            <a:ext cx="5667375"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D34B1-8FB1-51D2-3D36-7BEBE04C51E7}"/>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C0BB9B-73E6-6C09-7FAB-21F5A3951BD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A8BB0E-954C-D440-B08F-F3643CFC4699}"/>
              </a:ext>
            </a:extLst>
          </p:cNvPr>
          <p:cNvSpPr>
            <a:spLocks noGrp="1"/>
          </p:cNvSpPr>
          <p:nvPr>
            <p:ph type="sldNum" idx="12"/>
          </p:nvPr>
        </p:nvSpPr>
        <p:spPr/>
        <p:txBody>
          <a:bodyPr/>
          <a:lstStyle>
            <a:lvl1pPr>
              <a:defRPr/>
            </a:lvl1pPr>
          </a:lstStyle>
          <a:p>
            <a:fld id="{F3C434DB-A58F-481E-9B67-BF0C1CDDA823}" type="slidenum">
              <a:rPr lang="en-US" altLang="en-US"/>
              <a:pPr/>
              <a:t>‹#›</a:t>
            </a:fld>
            <a:endParaRPr lang="en-US" altLang="en-US"/>
          </a:p>
        </p:txBody>
      </p:sp>
    </p:spTree>
    <p:extLst>
      <p:ext uri="{BB962C8B-B14F-4D97-AF65-F5344CB8AC3E}">
        <p14:creationId xmlns:p14="http://schemas.microsoft.com/office/powerpoint/2010/main" val="353743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59AB-FF6B-960B-E902-84D52591A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19FEA-BA74-94B9-72F0-59C1EED4B8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98D1D-2E58-F45A-EC12-C99CE4958365}"/>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1F200A-161A-2176-7CE9-BDCDBD418C9B}"/>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564E54-F874-87D5-0DD5-3A90B33C9A5E}"/>
              </a:ext>
            </a:extLst>
          </p:cNvPr>
          <p:cNvSpPr>
            <a:spLocks noGrp="1"/>
          </p:cNvSpPr>
          <p:nvPr>
            <p:ph type="sldNum" idx="12"/>
          </p:nvPr>
        </p:nvSpPr>
        <p:spPr/>
        <p:txBody>
          <a:bodyPr/>
          <a:lstStyle>
            <a:lvl1pPr>
              <a:defRPr/>
            </a:lvl1pPr>
          </a:lstStyle>
          <a:p>
            <a:fld id="{9F0836EC-68EC-445C-A258-B1CDF524F701}" type="slidenum">
              <a:rPr lang="en-US" altLang="en-US"/>
              <a:pPr/>
              <a:t>‹#›</a:t>
            </a:fld>
            <a:endParaRPr lang="en-US" altLang="en-US"/>
          </a:p>
        </p:txBody>
      </p:sp>
    </p:spTree>
    <p:extLst>
      <p:ext uri="{BB962C8B-B14F-4D97-AF65-F5344CB8AC3E}">
        <p14:creationId xmlns:p14="http://schemas.microsoft.com/office/powerpoint/2010/main" val="164374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DAF-DCE3-3D8A-83E3-35F09C4E721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4C97FE-F7FE-BAE0-B897-BC4866893DD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F8491B3-39D5-7CAC-CE45-55C86AE17AC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7599DE5-0B2F-6387-8A99-EE493B76CE80}"/>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93BFC0-A4FC-E83B-A845-3FE85D981BAD}"/>
              </a:ext>
            </a:extLst>
          </p:cNvPr>
          <p:cNvSpPr>
            <a:spLocks noGrp="1"/>
          </p:cNvSpPr>
          <p:nvPr>
            <p:ph type="sldNum" idx="12"/>
          </p:nvPr>
        </p:nvSpPr>
        <p:spPr/>
        <p:txBody>
          <a:bodyPr/>
          <a:lstStyle>
            <a:lvl1pPr>
              <a:defRPr/>
            </a:lvl1pPr>
          </a:lstStyle>
          <a:p>
            <a:fld id="{88F86FEE-5E87-4183-8116-D0A48706FCAB}" type="slidenum">
              <a:rPr lang="en-US" altLang="en-US"/>
              <a:pPr/>
              <a:t>‹#›</a:t>
            </a:fld>
            <a:endParaRPr lang="en-US" altLang="en-US"/>
          </a:p>
        </p:txBody>
      </p:sp>
    </p:spTree>
    <p:extLst>
      <p:ext uri="{BB962C8B-B14F-4D97-AF65-F5344CB8AC3E}">
        <p14:creationId xmlns:p14="http://schemas.microsoft.com/office/powerpoint/2010/main" val="32089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B4A7-03C0-7412-5400-75E7F9F63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F6F85-7882-9010-DE77-F9D87AE9A30A}"/>
              </a:ext>
            </a:extLst>
          </p:cNvPr>
          <p:cNvSpPr>
            <a:spLocks noGrp="1"/>
          </p:cNvSpPr>
          <p:nvPr>
            <p:ph sz="half" idx="1"/>
          </p:nvPr>
        </p:nvSpPr>
        <p:spPr>
          <a:xfrm>
            <a:off x="685800" y="1981200"/>
            <a:ext cx="3802063" cy="410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2D590-0A14-0677-D964-209D3E792723}"/>
              </a:ext>
            </a:extLst>
          </p:cNvPr>
          <p:cNvSpPr>
            <a:spLocks noGrp="1"/>
          </p:cNvSpPr>
          <p:nvPr>
            <p:ph sz="half" idx="2"/>
          </p:nvPr>
        </p:nvSpPr>
        <p:spPr>
          <a:xfrm>
            <a:off x="4640263" y="1981200"/>
            <a:ext cx="3803650" cy="410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60E679-E1F6-07F6-9F0B-361FF8FD5B80}"/>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85D2A9-97EB-D2F2-6674-2E50B4D4C565}"/>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53CC8C-F31F-A640-6E1C-54B7EB39B6AA}"/>
              </a:ext>
            </a:extLst>
          </p:cNvPr>
          <p:cNvSpPr>
            <a:spLocks noGrp="1"/>
          </p:cNvSpPr>
          <p:nvPr>
            <p:ph type="sldNum" idx="12"/>
          </p:nvPr>
        </p:nvSpPr>
        <p:spPr/>
        <p:txBody>
          <a:bodyPr/>
          <a:lstStyle>
            <a:lvl1pPr>
              <a:defRPr/>
            </a:lvl1pPr>
          </a:lstStyle>
          <a:p>
            <a:fld id="{69C203C9-CFB8-4F56-B8D3-A56ECA78B4DD}" type="slidenum">
              <a:rPr lang="en-US" altLang="en-US"/>
              <a:pPr/>
              <a:t>‹#›</a:t>
            </a:fld>
            <a:endParaRPr lang="en-US" altLang="en-US"/>
          </a:p>
        </p:txBody>
      </p:sp>
    </p:spTree>
    <p:extLst>
      <p:ext uri="{BB962C8B-B14F-4D97-AF65-F5344CB8AC3E}">
        <p14:creationId xmlns:p14="http://schemas.microsoft.com/office/powerpoint/2010/main" val="1778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8E18-A83E-95CE-D32D-05AD2760A1A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820B79-3245-6F6D-DB24-01FA7301659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203B4-9AE2-C9E3-71F4-6BD757F0F57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F9AA5-4D63-3293-BA81-65124FDABF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86101-FD68-D4A6-54D6-F549399C483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9A452-A61B-478C-3676-87DA483F717E}"/>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DE4C7A9-E8C9-FC6E-5D3B-FE95116A05B0}"/>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1B68E04-8A8C-FF3C-4AE6-B731AF663EAD}"/>
              </a:ext>
            </a:extLst>
          </p:cNvPr>
          <p:cNvSpPr>
            <a:spLocks noGrp="1"/>
          </p:cNvSpPr>
          <p:nvPr>
            <p:ph type="sldNum" idx="12"/>
          </p:nvPr>
        </p:nvSpPr>
        <p:spPr/>
        <p:txBody>
          <a:bodyPr/>
          <a:lstStyle>
            <a:lvl1pPr>
              <a:defRPr/>
            </a:lvl1pPr>
          </a:lstStyle>
          <a:p>
            <a:fld id="{4512C4DF-D8E8-4B58-95C2-44F41CDFB768}" type="slidenum">
              <a:rPr lang="en-US" altLang="en-US"/>
              <a:pPr/>
              <a:t>‹#›</a:t>
            </a:fld>
            <a:endParaRPr lang="en-US" altLang="en-US"/>
          </a:p>
        </p:txBody>
      </p:sp>
    </p:spTree>
    <p:extLst>
      <p:ext uri="{BB962C8B-B14F-4D97-AF65-F5344CB8AC3E}">
        <p14:creationId xmlns:p14="http://schemas.microsoft.com/office/powerpoint/2010/main" val="245142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9728-3676-129A-5DA8-0EB834882E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8BFA3-0FA4-1E6B-45F0-163196D25DE2}"/>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A47826F-80AB-F397-FCF7-C5B7FF472DA8}"/>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D0D6F68-5E53-5515-D8CD-0C321FCA1A13}"/>
              </a:ext>
            </a:extLst>
          </p:cNvPr>
          <p:cNvSpPr>
            <a:spLocks noGrp="1"/>
          </p:cNvSpPr>
          <p:nvPr>
            <p:ph type="sldNum" idx="12"/>
          </p:nvPr>
        </p:nvSpPr>
        <p:spPr/>
        <p:txBody>
          <a:bodyPr/>
          <a:lstStyle>
            <a:lvl1pPr>
              <a:defRPr/>
            </a:lvl1pPr>
          </a:lstStyle>
          <a:p>
            <a:fld id="{2C2E49A4-FCF8-4D77-945E-CA4BDF321FB1}" type="slidenum">
              <a:rPr lang="en-US" altLang="en-US"/>
              <a:pPr/>
              <a:t>‹#›</a:t>
            </a:fld>
            <a:endParaRPr lang="en-US" altLang="en-US"/>
          </a:p>
        </p:txBody>
      </p:sp>
    </p:spTree>
    <p:extLst>
      <p:ext uri="{BB962C8B-B14F-4D97-AF65-F5344CB8AC3E}">
        <p14:creationId xmlns:p14="http://schemas.microsoft.com/office/powerpoint/2010/main" val="126142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EE1D2-6B17-FC9E-463C-65B9A5A0C8B2}"/>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1EB5100-6BFF-B26B-B200-1C9CBF8F23E3}"/>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05A7E30-A4BE-7AAE-06DF-90FEB24CC2B1}"/>
              </a:ext>
            </a:extLst>
          </p:cNvPr>
          <p:cNvSpPr>
            <a:spLocks noGrp="1"/>
          </p:cNvSpPr>
          <p:nvPr>
            <p:ph type="sldNum" idx="12"/>
          </p:nvPr>
        </p:nvSpPr>
        <p:spPr/>
        <p:txBody>
          <a:bodyPr/>
          <a:lstStyle>
            <a:lvl1pPr>
              <a:defRPr/>
            </a:lvl1pPr>
          </a:lstStyle>
          <a:p>
            <a:fld id="{5B5792CC-8460-4768-BA59-DC47EB19D45F}" type="slidenum">
              <a:rPr lang="en-US" altLang="en-US"/>
              <a:pPr/>
              <a:t>‹#›</a:t>
            </a:fld>
            <a:endParaRPr lang="en-US" altLang="en-US"/>
          </a:p>
        </p:txBody>
      </p:sp>
    </p:spTree>
    <p:extLst>
      <p:ext uri="{BB962C8B-B14F-4D97-AF65-F5344CB8AC3E}">
        <p14:creationId xmlns:p14="http://schemas.microsoft.com/office/powerpoint/2010/main" val="7721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01AB-40D2-489B-F04A-87561D7E401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804E3F-CC1B-95F2-A1C1-5B5743F1FE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65F0FD-50C3-6043-3427-F2DB3BF38D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47FA8-03E3-F98D-36C8-5D5FA2E6749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04C8EB7-8D58-2458-3862-B0CDD88C62B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BDAE85-2AEE-D846-5C37-96CEE324404D}"/>
              </a:ext>
            </a:extLst>
          </p:cNvPr>
          <p:cNvSpPr>
            <a:spLocks noGrp="1"/>
          </p:cNvSpPr>
          <p:nvPr>
            <p:ph type="sldNum" idx="12"/>
          </p:nvPr>
        </p:nvSpPr>
        <p:spPr/>
        <p:txBody>
          <a:bodyPr/>
          <a:lstStyle>
            <a:lvl1pPr>
              <a:defRPr/>
            </a:lvl1pPr>
          </a:lstStyle>
          <a:p>
            <a:fld id="{8811FADE-CBF5-4D4C-B4B2-4D75CDE670C4}" type="slidenum">
              <a:rPr lang="en-US" altLang="en-US"/>
              <a:pPr/>
              <a:t>‹#›</a:t>
            </a:fld>
            <a:endParaRPr lang="en-US" altLang="en-US"/>
          </a:p>
        </p:txBody>
      </p:sp>
    </p:spTree>
    <p:extLst>
      <p:ext uri="{BB962C8B-B14F-4D97-AF65-F5344CB8AC3E}">
        <p14:creationId xmlns:p14="http://schemas.microsoft.com/office/powerpoint/2010/main" val="252289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175C-7726-2459-BA53-BE200C3DA4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6A19DF-B739-0554-11C6-E0C16841CF6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898103-997A-BC14-FF4A-59CE70EDED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85975-D1E9-6A1B-643E-CDA6B1AFC9F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0A8D3D-8145-3CD9-0217-2000F3471155}"/>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24877DF-A85A-4BD2-D211-9A4D6D10ECC3}"/>
              </a:ext>
            </a:extLst>
          </p:cNvPr>
          <p:cNvSpPr>
            <a:spLocks noGrp="1"/>
          </p:cNvSpPr>
          <p:nvPr>
            <p:ph type="sldNum" idx="12"/>
          </p:nvPr>
        </p:nvSpPr>
        <p:spPr/>
        <p:txBody>
          <a:bodyPr/>
          <a:lstStyle>
            <a:lvl1pPr>
              <a:defRPr/>
            </a:lvl1pPr>
          </a:lstStyle>
          <a:p>
            <a:fld id="{D9A7D782-346C-43AD-8813-711391CCAF76}" type="slidenum">
              <a:rPr lang="en-US" altLang="en-US"/>
              <a:pPr/>
              <a:t>‹#›</a:t>
            </a:fld>
            <a:endParaRPr lang="en-US" altLang="en-US"/>
          </a:p>
        </p:txBody>
      </p:sp>
    </p:spTree>
    <p:extLst>
      <p:ext uri="{BB962C8B-B14F-4D97-AF65-F5344CB8AC3E}">
        <p14:creationId xmlns:p14="http://schemas.microsoft.com/office/powerpoint/2010/main" val="303557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71E46DF4-66D6-EA74-B185-05EC1CDD9353}"/>
              </a:ext>
            </a:extLst>
          </p:cNvPr>
          <p:cNvSpPr>
            <a:spLocks noGrp="1" noChangeArrowheads="1"/>
          </p:cNvSpPr>
          <p:nvPr>
            <p:ph type="title"/>
          </p:nvPr>
        </p:nvSpPr>
        <p:spPr bwMode="auto">
          <a:xfrm>
            <a:off x="685800" y="609600"/>
            <a:ext cx="7758113"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433F9D80-C191-8FDC-DDBB-785304931B97}"/>
              </a:ext>
            </a:extLst>
          </p:cNvPr>
          <p:cNvSpPr>
            <a:spLocks noGrp="1" noChangeArrowheads="1"/>
          </p:cNvSpPr>
          <p:nvPr>
            <p:ph type="body" idx="1"/>
          </p:nvPr>
        </p:nvSpPr>
        <p:spPr bwMode="auto">
          <a:xfrm>
            <a:off x="685800" y="1981200"/>
            <a:ext cx="7758113"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7295A03F-75F3-ED08-0B4B-85643987B43F}"/>
              </a:ext>
            </a:extLst>
          </p:cNvPr>
          <p:cNvSpPr>
            <a:spLocks noGrp="1" noChangeArrowheads="1"/>
          </p:cNvSpPr>
          <p:nvPr>
            <p:ph type="dt"/>
          </p:nvPr>
        </p:nvSpPr>
        <p:spPr bwMode="auto">
          <a:xfrm>
            <a:off x="685800" y="6248400"/>
            <a:ext cx="189071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B491F391-EC09-63DA-03A9-5DEBC0BCF0A2}"/>
              </a:ext>
            </a:extLst>
          </p:cNvPr>
          <p:cNvSpPr>
            <a:spLocks noGrp="1" noChangeArrowheads="1"/>
          </p:cNvSpPr>
          <p:nvPr>
            <p:ph type="ftr"/>
          </p:nvPr>
        </p:nvSpPr>
        <p:spPr bwMode="auto">
          <a:xfrm>
            <a:off x="3124200" y="6248400"/>
            <a:ext cx="288131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4F89EED0-1AE5-93E8-CBB6-88A7A2A3FF52}"/>
              </a:ext>
            </a:extLst>
          </p:cNvPr>
          <p:cNvSpPr>
            <a:spLocks noGrp="1" noChangeArrowheads="1"/>
          </p:cNvSpPr>
          <p:nvPr>
            <p:ph type="sldNum"/>
          </p:nvPr>
        </p:nvSpPr>
        <p:spPr bwMode="auto">
          <a:xfrm>
            <a:off x="6553200" y="6248400"/>
            <a:ext cx="189071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F89FBB0D-C5B4-4BE2-BA1E-30F3DA9E04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13"/>
        </a:spcBef>
        <a:spcAft>
          <a:spcPts val="11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913"/>
        </a:spcBef>
        <a:spcAft>
          <a:spcPts val="1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813"/>
        </a:spcBef>
        <a:spcAft>
          <a:spcPts val="11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713"/>
        </a:spcBef>
        <a:spcAft>
          <a:spcPts val="11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613"/>
        </a:spcBef>
        <a:spcAft>
          <a:spcPts val="11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613"/>
        </a:spcBef>
        <a:spcAft>
          <a:spcPts val="1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58243949-7486-08D2-9023-F016EBD089C9}"/>
              </a:ext>
            </a:extLst>
          </p:cNvPr>
          <p:cNvSpPr>
            <a:spLocks noGrp="1" noChangeArrowheads="1"/>
          </p:cNvSpPr>
          <p:nvPr>
            <p:ph type="title"/>
          </p:nvPr>
        </p:nvSpPr>
        <p:spPr>
          <a:xfrm>
            <a:off x="0" y="381000"/>
            <a:ext cx="9144000" cy="1524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Cannes France</a:t>
            </a:r>
          </a:p>
        </p:txBody>
      </p:sp>
      <p:sp>
        <p:nvSpPr>
          <p:cNvPr id="3075" name="Rectangle 3">
            <a:extLst>
              <a:ext uri="{FF2B5EF4-FFF2-40B4-BE49-F238E27FC236}">
                <a16:creationId xmlns:a16="http://schemas.microsoft.com/office/drawing/2014/main" id="{1A12D57C-15DA-5332-2C88-BF7CF262212A}"/>
              </a:ext>
            </a:extLst>
          </p:cNvPr>
          <p:cNvSpPr>
            <a:spLocks noChangeArrowheads="1"/>
          </p:cNvSpPr>
          <p:nvPr/>
        </p:nvSpPr>
        <p:spPr bwMode="auto">
          <a:xfrm>
            <a:off x="0" y="1676400"/>
            <a:ext cx="9144000" cy="1438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p>
          <a:p>
            <a:pPr algn="ctr">
              <a:buClrTx/>
              <a:buFontTx/>
              <a:buNone/>
            </a:pPr>
            <a:r>
              <a:rPr lang="en-US" altLang="en-US" sz="2800" b="1" dirty="0"/>
              <a:t>Presented by</a:t>
            </a:r>
          </a:p>
          <a:p>
            <a:pPr algn="ctr">
              <a:buClrTx/>
              <a:buFontTx/>
              <a:buNone/>
            </a:pPr>
            <a:r>
              <a:rPr lang="en-US" altLang="en-US" sz="2800" b="1" dirty="0"/>
              <a:t>Marc Silver</a:t>
            </a:r>
          </a:p>
        </p:txBody>
      </p:sp>
      <p:pic>
        <p:nvPicPr>
          <p:cNvPr id="3" name="Picture 2">
            <a:extLst>
              <a:ext uri="{FF2B5EF4-FFF2-40B4-BE49-F238E27FC236}">
                <a16:creationId xmlns:a16="http://schemas.microsoft.com/office/drawing/2014/main" id="{597A0A45-9D66-22BF-FA6F-27232F10D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895600"/>
            <a:ext cx="3124200" cy="31242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DBACE9E0-BA4E-CBBB-20D7-0201E51CCEB7}"/>
              </a:ext>
            </a:extLst>
          </p:cNvPr>
          <p:cNvPicPr>
            <a:picLocks noChangeAspect="1"/>
          </p:cNvPicPr>
          <p:nvPr/>
        </p:nvPicPr>
        <p:blipFill rotWithShape="1">
          <a:blip r:embed="rId3">
            <a:extLst>
              <a:ext uri="{28A0092B-C50C-407E-A947-70E740481C1C}">
                <a14:useLocalDpi xmlns:a14="http://schemas.microsoft.com/office/drawing/2010/main" val="0"/>
              </a:ext>
            </a:extLst>
          </a:blip>
          <a:srcRect l="24330" r="17012"/>
          <a:stretch/>
        </p:blipFill>
        <p:spPr>
          <a:xfrm>
            <a:off x="1" y="-6096"/>
            <a:ext cx="9144000" cy="6858000"/>
          </a:xfrm>
          <a:prstGeom prst="rect">
            <a:avLst/>
          </a:prstGeom>
        </p:spPr>
      </p:pic>
      <p:sp>
        <p:nvSpPr>
          <p:cNvPr id="12289" name="Rectangle 1">
            <a:extLst>
              <a:ext uri="{FF2B5EF4-FFF2-40B4-BE49-F238E27FC236}">
                <a16:creationId xmlns:a16="http://schemas.microsoft.com/office/drawing/2014/main" id="{15994818-189E-65CC-158F-EF15E00E8C93}"/>
              </a:ext>
            </a:extLst>
          </p:cNvPr>
          <p:cNvSpPr>
            <a:spLocks noGrp="1" noChangeArrowheads="1"/>
          </p:cNvSpPr>
          <p:nvPr>
            <p:ph type="title"/>
          </p:nvPr>
        </p:nvSpPr>
        <p:spPr>
          <a:xfrm>
            <a:off x="6096000" y="2590800"/>
            <a:ext cx="1676400" cy="457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2400" b="1" dirty="0">
                <a:solidFill>
                  <a:schemeClr val="bg1"/>
                </a:solidFill>
              </a:rPr>
              <a:t>Cannes</a:t>
            </a:r>
          </a:p>
        </p:txBody>
      </p:sp>
      <p:sp>
        <p:nvSpPr>
          <p:cNvPr id="12290" name="Rectangle 2">
            <a:extLst>
              <a:ext uri="{FF2B5EF4-FFF2-40B4-BE49-F238E27FC236}">
                <a16:creationId xmlns:a16="http://schemas.microsoft.com/office/drawing/2014/main" id="{8B0A99A1-F53C-376A-2A79-621A6D74825F}"/>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5994818-189E-65CC-158F-EF15E00E8C93}"/>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Map Of Cannes</a:t>
            </a:r>
          </a:p>
        </p:txBody>
      </p:sp>
      <p:sp>
        <p:nvSpPr>
          <p:cNvPr id="12290" name="Rectangle 2">
            <a:extLst>
              <a:ext uri="{FF2B5EF4-FFF2-40B4-BE49-F238E27FC236}">
                <a16:creationId xmlns:a16="http://schemas.microsoft.com/office/drawing/2014/main" id="{8B0A99A1-F53C-376A-2A79-621A6D74825F}"/>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2291" name="Picture 3">
            <a:extLst>
              <a:ext uri="{FF2B5EF4-FFF2-40B4-BE49-F238E27FC236}">
                <a16:creationId xmlns:a16="http://schemas.microsoft.com/office/drawing/2014/main" id="{906D4C24-F54C-0D16-94DF-6A1D02FF2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915400" cy="5072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060219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F1442764-0975-6769-6995-0D244805FAB2}"/>
              </a:ext>
            </a:extLst>
          </p:cNvPr>
          <p:cNvSpPr>
            <a:spLocks noGrp="1" noChangeArrowheads="1"/>
          </p:cNvSpPr>
          <p:nvPr>
            <p:ph type="title"/>
          </p:nvPr>
        </p:nvSpPr>
        <p:spPr>
          <a:xfrm>
            <a:off x="457200" y="609600"/>
            <a:ext cx="8001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Tourist Office</a:t>
            </a:r>
          </a:p>
        </p:txBody>
      </p:sp>
      <p:sp>
        <p:nvSpPr>
          <p:cNvPr id="9218" name="Rectangle 2">
            <a:extLst>
              <a:ext uri="{FF2B5EF4-FFF2-40B4-BE49-F238E27FC236}">
                <a16:creationId xmlns:a16="http://schemas.microsoft.com/office/drawing/2014/main" id="{14CCE2F8-1EB4-BB4D-C01C-DC816B05975A}"/>
              </a:ext>
            </a:extLst>
          </p:cNvPr>
          <p:cNvSpPr>
            <a:spLocks noChangeArrowheads="1"/>
          </p:cNvSpPr>
          <p:nvPr/>
        </p:nvSpPr>
        <p:spPr bwMode="auto">
          <a:xfrm>
            <a:off x="5078413" y="1828800"/>
            <a:ext cx="3836987" cy="419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Tourism Office provides a tourist information service and attention to the city's visitors.</a:t>
            </a:r>
          </a:p>
          <a:p>
            <a:pPr>
              <a:buClrTx/>
              <a:buFontTx/>
              <a:buNone/>
            </a:pPr>
            <a:r>
              <a:rPr lang="en-US" altLang="en-US" dirty="0"/>
              <a:t>Just walk to the end of the dock to find the Cannes Tourist Center.</a:t>
            </a:r>
          </a:p>
          <a:p>
            <a:pPr>
              <a:buClrTx/>
              <a:buFontTx/>
              <a:buNone/>
            </a:pPr>
            <a:br>
              <a:rPr lang="en-US" altLang="en-US" dirty="0"/>
            </a:br>
            <a:r>
              <a:rPr lang="en-US" altLang="en-US" dirty="0"/>
              <a:t>1 Bd de la Croisette, 06400 Cannes, France </a:t>
            </a:r>
          </a:p>
          <a:p>
            <a:pPr>
              <a:buClrTx/>
              <a:buFontTx/>
              <a:buNone/>
            </a:pPr>
            <a:r>
              <a:rPr lang="en-US" altLang="en-US" dirty="0"/>
              <a:t>Phone: +33 49299-8422 </a:t>
            </a:r>
          </a:p>
        </p:txBody>
      </p:sp>
      <p:pic>
        <p:nvPicPr>
          <p:cNvPr id="9219" name="Picture 3">
            <a:extLst>
              <a:ext uri="{FF2B5EF4-FFF2-40B4-BE49-F238E27FC236}">
                <a16:creationId xmlns:a16="http://schemas.microsoft.com/office/drawing/2014/main" id="{68FE8E46-D1EA-F2D1-355F-A5EC4BAA6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752600"/>
            <a:ext cx="4256088"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3EAAB034-85BA-DE2A-FCA4-55B0DBCEA8C3}"/>
              </a:ext>
            </a:extLst>
          </p:cNvPr>
          <p:cNvSpPr>
            <a:spLocks noGrp="1" noChangeArrowheads="1"/>
          </p:cNvSpPr>
          <p:nvPr>
            <p:ph type="title"/>
          </p:nvPr>
        </p:nvSpPr>
        <p:spPr>
          <a:xfrm>
            <a:off x="685800" y="609601"/>
            <a:ext cx="7770813" cy="685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Getting Around </a:t>
            </a:r>
            <a:r>
              <a:rPr lang="en-US" altLang="en-US" sz="4800" b="1" dirty="0"/>
              <a:t>Cannes</a:t>
            </a:r>
          </a:p>
        </p:txBody>
      </p:sp>
      <p:sp>
        <p:nvSpPr>
          <p:cNvPr id="22530" name="Text Box 2">
            <a:extLst>
              <a:ext uri="{FF2B5EF4-FFF2-40B4-BE49-F238E27FC236}">
                <a16:creationId xmlns:a16="http://schemas.microsoft.com/office/drawing/2014/main" id="{C905E951-6BDF-8865-A801-74075035577B}"/>
              </a:ext>
            </a:extLst>
          </p:cNvPr>
          <p:cNvSpPr txBox="1">
            <a:spLocks noChangeArrowheads="1"/>
          </p:cNvSpPr>
          <p:nvPr/>
        </p:nvSpPr>
        <p:spPr bwMode="auto">
          <a:xfrm>
            <a:off x="76200" y="1371600"/>
            <a:ext cx="89916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457200" indent="-457200">
              <a:buClrTx/>
              <a:buFont typeface="Arial" panose="020B0604020202020204" pitchFamily="34" charset="0"/>
              <a:buChar char="•"/>
            </a:pPr>
            <a:r>
              <a:rPr lang="en-US" altLang="en-US" sz="2800" dirty="0"/>
              <a:t>For the most part Cannes is an easy city to walk, but for those who want to avoid exercise as much as possible, </a:t>
            </a:r>
            <a:r>
              <a:rPr lang="en-US" altLang="en-US" sz="2800" dirty="0">
                <a:solidFill>
                  <a:srgbClr val="2A2A2A"/>
                </a:solidFill>
              </a:rPr>
              <a:t>There is an electric minibus operating in and around </a:t>
            </a:r>
            <a:br>
              <a:rPr lang="en-US" altLang="en-US" sz="2800" dirty="0">
                <a:solidFill>
                  <a:srgbClr val="2A2A2A"/>
                </a:solidFill>
              </a:rPr>
            </a:br>
            <a:r>
              <a:rPr lang="en-US" altLang="en-US" sz="2800" b="1" dirty="0">
                <a:solidFill>
                  <a:srgbClr val="2A2A2A"/>
                </a:solidFill>
              </a:rPr>
              <a:t>Le </a:t>
            </a:r>
            <a:r>
              <a:rPr lang="en-US" altLang="en-US" sz="2800" b="1" dirty="0" err="1">
                <a:solidFill>
                  <a:srgbClr val="2A2A2A"/>
                </a:solidFill>
              </a:rPr>
              <a:t>Suquet</a:t>
            </a:r>
            <a:r>
              <a:rPr lang="en-US" altLang="en-US" sz="2800" dirty="0">
                <a:solidFill>
                  <a:srgbClr val="2A2A2A"/>
                </a:solidFill>
              </a:rPr>
              <a:t>, the pedestrianized old town. </a:t>
            </a:r>
          </a:p>
        </p:txBody>
      </p:sp>
      <p:pic>
        <p:nvPicPr>
          <p:cNvPr id="22531" name="Picture 3">
            <a:extLst>
              <a:ext uri="{FF2B5EF4-FFF2-40B4-BE49-F238E27FC236}">
                <a16:creationId xmlns:a16="http://schemas.microsoft.com/office/drawing/2014/main" id="{A63E8D04-C960-6C88-2EF8-FFA3C6AA6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4762500" cy="318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4">
            <a:extLst>
              <a:ext uri="{FF2B5EF4-FFF2-40B4-BE49-F238E27FC236}">
                <a16:creationId xmlns:a16="http://schemas.microsoft.com/office/drawing/2014/main" id="{A37E4556-1003-AFF7-847F-30B15D42A395}"/>
              </a:ext>
            </a:extLst>
          </p:cNvPr>
          <p:cNvSpPr>
            <a:spLocks noChangeArrowheads="1"/>
          </p:cNvSpPr>
          <p:nvPr/>
        </p:nvSpPr>
        <p:spPr bwMode="auto">
          <a:xfrm>
            <a:off x="5486400" y="3914775"/>
            <a:ext cx="32766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solidFill>
                  <a:srgbClr val="2A2A2A"/>
                </a:solidFill>
              </a:rPr>
              <a:t>It runs every 20 minutes, from the bus station.  All day tickets cost </a:t>
            </a:r>
            <a:r>
              <a:rPr lang="en-US" altLang="en-US"/>
              <a:t>€</a:t>
            </a:r>
            <a:r>
              <a:rPr lang="en-US" altLang="en-US" sz="2800">
                <a:solidFill>
                  <a:srgbClr val="2A2A2A"/>
                </a:solidFill>
              </a:rPr>
              <a:t>1.50.</a:t>
            </a:r>
            <a:r>
              <a:rPr lang="en-US" altLang="en-US" sz="2800"/>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39146C0E-69DF-67C6-149D-D45140321E40}"/>
              </a:ext>
            </a:extLst>
          </p:cNvPr>
          <p:cNvSpPr>
            <a:spLocks noGrp="1" noChangeArrowheads="1"/>
          </p:cNvSpPr>
          <p:nvPr>
            <p:ph type="title"/>
          </p:nvPr>
        </p:nvSpPr>
        <p:spPr>
          <a:xfrm>
            <a:off x="685800" y="4572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Palais des Festivals et des Congrès de Cannes </a:t>
            </a:r>
          </a:p>
        </p:txBody>
      </p:sp>
      <p:sp>
        <p:nvSpPr>
          <p:cNvPr id="13314" name="Rectangle 2">
            <a:extLst>
              <a:ext uri="{FF2B5EF4-FFF2-40B4-BE49-F238E27FC236}">
                <a16:creationId xmlns:a16="http://schemas.microsoft.com/office/drawing/2014/main" id="{C719F562-060F-6579-F24E-FC3D952DFBC5}"/>
              </a:ext>
            </a:extLst>
          </p:cNvPr>
          <p:cNvSpPr>
            <a:spLocks noChangeArrowheads="1"/>
          </p:cNvSpPr>
          <p:nvPr/>
        </p:nvSpPr>
        <p:spPr bwMode="auto">
          <a:xfrm>
            <a:off x="228600" y="1905000"/>
            <a:ext cx="4038600" cy="4207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38"/>
              </a:spcBef>
              <a:buClrTx/>
              <a:buFontTx/>
              <a:buNone/>
            </a:pPr>
            <a:r>
              <a:rPr lang="en-US" altLang="en-US" dirty="0"/>
              <a:t>VISITOR CENTER </a:t>
            </a:r>
          </a:p>
          <a:p>
            <a:pPr>
              <a:lnSpc>
                <a:spcPct val="90000"/>
              </a:lnSpc>
              <a:spcBef>
                <a:spcPts val="1288"/>
              </a:spcBef>
              <a:buClrTx/>
              <a:buFontTx/>
              <a:buNone/>
            </a:pPr>
            <a:r>
              <a:rPr lang="en-US" altLang="en-US" sz="2000" dirty="0"/>
              <a:t>This 25000 square  </a:t>
            </a:r>
            <a:r>
              <a:rPr lang="en-US" altLang="en-US" sz="2000" dirty="0" err="1"/>
              <a:t>metre</a:t>
            </a:r>
            <a:r>
              <a:rPr lang="en-US" altLang="en-US" sz="2000" dirty="0"/>
              <a:t> exhibition and additional auditorium space was opened in December 1982. It’s why Cannes is famous. It’s where the annual Cannes film festival is held. And when the stars are not actually traipsing through it’s corridors, you can. The managers of the place, the Society of Mixed Economy for the Events of the city of Cannes, organizes guided tours. Make sure you catch the space where the stars have left their imprints on the ground. </a:t>
            </a:r>
          </a:p>
        </p:txBody>
      </p:sp>
      <p:pic>
        <p:nvPicPr>
          <p:cNvPr id="13315" name="Picture 3">
            <a:extLst>
              <a:ext uri="{FF2B5EF4-FFF2-40B4-BE49-F238E27FC236}">
                <a16:creationId xmlns:a16="http://schemas.microsoft.com/office/drawing/2014/main" id="{83AB76F5-E255-073C-0569-CC1F0AD4B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8" y="1905000"/>
            <a:ext cx="4868862" cy="2738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1B554834-BA86-DC36-E3EA-17AF3B33B390}"/>
              </a:ext>
            </a:extLst>
          </p:cNvPr>
          <p:cNvSpPr>
            <a:spLocks noChangeArrowheads="1"/>
          </p:cNvSpPr>
          <p:nvPr/>
        </p:nvSpPr>
        <p:spPr bwMode="auto">
          <a:xfrm>
            <a:off x="4267200" y="4876800"/>
            <a:ext cx="4876800"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38"/>
              </a:spcBef>
              <a:buClrTx/>
              <a:buFontTx/>
              <a:buNone/>
            </a:pPr>
            <a:r>
              <a:rPr lang="en-US" altLang="en-US" dirty="0"/>
              <a:t>Visitor Center is located at the top of </a:t>
            </a:r>
            <a:r>
              <a:rPr lang="en-US" altLang="en-US" dirty="0" err="1"/>
              <a:t>blvd.</a:t>
            </a:r>
            <a:r>
              <a:rPr lang="en-US" altLang="en-US" dirty="0"/>
              <a:t> de la Croisette, east of the port. Admission Price: €4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849D75C8-21E5-B7F9-4D3E-F72DC49413EA}"/>
              </a:ext>
            </a:extLst>
          </p:cNvPr>
          <p:cNvSpPr>
            <a:spLocks noGrp="1" noChangeArrowheads="1"/>
          </p:cNvSpPr>
          <p:nvPr>
            <p:ph type="title"/>
          </p:nvPr>
        </p:nvSpPr>
        <p:spPr>
          <a:xfrm>
            <a:off x="685800" y="762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Explore Le Suquet</a:t>
            </a:r>
          </a:p>
        </p:txBody>
      </p:sp>
      <p:sp>
        <p:nvSpPr>
          <p:cNvPr id="14338" name="Rectangle 2">
            <a:extLst>
              <a:ext uri="{FF2B5EF4-FFF2-40B4-BE49-F238E27FC236}">
                <a16:creationId xmlns:a16="http://schemas.microsoft.com/office/drawing/2014/main" id="{B031B50D-8010-40C5-FE84-C2221E15AA53}"/>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3DEB2A8D-BDAB-FCD9-9A77-9977F52EA2EE}"/>
              </a:ext>
            </a:extLst>
          </p:cNvPr>
          <p:cNvSpPr txBox="1">
            <a:spLocks noChangeArrowheads="1"/>
          </p:cNvSpPr>
          <p:nvPr/>
        </p:nvSpPr>
        <p:spPr bwMode="auto">
          <a:xfrm>
            <a:off x="76200" y="1066800"/>
            <a:ext cx="8915400" cy="557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Most of Cannes is sleek and modern, but </a:t>
            </a:r>
            <a:r>
              <a:rPr lang="en-US" altLang="en-US" b="1"/>
              <a:t>Le Suquet</a:t>
            </a:r>
            <a:r>
              <a:rPr lang="en-US" altLang="en-US"/>
              <a:t> is another story. Le Suquet is Cannes’ oldest neighborhood and one of the most beautiful places to visit in Cannes. Looming above the city, you can wander through the streets enjoying the pastel-colored buildings that have stood since the 18th and 19th centuries.</a:t>
            </a:r>
          </a:p>
          <a:p>
            <a:pPr>
              <a:buClrTx/>
              <a:buFontTx/>
              <a:buNone/>
            </a:pPr>
            <a:r>
              <a:rPr lang="en-US" altLang="en-US"/>
              <a:t>Originally a Roman settlement, Le Suquet is today a maze of narrow, ascending streets, underground bars, and family restaurants, so take </a:t>
            </a:r>
          </a:p>
          <a:p>
            <a:pPr>
              <a:buClrTx/>
              <a:buFontTx/>
              <a:buNone/>
            </a:pPr>
            <a:r>
              <a:rPr lang="en-US" altLang="en-US"/>
              <a:t>the time to wander and explore </a:t>
            </a:r>
          </a:p>
          <a:p>
            <a:pPr>
              <a:buClrTx/>
              <a:buFontTx/>
              <a:buNone/>
            </a:pPr>
            <a:r>
              <a:rPr lang="en-US" altLang="en-US"/>
              <a:t>this lovely neighborhood. </a:t>
            </a:r>
            <a:br>
              <a:rPr lang="en-US" altLang="en-US"/>
            </a:br>
            <a:r>
              <a:rPr lang="en-US" altLang="en-US"/>
              <a:t>Here, you will also find a </a:t>
            </a:r>
          </a:p>
          <a:p>
            <a:pPr>
              <a:buClrTx/>
              <a:buFontTx/>
              <a:buNone/>
            </a:pPr>
            <a:r>
              <a:rPr lang="en-US" altLang="en-US"/>
              <a:t>medieval castle, one of </a:t>
            </a:r>
          </a:p>
          <a:p>
            <a:pPr>
              <a:buClrTx/>
              <a:buFontTx/>
              <a:buNone/>
            </a:pPr>
            <a:r>
              <a:rPr lang="en-US" altLang="en-US"/>
              <a:t>Cannes’ tourist attractions, </a:t>
            </a:r>
          </a:p>
          <a:p>
            <a:pPr>
              <a:buClrTx/>
              <a:buFontTx/>
              <a:buNone/>
            </a:pPr>
            <a:r>
              <a:rPr lang="en-US" altLang="en-US"/>
              <a:t>and home to the </a:t>
            </a:r>
            <a:br>
              <a:rPr lang="en-US" altLang="en-US"/>
            </a:br>
            <a:r>
              <a:rPr lang="en-US" altLang="en-US"/>
              <a:t>Musée de la Castre.</a:t>
            </a:r>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br>
              <a:rPr lang="en-US" altLang="en-US"/>
            </a:br>
            <a:r>
              <a:rPr lang="en-US" altLang="en-US" sz="1400"/>
              <a:t>Calle Virgen de la Palma</a:t>
            </a:r>
          </a:p>
          <a:p>
            <a:pPr>
              <a:buClrTx/>
              <a:buFontTx/>
              <a:buNone/>
            </a:pPr>
            <a:r>
              <a:rPr lang="en-US" altLang="en-US" sz="1400"/>
              <a:t>					        Calle Virgen de la Palma</a:t>
            </a:r>
          </a:p>
          <a:p>
            <a:pPr>
              <a:buClrTx/>
              <a:buFontTx/>
              <a:buNone/>
            </a:pPr>
            <a:r>
              <a:rPr lang="en-US" altLang="en-US" sz="1400"/>
              <a:t>								</a:t>
            </a:r>
          </a:p>
          <a:p>
            <a:pPr>
              <a:buClrTx/>
              <a:buFontTx/>
              <a:buNone/>
            </a:pPr>
            <a:endParaRPr lang="en-US" altLang="en-US" sz="1400"/>
          </a:p>
          <a:p>
            <a:pPr>
              <a:buClrTx/>
              <a:buFontTx/>
              <a:buNone/>
            </a:pPr>
            <a:r>
              <a:rPr lang="en-US" altLang="en-US" sz="1400"/>
              <a:t>														Plaza de San Juan de Dios</a:t>
            </a:r>
          </a:p>
        </p:txBody>
      </p:sp>
      <p:pic>
        <p:nvPicPr>
          <p:cNvPr id="14340" name="Picture 4">
            <a:extLst>
              <a:ext uri="{FF2B5EF4-FFF2-40B4-BE49-F238E27FC236}">
                <a16:creationId xmlns:a16="http://schemas.microsoft.com/office/drawing/2014/main" id="{F144749E-862A-C8CF-DB4B-9CCE73BF9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705225"/>
            <a:ext cx="51054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A5021D7A-01AF-EE25-1D02-CB00D91B196D}"/>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Musée de la Castre</a:t>
            </a:r>
          </a:p>
        </p:txBody>
      </p:sp>
      <p:sp>
        <p:nvSpPr>
          <p:cNvPr id="15362" name="Rectangle 2">
            <a:extLst>
              <a:ext uri="{FF2B5EF4-FFF2-40B4-BE49-F238E27FC236}">
                <a16:creationId xmlns:a16="http://schemas.microsoft.com/office/drawing/2014/main" id="{2B26FB51-2BC5-51D6-2161-BB43DF1968B3}"/>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B2D371EC-AACE-06FB-9DC3-EA771597F2E1}"/>
              </a:ext>
            </a:extLst>
          </p:cNvPr>
          <p:cNvSpPr txBox="1">
            <a:spLocks noChangeArrowheads="1"/>
          </p:cNvSpPr>
          <p:nvPr/>
        </p:nvSpPr>
        <p:spPr bwMode="auto">
          <a:xfrm>
            <a:off x="-22225" y="128111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Musée de la Castre in Cannes sits atop Suquet Hill, offering fantastic city views and a visit to a medieval castle and chapel filled with ancient artifacts. The museum is located within an </a:t>
            </a:r>
          </a:p>
          <a:p>
            <a:pPr>
              <a:buClrTx/>
              <a:buFontTx/>
              <a:buNone/>
            </a:pPr>
            <a:r>
              <a:rPr lang="en-US" altLang="en-US"/>
              <a:t>ancient castle and connects to a nearby </a:t>
            </a:r>
          </a:p>
          <a:p>
            <a:pPr>
              <a:buClrTx/>
              <a:buFontTx/>
              <a:buNone/>
            </a:pPr>
            <a:r>
              <a:rPr lang="en-US" altLang="en-US"/>
              <a:t>chapel that dates back nearly 1,000 years.</a:t>
            </a:r>
          </a:p>
          <a:p>
            <a:pPr>
              <a:buClrTx/>
              <a:buFontTx/>
              <a:buNone/>
            </a:pPr>
            <a:r>
              <a:rPr lang="en-US" altLang="en-US"/>
              <a:t>It's an astounding place to visit, full of the </a:t>
            </a:r>
          </a:p>
          <a:p>
            <a:pPr>
              <a:buClrTx/>
              <a:buFontTx/>
              <a:buNone/>
            </a:pPr>
            <a:r>
              <a:rPr lang="en-US" altLang="en-US"/>
              <a:t>weight of history and educational exhibits that </a:t>
            </a:r>
          </a:p>
          <a:p>
            <a:pPr>
              <a:buClrTx/>
              <a:buFontTx/>
              <a:buNone/>
            </a:pPr>
            <a:r>
              <a:rPr lang="en-US" altLang="en-US"/>
              <a:t>will thrill adults and children alike. If you're </a:t>
            </a:r>
          </a:p>
          <a:p>
            <a:pPr>
              <a:buClrTx/>
              <a:buFontTx/>
              <a:buNone/>
            </a:pPr>
            <a:r>
              <a:rPr lang="en-US" altLang="en-US"/>
              <a:t>looking for great photo ops of the city and </a:t>
            </a:r>
          </a:p>
          <a:p>
            <a:pPr>
              <a:buClrTx/>
              <a:buFontTx/>
              <a:buNone/>
            </a:pPr>
            <a:r>
              <a:rPr lang="en-US" altLang="en-US"/>
              <a:t>Mediterranean or you want to see ancient </a:t>
            </a:r>
          </a:p>
          <a:p>
            <a:pPr>
              <a:buClrTx/>
              <a:buFontTx/>
              <a:buNone/>
            </a:pPr>
            <a:r>
              <a:rPr lang="en-US" altLang="en-US"/>
              <a:t>remains from across the continent and beyond, </a:t>
            </a:r>
          </a:p>
          <a:p>
            <a:pPr>
              <a:buClrTx/>
              <a:buFontTx/>
              <a:buNone/>
            </a:pPr>
            <a:r>
              <a:rPr lang="en-US" altLang="en-US"/>
              <a:t>this is the place to stop.</a:t>
            </a:r>
          </a:p>
        </p:txBody>
      </p:sp>
      <p:pic>
        <p:nvPicPr>
          <p:cNvPr id="15364" name="Picture 4">
            <a:extLst>
              <a:ext uri="{FF2B5EF4-FFF2-40B4-BE49-F238E27FC236}">
                <a16:creationId xmlns:a16="http://schemas.microsoft.com/office/drawing/2014/main" id="{E8D1A3E0-3B7E-C1F0-365F-9EC1500D5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3276600" cy="491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C590577-D111-BF9B-4B61-0C46EE804161}"/>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Marché Forville</a:t>
            </a:r>
          </a:p>
        </p:txBody>
      </p:sp>
      <p:sp>
        <p:nvSpPr>
          <p:cNvPr id="16386" name="Rectangle 2">
            <a:extLst>
              <a:ext uri="{FF2B5EF4-FFF2-40B4-BE49-F238E27FC236}">
                <a16:creationId xmlns:a16="http://schemas.microsoft.com/office/drawing/2014/main" id="{6EB2BDBC-61DB-8609-C100-C7F8F9FEACD0}"/>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CC4AF464-F99F-71E5-6A6B-10EB2418BC81}"/>
              </a:ext>
            </a:extLst>
          </p:cNvPr>
          <p:cNvSpPr txBox="1">
            <a:spLocks noChangeArrowheads="1"/>
          </p:cNvSpPr>
          <p:nvPr/>
        </p:nvSpPr>
        <p:spPr bwMode="auto">
          <a:xfrm>
            <a:off x="-22225" y="1281113"/>
            <a:ext cx="9166225" cy="420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err="1"/>
              <a:t>Forville</a:t>
            </a:r>
            <a:r>
              <a:rPr lang="en-US" altLang="en-US" dirty="0"/>
              <a:t> Market, located near Rue </a:t>
            </a:r>
            <a:r>
              <a:rPr lang="en-US" altLang="en-US" dirty="0" err="1"/>
              <a:t>Meynadier</a:t>
            </a:r>
            <a:r>
              <a:rPr lang="en-US" altLang="en-US" dirty="0"/>
              <a:t>, is the oldest market in Cannes. You can purchase everything from fresh vegetables and flowers to Mediterranean fish, and you just may stumble upon one of the area's top chefs also doing his or her weekly shopping.</a:t>
            </a:r>
          </a:p>
          <a:p>
            <a:pPr>
              <a:buClrTx/>
              <a:buFontTx/>
              <a:buNone/>
            </a:pPr>
            <a:endParaRPr lang="en-US" altLang="en-US" dirty="0"/>
          </a:p>
          <a:p>
            <a:pPr>
              <a:buClrTx/>
              <a:buFontTx/>
              <a:buNone/>
            </a:pPr>
            <a:r>
              <a:rPr lang="en-US" altLang="en-US" dirty="0"/>
              <a:t>The food is top quality </a:t>
            </a:r>
          </a:p>
          <a:p>
            <a:pPr>
              <a:buClrTx/>
              <a:buFontTx/>
              <a:buNone/>
            </a:pPr>
            <a:r>
              <a:rPr lang="en-US" altLang="en-US" dirty="0"/>
              <a:t>and there are a variety </a:t>
            </a:r>
          </a:p>
          <a:p>
            <a:pPr>
              <a:buClrTx/>
              <a:buFontTx/>
              <a:buNone/>
            </a:pPr>
            <a:r>
              <a:rPr lang="en-US" altLang="en-US" dirty="0"/>
              <a:t>of options to suit any </a:t>
            </a:r>
          </a:p>
          <a:p>
            <a:pPr>
              <a:buClrTx/>
              <a:buFontTx/>
              <a:buNone/>
            </a:pPr>
            <a:r>
              <a:rPr lang="en-US" altLang="en-US" dirty="0"/>
              <a:t>taste. If you're on the </a:t>
            </a:r>
          </a:p>
          <a:p>
            <a:pPr>
              <a:buClrTx/>
              <a:buFontTx/>
              <a:buNone/>
            </a:pPr>
            <a:r>
              <a:rPr lang="en-US" altLang="en-US" dirty="0"/>
              <a:t>hunt for unique souvenirs, </a:t>
            </a:r>
          </a:p>
          <a:p>
            <a:pPr>
              <a:buClrTx/>
              <a:buFontTx/>
              <a:buNone/>
            </a:pPr>
            <a:r>
              <a:rPr lang="en-US" altLang="en-US" dirty="0"/>
              <a:t>such as jarred sauces. </a:t>
            </a:r>
          </a:p>
          <a:p>
            <a:pPr>
              <a:buClrTx/>
              <a:buFontTx/>
              <a:buNone/>
            </a:pPr>
            <a:r>
              <a:rPr lang="en-US" altLang="en-US" dirty="0"/>
              <a:t>Also the market is a </a:t>
            </a:r>
          </a:p>
          <a:p>
            <a:pPr>
              <a:buClrTx/>
              <a:buFontTx/>
              <a:buNone/>
            </a:pPr>
            <a:r>
              <a:rPr lang="en-US" altLang="en-US" dirty="0"/>
              <a:t>great place to find </a:t>
            </a:r>
          </a:p>
          <a:p>
            <a:pPr>
              <a:buClrTx/>
              <a:buFontTx/>
              <a:buNone/>
            </a:pPr>
            <a:r>
              <a:rPr lang="en-US" altLang="en-US" dirty="0"/>
              <a:t>provisions for a picnic.          </a:t>
            </a:r>
            <a:r>
              <a:rPr lang="en-US" altLang="en-US" sz="1400" dirty="0"/>
              <a:t>The market is open Tuesday through Sunday from 7:30 a.m. to 1 or 2 p.m.,</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Cannes Cathedral</a:t>
            </a:r>
          </a:p>
        </p:txBody>
      </p:sp>
      <p:pic>
        <p:nvPicPr>
          <p:cNvPr id="16388" name="Picture 4">
            <a:extLst>
              <a:ext uri="{FF2B5EF4-FFF2-40B4-BE49-F238E27FC236}">
                <a16:creationId xmlns:a16="http://schemas.microsoft.com/office/drawing/2014/main" id="{3ECE12BD-FB76-418B-D2A1-D87C03FAC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3021013"/>
            <a:ext cx="5957888" cy="348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F73DE0D4-D0AA-E38A-988F-31522B0A326E}"/>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Casinos Abound</a:t>
            </a:r>
          </a:p>
        </p:txBody>
      </p:sp>
      <p:sp>
        <p:nvSpPr>
          <p:cNvPr id="17410" name="Rectangle 2">
            <a:extLst>
              <a:ext uri="{FF2B5EF4-FFF2-40B4-BE49-F238E27FC236}">
                <a16:creationId xmlns:a16="http://schemas.microsoft.com/office/drawing/2014/main" id="{51133896-B7D1-EB81-3CA5-0393187B52DA}"/>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8B34EF0C-E7BE-CE58-5CF7-FDE4B20D7699}"/>
              </a:ext>
            </a:extLst>
          </p:cNvPr>
          <p:cNvSpPr txBox="1">
            <a:spLocks noChangeArrowheads="1"/>
          </p:cNvSpPr>
          <p:nvPr/>
        </p:nvSpPr>
        <p:spPr bwMode="auto">
          <a:xfrm>
            <a:off x="228600" y="1352550"/>
            <a:ext cx="8763000"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For those of you that don’t get enough Casino action on the ship. Along with its annual film festival, Cannes is known for their Casinos. If you're in the mood to test Lady Luck during your trip, consider paying a visit to Casino </a:t>
            </a:r>
            <a:r>
              <a:rPr lang="en-US" altLang="en-US" dirty="0" err="1"/>
              <a:t>Barrière</a:t>
            </a:r>
            <a:r>
              <a:rPr lang="en-US" altLang="en-US" dirty="0"/>
              <a:t> Les Princes, Casino De La Pointe Croisette, Petit Casino, or Casino JOA de Cannes </a:t>
            </a:r>
            <a:r>
              <a:rPr lang="en-US" altLang="en-US" dirty="0" err="1"/>
              <a:t>Mandelieu</a:t>
            </a:r>
            <a:r>
              <a:rPr lang="en-US" altLang="en-US" dirty="0"/>
              <a:t>. </a:t>
            </a:r>
          </a:p>
          <a:p>
            <a:pPr>
              <a:buClrTx/>
              <a:buFontTx/>
              <a:buNone/>
            </a:pPr>
            <a:r>
              <a:rPr lang="en-US" altLang="en-US" dirty="0"/>
              <a:t>Some are more formal and some are casual depending upon your comfort level. </a:t>
            </a:r>
          </a:p>
          <a:p>
            <a:pPr>
              <a:buClrTx/>
              <a:buFontTx/>
              <a:buNone/>
            </a:pPr>
            <a:r>
              <a:rPr lang="en-US" altLang="en-US" dirty="0"/>
              <a:t>Remember these rules:</a:t>
            </a:r>
          </a:p>
          <a:p>
            <a:pPr>
              <a:buClrTx/>
              <a:buFontTx/>
              <a:buNone/>
            </a:pPr>
            <a:r>
              <a:rPr lang="en-US" altLang="en-US" dirty="0"/>
              <a:t>No shorts, tank tops </a:t>
            </a:r>
          </a:p>
          <a:p>
            <a:pPr>
              <a:buClrTx/>
              <a:buFontTx/>
              <a:buNone/>
            </a:pPr>
            <a:r>
              <a:rPr lang="en-US" altLang="en-US" dirty="0"/>
              <a:t>or swimsuits are allowed </a:t>
            </a:r>
          </a:p>
          <a:p>
            <a:pPr>
              <a:buClrTx/>
              <a:buFontTx/>
              <a:buNone/>
            </a:pPr>
            <a:r>
              <a:rPr lang="en-US" altLang="en-US" dirty="0"/>
              <a:t>in any of the casinos.</a:t>
            </a:r>
            <a:r>
              <a:rPr lang="en-US" altLang="en-US" sz="1400" dirty="0"/>
              <a:t> </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Torre </a:t>
            </a:r>
            <a:r>
              <a:rPr lang="en-US" altLang="en-US" sz="1400" dirty="0" err="1"/>
              <a:t>Tavira</a:t>
            </a:r>
            <a:endParaRPr lang="en-US" altLang="en-US" sz="1400" dirty="0"/>
          </a:p>
        </p:txBody>
      </p:sp>
      <p:pic>
        <p:nvPicPr>
          <p:cNvPr id="17412" name="Picture 4">
            <a:extLst>
              <a:ext uri="{FF2B5EF4-FFF2-40B4-BE49-F238E27FC236}">
                <a16:creationId xmlns:a16="http://schemas.microsoft.com/office/drawing/2014/main" id="{946F28A7-F83A-A09D-0BA5-E45B4A3ED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57600"/>
            <a:ext cx="4818063"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03D2DD68-C8CB-C534-8973-D20C5D8819C5}"/>
              </a:ext>
            </a:extLst>
          </p:cNvPr>
          <p:cNvSpPr>
            <a:spLocks noGrp="1" noChangeArrowheads="1"/>
          </p:cNvSpPr>
          <p:nvPr>
            <p:ph type="title"/>
          </p:nvPr>
        </p:nvSpPr>
        <p:spPr>
          <a:xfrm>
            <a:off x="685800" y="3048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Fort Royal</a:t>
            </a:r>
          </a:p>
        </p:txBody>
      </p:sp>
      <p:sp>
        <p:nvSpPr>
          <p:cNvPr id="18434" name="Rectangle 2">
            <a:extLst>
              <a:ext uri="{FF2B5EF4-FFF2-40B4-BE49-F238E27FC236}">
                <a16:creationId xmlns:a16="http://schemas.microsoft.com/office/drawing/2014/main" id="{151C0F46-C15C-8ECC-616E-9954942DB842}"/>
              </a:ext>
            </a:extLst>
          </p:cNvPr>
          <p:cNvSpPr>
            <a:spLocks noChangeArrowheads="1"/>
          </p:cNvSpPr>
          <p:nvPr/>
        </p:nvSpPr>
        <p:spPr bwMode="auto">
          <a:xfrm>
            <a:off x="212725" y="1447800"/>
            <a:ext cx="86106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13"/>
              </a:spcBef>
              <a:buClrTx/>
              <a:buFontTx/>
              <a:buNone/>
            </a:pPr>
            <a:r>
              <a:rPr lang="en-US" altLang="en-US" sz="2800"/>
              <a:t>Cruise over to Fort Royal on Île Sainte-Marguerite (part of the Lérins Islands) to see this historic structure. Built in the early 17th century to defend the entrance to Cannes, the fort later became a state prison in 1685 and housed the mysterious "man in the iron mask“. historians to this day. Today, you can tour some prison cells when you visit the</a:t>
            </a:r>
          </a:p>
        </p:txBody>
      </p:sp>
      <p:pic>
        <p:nvPicPr>
          <p:cNvPr id="18435" name="Picture 3">
            <a:extLst>
              <a:ext uri="{FF2B5EF4-FFF2-40B4-BE49-F238E27FC236}">
                <a16:creationId xmlns:a16="http://schemas.microsoft.com/office/drawing/2014/main" id="{F5E0FFE8-A84A-4772-45DD-D0A899DCD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67150"/>
            <a:ext cx="5181600" cy="291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4">
            <a:extLst>
              <a:ext uri="{FF2B5EF4-FFF2-40B4-BE49-F238E27FC236}">
                <a16:creationId xmlns:a16="http://schemas.microsoft.com/office/drawing/2014/main" id="{79F696FB-100F-89BA-059F-EC3F5A406369}"/>
              </a:ext>
            </a:extLst>
          </p:cNvPr>
          <p:cNvSpPr>
            <a:spLocks noChangeArrowheads="1"/>
          </p:cNvSpPr>
          <p:nvPr/>
        </p:nvSpPr>
        <p:spPr bwMode="auto">
          <a:xfrm>
            <a:off x="244475" y="3733800"/>
            <a:ext cx="3489325"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13"/>
              </a:spcBef>
              <a:buClrTx/>
              <a:buFontTx/>
              <a:buNone/>
            </a:pPr>
            <a:r>
              <a:rPr lang="en-US" altLang="en-US" sz="2800"/>
              <a:t>fort, and several companies offer cruises between Cannes and the island. Tickets cost </a:t>
            </a:r>
            <a:r>
              <a:rPr lang="en-US" altLang="en-US"/>
              <a:t>€</a:t>
            </a:r>
            <a:r>
              <a:rPr lang="en-US" altLang="en-US" sz="2800"/>
              <a:t>6 ($6.60) per person.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492EAD2B-B7E1-4495-FC3F-488EDC708800}"/>
              </a:ext>
            </a:extLst>
          </p:cNvPr>
          <p:cNvSpPr>
            <a:spLocks noChangeArrowheads="1"/>
          </p:cNvSpPr>
          <p:nvPr/>
        </p:nvSpPr>
        <p:spPr bwMode="auto">
          <a:xfrm>
            <a:off x="914400" y="1828800"/>
            <a:ext cx="7772400" cy="5449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About Cannes</a:t>
            </a:r>
          </a:p>
          <a:p>
            <a:pPr>
              <a:buFont typeface="Wingdings" panose="05000000000000000000" pitchFamily="2" charset="2"/>
              <a:buChar char=""/>
            </a:pPr>
            <a:r>
              <a:rPr lang="en-US" altLang="en-US" b="1" dirty="0"/>
              <a:t>Maps</a:t>
            </a:r>
          </a:p>
          <a:p>
            <a:pPr>
              <a:buFont typeface="Wingdings" panose="05000000000000000000" pitchFamily="2" charset="2"/>
              <a:buChar char=""/>
            </a:pPr>
            <a:r>
              <a:rPr lang="en-US" altLang="en-US" b="1"/>
              <a:t>Best way to get around Cannes</a:t>
            </a:r>
            <a:endParaRPr lang="en-US" altLang="en-US" b="1" dirty="0"/>
          </a:p>
          <a:p>
            <a:pPr>
              <a:buFont typeface="Wingdings" panose="05000000000000000000" pitchFamily="2" charset="2"/>
              <a:buChar char=""/>
            </a:pPr>
            <a:r>
              <a:rPr lang="en-US" altLang="en-US" b="1" dirty="0"/>
              <a:t>Where is the Tourist Office?</a:t>
            </a:r>
          </a:p>
          <a:p>
            <a:pPr>
              <a:buFont typeface="Wingdings" panose="05000000000000000000" pitchFamily="2" charset="2"/>
              <a:buChar char=""/>
            </a:pPr>
            <a:r>
              <a:rPr lang="en-US" altLang="en-US" b="1" dirty="0"/>
              <a:t>A few interesting facts about Cannes.</a:t>
            </a:r>
          </a:p>
          <a:p>
            <a:pPr>
              <a:buFont typeface="Wingdings" panose="05000000000000000000" pitchFamily="2" charset="2"/>
              <a:buChar char=""/>
            </a:pPr>
            <a:r>
              <a:rPr lang="en-US" altLang="en-US" b="1" dirty="0"/>
              <a:t>Map of Cannes</a:t>
            </a:r>
          </a:p>
          <a:p>
            <a:pPr>
              <a:buFont typeface="Wingdings" panose="05000000000000000000" pitchFamily="2" charset="2"/>
              <a:buChar char=""/>
            </a:pPr>
            <a:r>
              <a:rPr lang="en-US" altLang="en-US" b="1" dirty="0"/>
              <a:t>Places to see or at least consider</a:t>
            </a:r>
          </a:p>
          <a:p>
            <a:pPr>
              <a:buFont typeface="Wingdings" panose="05000000000000000000" pitchFamily="2" charset="2"/>
              <a:buChar char=""/>
            </a:pPr>
            <a:r>
              <a:rPr lang="en-US" altLang="en-US" b="1" dirty="0"/>
              <a:t>A few restaurant recommendations</a:t>
            </a:r>
          </a:p>
          <a:p>
            <a:pPr>
              <a:buClrTx/>
              <a:buFontTx/>
              <a:buNone/>
            </a:pPr>
            <a:endParaRPr lang="en-US" altLang="en-US" sz="3200" b="1" dirty="0"/>
          </a:p>
          <a:p>
            <a:pPr>
              <a:buClrTx/>
              <a:buFontTx/>
              <a:buNone/>
            </a:pPr>
            <a:endParaRPr lang="en-US" altLang="en-US" sz="3200" b="1" dirty="0"/>
          </a:p>
        </p:txBody>
      </p:sp>
      <p:sp>
        <p:nvSpPr>
          <p:cNvPr id="5122" name="Rectangle 2">
            <a:extLst>
              <a:ext uri="{FF2B5EF4-FFF2-40B4-BE49-F238E27FC236}">
                <a16:creationId xmlns:a16="http://schemas.microsoft.com/office/drawing/2014/main" id="{414A63DE-5C7C-212E-B6EC-3A5D5FF8172A}"/>
              </a:ext>
            </a:extLst>
          </p:cNvPr>
          <p:cNvSpPr>
            <a:spLocks noGrp="1" noChangeArrowheads="1"/>
          </p:cNvSpPr>
          <p:nvPr>
            <p:ph type="title"/>
          </p:nvPr>
        </p:nvSpPr>
        <p:spPr>
          <a:xfrm>
            <a:off x="533400" y="381000"/>
            <a:ext cx="7916863" cy="1447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What I Will Cover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A83C2B5D-2394-4044-00E8-648E9C206D37}"/>
              </a:ext>
            </a:extLst>
          </p:cNvPr>
          <p:cNvSpPr>
            <a:spLocks noGrp="1" noChangeArrowheads="1"/>
          </p:cNvSpPr>
          <p:nvPr>
            <p:ph type="title"/>
          </p:nvPr>
        </p:nvSpPr>
        <p:spPr>
          <a:xfrm>
            <a:off x="685800" y="2286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Rue d'Antibes</a:t>
            </a:r>
          </a:p>
        </p:txBody>
      </p:sp>
      <p:sp>
        <p:nvSpPr>
          <p:cNvPr id="19458" name="Rectangle 2">
            <a:extLst>
              <a:ext uri="{FF2B5EF4-FFF2-40B4-BE49-F238E27FC236}">
                <a16:creationId xmlns:a16="http://schemas.microsoft.com/office/drawing/2014/main" id="{EB56DA95-C452-CBEC-E08E-6B89FF9C7582}"/>
              </a:ext>
            </a:extLst>
          </p:cNvPr>
          <p:cNvSpPr>
            <a:spLocks noChangeArrowheads="1"/>
          </p:cNvSpPr>
          <p:nvPr/>
        </p:nvSpPr>
        <p:spPr bwMode="auto">
          <a:xfrm>
            <a:off x="304800" y="1371600"/>
            <a:ext cx="39624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For retail therapy, you'll want to head to Rue </a:t>
            </a:r>
            <a:r>
              <a:rPr lang="en-US" altLang="en-US" dirty="0" err="1"/>
              <a:t>d'Antibes</a:t>
            </a:r>
            <a:r>
              <a:rPr lang="en-US" altLang="en-US" dirty="0"/>
              <a:t>, a road that runs parallel to La Croisette but lies a few blocks inland. Once a road that linked Toulon to Antibes, the Rue </a:t>
            </a:r>
            <a:r>
              <a:rPr lang="en-US" altLang="en-US" dirty="0" err="1"/>
              <a:t>d'Antibes</a:t>
            </a:r>
            <a:r>
              <a:rPr lang="en-US" altLang="en-US" dirty="0"/>
              <a:t> is a close competitor to La Croisette. Today, it's</a:t>
            </a:r>
          </a:p>
        </p:txBody>
      </p:sp>
      <p:pic>
        <p:nvPicPr>
          <p:cNvPr id="19459" name="Picture 3">
            <a:extLst>
              <a:ext uri="{FF2B5EF4-FFF2-40B4-BE49-F238E27FC236}">
                <a16:creationId xmlns:a16="http://schemas.microsoft.com/office/drawing/2014/main" id="{8067DCFC-43A5-BA3C-6233-5D67679DF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20800"/>
            <a:ext cx="4495800" cy="299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4">
            <a:extLst>
              <a:ext uri="{FF2B5EF4-FFF2-40B4-BE49-F238E27FC236}">
                <a16:creationId xmlns:a16="http://schemas.microsoft.com/office/drawing/2014/main" id="{47B38C9D-A016-6124-4BA5-06D725D03513}"/>
              </a:ext>
            </a:extLst>
          </p:cNvPr>
          <p:cNvSpPr>
            <a:spLocks noChangeArrowheads="1"/>
          </p:cNvSpPr>
          <p:nvPr/>
        </p:nvSpPr>
        <p:spPr bwMode="auto">
          <a:xfrm>
            <a:off x="304800" y="4330700"/>
            <a:ext cx="8529638"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home to stores for moderately priced brands, such as Zara and Mango, as well as the former Cannes theater. Even if you're not interested in shopping, reviewers say Rue d'Antibes is worth a stroll to admire the architecture – many of the buildings date to the 19th century with ironwork and sculptures by Pellegrini.</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BE409AF7-B5BE-5EE5-3729-766060A6F83E}"/>
              </a:ext>
            </a:extLst>
          </p:cNvPr>
          <p:cNvSpPr>
            <a:spLocks noGrp="1" noChangeArrowheads="1"/>
          </p:cNvSpPr>
          <p:nvPr>
            <p:ph type="title"/>
          </p:nvPr>
        </p:nvSpPr>
        <p:spPr>
          <a:xfrm>
            <a:off x="685800" y="3810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La Croix des Gardes</a:t>
            </a:r>
          </a:p>
        </p:txBody>
      </p:sp>
      <p:sp>
        <p:nvSpPr>
          <p:cNvPr id="20482" name="Rectangle 2">
            <a:extLst>
              <a:ext uri="{FF2B5EF4-FFF2-40B4-BE49-F238E27FC236}">
                <a16:creationId xmlns:a16="http://schemas.microsoft.com/office/drawing/2014/main" id="{CD3BD3D0-3795-873B-BB53-BD7C2CCF55FB}"/>
              </a:ext>
            </a:extLst>
          </p:cNvPr>
          <p:cNvSpPr>
            <a:spLocks noChangeArrowheads="1"/>
          </p:cNvSpPr>
          <p:nvPr/>
        </p:nvSpPr>
        <p:spPr bwMode="auto">
          <a:xfrm>
            <a:off x="5410200" y="1524000"/>
            <a:ext cx="35814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avenues of upscale La Croix des Gardes are lined with opulent villas and wend up into forested hills. Hiking trails in the Croix des Gardes nature park have viewpoints looking over the Bay of Cannes and the Estérel Massif mountains. The gardens of</a:t>
            </a:r>
          </a:p>
        </p:txBody>
      </p:sp>
      <p:pic>
        <p:nvPicPr>
          <p:cNvPr id="20483" name="Picture 3">
            <a:extLst>
              <a:ext uri="{FF2B5EF4-FFF2-40B4-BE49-F238E27FC236}">
                <a16:creationId xmlns:a16="http://schemas.microsoft.com/office/drawing/2014/main" id="{9B5C18B0-BC3C-E2EB-5F04-7C97FF4F0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5029200" cy="377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a:extLst>
              <a:ext uri="{FF2B5EF4-FFF2-40B4-BE49-F238E27FC236}">
                <a16:creationId xmlns:a16="http://schemas.microsoft.com/office/drawing/2014/main" id="{59A380C6-D4F9-5D9F-3610-5073A046DC16}"/>
              </a:ext>
            </a:extLst>
          </p:cNvPr>
          <p:cNvSpPr>
            <a:spLocks noChangeArrowheads="1"/>
          </p:cNvSpPr>
          <p:nvPr/>
        </p:nvSpPr>
        <p:spPr bwMode="auto">
          <a:xfrm>
            <a:off x="304800" y="5257800"/>
            <a:ext cx="85344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elegant 19th-century Villa Rothschild are open for strolls on palm-shaded paths. Hip bars and clubs line the Riviera beaches near palm-filled Square Mistral. </a:t>
            </a:r>
            <a:r>
              <a:rPr lang="en-GB" altLang="en-US"/>
              <a:t>Located about 3.5km from the port.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C3EDA342-3D34-8B49-5B64-D9B9F7200F6F}"/>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Home to Amazing Restaurants</a:t>
            </a:r>
          </a:p>
        </p:txBody>
      </p:sp>
      <p:sp>
        <p:nvSpPr>
          <p:cNvPr id="21506" name="Rectangle 2">
            <a:extLst>
              <a:ext uri="{FF2B5EF4-FFF2-40B4-BE49-F238E27FC236}">
                <a16:creationId xmlns:a16="http://schemas.microsoft.com/office/drawing/2014/main" id="{17256E51-498E-27B2-ADBD-084191635F4B}"/>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7" name="Text Box 3">
            <a:extLst>
              <a:ext uri="{FF2B5EF4-FFF2-40B4-BE49-F238E27FC236}">
                <a16:creationId xmlns:a16="http://schemas.microsoft.com/office/drawing/2014/main" id="{79084E16-8FA4-F978-6514-BEB0CA6A30E3}"/>
              </a:ext>
            </a:extLst>
          </p:cNvPr>
          <p:cNvSpPr txBox="1">
            <a:spLocks noChangeArrowheads="1"/>
          </p:cNvSpPr>
          <p:nvPr/>
        </p:nvSpPr>
        <p:spPr bwMode="auto">
          <a:xfrm>
            <a:off x="381000" y="1524000"/>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Cannes has five Michelin star restaurants. Many of us on the ship are foodies, so naturally we’re always on the hunt to eat at the most exclusive spots anytime we travel.</a:t>
            </a:r>
          </a:p>
          <a:p>
            <a:pPr>
              <a:buClrTx/>
              <a:buFontTx/>
              <a:buNone/>
            </a:pPr>
            <a:r>
              <a:rPr lang="en-US" altLang="en-US" dirty="0"/>
              <a:t>Here are a few of the Michelin Star </a:t>
            </a:r>
            <a:br>
              <a:rPr lang="en-US" altLang="en-US" dirty="0"/>
            </a:br>
            <a:r>
              <a:rPr lang="en-US" altLang="en-US" dirty="0"/>
              <a:t>Restaurants in Cannes. </a:t>
            </a:r>
          </a:p>
          <a:p>
            <a:pPr>
              <a:buFont typeface="Times New Roman" panose="02020603050405020304" pitchFamily="18" charset="0"/>
              <a:buChar char="•"/>
            </a:pPr>
            <a:r>
              <a:rPr lang="en-US" altLang="en-US" b="1" dirty="0"/>
              <a:t>Table 22 par Noël Mantel - </a:t>
            </a:r>
            <a:r>
              <a:rPr lang="en-US" altLang="en-US" dirty="0"/>
              <a:t>22 rue Saint-Antoine, Cannes - €€€</a:t>
            </a:r>
          </a:p>
          <a:p>
            <a:pPr>
              <a:buFont typeface="Times New Roman" panose="02020603050405020304" pitchFamily="18" charset="0"/>
              <a:buChar char="•"/>
            </a:pPr>
            <a:r>
              <a:rPr lang="en-US" altLang="en-US" b="1" dirty="0"/>
              <a:t>Aux Bons Enfants - </a:t>
            </a:r>
            <a:r>
              <a:rPr lang="en-US" altLang="en-US" dirty="0"/>
              <a:t>80 rue </a:t>
            </a:r>
            <a:r>
              <a:rPr lang="en-US" altLang="en-US" dirty="0" err="1"/>
              <a:t>Meynadier</a:t>
            </a:r>
            <a:r>
              <a:rPr lang="en-US" altLang="en-US" dirty="0"/>
              <a:t>, Cannes - €€</a:t>
            </a:r>
          </a:p>
          <a:p>
            <a:pPr>
              <a:buFont typeface="Times New Roman" panose="02020603050405020304" pitchFamily="18" charset="0"/>
              <a:buChar char="•"/>
            </a:pPr>
            <a:r>
              <a:rPr lang="en-US" altLang="en-US" b="1" dirty="0"/>
              <a:t>La Table du Chef - </a:t>
            </a:r>
            <a:r>
              <a:rPr lang="en-US" altLang="en-US" dirty="0"/>
              <a:t>5 rue Jean-Daumas, Cannes  - €€</a:t>
            </a:r>
          </a:p>
          <a:p>
            <a:pPr>
              <a:buFont typeface="Times New Roman" panose="02020603050405020304" pitchFamily="18" charset="0"/>
              <a:buChar char="•"/>
            </a:pPr>
            <a:r>
              <a:rPr lang="en-US" altLang="en-US" b="1" dirty="0" err="1"/>
              <a:t>L'Affable</a:t>
            </a:r>
            <a:r>
              <a:rPr lang="en-US" altLang="en-US" b="1" dirty="0"/>
              <a:t> - </a:t>
            </a:r>
            <a:r>
              <a:rPr lang="en-US" altLang="en-US" dirty="0"/>
              <a:t>5 rue La Fontaine, Cannes - €€€</a:t>
            </a:r>
          </a:p>
          <a:p>
            <a:pPr>
              <a:buFont typeface="Times New Roman" panose="02020603050405020304" pitchFamily="18" charset="0"/>
              <a:buChar char="•"/>
            </a:pPr>
            <a:r>
              <a:rPr lang="en-US" altLang="en-US" b="1" dirty="0"/>
              <a:t>La Palme d'Or - </a:t>
            </a:r>
            <a:r>
              <a:rPr lang="en-US" altLang="en-US" dirty="0"/>
              <a:t>73 boulevard de la Croisette, Cannes €€€€ </a:t>
            </a:r>
          </a:p>
          <a:p>
            <a:pPr>
              <a:buClrTx/>
              <a:buFontTx/>
              <a:buNone/>
            </a:pPr>
            <a:r>
              <a:rPr lang="en-US" altLang="en-US" dirty="0"/>
              <a:t>For those of you that just like good food, you can’t go wrong just about anywhere you go in Cannes. After all this is FRANCE!</a:t>
            </a:r>
          </a:p>
          <a:p>
            <a:pPr algn="ctr">
              <a:buClrTx/>
              <a:buFontTx/>
              <a:buNone/>
            </a:pPr>
            <a:r>
              <a:rPr lang="en-US" altLang="en-US" sz="3200" b="1" dirty="0"/>
              <a:t>GOOD EATING</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54170EA9-395B-A8EB-9FC3-BFBE00F822CC}"/>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Thanks For Coming</a:t>
            </a:r>
          </a:p>
        </p:txBody>
      </p:sp>
      <p:sp>
        <p:nvSpPr>
          <p:cNvPr id="23554" name="Rectangle 2">
            <a:extLst>
              <a:ext uri="{FF2B5EF4-FFF2-40B4-BE49-F238E27FC236}">
                <a16:creationId xmlns:a16="http://schemas.microsoft.com/office/drawing/2014/main" id="{418F3F72-378B-99CA-B443-1095BE13DAA5}"/>
              </a:ext>
            </a:extLst>
          </p:cNvPr>
          <p:cNvSpPr>
            <a:spLocks noGrp="1" noChangeArrowheads="1"/>
          </p:cNvSpPr>
          <p:nvPr>
            <p:ph type="body" idx="1"/>
          </p:nvPr>
        </p:nvSpPr>
        <p:spPr>
          <a:xfrm>
            <a:off x="685800" y="2328863"/>
            <a:ext cx="7770813" cy="4341812"/>
          </a:xfrm>
          <a:ln/>
        </p:spPr>
        <p:txBody>
          <a:bodyPr/>
          <a:lstStyle/>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If you have any more questions, please ask.</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I will do my best to answer them for you.</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dirty="0"/>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Have a great visit in Cannes!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143000" y="651273"/>
            <a:ext cx="6858000" cy="1482328"/>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0" y="2286000"/>
            <a:ext cx="9144000" cy="3714751"/>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76223" y="651272"/>
            <a:ext cx="22381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C7C64304-EDD1-D79A-8D0A-309E85B37ACA}"/>
              </a:ext>
            </a:extLst>
          </p:cNvPr>
          <p:cNvSpPr>
            <a:spLocks noGrp="1" noChangeArrowheads="1"/>
          </p:cNvSpPr>
          <p:nvPr>
            <p:ph type="title"/>
          </p:nvPr>
        </p:nvSpPr>
        <p:spPr>
          <a:xfrm>
            <a:off x="685800" y="76200"/>
            <a:ext cx="7767638" cy="1519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dirty="0"/>
              <a:t>My Port</a:t>
            </a:r>
            <a:r>
              <a:rPr lang="en-US" altLang="en-US" sz="5200" dirty="0"/>
              <a:t> </a:t>
            </a:r>
            <a:r>
              <a:rPr lang="en-US" altLang="en-US" sz="5200" b="1" dirty="0"/>
              <a:t>Philosophy</a:t>
            </a:r>
          </a:p>
        </p:txBody>
      </p:sp>
      <p:sp>
        <p:nvSpPr>
          <p:cNvPr id="6146" name="Rectangle 2">
            <a:extLst>
              <a:ext uri="{FF2B5EF4-FFF2-40B4-BE49-F238E27FC236}">
                <a16:creationId xmlns:a16="http://schemas.microsoft.com/office/drawing/2014/main" id="{00A8160F-1C4E-1A00-DCEB-4881AF449BC7}"/>
              </a:ext>
            </a:extLst>
          </p:cNvPr>
          <p:cNvSpPr>
            <a:spLocks noGrp="1" noChangeArrowheads="1"/>
          </p:cNvSpPr>
          <p:nvPr>
            <p:ph type="body" idx="1"/>
          </p:nvPr>
        </p:nvSpPr>
        <p:spPr>
          <a:xfrm>
            <a:off x="685800" y="1295400"/>
            <a:ext cx="7767638" cy="5334000"/>
          </a:xfrm>
          <a:ln/>
        </p:spPr>
        <p:txBody>
          <a:bodyPr/>
          <a:lstStyle/>
          <a:p>
            <a:pPr marL="449263" indent="-342900">
              <a:lnSpc>
                <a:spcPct val="113000"/>
              </a:lnSpc>
              <a:buClrTx/>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Tx/>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ClrTx/>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lnSpc>
                <a:spcPct val="113000"/>
              </a:lnSpc>
              <a:buClrTx/>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ClrTx/>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p>
          <a:p>
            <a:pPr>
              <a:lnSpc>
                <a:spcPct val="113000"/>
              </a:lnSpc>
              <a:spcBef>
                <a:spcPts val="875"/>
              </a:spcBef>
              <a:spcAft>
                <a:spcPts val="7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2082D6D-AA3B-551E-A3C3-4FBCBB30E05D}"/>
              </a:ext>
            </a:extLst>
          </p:cNvPr>
          <p:cNvSpPr>
            <a:spLocks noGrp="1" noChangeArrowheads="1"/>
          </p:cNvSpPr>
          <p:nvPr>
            <p:ph type="title"/>
          </p:nvPr>
        </p:nvSpPr>
        <p:spPr>
          <a:xfrm>
            <a:off x="685800" y="381000"/>
            <a:ext cx="7766050"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Don’t Miss the Ship</a:t>
            </a:r>
          </a:p>
        </p:txBody>
      </p:sp>
      <p:sp>
        <p:nvSpPr>
          <p:cNvPr id="5122" name="Rectangle 2">
            <a:extLst>
              <a:ext uri="{FF2B5EF4-FFF2-40B4-BE49-F238E27FC236}">
                <a16:creationId xmlns:a16="http://schemas.microsoft.com/office/drawing/2014/main" id="{FA905F0E-E0C7-1FDA-8A48-FE133BBD5947}"/>
              </a:ext>
            </a:extLst>
          </p:cNvPr>
          <p:cNvSpPr>
            <a:spLocks noGrp="1" noChangeArrowheads="1"/>
          </p:cNvSpPr>
          <p:nvPr>
            <p:ph type="body" idx="1"/>
          </p:nvPr>
        </p:nvSpPr>
        <p:spPr>
          <a:xfrm>
            <a:off x="228600" y="1295400"/>
            <a:ext cx="8763000" cy="5181600"/>
          </a:xfrm>
          <a:ln/>
        </p:spPr>
        <p:txBody>
          <a:bodyPr/>
          <a:lstStyle/>
          <a:p>
            <a:pPr marL="0" indent="0" hangingPunct="0">
              <a:lnSpc>
                <a:spcPct val="93000"/>
              </a:lnSpc>
              <a:spcBef>
                <a:spcPts val="50"/>
              </a:spcBef>
              <a:spcAft>
                <a:spcPts val="50"/>
              </a:spcAft>
              <a:buClrTx/>
            </a:pPr>
            <a:r>
              <a:rPr lang="en-US" altLang="en-US" sz="2000" b="1" dirty="0"/>
              <a:t>How to Avoid Missing Your Ship:</a:t>
            </a:r>
          </a:p>
          <a:p>
            <a:pPr hangingPunct="0">
              <a:lnSpc>
                <a:spcPct val="93000"/>
              </a:lnSpc>
              <a:spcBef>
                <a:spcPts val="50"/>
              </a:spcBef>
              <a:spcAft>
                <a:spcPts val="50"/>
              </a:spcAft>
              <a:buClrTx/>
              <a:buFont typeface="Arial" panose="020B0604020202020204" pitchFamily="34" charset="0"/>
              <a:buChar char="•"/>
            </a:pPr>
            <a:r>
              <a:rPr lang="en-US" altLang="en-US" sz="2000" dirty="0"/>
              <a:t>Pay attention to the time. - Ship time and local </a:t>
            </a:r>
            <a:br>
              <a:rPr lang="en-US" altLang="en-US" sz="2000" dirty="0"/>
            </a:br>
            <a:r>
              <a:rPr lang="en-US" altLang="en-US" sz="2000" dirty="0"/>
              <a:t>time are often different.</a:t>
            </a:r>
          </a:p>
          <a:p>
            <a:pPr hangingPunct="0">
              <a:lnSpc>
                <a:spcPct val="93000"/>
              </a:lnSpc>
              <a:spcBef>
                <a:spcPts val="50"/>
              </a:spcBef>
              <a:spcAft>
                <a:spcPts val="50"/>
              </a:spcAft>
              <a:buClrTx/>
              <a:buFont typeface="Arial" panose="020B0604020202020204" pitchFamily="34" charset="0"/>
              <a:buChar char="•"/>
            </a:pPr>
            <a:r>
              <a:rPr lang="en-US" altLang="en-US" sz="2000" dirty="0"/>
              <a:t>Put a return-to-ship reminder on your phone.</a:t>
            </a:r>
          </a:p>
          <a:p>
            <a:pPr marL="0" indent="0" hangingPunct="0">
              <a:lnSpc>
                <a:spcPct val="93000"/>
              </a:lnSpc>
              <a:spcBef>
                <a:spcPts val="50"/>
              </a:spcBef>
              <a:spcAft>
                <a:spcPts val="50"/>
              </a:spcAft>
              <a:buClrTx/>
            </a:pPr>
            <a:r>
              <a:rPr lang="en-US" altLang="en-US" sz="2000" b="1" dirty="0"/>
              <a:t>Choose excursions wisely:</a:t>
            </a:r>
          </a:p>
          <a:p>
            <a:pPr hangingPunct="0">
              <a:lnSpc>
                <a:spcPct val="93000"/>
              </a:lnSpc>
              <a:spcBef>
                <a:spcPts val="50"/>
              </a:spcBef>
              <a:spcAft>
                <a:spcPts val="50"/>
              </a:spcAft>
              <a:buClrTx/>
              <a:buFont typeface="Arial" panose="020B0604020202020204" pitchFamily="34" charset="0"/>
              <a:buChar char="•"/>
            </a:pPr>
            <a:r>
              <a:rPr lang="en-US" altLang="en-US" sz="2000" dirty="0"/>
              <a:t>If a ship-sponsored excursion is late returning </a:t>
            </a:r>
            <a:br>
              <a:rPr lang="en-US" altLang="en-US" sz="2000" dirty="0"/>
            </a:br>
            <a:r>
              <a:rPr lang="en-US" altLang="en-US" sz="2000" dirty="0"/>
              <a:t>to port, the ship will wait, but not for excursions </a:t>
            </a:r>
            <a:br>
              <a:rPr lang="en-US" altLang="en-US" sz="2000" dirty="0"/>
            </a:br>
            <a:r>
              <a:rPr lang="en-US" altLang="en-US" sz="2000" dirty="0"/>
              <a:t>taken on your own.</a:t>
            </a:r>
          </a:p>
          <a:p>
            <a:pPr marL="0" indent="0" hangingPunct="0">
              <a:lnSpc>
                <a:spcPct val="93000"/>
              </a:lnSpc>
              <a:spcBef>
                <a:spcPts val="50"/>
              </a:spcBef>
              <a:spcAft>
                <a:spcPts val="50"/>
              </a:spcAft>
              <a:buClrTx/>
            </a:pPr>
            <a:r>
              <a:rPr lang="en-US" altLang="en-US" sz="2000" b="1" dirty="0"/>
              <a:t>Be Prepared:</a:t>
            </a:r>
          </a:p>
          <a:p>
            <a:pPr hangingPunct="0">
              <a:lnSpc>
                <a:spcPct val="93000"/>
              </a:lnSpc>
              <a:spcBef>
                <a:spcPts val="50"/>
              </a:spcBef>
              <a:spcAft>
                <a:spcPts val="50"/>
              </a:spcAft>
              <a:buClrTx/>
              <a:buFont typeface="Arial" panose="020B0604020202020204" pitchFamily="34" charset="0"/>
              <a:buChar char="•"/>
            </a:pPr>
            <a:r>
              <a:rPr lang="en-US" altLang="en-US" sz="2000" dirty="0"/>
              <a:t>Have your Passport, Credit Card, and phone numbers for the ship port agent. </a:t>
            </a:r>
          </a:p>
          <a:p>
            <a:pPr hangingPunct="0">
              <a:lnSpc>
                <a:spcPct val="93000"/>
              </a:lnSpc>
              <a:spcBef>
                <a:spcPts val="50"/>
              </a:spcBef>
              <a:spcAft>
                <a:spcPts val="50"/>
              </a:spcAft>
              <a:buClrTx/>
              <a:buFont typeface="Arial" panose="020B0604020202020204" pitchFamily="34" charset="0"/>
              <a:buChar char="•"/>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pic>
        <p:nvPicPr>
          <p:cNvPr id="2050" name="Picture 2">
            <a:extLst>
              <a:ext uri="{FF2B5EF4-FFF2-40B4-BE49-F238E27FC236}">
                <a16:creationId xmlns:a16="http://schemas.microsoft.com/office/drawing/2014/main" id="{3641127F-F001-B2BE-CF4F-32508162F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09" r="23333"/>
          <a:stretch/>
        </p:blipFill>
        <p:spPr bwMode="auto">
          <a:xfrm>
            <a:off x="5562601" y="1292351"/>
            <a:ext cx="3581400" cy="246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anim calcmode="lin" valueType="num">
                                      <p:cBhvr additive="base">
                                        <p:cTn id="7"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anim calcmode="lin" valueType="num">
                                      <p:cBhvr additive="base">
                                        <p:cTn id="11"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 calcmode="lin" valueType="num">
                                      <p:cBhvr additive="base">
                                        <p:cTn id="17"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2">
                                            <p:txEl>
                                              <p:pRg st="6" end="6"/>
                                            </p:txEl>
                                          </p:spTgt>
                                        </p:tgtEl>
                                        <p:attrNameLst>
                                          <p:attrName>style.visibility</p:attrName>
                                        </p:attrNameLst>
                                      </p:cBhvr>
                                      <p:to>
                                        <p:strVal val="visible"/>
                                      </p:to>
                                    </p:set>
                                    <p:anim calcmode="lin" valueType="num">
                                      <p:cBhvr additive="base">
                                        <p:cTn id="21"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xEl>
                                              <p:pRg st="7" end="7"/>
                                            </p:txEl>
                                          </p:spTgt>
                                        </p:tgtEl>
                                        <p:attrNameLst>
                                          <p:attrName>style.visibility</p:attrName>
                                        </p:attrNameLst>
                                      </p:cBhvr>
                                      <p:to>
                                        <p:strVal val="visible"/>
                                      </p:to>
                                    </p:set>
                                    <p:anim calcmode="lin" valueType="num">
                                      <p:cBhvr additive="base">
                                        <p:cTn id="27"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2">
                                            <p:txEl>
                                              <p:pRg st="8" end="8"/>
                                            </p:txEl>
                                          </p:spTgt>
                                        </p:tgtEl>
                                        <p:attrNameLst>
                                          <p:attrName>style.visibility</p:attrName>
                                        </p:attrNameLst>
                                      </p:cBhvr>
                                      <p:to>
                                        <p:strVal val="visible"/>
                                      </p:to>
                                    </p:set>
                                    <p:anim calcmode="lin" valueType="num">
                                      <p:cBhvr additive="base">
                                        <p:cTn id="33"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21D535B0-F92C-B297-6B64-76A7CE850219}"/>
              </a:ext>
            </a:extLst>
          </p:cNvPr>
          <p:cNvSpPr>
            <a:spLocks noChangeArrowheads="1"/>
          </p:cNvSpPr>
          <p:nvPr/>
        </p:nvSpPr>
        <p:spPr bwMode="auto">
          <a:xfrm>
            <a:off x="685800" y="304800"/>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400" b="1"/>
              <a:t>Money</a:t>
            </a:r>
          </a:p>
        </p:txBody>
      </p:sp>
      <p:sp>
        <p:nvSpPr>
          <p:cNvPr id="7170" name="Rectangle 2">
            <a:extLst>
              <a:ext uri="{FF2B5EF4-FFF2-40B4-BE49-F238E27FC236}">
                <a16:creationId xmlns:a16="http://schemas.microsoft.com/office/drawing/2014/main" id="{5E866FEC-7ED9-B4C9-8838-B58386C9318A}"/>
              </a:ext>
            </a:extLst>
          </p:cNvPr>
          <p:cNvSpPr>
            <a:spLocks noChangeArrowheads="1"/>
          </p:cNvSpPr>
          <p:nvPr/>
        </p:nvSpPr>
        <p:spPr bwMode="auto">
          <a:xfrm>
            <a:off x="457200" y="1524000"/>
            <a:ext cx="8229600" cy="2650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25"/>
              </a:spcBef>
              <a:spcAft>
                <a:spcPts val="25"/>
              </a:spcAft>
              <a:buClrTx/>
              <a:buFontTx/>
              <a:buNone/>
            </a:pPr>
            <a:r>
              <a:rPr lang="en-US" altLang="en-US" dirty="0">
                <a:cs typeface="Arial" panose="020B0604020202020204" pitchFamily="34" charset="0"/>
              </a:rPr>
              <a:t>The euro is the official currency of 20 European Union countries which collectively make up the euro area, also known as the eurozone.</a:t>
            </a:r>
          </a:p>
          <a:p>
            <a:pPr algn="ctr" hangingPunct="0">
              <a:lnSpc>
                <a:spcPct val="93000"/>
              </a:lnSpc>
              <a:spcBef>
                <a:spcPts val="25"/>
              </a:spcBef>
              <a:spcAft>
                <a:spcPts val="25"/>
              </a:spcAft>
              <a:buClrTx/>
              <a:buFontTx/>
              <a:buNone/>
            </a:pPr>
            <a:r>
              <a:rPr lang="en-US" altLang="en-US" dirty="0">
                <a:cs typeface="Segoe UI" panose="020B0502040204020203" pitchFamily="34" charset="0"/>
              </a:rPr>
              <a:t>Official Exchange is $1.08 US to €1 </a:t>
            </a:r>
          </a:p>
          <a:p>
            <a:pPr algn="ctr" fontAlgn="base"/>
            <a:r>
              <a:rPr lang="en-US" i="0" dirty="0">
                <a:solidFill>
                  <a:schemeClr val="tx1"/>
                </a:solidFill>
                <a:effectLst/>
              </a:rPr>
              <a:t>1.00 US Dollar = 0.92 Euros</a:t>
            </a:r>
          </a:p>
          <a:p>
            <a:pPr algn="ctr" hangingPunct="0">
              <a:lnSpc>
                <a:spcPct val="93000"/>
              </a:lnSpc>
              <a:spcBef>
                <a:spcPts val="25"/>
              </a:spcBef>
              <a:spcAft>
                <a:spcPts val="25"/>
              </a:spcAft>
              <a:buClrTx/>
              <a:buFontTx/>
              <a:buNone/>
            </a:pPr>
            <a:endParaRPr lang="en-US" altLang="en-US" sz="2000" dirty="0">
              <a:solidFill>
                <a:schemeClr val="tx1"/>
              </a:solidFill>
              <a:cs typeface="Segoe UI" panose="020B0502040204020203" pitchFamily="34" charset="0"/>
            </a:endParaRPr>
          </a:p>
          <a:p>
            <a:pPr hangingPunct="0">
              <a:lnSpc>
                <a:spcPct val="113000"/>
              </a:lnSpc>
              <a:spcBef>
                <a:spcPts val="1088"/>
              </a:spcBef>
              <a:spcAft>
                <a:spcPts val="25"/>
              </a:spcAft>
              <a:buClrTx/>
              <a:buFontTx/>
              <a:buNone/>
            </a:pPr>
            <a:endParaRPr lang="en-US" altLang="en-US" dirty="0">
              <a:cs typeface="Segoe UI" panose="020B0502040204020203" pitchFamily="34" charset="0"/>
            </a:endParaRPr>
          </a:p>
        </p:txBody>
      </p:sp>
      <p:pic>
        <p:nvPicPr>
          <p:cNvPr id="7171" name="Picture 3">
            <a:extLst>
              <a:ext uri="{FF2B5EF4-FFF2-40B4-BE49-F238E27FC236}">
                <a16:creationId xmlns:a16="http://schemas.microsoft.com/office/drawing/2014/main" id="{C4EC056E-A6F3-CD2D-99FE-064E435DE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20"/>
          <a:stretch/>
        </p:blipFill>
        <p:spPr bwMode="auto">
          <a:xfrm>
            <a:off x="2133600" y="3461795"/>
            <a:ext cx="5144332" cy="34408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Effect transition="in" filter="barn(inVertical)">
                                      <p:cBhvr>
                                        <p:cTn id="7"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58243949-7486-08D2-9023-F016EBD089C9}"/>
              </a:ext>
            </a:extLst>
          </p:cNvPr>
          <p:cNvSpPr>
            <a:spLocks noGrp="1" noChangeArrowheads="1"/>
          </p:cNvSpPr>
          <p:nvPr>
            <p:ph type="title"/>
          </p:nvPr>
        </p:nvSpPr>
        <p:spPr>
          <a:xfrm>
            <a:off x="0" y="0"/>
            <a:ext cx="84582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Cannes France</a:t>
            </a:r>
          </a:p>
        </p:txBody>
      </p:sp>
      <p:sp>
        <p:nvSpPr>
          <p:cNvPr id="3074" name="Rectangle 2">
            <a:extLst>
              <a:ext uri="{FF2B5EF4-FFF2-40B4-BE49-F238E27FC236}">
                <a16:creationId xmlns:a16="http://schemas.microsoft.com/office/drawing/2014/main" id="{F55C24A8-F8CC-5BA4-6DA2-962EC844FF74}"/>
              </a:ext>
            </a:extLst>
          </p:cNvPr>
          <p:cNvSpPr>
            <a:spLocks noChangeArrowheads="1"/>
          </p:cNvSpPr>
          <p:nvPr/>
        </p:nvSpPr>
        <p:spPr bwMode="auto">
          <a:xfrm>
            <a:off x="152400" y="1365788"/>
            <a:ext cx="89916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Named for the canes of its once-reedy shore, it was probably settled by Ligurian tribesmen and occupied successively by </a:t>
            </a:r>
            <a:r>
              <a:rPr lang="en-US" altLang="en-US" dirty="0" err="1"/>
              <a:t>Phocaeans</a:t>
            </a:r>
            <a:r>
              <a:rPr lang="en-US" altLang="en-US" dirty="0"/>
              <a:t>, </a:t>
            </a:r>
            <a:br>
              <a:rPr lang="en-US" altLang="en-US" dirty="0"/>
            </a:br>
            <a:r>
              <a:rPr lang="en-US" altLang="en-US" dirty="0"/>
              <a:t>Celts (</a:t>
            </a:r>
            <a:r>
              <a:rPr lang="en-US" altLang="en-US" dirty="0" err="1"/>
              <a:t>Gauls</a:t>
            </a:r>
            <a:r>
              <a:rPr lang="en-US" altLang="en-US" dirty="0"/>
              <a:t>), and Romans. In the 4th century it came under the protection of the monks of </a:t>
            </a:r>
            <a:r>
              <a:rPr lang="en-US" altLang="en-US" dirty="0" err="1"/>
              <a:t>Lérins</a:t>
            </a:r>
            <a:r>
              <a:rPr lang="en-US" altLang="en-US" dirty="0"/>
              <a:t>, whose abbots were lords of Cannes and who in the 10th century built fortifications under Pointe du Chevalier to guard against Muslim sea raiders. </a:t>
            </a:r>
          </a:p>
        </p:txBody>
      </p:sp>
      <p:pic>
        <p:nvPicPr>
          <p:cNvPr id="3076" name="Picture 4">
            <a:extLst>
              <a:ext uri="{FF2B5EF4-FFF2-40B4-BE49-F238E27FC236}">
                <a16:creationId xmlns:a16="http://schemas.microsoft.com/office/drawing/2014/main" id="{8FFC0C9B-34AA-7316-4276-1C1EA0EC4A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50" r="10410" b="5123"/>
          <a:stretch/>
        </p:blipFill>
        <p:spPr bwMode="auto">
          <a:xfrm>
            <a:off x="4267200" y="3670323"/>
            <a:ext cx="4876800" cy="31876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597A0A45-9D66-22BF-FA6F-27232F10D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0"/>
            <a:ext cx="1700212" cy="1700212"/>
          </a:xfrm>
          <a:prstGeom prst="rect">
            <a:avLst/>
          </a:prstGeom>
        </p:spPr>
      </p:pic>
      <p:sp>
        <p:nvSpPr>
          <p:cNvPr id="4" name="TextBox 3">
            <a:extLst>
              <a:ext uri="{FF2B5EF4-FFF2-40B4-BE49-F238E27FC236}">
                <a16:creationId xmlns:a16="http://schemas.microsoft.com/office/drawing/2014/main" id="{4F696471-3F1A-5640-A95D-D15171C34D35}"/>
              </a:ext>
            </a:extLst>
          </p:cNvPr>
          <p:cNvSpPr txBox="1"/>
          <p:nvPr/>
        </p:nvSpPr>
        <p:spPr>
          <a:xfrm>
            <a:off x="115824" y="3670323"/>
            <a:ext cx="4151376" cy="3441968"/>
          </a:xfrm>
          <a:prstGeom prst="rect">
            <a:avLst/>
          </a:prstGeom>
          <a:noFill/>
        </p:spPr>
        <p:txBody>
          <a:bodyPr wrap="square">
            <a:spAutoFit/>
          </a:bodyPr>
          <a:lstStyle/>
          <a:p>
            <a:pPr marL="342900" indent="-342900">
              <a:buClrTx/>
              <a:buFont typeface="Arial" panose="020B0604020202020204" pitchFamily="34" charset="0"/>
              <a:buChar char="•"/>
            </a:pPr>
            <a:r>
              <a:rPr lang="en-US" altLang="en-US" dirty="0">
                <a:solidFill>
                  <a:schemeClr val="tx1"/>
                </a:solidFill>
              </a:rPr>
              <a:t>Cannes originated with Lord Brougham, who, prevented by quarantine measures from entering Nice in 1834, stopped at the fishing village of Cannes; he later built a villa and returned every winter for 34 years. </a:t>
            </a:r>
          </a:p>
          <a:p>
            <a:pPr marL="342900" indent="-342900">
              <a:buClrTx/>
              <a:buFont typeface="Arial" panose="020B0604020202020204" pitchFamily="34" charset="0"/>
              <a:buChar char="•"/>
            </a:pPr>
            <a:endParaRPr lang="en-US" altLang="en-US" dirty="0"/>
          </a:p>
        </p:txBody>
      </p:sp>
    </p:spTree>
    <p:extLst>
      <p:ext uri="{BB962C8B-B14F-4D97-AF65-F5344CB8AC3E}">
        <p14:creationId xmlns:p14="http://schemas.microsoft.com/office/powerpoint/2010/main" val="302408078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FB5CB9B6-119C-E2A3-92F8-C09CF55ED2CB}"/>
              </a:ext>
            </a:extLst>
          </p:cNvPr>
          <p:cNvSpPr>
            <a:spLocks noGrp="1" noChangeArrowheads="1"/>
          </p:cNvSpPr>
          <p:nvPr>
            <p:ph type="title"/>
          </p:nvPr>
        </p:nvSpPr>
        <p:spPr>
          <a:xfrm>
            <a:off x="0" y="0"/>
            <a:ext cx="9144000" cy="13636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Cannes France</a:t>
            </a:r>
          </a:p>
        </p:txBody>
      </p:sp>
      <p:sp>
        <p:nvSpPr>
          <p:cNvPr id="4098" name="Rectangle 2">
            <a:extLst>
              <a:ext uri="{FF2B5EF4-FFF2-40B4-BE49-F238E27FC236}">
                <a16:creationId xmlns:a16="http://schemas.microsoft.com/office/drawing/2014/main" id="{5767C8D6-DC65-2920-C17D-3FC0423C1859}"/>
              </a:ext>
            </a:extLst>
          </p:cNvPr>
          <p:cNvSpPr>
            <a:spLocks noGrp="1" noChangeArrowheads="1"/>
          </p:cNvSpPr>
          <p:nvPr>
            <p:ph type="body" idx="1"/>
          </p:nvPr>
        </p:nvSpPr>
        <p:spPr>
          <a:xfrm>
            <a:off x="228600" y="1219201"/>
            <a:ext cx="8686800" cy="2438400"/>
          </a:xfrm>
          <a:ln/>
        </p:spPr>
        <p:txBody>
          <a:bodyPr lIns="0" tIns="0" rIns="0" bIns="0"/>
          <a:lstStyle/>
          <a:p>
            <a:pPr algn="just">
              <a:lnSpc>
                <a:spcPct val="90000"/>
              </a:lnSpc>
              <a:spcBef>
                <a:spcPts val="113"/>
              </a:spcBef>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latin typeface="Times New Roman" panose="02020603050405020304" pitchFamily="18" charset="0"/>
              </a:rPr>
              <a:t>Lying on the crescent of the Gulf of </a:t>
            </a:r>
            <a:r>
              <a:rPr lang="en-US" altLang="en-US" sz="2400" dirty="0" err="1">
                <a:latin typeface="Times New Roman" panose="02020603050405020304" pitchFamily="18" charset="0"/>
              </a:rPr>
              <a:t>Napoule</a:t>
            </a:r>
            <a:r>
              <a:rPr lang="en-US" altLang="en-US" sz="2400" dirty="0">
                <a:latin typeface="Times New Roman" panose="02020603050405020304" pitchFamily="18" charset="0"/>
              </a:rPr>
              <a:t>, Cannes backs against a line of sheltering wooded hills. </a:t>
            </a:r>
          </a:p>
          <a:p>
            <a:pPr algn="just">
              <a:lnSpc>
                <a:spcPct val="90000"/>
              </a:lnSpc>
              <a:spcBef>
                <a:spcPts val="113"/>
              </a:spcBef>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latin typeface="Times New Roman" panose="02020603050405020304" pitchFamily="18" charset="0"/>
              </a:rPr>
              <a:t>Its palm-planted Promenade de la Croisette follows the curve of the sand beach and is fringed with luxury hotels. The harbor is a port of call for yachts and transatlantic liners. </a:t>
            </a:r>
          </a:p>
          <a:p>
            <a:pPr algn="just">
              <a:lnSpc>
                <a:spcPct val="90000"/>
              </a:lnSpc>
              <a:spcBef>
                <a:spcPts val="113"/>
              </a:spcBef>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latin typeface="Times New Roman" panose="02020603050405020304" pitchFamily="18" charset="0"/>
              </a:rPr>
              <a:t>There are several casinos, and the Palais des Festivals is the site of the well-known Cannes film festival. </a:t>
            </a:r>
          </a:p>
        </p:txBody>
      </p:sp>
      <p:pic>
        <p:nvPicPr>
          <p:cNvPr id="3" name="Picture 2" descr="A road lined with palm trees&#10;&#10;Description automatically generated">
            <a:extLst>
              <a:ext uri="{FF2B5EF4-FFF2-40B4-BE49-F238E27FC236}">
                <a16:creationId xmlns:a16="http://schemas.microsoft.com/office/drawing/2014/main" id="{A7B947A7-54B8-9551-3BC8-A49C2299BD07}"/>
              </a:ext>
            </a:extLst>
          </p:cNvPr>
          <p:cNvPicPr>
            <a:picLocks noChangeAspect="1"/>
          </p:cNvPicPr>
          <p:nvPr/>
        </p:nvPicPr>
        <p:blipFill rotWithShape="1">
          <a:blip r:embed="rId3">
            <a:extLst>
              <a:ext uri="{28A0092B-C50C-407E-A947-70E740481C1C}">
                <a14:useLocalDpi xmlns:a14="http://schemas.microsoft.com/office/drawing/2010/main" val="0"/>
              </a:ext>
            </a:extLst>
          </a:blip>
          <a:srcRect l="5064" r="3797"/>
          <a:stretch/>
        </p:blipFill>
        <p:spPr>
          <a:xfrm>
            <a:off x="27432" y="3733800"/>
            <a:ext cx="4271058" cy="3124200"/>
          </a:xfrm>
          <a:prstGeom prst="rect">
            <a:avLst/>
          </a:prstGeom>
        </p:spPr>
      </p:pic>
      <p:sp>
        <p:nvSpPr>
          <p:cNvPr id="5" name="TextBox 4">
            <a:extLst>
              <a:ext uri="{FF2B5EF4-FFF2-40B4-BE49-F238E27FC236}">
                <a16:creationId xmlns:a16="http://schemas.microsoft.com/office/drawing/2014/main" id="{6C4D1CD4-B3FA-5BC9-42B1-DC471C63362D}"/>
              </a:ext>
            </a:extLst>
          </p:cNvPr>
          <p:cNvSpPr txBox="1"/>
          <p:nvPr/>
        </p:nvSpPr>
        <p:spPr>
          <a:xfrm>
            <a:off x="4267200" y="3657600"/>
            <a:ext cx="4724400" cy="3467616"/>
          </a:xfrm>
          <a:prstGeom prst="rect">
            <a:avLst/>
          </a:prstGeom>
          <a:noFill/>
        </p:spPr>
        <p:txBody>
          <a:bodyPr wrap="square">
            <a:spAutoFit/>
          </a:bodyPr>
          <a:lstStyle/>
          <a:p>
            <a:pPr marL="342900" indent="-342900" algn="just">
              <a:lnSpc>
                <a:spcPct val="90000"/>
              </a:lnSpc>
              <a:spcBef>
                <a:spcPts val="113"/>
              </a:spcBef>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solidFill>
                  <a:schemeClr val="tx1"/>
                </a:solidFill>
                <a:latin typeface="Times New Roman" panose="02020603050405020304" pitchFamily="18" charset="0"/>
              </a:rPr>
              <a:t>Tourism is the city’s main source of revenue; of this about a fifth is winter tourism; foreign visitors make up two-fifths of the traffic. </a:t>
            </a:r>
          </a:p>
          <a:p>
            <a:pPr marL="342900" indent="-342900" algn="just">
              <a:lnSpc>
                <a:spcPct val="90000"/>
              </a:lnSpc>
              <a:spcBef>
                <a:spcPts val="113"/>
              </a:spcBef>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solidFill>
                  <a:schemeClr val="tx1"/>
                </a:solidFill>
                <a:latin typeface="Times New Roman" panose="02020603050405020304" pitchFamily="18" charset="0"/>
              </a:rPr>
              <a:t>There is an international market for flowers, especially mimosa, which has flourished in the region since its introduction from Santo Domingo in 1835.</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extLst>
      <p:ext uri="{BB962C8B-B14F-4D97-AF65-F5344CB8AC3E}">
        <p14:creationId xmlns:p14="http://schemas.microsoft.com/office/powerpoint/2010/main" val="110867175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3A92C564-E760-811B-E0D6-76B4A20C1466}"/>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Cannes Early History</a:t>
            </a:r>
          </a:p>
        </p:txBody>
      </p:sp>
      <p:sp>
        <p:nvSpPr>
          <p:cNvPr id="10242" name="Rectangle 2">
            <a:extLst>
              <a:ext uri="{FF2B5EF4-FFF2-40B4-BE49-F238E27FC236}">
                <a16:creationId xmlns:a16="http://schemas.microsoft.com/office/drawing/2014/main" id="{7774D565-B73C-5466-423D-F6439F96E795}"/>
              </a:ext>
            </a:extLst>
          </p:cNvPr>
          <p:cNvSpPr>
            <a:spLocks noChangeArrowheads="1"/>
          </p:cNvSpPr>
          <p:nvPr/>
        </p:nvSpPr>
        <p:spPr bwMode="auto">
          <a:xfrm>
            <a:off x="457200" y="2144713"/>
            <a:ext cx="8229600" cy="414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first settlement at Cannes was thought to be during the 2nd century BC. For most of its early days it remained a pleasant and quiet fishing village. Cannes fell into the Roman Empire and was populated mainly buy monks who had built and fortified monasteries on both the main land and on the Islands just off the Cannes coast.</a:t>
            </a:r>
          </a:p>
          <a:p>
            <a:pPr>
              <a:buClrTx/>
              <a:buFontTx/>
              <a:buNone/>
            </a:pPr>
            <a:r>
              <a:rPr lang="en-US" altLang="en-US"/>
              <a:t>Fearing an attack by the Saracens they strengthened their fortifications further and using their vast wealth they constructed a watch tower in the area of Le Suquet. This is how the name Cannes was born; thought to derive from the word kan, meaning summit.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B09D723-68E1-EA8F-67BA-B240CBECFC71}"/>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Cannes Became a City in 1530</a:t>
            </a:r>
          </a:p>
        </p:txBody>
      </p:sp>
      <p:sp>
        <p:nvSpPr>
          <p:cNvPr id="11266" name="Rectangle 2">
            <a:extLst>
              <a:ext uri="{FF2B5EF4-FFF2-40B4-BE49-F238E27FC236}">
                <a16:creationId xmlns:a16="http://schemas.microsoft.com/office/drawing/2014/main" id="{D02FA3DC-CFF9-6664-AFBE-09A237826131}"/>
              </a:ext>
            </a:extLst>
          </p:cNvPr>
          <p:cNvSpPr>
            <a:spLocks noChangeArrowheads="1"/>
          </p:cNvSpPr>
          <p:nvPr/>
        </p:nvSpPr>
        <p:spPr bwMode="auto">
          <a:xfrm>
            <a:off x="457200" y="2036763"/>
            <a:ext cx="34290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In 1520 war broke out between French King Francis I and Holy Roman Emperor Charles V. Cannes became a corridor for marching armies, but the worst was yet to come with the great plague of 1579, which wiped out most of the town’s inhabitants. </a:t>
            </a:r>
          </a:p>
        </p:txBody>
      </p:sp>
      <p:pic>
        <p:nvPicPr>
          <p:cNvPr id="11267" name="Picture 3">
            <a:extLst>
              <a:ext uri="{FF2B5EF4-FFF2-40B4-BE49-F238E27FC236}">
                <a16:creationId xmlns:a16="http://schemas.microsoft.com/office/drawing/2014/main" id="{CB987EA9-F304-AD9B-DA59-F7B63117A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876800" cy="349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13"/>
          </a:spcBef>
          <a:spcAft>
            <a:spcPts val="1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13"/>
          </a:spcBef>
          <a:spcAft>
            <a:spcPts val="1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2057</Words>
  <Application>Microsoft Office PowerPoint</Application>
  <PresentationFormat>On-screen Show (4:3)</PresentationFormat>
  <Paragraphs>186</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Segoe UI</vt:lpstr>
      <vt:lpstr>Times New Roman</vt:lpstr>
      <vt:lpstr>Wingdings</vt:lpstr>
      <vt:lpstr>Office Theme</vt:lpstr>
      <vt:lpstr>Cannes France</vt:lpstr>
      <vt:lpstr>What I Will Cover</vt:lpstr>
      <vt:lpstr>My Port Philosophy</vt:lpstr>
      <vt:lpstr>Don’t Miss the Ship</vt:lpstr>
      <vt:lpstr>PowerPoint Presentation</vt:lpstr>
      <vt:lpstr>Cannes France</vt:lpstr>
      <vt:lpstr>Cannes France</vt:lpstr>
      <vt:lpstr>Cannes Early History</vt:lpstr>
      <vt:lpstr>Cannes Became a City in 1530</vt:lpstr>
      <vt:lpstr>Cannes</vt:lpstr>
      <vt:lpstr>Map Of Cannes</vt:lpstr>
      <vt:lpstr>Tourist Office</vt:lpstr>
      <vt:lpstr>Getting Around Cannes</vt:lpstr>
      <vt:lpstr>Palais des Festivals et des Congrès de Cannes </vt:lpstr>
      <vt:lpstr>Explore Le Suquet</vt:lpstr>
      <vt:lpstr>Musée de la Castre</vt:lpstr>
      <vt:lpstr>Marché Forville</vt:lpstr>
      <vt:lpstr>Casinos Abound</vt:lpstr>
      <vt:lpstr>Fort Royal</vt:lpstr>
      <vt:lpstr>Rue d'Antibes</vt:lpstr>
      <vt:lpstr>La Croix des Gardes</vt:lpstr>
      <vt:lpstr>Home to Amazing Restaurants</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Cannes France</dc:title>
  <dc:creator>Marc Silver</dc:creator>
  <cp:lastModifiedBy>Marc Silver</cp:lastModifiedBy>
  <cp:revision>13</cp:revision>
  <dcterms:modified xsi:type="dcterms:W3CDTF">2024-11-09T10:31:20Z</dcterms:modified>
</cp:coreProperties>
</file>