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6_43D13D07.xml" ContentType="application/vnd.ms-powerpoint.comments+xml"/>
  <Override PartName="/ppt/comments/modernComment_11F_31C3FC6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256" r:id="rId3"/>
    <p:sldId id="273" r:id="rId4"/>
    <p:sldId id="257" r:id="rId5"/>
    <p:sldId id="285" r:id="rId6"/>
    <p:sldId id="258" r:id="rId7"/>
    <p:sldId id="263" r:id="rId8"/>
    <p:sldId id="259" r:id="rId9"/>
    <p:sldId id="283" r:id="rId10"/>
    <p:sldId id="289" r:id="rId11"/>
    <p:sldId id="288" r:id="rId12"/>
    <p:sldId id="276" r:id="rId13"/>
    <p:sldId id="277" r:id="rId14"/>
    <p:sldId id="278" r:id="rId15"/>
    <p:sldId id="280" r:id="rId16"/>
    <p:sldId id="287" r:id="rId17"/>
    <p:sldId id="286" r:id="rId18"/>
    <p:sldId id="284"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2202" autoAdjust="0"/>
  </p:normalViewPr>
  <p:slideViewPr>
    <p:cSldViewPr snapToGrid="0">
      <p:cViewPr varScale="1">
        <p:scale>
          <a:sx n="96" d="100"/>
          <a:sy n="96" d="100"/>
        </p:scale>
        <p:origin x="2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16_43D13D07.xml><?xml version="1.0" encoding="utf-8"?>
<p188:cmLst xmlns:a="http://schemas.openxmlformats.org/drawingml/2006/main" xmlns:r="http://schemas.openxmlformats.org/officeDocument/2006/relationships" xmlns:p188="http://schemas.microsoft.com/office/powerpoint/2018/8/main">
  <p188:cm id="{42EF0161-6BE8-4C0A-ACD9-04AE210C6FB5}" authorId="{5A6809BF-033D-8017-B196-2FD9BEB1A563}" created="2024-10-03T17:51:50.905">
    <ac:deMkLst xmlns:ac="http://schemas.microsoft.com/office/drawing/2013/main/command">
      <pc:docMk xmlns:pc="http://schemas.microsoft.com/office/powerpoint/2013/main/command"/>
      <pc:sldMk xmlns:pc="http://schemas.microsoft.com/office/powerpoint/2013/main/command" cId="1137786119" sldId="278"/>
      <ac:spMk id="6" creationId="{81BFE7CE-A7FF-6CF4-BDEE-DC6EB8E67797}"/>
    </ac:deMkLst>
    <p188:txBody>
      <a:bodyPr/>
      <a:lstStyle/>
      <a:p>
        <a:r>
          <a:rPr lang="en-US"/>
          <a:t>Visitors can also explore nearby cenotes, sacred natural sinkholes for the Mayans. A trip to Chichen Itza offers an unforgettable experience that connects visitors to the ancient Mayan civilization's rich heritage.</a:t>
        </a:r>
      </a:p>
    </p188:txBody>
  </p188:cm>
</p188:cmLst>
</file>

<file path=ppt/comments/modernComment_11F_31C3FC64.xml><?xml version="1.0" encoding="utf-8"?>
<p188:cmLst xmlns:a="http://schemas.openxmlformats.org/drawingml/2006/main" xmlns:r="http://schemas.openxmlformats.org/officeDocument/2006/relationships" xmlns:p188="http://schemas.microsoft.com/office/powerpoint/2018/8/main">
  <p188:cm id="{89386069-FF0C-4E81-B05D-2A48650B68C0}" authorId="{5A6809BF-033D-8017-B196-2FD9BEB1A563}" created="2024-10-03T18:16:28.192">
    <ac:deMkLst xmlns:ac="http://schemas.microsoft.com/office/drawing/2013/main/command">
      <pc:docMk xmlns:pc="http://schemas.microsoft.com/office/powerpoint/2013/main/command"/>
      <pc:sldMk xmlns:pc="http://schemas.microsoft.com/office/powerpoint/2013/main/command" cId="834927716" sldId="287"/>
      <ac:spMk id="5" creationId="{8B3D4700-DE88-433B-7DBB-BFA769D253C5}"/>
    </ac:deMkLst>
    <p188:txBody>
      <a:bodyPr/>
      <a:lstStyle/>
      <a:p>
        <a:r>
          <a:rPr lang="en-US"/>
          <a:t>El Rey Ruins are perfect for a short visit, offering a peaceful escape from the hustle and bustle of Cancun while immersing you in the rich heritage of the Mayans.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233824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151530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16_43D13D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1F_31C3FC6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812576"/>
            <a:ext cx="5949244" cy="1754326"/>
          </a:xfrm>
        </p:spPr>
        <p:txBody>
          <a:bodyPr vert="horz" wrap="square">
            <a:spAutoFit/>
          </a:bodyPr>
          <a:lstStyle/>
          <a:p>
            <a:pPr lvl="0" algn="ctr"/>
            <a:r>
              <a:rPr lang="en-US" sz="4400" b="1" dirty="0">
                <a:latin typeface="Times New Roman" panose="02020603050405020304" pitchFamily="18" charset="0"/>
                <a:cs typeface="Times New Roman" panose="02020603050405020304" pitchFamily="18" charset="0"/>
              </a:rPr>
              <a:t>Cancun, Mexico</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Marc Silver</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flag on a flagpole&#10;&#10;Description automatically generated">
            <a:extLst>
              <a:ext uri="{FF2B5EF4-FFF2-40B4-BE49-F238E27FC236}">
                <a16:creationId xmlns:a16="http://schemas.microsoft.com/office/drawing/2014/main" id="{6FB1B571-7208-9AE6-8C1C-329CB332E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677862"/>
            <a:ext cx="4514850" cy="4314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48E68-3AE3-3DF8-F80B-0927134125BE}"/>
              </a:ext>
            </a:extLst>
          </p:cNvPr>
          <p:cNvSpPr txBox="1"/>
          <p:nvPr/>
        </p:nvSpPr>
        <p:spPr>
          <a:xfrm>
            <a:off x="0" y="90311"/>
            <a:ext cx="10080625" cy="769441"/>
          </a:xfrm>
          <a:prstGeom prst="rect">
            <a:avLst/>
          </a:prstGeom>
          <a:noFill/>
        </p:spPr>
        <p:txBody>
          <a:bodyPr wrap="square">
            <a:spAutoFit/>
          </a:bodyPr>
          <a:lstStyle/>
          <a:p>
            <a:pPr algn="ctr" rtl="0">
              <a:spcAft>
                <a:spcPts val="0"/>
              </a:spcAft>
            </a:pPr>
            <a:r>
              <a:rPr lang="en-US" sz="4400" b="1" dirty="0">
                <a:effectLst/>
                <a:latin typeface="Times New Roman" panose="02020603050405020304" pitchFamily="18" charset="0"/>
                <a:cs typeface="Times New Roman" panose="02020603050405020304" pitchFamily="18" charset="0"/>
              </a:rPr>
              <a:t>Getting Around Cancun</a:t>
            </a:r>
            <a:endParaRPr lang="en-US" sz="440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CF246A-8297-A188-A4E0-D5C23F93B4B3}"/>
              </a:ext>
            </a:extLst>
          </p:cNvPr>
          <p:cNvSpPr txBox="1"/>
          <p:nvPr/>
        </p:nvSpPr>
        <p:spPr>
          <a:xfrm>
            <a:off x="79023" y="888497"/>
            <a:ext cx="10001602" cy="4691741"/>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Buses are the most affordable and popular way to get around, especially in the Hotel Zone. Buses are frequent and cost as little as $0.50 USD. The R1 and R2 buses run between the Hotel Zone and downtown Cancun.</a:t>
            </a:r>
          </a:p>
          <a:p>
            <a:pPr marL="342900" indent="-342900" rtl="0">
              <a:spcAft>
                <a:spcPts val="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Taxis are abundant and reliable. Fares range from $4-$7 USD within the Hotel Zone and downtown. If you want to use a taxi to see Mayan Ruins negotiate a price first.</a:t>
            </a:r>
          </a:p>
          <a:p>
            <a:pPr marL="342900" indent="-342900" rtl="0">
              <a:spcAft>
                <a:spcPts val="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Rideshare services such as Uber are available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but not as widely used due to taxi regulations.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It’s an option for those looking for convenience.</a:t>
            </a:r>
          </a:p>
          <a:p>
            <a:pPr marL="342900" indent="-342900" rtl="0">
              <a:spcAft>
                <a:spcPts val="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Walking is practical in certain areas like the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Hotel Zone and Isla </a:t>
            </a:r>
            <a:r>
              <a:rPr lang="en-US" sz="2200" dirty="0" err="1">
                <a:effectLst/>
                <a:latin typeface="Times New Roman" panose="02020603050405020304" pitchFamily="18" charset="0"/>
                <a:cs typeface="Times New Roman" panose="02020603050405020304" pitchFamily="18" charset="0"/>
              </a:rPr>
              <a:t>Mujeres</a:t>
            </a:r>
            <a:r>
              <a:rPr lang="en-US" sz="2200" dirty="0">
                <a:effectLst/>
                <a:latin typeface="Times New Roman" panose="02020603050405020304" pitchFamily="18" charset="0"/>
                <a:cs typeface="Times New Roman" panose="02020603050405020304" pitchFamily="18" charset="0"/>
              </a:rPr>
              <a:t>. Cancun’s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downtown is also pedestrian-friendly with many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shops and restaurants within walking distance.</a:t>
            </a:r>
          </a:p>
        </p:txBody>
      </p:sp>
      <p:pic>
        <p:nvPicPr>
          <p:cNvPr id="6" name="Picture 5" descr="A bus on the road&#10;&#10;Description automatically generated">
            <a:extLst>
              <a:ext uri="{FF2B5EF4-FFF2-40B4-BE49-F238E27FC236}">
                <a16:creationId xmlns:a16="http://schemas.microsoft.com/office/drawing/2014/main" id="{AD5D79D2-EF98-A596-3FAE-8DF84103AA93}"/>
              </a:ext>
            </a:extLst>
          </p:cNvPr>
          <p:cNvPicPr>
            <a:picLocks noChangeAspect="1"/>
          </p:cNvPicPr>
          <p:nvPr/>
        </p:nvPicPr>
        <p:blipFill>
          <a:blip r:embed="rId3">
            <a:extLst>
              <a:ext uri="{28A0092B-C50C-407E-A947-70E740481C1C}">
                <a14:useLocalDpi xmlns:a14="http://schemas.microsoft.com/office/drawing/2010/main" val="0"/>
              </a:ext>
            </a:extLst>
          </a:blip>
          <a:srcRect r="10209" b="5399"/>
          <a:stretch/>
        </p:blipFill>
        <p:spPr>
          <a:xfrm>
            <a:off x="5999502" y="2804061"/>
            <a:ext cx="4081123" cy="2866489"/>
          </a:xfrm>
          <a:prstGeom prst="rect">
            <a:avLst/>
          </a:prstGeom>
        </p:spPr>
      </p:pic>
    </p:spTree>
    <p:extLst>
      <p:ext uri="{BB962C8B-B14F-4D97-AF65-F5344CB8AC3E}">
        <p14:creationId xmlns:p14="http://schemas.microsoft.com/office/powerpoint/2010/main" val="14524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4F63AA-049F-0C5D-1A06-3BE360DA35CA}"/>
              </a:ext>
            </a:extLst>
          </p:cNvPr>
          <p:cNvSpPr txBox="1"/>
          <p:nvPr/>
        </p:nvSpPr>
        <p:spPr>
          <a:xfrm>
            <a:off x="1" y="910842"/>
            <a:ext cx="6908800" cy="4154984"/>
          </a:xfrm>
          <a:prstGeom prst="rect">
            <a:avLst/>
          </a:prstGeom>
          <a:noFill/>
        </p:spPr>
        <p:txBody>
          <a:bodyPr wrap="square">
            <a:spAutoFit/>
          </a:bodyPr>
          <a:lstStyle/>
          <a:p>
            <a:pPr marL="742950" lvl="1" indent="-285750" rtl="0">
              <a:spcAft>
                <a:spcPts val="0"/>
              </a:spcAft>
              <a:buFont typeface="+mj-lt"/>
              <a:buAutoNum type="arabicPeriod"/>
            </a:pPr>
            <a:r>
              <a:rPr lang="en-US" sz="2400" b="1" dirty="0">
                <a:effectLst/>
                <a:latin typeface="Times New Roman" panose="02020603050405020304" pitchFamily="18" charset="0"/>
                <a:cs typeface="Times New Roman" panose="02020603050405020304" pitchFamily="18" charset="0"/>
              </a:rPr>
              <a:t>Playa Delfines</a:t>
            </a:r>
            <a:r>
              <a:rPr lang="en-US" sz="2400" dirty="0">
                <a:effectLst/>
                <a:latin typeface="Times New Roman" panose="02020603050405020304" pitchFamily="18" charset="0"/>
                <a:cs typeface="Times New Roman" panose="02020603050405020304" pitchFamily="18" charset="0"/>
              </a:rPr>
              <a:t>: One of the most iconic public beaches, known for its tranquil ambiance and the famous “Cancun” sign, perfect for photos. Like every beach in Cancun, they are Free.</a:t>
            </a:r>
          </a:p>
          <a:p>
            <a:pPr marL="742950" lvl="1" indent="-285750" rtl="0">
              <a:spcAft>
                <a:spcPts val="0"/>
              </a:spcAft>
              <a:buFont typeface="+mj-lt"/>
              <a:buAutoNum type="arabicPeriod"/>
            </a:pPr>
            <a:r>
              <a:rPr lang="en-US" sz="2400" b="1" dirty="0">
                <a:effectLst/>
                <a:latin typeface="Times New Roman" panose="02020603050405020304" pitchFamily="18" charset="0"/>
                <a:cs typeface="Times New Roman" panose="02020603050405020304" pitchFamily="18" charset="0"/>
              </a:rPr>
              <a:t>Playa Chac </a:t>
            </a:r>
            <a:r>
              <a:rPr lang="en-US" sz="2400" b="1" dirty="0" err="1">
                <a:effectLst/>
                <a:latin typeface="Times New Roman" panose="02020603050405020304" pitchFamily="18" charset="0"/>
                <a:cs typeface="Times New Roman" panose="02020603050405020304" pitchFamily="18" charset="0"/>
              </a:rPr>
              <a:t>Mool</a:t>
            </a:r>
            <a:r>
              <a:rPr lang="en-US" sz="240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Playa Chac </a:t>
            </a:r>
            <a:r>
              <a:rPr lang="en-US" sz="2400" dirty="0" err="1">
                <a:latin typeface="Times New Roman" panose="02020603050405020304" pitchFamily="18" charset="0"/>
                <a:cs typeface="Times New Roman" panose="02020603050405020304" pitchFamily="18" charset="0"/>
              </a:rPr>
              <a:t>Mool</a:t>
            </a:r>
            <a:r>
              <a:rPr lang="en-US" sz="2400" dirty="0">
                <a:latin typeface="Times New Roman" panose="02020603050405020304" pitchFamily="18" charset="0"/>
                <a:cs typeface="Times New Roman" panose="02020603050405020304" pitchFamily="18" charset="0"/>
              </a:rPr>
              <a:t> is a hidden gem along the Cancun coastline, offering a quieter and more serene atmosphere compared to some of the busier beaches in the area. This picturesque beach is characterized by its soft, golden sands and gentle waves, making it an ideal spot for swimming and relaxation.</a:t>
            </a:r>
            <a:endParaRPr lang="en-US" sz="240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rtl="0">
              <a:spcAft>
                <a:spcPts val="0"/>
              </a:spcAft>
            </a:pPr>
            <a:r>
              <a:rPr lang="en-US" sz="4400" b="1" dirty="0">
                <a:effectLst/>
                <a:latin typeface="Times New Roman" panose="02020603050405020304" pitchFamily="18" charset="0"/>
                <a:cs typeface="Times New Roman" panose="02020603050405020304" pitchFamily="18" charset="0"/>
              </a:rPr>
              <a:t>Cancun </a:t>
            </a:r>
            <a:r>
              <a:rPr lang="en-US" sz="4400" b="1" dirty="0" err="1">
                <a:effectLst/>
                <a:latin typeface="Times New Roman" panose="02020603050405020304" pitchFamily="18" charset="0"/>
                <a:cs typeface="Times New Roman" panose="02020603050405020304" pitchFamily="18" charset="0"/>
              </a:rPr>
              <a:t>Beachs</a:t>
            </a:r>
            <a:endParaRPr lang="en-US" sz="4400" dirty="0">
              <a:effectLst/>
              <a:latin typeface="Times New Roman" panose="02020603050405020304" pitchFamily="18" charset="0"/>
              <a:cs typeface="Times New Roman" panose="02020603050405020304" pitchFamily="18" charset="0"/>
            </a:endParaRPr>
          </a:p>
        </p:txBody>
      </p:sp>
      <p:pic>
        <p:nvPicPr>
          <p:cNvPr id="3" name="Picture 2" descr="A beach with umbrellas and palm trees with Tulum in the background&#10;&#10;Description automatically generated">
            <a:extLst>
              <a:ext uri="{FF2B5EF4-FFF2-40B4-BE49-F238E27FC236}">
                <a16:creationId xmlns:a16="http://schemas.microsoft.com/office/drawing/2014/main" id="{CF977DA3-9526-C3FF-C5D7-489C041DF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326" y="995470"/>
            <a:ext cx="3266299" cy="2449724"/>
          </a:xfrm>
          <a:prstGeom prst="rect">
            <a:avLst/>
          </a:prstGeom>
        </p:spPr>
      </p:pic>
      <p:pic>
        <p:nvPicPr>
          <p:cNvPr id="6" name="Picture 5" descr="A beach with buildings and blue water&#10;&#10;Description automatically generated">
            <a:extLst>
              <a:ext uri="{FF2B5EF4-FFF2-40B4-BE49-F238E27FC236}">
                <a16:creationId xmlns:a16="http://schemas.microsoft.com/office/drawing/2014/main" id="{367EA2A4-35B3-350D-3DAA-CA5D23A1C464}"/>
              </a:ext>
            </a:extLst>
          </p:cNvPr>
          <p:cNvPicPr>
            <a:picLocks noChangeAspect="1"/>
          </p:cNvPicPr>
          <p:nvPr/>
        </p:nvPicPr>
        <p:blipFill>
          <a:blip r:embed="rId3">
            <a:extLst>
              <a:ext uri="{28A0092B-C50C-407E-A947-70E740481C1C}">
                <a14:useLocalDpi xmlns:a14="http://schemas.microsoft.com/office/drawing/2010/main" val="0"/>
              </a:ext>
            </a:extLst>
          </a:blip>
          <a:srcRect l="18940"/>
          <a:stretch/>
        </p:blipFill>
        <p:spPr>
          <a:xfrm>
            <a:off x="6814324" y="3445194"/>
            <a:ext cx="3266299" cy="2127421"/>
          </a:xfrm>
          <a:prstGeom prst="rect">
            <a:avLst/>
          </a:prstGeom>
        </p:spPr>
      </p:pic>
    </p:spTree>
    <p:extLst>
      <p:ext uri="{BB962C8B-B14F-4D97-AF65-F5344CB8AC3E}">
        <p14:creationId xmlns:p14="http://schemas.microsoft.com/office/powerpoint/2010/main" val="3959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9984905" cy="1197199"/>
          </a:xfrm>
          <a:prstGeom prst="rect">
            <a:avLst/>
          </a:prstGeom>
        </p:spPr>
        <p:txBody>
          <a:bodyPr vert="horz" lIns="91440" tIns="45720" rIns="91440" bIns="45720" rtlCol="0" anchor="ctr">
            <a:normAutofit/>
          </a:bodyPr>
          <a:lstStyle/>
          <a:p>
            <a:pPr algn="ctr" rtl="0">
              <a:spcAft>
                <a:spcPts val="0"/>
              </a:spcAft>
            </a:pPr>
            <a:r>
              <a:rPr lang="en-US" sz="4400" b="1" dirty="0">
                <a:effectLst/>
                <a:latin typeface="Times New Roman" panose="02020603050405020304" pitchFamily="18" charset="0"/>
                <a:cs typeface="Times New Roman" panose="02020603050405020304" pitchFamily="18" charset="0"/>
              </a:rPr>
              <a:t>Isla </a:t>
            </a:r>
            <a:r>
              <a:rPr lang="en-US" sz="4400" b="1" dirty="0" err="1">
                <a:effectLst/>
                <a:latin typeface="Times New Roman" panose="02020603050405020304" pitchFamily="18" charset="0"/>
                <a:cs typeface="Times New Roman" panose="02020603050405020304" pitchFamily="18" charset="0"/>
              </a:rPr>
              <a:t>Mujeres</a:t>
            </a:r>
            <a:endParaRPr lang="en-US" sz="440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3496466" y="1197199"/>
            <a:ext cx="6488440" cy="447005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Just a 20-minute ferry ride from Cancun, Isla </a:t>
            </a:r>
            <a:r>
              <a:rPr lang="en-US" sz="2200" dirty="0" err="1">
                <a:latin typeface="Times New Roman" panose="02020603050405020304" pitchFamily="18" charset="0"/>
                <a:cs typeface="Times New Roman" panose="02020603050405020304" pitchFamily="18" charset="0"/>
              </a:rPr>
              <a:t>Mujeres</a:t>
            </a:r>
            <a:r>
              <a:rPr lang="en-US" sz="2200" dirty="0">
                <a:latin typeface="Times New Roman" panose="02020603050405020304" pitchFamily="18" charset="0"/>
                <a:cs typeface="Times New Roman" panose="02020603050405020304" pitchFamily="18" charset="0"/>
              </a:rPr>
              <a:t> is a charming island known for its pristine beaches and vibrant marine life.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Visitors can enjoy excellent snorkeling opportunities in crystal-clear waters, exploring colorful coral reefs teeming with fish.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highlight of the island is the </a:t>
            </a:r>
            <a:r>
              <a:rPr lang="en-US" sz="2200" dirty="0" err="1">
                <a:latin typeface="Times New Roman" panose="02020603050405020304" pitchFamily="18" charset="0"/>
                <a:cs typeface="Times New Roman" panose="02020603050405020304" pitchFamily="18" charset="0"/>
              </a:rPr>
              <a:t>Tortugranja</a:t>
            </a:r>
            <a:r>
              <a:rPr lang="en-US" sz="2200" dirty="0">
                <a:latin typeface="Times New Roman" panose="02020603050405020304" pitchFamily="18" charset="0"/>
                <a:cs typeface="Times New Roman" panose="02020603050405020304" pitchFamily="18" charset="0"/>
              </a:rPr>
              <a:t> Turtle Sanctuary, where guests can learn about sea turtle conservation and even see hatchlings.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Ferry tickets are reasonably priced at around $16 USD for a round trip, making it an accessible getaway for those looking to experience the natural beauty and tranquility of this idyllic destination.</a:t>
            </a:r>
          </a:p>
        </p:txBody>
      </p:sp>
      <p:pic>
        <p:nvPicPr>
          <p:cNvPr id="4" name="Picture 3" descr="An island with land and water&#10;&#10;Description automatically generated">
            <a:extLst>
              <a:ext uri="{FF2B5EF4-FFF2-40B4-BE49-F238E27FC236}">
                <a16:creationId xmlns:a16="http://schemas.microsoft.com/office/drawing/2014/main" id="{2F00BE44-9B42-17EE-1E7E-A09DBE50818E}"/>
              </a:ext>
            </a:extLst>
          </p:cNvPr>
          <p:cNvPicPr>
            <a:picLocks noChangeAspect="1"/>
          </p:cNvPicPr>
          <p:nvPr/>
        </p:nvPicPr>
        <p:blipFill>
          <a:blip r:embed="rId2">
            <a:extLst>
              <a:ext uri="{28A0092B-C50C-407E-A947-70E740481C1C}">
                <a14:useLocalDpi xmlns:a14="http://schemas.microsoft.com/office/drawing/2010/main" val="0"/>
              </a:ext>
            </a:extLst>
          </a:blip>
          <a:srcRect l="10468" r="14209"/>
          <a:stretch/>
        </p:blipFill>
        <p:spPr>
          <a:xfrm>
            <a:off x="95719" y="1197199"/>
            <a:ext cx="3400747" cy="4268653"/>
          </a:xfrm>
          <a:prstGeom prst="rect">
            <a:avLst/>
          </a:prstGeom>
        </p:spPr>
      </p:pic>
    </p:spTree>
    <p:extLst>
      <p:ext uri="{BB962C8B-B14F-4D97-AF65-F5344CB8AC3E}">
        <p14:creationId xmlns:p14="http://schemas.microsoft.com/office/powerpoint/2010/main" val="6187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0"/>
            <a:ext cx="5397072" cy="1006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err="1">
                <a:effectLst/>
                <a:latin typeface="Times New Roman" panose="02020603050405020304" pitchFamily="18" charset="0"/>
                <a:cs typeface="Times New Roman" panose="02020603050405020304" pitchFamily="18" charset="0"/>
              </a:rPr>
              <a:t>Chichen</a:t>
            </a:r>
            <a:r>
              <a:rPr lang="en-US" sz="4000" b="1" dirty="0">
                <a:effectLst/>
                <a:latin typeface="Times New Roman" panose="02020603050405020304" pitchFamily="18" charset="0"/>
                <a:cs typeface="Times New Roman" panose="02020603050405020304" pitchFamily="18" charset="0"/>
              </a:rPr>
              <a:t> Itza</a:t>
            </a:r>
            <a:endParaRPr lang="en-US" sz="3600" b="1" dirty="0">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0" y="1006867"/>
            <a:ext cx="5397073" cy="428912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Chichen</a:t>
            </a:r>
            <a:r>
              <a:rPr lang="en-US" sz="2000" dirty="0">
                <a:latin typeface="Times New Roman" panose="02020603050405020304" pitchFamily="18" charset="0"/>
                <a:cs typeface="Times New Roman" panose="02020603050405020304" pitchFamily="18" charset="0"/>
              </a:rPr>
              <a:t> Itza is an essential destination for history enthusiasts, and anyone interested in ancient civilizations.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massive Mayan archaeological site, located approximately two hours from Cancun, showcases the remarkable achievements of the Mayan culture.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one of the New Seven Wonders of the World, </a:t>
            </a:r>
            <a:r>
              <a:rPr lang="en-US" sz="2000" dirty="0" err="1">
                <a:latin typeface="Times New Roman" panose="02020603050405020304" pitchFamily="18" charset="0"/>
                <a:cs typeface="Times New Roman" panose="02020603050405020304" pitchFamily="18" charset="0"/>
              </a:rPr>
              <a:t>Chichen</a:t>
            </a:r>
            <a:r>
              <a:rPr lang="en-US" sz="2000" dirty="0">
                <a:latin typeface="Times New Roman" panose="02020603050405020304" pitchFamily="18" charset="0"/>
                <a:cs typeface="Times New Roman" panose="02020603050405020304" pitchFamily="18" charset="0"/>
              </a:rPr>
              <a:t> Itza features iconic structures such as the Pyramid of Kukulcan, the Great Ball Court, and the Temple of the Warriors, each telling a story of the Mayans' advanced knowledge in astronomy, architecture, and mathematics.</a:t>
            </a:r>
          </a:p>
        </p:txBody>
      </p:sp>
      <p:pic>
        <p:nvPicPr>
          <p:cNvPr id="3" name="Picture 2" descr="A stone statue in front of a pyramid&#10;&#10;Description automatically generated">
            <a:extLst>
              <a:ext uri="{FF2B5EF4-FFF2-40B4-BE49-F238E27FC236}">
                <a16:creationId xmlns:a16="http://schemas.microsoft.com/office/drawing/2014/main" id="{83CD0A14-307F-9419-C34F-C569FEF4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073" y="1"/>
            <a:ext cx="4683552" cy="3123344"/>
          </a:xfrm>
          <a:prstGeom prst="rect">
            <a:avLst/>
          </a:prstGeom>
        </p:spPr>
      </p:pic>
      <p:sp>
        <p:nvSpPr>
          <p:cNvPr id="6" name="TextBox 5">
            <a:extLst>
              <a:ext uri="{FF2B5EF4-FFF2-40B4-BE49-F238E27FC236}">
                <a16:creationId xmlns:a16="http://schemas.microsoft.com/office/drawing/2014/main" id="{81BFE7CE-A7FF-6CF4-BDEE-DC6EB8E67797}"/>
              </a:ext>
            </a:extLst>
          </p:cNvPr>
          <p:cNvSpPr txBox="1"/>
          <p:nvPr/>
        </p:nvSpPr>
        <p:spPr>
          <a:xfrm>
            <a:off x="5397073" y="3123345"/>
            <a:ext cx="4683552"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to </a:t>
            </a:r>
            <a:r>
              <a:rPr lang="en-US" sz="2000" dirty="0" err="1">
                <a:latin typeface="Times New Roman" panose="02020603050405020304" pitchFamily="18" charset="0"/>
                <a:cs typeface="Times New Roman" panose="02020603050405020304" pitchFamily="18" charset="0"/>
              </a:rPr>
              <a:t>Chichen</a:t>
            </a:r>
            <a:r>
              <a:rPr lang="en-US" sz="2000" dirty="0">
                <a:latin typeface="Times New Roman" panose="02020603050405020304" pitchFamily="18" charset="0"/>
                <a:cs typeface="Times New Roman" panose="02020603050405020304" pitchFamily="18" charset="0"/>
              </a:rPr>
              <a:t> Itza costs around $30 USD, granting access to its rich history and stunning architecture.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Guided tours are highly recommended, as knowledgeable guides provide insights into the site's significance, cultural practices, and intricate carvings. </a:t>
            </a:r>
          </a:p>
        </p:txBody>
      </p:sp>
    </p:spTree>
    <p:extLst>
      <p:ext uri="{BB962C8B-B14F-4D97-AF65-F5344CB8AC3E}">
        <p14:creationId xmlns:p14="http://schemas.microsoft.com/office/powerpoint/2010/main" val="11377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0FC32B-9C48-3E43-68D8-1E98A3C48856}"/>
              </a:ext>
            </a:extLst>
          </p:cNvPr>
          <p:cNvSpPr txBox="1"/>
          <p:nvPr/>
        </p:nvSpPr>
        <p:spPr>
          <a:xfrm>
            <a:off x="3657599" y="1001852"/>
            <a:ext cx="6450017" cy="4519717"/>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Cenotes are natural freshwater sinkholes unique to the Yucatan Peninsula, formed by the collapse of limestone bedrock, revealing the crystal-clear waters below.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Among the many cenotes, Cenote Dos Ojos stands out for its breathtaking beauty and extensive underwater cave system, making it a popular destination for both swimming and snorkeling.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to Cenote Dos Ojos is reasonably priced at $10-$15 USD, providing access to its stunning turquoise waters and vibrant marine life.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Visitors can explore the enchanting underwater landscapes, swim in the refreshing waters, and enjoy the surrounding lush vegetation, making cenotes a must-visit for nature lovers and adventure seekers alike.</a:t>
            </a:r>
            <a:endParaRPr lang="en-US" sz="200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DB311C7-3F1A-9657-3AA3-90DB72D72D5E}"/>
              </a:ext>
            </a:extLst>
          </p:cNvPr>
          <p:cNvSpPr txBox="1"/>
          <p:nvPr/>
        </p:nvSpPr>
        <p:spPr>
          <a:xfrm>
            <a:off x="26995" y="0"/>
            <a:ext cx="10053627" cy="10785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latin typeface="Times New Roman" panose="02020603050405020304" pitchFamily="18" charset="0"/>
                <a:cs typeface="Times New Roman" panose="02020603050405020304" pitchFamily="18" charset="0"/>
              </a:rPr>
              <a:t>Cenotes</a:t>
            </a:r>
            <a:endParaRPr lang="en-US" sz="4400" b="1" dirty="0">
              <a:latin typeface="Times New Roman" panose="02020603050405020304" pitchFamily="18" charset="0"/>
              <a:ea typeface="+mj-ea"/>
              <a:cs typeface="Times New Roman" panose="02020603050405020304" pitchFamily="18" charset="0"/>
            </a:endParaRPr>
          </a:p>
        </p:txBody>
      </p:sp>
      <p:pic>
        <p:nvPicPr>
          <p:cNvPr id="5" name="Picture 4" descr="A cave with a pool of water and plants with Ik Kil in the background&#10;&#10;Description automatically generated">
            <a:extLst>
              <a:ext uri="{FF2B5EF4-FFF2-40B4-BE49-F238E27FC236}">
                <a16:creationId xmlns:a16="http://schemas.microsoft.com/office/drawing/2014/main" id="{DA85F787-BA4C-5F5E-08B0-A01755D9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039"/>
            <a:ext cx="3657600" cy="2081317"/>
          </a:xfrm>
          <a:prstGeom prst="rect">
            <a:avLst/>
          </a:prstGeom>
        </p:spPr>
      </p:pic>
      <p:pic>
        <p:nvPicPr>
          <p:cNvPr id="8" name="Picture 7" descr="A hole in the middle of a forest with Cueva del Guácharo National Park in the background&#10;&#10;Description automatically generated">
            <a:extLst>
              <a:ext uri="{FF2B5EF4-FFF2-40B4-BE49-F238E27FC236}">
                <a16:creationId xmlns:a16="http://schemas.microsoft.com/office/drawing/2014/main" id="{529E568C-E39A-603E-12BF-92FF4A256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 y="1057030"/>
            <a:ext cx="3630605" cy="2571009"/>
          </a:xfrm>
          <a:prstGeom prst="rect">
            <a:avLst/>
          </a:prstGeom>
        </p:spPr>
      </p:pic>
    </p:spTree>
    <p:extLst>
      <p:ext uri="{BB962C8B-B14F-4D97-AF65-F5344CB8AC3E}">
        <p14:creationId xmlns:p14="http://schemas.microsoft.com/office/powerpoint/2010/main" val="2934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stone building with steps&#10;&#10;Description automatically generated with medium confidence">
            <a:extLst>
              <a:ext uri="{FF2B5EF4-FFF2-40B4-BE49-F238E27FC236}">
                <a16:creationId xmlns:a16="http://schemas.microsoft.com/office/drawing/2014/main" id="{B3D60680-2613-5AB8-7760-C6A639A1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219" y="2146852"/>
            <a:ext cx="4083406" cy="3523697"/>
          </a:xfrm>
          <a:prstGeom prst="rect">
            <a:avLst/>
          </a:prstGeom>
        </p:spPr>
      </p:pic>
      <p:sp>
        <p:nvSpPr>
          <p:cNvPr id="3" name="TextBox 2">
            <a:extLst>
              <a:ext uri="{FF2B5EF4-FFF2-40B4-BE49-F238E27FC236}">
                <a16:creationId xmlns:a16="http://schemas.microsoft.com/office/drawing/2014/main" id="{DF463109-734B-BD78-A569-36FC1AF3DBB8}"/>
              </a:ext>
            </a:extLst>
          </p:cNvPr>
          <p:cNvSpPr txBox="1"/>
          <p:nvPr/>
        </p:nvSpPr>
        <p:spPr>
          <a:xfrm>
            <a:off x="0" y="1"/>
            <a:ext cx="10080625" cy="10376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latin typeface="Times New Roman" panose="02020603050405020304" pitchFamily="18" charset="0"/>
                <a:cs typeface="Times New Roman" panose="02020603050405020304" pitchFamily="18" charset="0"/>
              </a:rPr>
              <a:t>El Rey Ruins</a:t>
            </a:r>
            <a:endParaRPr lang="en-US" sz="4400" b="1"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8B3D4700-DE88-433B-7DBB-BFA769D253C5}"/>
              </a:ext>
            </a:extLst>
          </p:cNvPr>
          <p:cNvSpPr txBox="1"/>
          <p:nvPr/>
        </p:nvSpPr>
        <p:spPr>
          <a:xfrm>
            <a:off x="75413" y="1037691"/>
            <a:ext cx="10005211" cy="4632860"/>
          </a:xfrm>
          <a:prstGeom prst="rect">
            <a:avLst/>
          </a:prstGeom>
        </p:spPr>
        <p:txBody>
          <a:bodyPr vert="horz" lIns="91440" tIns="45720" rIns="91440" bIns="45720" rtlCol="0" anchor="t">
            <a:noAutofit/>
          </a:bodyPr>
          <a:lstStyle/>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Nestled within Cancun's bustling Hotel Zone, the El Rey Ruins offer a fascinating glimpse into the ancient Mayan civilization without the crowds often found at larger Mayan sites.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This lesser-known gem features well-preserved structures, including temples and plazas, set amidst lush greenery and a tranquil atmosphere.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Admission is a mere $5 USD, making it an affordable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option for those looking to explore history.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Visitors can wander through the ruins at their own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pace, taking in the intricate stone carvings and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learning about the site's significance.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Additionally, the area is home to a population of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friendly iguanas that bask in the sun, adding to the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charm of this historical site. </a:t>
            </a:r>
          </a:p>
        </p:txBody>
      </p:sp>
    </p:spTree>
    <p:extLst>
      <p:ext uri="{BB962C8B-B14F-4D97-AF65-F5344CB8AC3E}">
        <p14:creationId xmlns:p14="http://schemas.microsoft.com/office/powerpoint/2010/main" val="8349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n aerial view of a park with tables and umbrellas&#10;&#10;Description automatically generated">
            <a:extLst>
              <a:ext uri="{FF2B5EF4-FFF2-40B4-BE49-F238E27FC236}">
                <a16:creationId xmlns:a16="http://schemas.microsoft.com/office/drawing/2014/main" id="{90EA8058-0DE0-4911-3452-4F1F8ACEE15B}"/>
              </a:ext>
            </a:extLst>
          </p:cNvPr>
          <p:cNvPicPr>
            <a:picLocks noChangeAspect="1"/>
          </p:cNvPicPr>
          <p:nvPr/>
        </p:nvPicPr>
        <p:blipFill>
          <a:blip r:embed="rId2">
            <a:extLst>
              <a:ext uri="{28A0092B-C50C-407E-A947-70E740481C1C}">
                <a14:useLocalDpi xmlns:a14="http://schemas.microsoft.com/office/drawing/2010/main" val="0"/>
              </a:ext>
            </a:extLst>
          </a:blip>
          <a:srcRect r="6637"/>
          <a:stretch/>
        </p:blipFill>
        <p:spPr>
          <a:xfrm>
            <a:off x="1" y="3058245"/>
            <a:ext cx="4335694" cy="2612205"/>
          </a:xfrm>
          <a:prstGeom prst="rect">
            <a:avLst/>
          </a:prstGeom>
        </p:spPr>
      </p:pic>
      <p:sp>
        <p:nvSpPr>
          <p:cNvPr id="4" name="TextBox 3">
            <a:extLst>
              <a:ext uri="{FF2B5EF4-FFF2-40B4-BE49-F238E27FC236}">
                <a16:creationId xmlns:a16="http://schemas.microsoft.com/office/drawing/2014/main" id="{95281B4A-7176-DC4C-D065-D10D0D44BD4C}"/>
              </a:ext>
            </a:extLst>
          </p:cNvPr>
          <p:cNvSpPr txBox="1"/>
          <p:nvPr/>
        </p:nvSpPr>
        <p:spPr>
          <a:xfrm>
            <a:off x="235669" y="1004476"/>
            <a:ext cx="9844956" cy="2053769"/>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Parque Las Palapas is a lively and colorful park located in downtown Cancun, beloved by locals and visitors alike.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This vibrant space is a hub of activity, especially in the evenings when families and friends gather to enjoy the lively atmosphere.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park is renowned for its delicious street food stalls, where you can sample authentic Mexican dishes such as tacos, quesadillas, and </a:t>
            </a:r>
            <a:r>
              <a:rPr lang="en-US" sz="2000" dirty="0" err="1">
                <a:effectLst/>
                <a:latin typeface="Times New Roman" panose="02020603050405020304" pitchFamily="18" charset="0"/>
                <a:cs typeface="Times New Roman" panose="02020603050405020304" pitchFamily="18" charset="0"/>
              </a:rPr>
              <a:t>elotes</a:t>
            </a:r>
            <a:r>
              <a:rPr lang="en-US" sz="2000" dirty="0">
                <a:effectLst/>
                <a:latin typeface="Times New Roman" panose="02020603050405020304" pitchFamily="18" charset="0"/>
                <a:cs typeface="Times New Roman" panose="02020603050405020304" pitchFamily="18" charset="0"/>
              </a:rPr>
              <a:t>, all prepared fresh on-site. </a:t>
            </a:r>
          </a:p>
        </p:txBody>
      </p:sp>
      <p:sp>
        <p:nvSpPr>
          <p:cNvPr id="6" name="TextBox 5">
            <a:extLst>
              <a:ext uri="{FF2B5EF4-FFF2-40B4-BE49-F238E27FC236}">
                <a16:creationId xmlns:a16="http://schemas.microsoft.com/office/drawing/2014/main" id="{DBE65A53-45C0-750F-B8DF-90985E76423E}"/>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latin typeface="Times New Roman" panose="02020603050405020304" pitchFamily="18" charset="0"/>
                <a:cs typeface="Times New Roman" panose="02020603050405020304" pitchFamily="18" charset="0"/>
              </a:rPr>
              <a:t>Parque Las Palapas</a:t>
            </a:r>
            <a:endParaRPr lang="en-US" sz="4000" b="1" dirty="0">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B4AE6887-C72F-FDED-DEF5-C24D2AE0121B}"/>
              </a:ext>
            </a:extLst>
          </p:cNvPr>
          <p:cNvSpPr txBox="1"/>
          <p:nvPr/>
        </p:nvSpPr>
        <p:spPr>
          <a:xfrm>
            <a:off x="4345969" y="2632853"/>
            <a:ext cx="5744930" cy="2708434"/>
          </a:xfrm>
          <a:prstGeom prst="rect">
            <a:avLst/>
          </a:prstGeom>
          <a:noFill/>
        </p:spPr>
        <p:txBody>
          <a:bodyPr wrap="square">
            <a:spAutoFit/>
          </a:bodyPr>
          <a:lstStyle/>
          <a:p>
            <a:pPr marL="342900" indent="-342900" rtl="0">
              <a:spcAft>
                <a:spcPts val="576"/>
              </a:spcAft>
              <a:buFont typeface="Arial" panose="020B0604020202020204" pitchFamily="34" charset="0"/>
              <a:buChar char="•"/>
            </a:pPr>
            <a:endParaRPr lang="en-US" sz="2000" dirty="0">
              <a:effectLst/>
            </a:endParaRP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In addition to the culinary delights, Parque Las Palapas often hosts live music performances, cultural events, and traditional dance shows, providing an authentic taste of Mexican culture. </a:t>
            </a:r>
          </a:p>
          <a:p>
            <a:pPr marL="342900" indent="-342900" rtl="0">
              <a:spcAft>
                <a:spcPts val="576"/>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park's welcoming ambiance and friendly locals make it an ideal spot to relax, socialize, and immerse yourself in the vibrant spirit of Cancun.</a:t>
            </a:r>
          </a:p>
        </p:txBody>
      </p:sp>
    </p:spTree>
    <p:extLst>
      <p:ext uri="{BB962C8B-B14F-4D97-AF65-F5344CB8AC3E}">
        <p14:creationId xmlns:p14="http://schemas.microsoft.com/office/powerpoint/2010/main" val="6824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C7B21-9577-60B6-0C81-44830F677512}"/>
              </a:ext>
            </a:extLst>
          </p:cNvPr>
          <p:cNvSpPr txBox="1"/>
          <p:nvPr/>
        </p:nvSpPr>
        <p:spPr>
          <a:xfrm>
            <a:off x="0" y="0"/>
            <a:ext cx="10080625" cy="11374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latin typeface="Times New Roman" panose="02020603050405020304" pitchFamily="18" charset="0"/>
                <a:cs typeface="Times New Roman" panose="02020603050405020304" pitchFamily="18" charset="0"/>
              </a:rPr>
              <a:t>Mercado 28</a:t>
            </a:r>
            <a:endParaRPr lang="en-US" sz="4400" b="1"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850BC3C7-FC2B-9126-C329-8453364D9C93}"/>
              </a:ext>
            </a:extLst>
          </p:cNvPr>
          <p:cNvSpPr txBox="1"/>
          <p:nvPr/>
        </p:nvSpPr>
        <p:spPr>
          <a:xfrm>
            <a:off x="249981" y="1065521"/>
            <a:ext cx="5976158" cy="2429453"/>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Mercado 28 is a bustling flea market in downtown Cancun, offering a vibrant shopping experience filled with local flavor. </a:t>
            </a:r>
          </a:p>
          <a:p>
            <a:pPr marL="342900" indent="-342900" rtl="0">
              <a:spcAft>
                <a:spcPts val="576"/>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Visitors can haggle for souvenirs, handicrafts, and traditional Mexican goods, including handmade jewelry and textiles. </a:t>
            </a:r>
          </a:p>
        </p:txBody>
      </p:sp>
      <p:pic>
        <p:nvPicPr>
          <p:cNvPr id="4" name="Picture 3" descr="A yellow and red store front&#10;&#10;Description automatically generated">
            <a:extLst>
              <a:ext uri="{FF2B5EF4-FFF2-40B4-BE49-F238E27FC236}">
                <a16:creationId xmlns:a16="http://schemas.microsoft.com/office/drawing/2014/main" id="{AC39C966-DBD6-9BCF-B633-13B7FAF945C4}"/>
              </a:ext>
            </a:extLst>
          </p:cNvPr>
          <p:cNvPicPr>
            <a:picLocks noChangeAspect="1"/>
          </p:cNvPicPr>
          <p:nvPr/>
        </p:nvPicPr>
        <p:blipFill>
          <a:blip r:embed="rId2">
            <a:extLst>
              <a:ext uri="{28A0092B-C50C-407E-A947-70E740481C1C}">
                <a14:useLocalDpi xmlns:a14="http://schemas.microsoft.com/office/drawing/2010/main" val="0"/>
              </a:ext>
            </a:extLst>
          </a:blip>
          <a:srcRect t="-1486" b="3305"/>
          <a:stretch/>
        </p:blipFill>
        <p:spPr>
          <a:xfrm>
            <a:off x="6051480" y="1032651"/>
            <a:ext cx="4008597" cy="2385268"/>
          </a:xfrm>
          <a:prstGeom prst="rect">
            <a:avLst/>
          </a:prstGeom>
        </p:spPr>
      </p:pic>
      <p:sp>
        <p:nvSpPr>
          <p:cNvPr id="7" name="TextBox 6">
            <a:extLst>
              <a:ext uri="{FF2B5EF4-FFF2-40B4-BE49-F238E27FC236}">
                <a16:creationId xmlns:a16="http://schemas.microsoft.com/office/drawing/2014/main" id="{A06670ED-7132-953B-E9DC-2FF2C4BBE319}"/>
              </a:ext>
            </a:extLst>
          </p:cNvPr>
          <p:cNvSpPr txBox="1"/>
          <p:nvPr/>
        </p:nvSpPr>
        <p:spPr>
          <a:xfrm>
            <a:off x="229433" y="3340864"/>
            <a:ext cx="9830644" cy="2385268"/>
          </a:xfrm>
          <a:prstGeom prst="rect">
            <a:avLst/>
          </a:prstGeom>
          <a:noFill/>
        </p:spPr>
        <p:txBody>
          <a:bodyPr wrap="square">
            <a:spAutoFit/>
          </a:bodyPr>
          <a:lstStyle/>
          <a:p>
            <a:pPr marL="342900" indent="-342900" rtl="0">
              <a:spcAft>
                <a:spcPts val="576"/>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lively atmosphere is enhanced by the enticing aromas of authentic street food, with options like tamales, churros, and fresh ceviche. </a:t>
            </a:r>
          </a:p>
          <a:p>
            <a:pPr marL="342900" indent="-342900" rtl="0">
              <a:spcAft>
                <a:spcPts val="576"/>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than just a shopping destination, Mercado 28 provides a cultural experience where you can interact with local artisans and immerse yourself in Cancun's vibrant community, making it a must-visit spot for unique gifts and lively ambiance.</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8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rtl="0">
              <a:spcAft>
                <a:spcPts val="0"/>
              </a:spcAft>
            </a:pPr>
            <a:r>
              <a:rPr lang="en-US" sz="4000" b="1" dirty="0">
                <a:effectLst/>
                <a:latin typeface="Times New Roman" panose="02020603050405020304" pitchFamily="18" charset="0"/>
                <a:cs typeface="Times New Roman" panose="02020603050405020304" pitchFamily="18" charset="0"/>
              </a:rPr>
              <a:t>Dining and Food Options</a:t>
            </a:r>
            <a:endParaRPr lang="en-US" sz="400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0087" y="817540"/>
            <a:ext cx="10070537" cy="4893647"/>
          </a:xfrm>
          <a:prstGeom prst="rect">
            <a:avLst/>
          </a:prstGeom>
          <a:noFill/>
        </p:spPr>
        <p:txBody>
          <a:bodyPr wrap="square">
            <a:spAutoFit/>
          </a:bodyPr>
          <a:lstStyle/>
          <a:p>
            <a:pPr rtl="0">
              <a:spcAft>
                <a:spcPts val="0"/>
              </a:spcAft>
            </a:pPr>
            <a:r>
              <a:rPr lang="en-US" sz="2400" dirty="0">
                <a:effectLst/>
                <a:latin typeface="Times New Roman" panose="02020603050405020304" pitchFamily="18" charset="0"/>
                <a:cs typeface="Times New Roman" panose="02020603050405020304" pitchFamily="18" charset="0"/>
              </a:rPr>
              <a:t>Cancun offers everything from street food to high-end dining:</a:t>
            </a:r>
          </a:p>
          <a:p>
            <a:pPr marL="342900" indent="-342900" rtl="0">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Street Tacos</a:t>
            </a:r>
            <a:r>
              <a:rPr lang="en-US" sz="2400" dirty="0">
                <a:effectLst/>
                <a:latin typeface="Times New Roman" panose="02020603050405020304" pitchFamily="18" charset="0"/>
                <a:cs typeface="Times New Roman" panose="02020603050405020304" pitchFamily="18" charset="0"/>
              </a:rPr>
              <a:t>: Try the famous </a:t>
            </a:r>
            <a:r>
              <a:rPr lang="en-US" sz="2400" b="1" dirty="0">
                <a:effectLst/>
                <a:latin typeface="Times New Roman" panose="02020603050405020304" pitchFamily="18" charset="0"/>
                <a:cs typeface="Times New Roman" panose="02020603050405020304" pitchFamily="18" charset="0"/>
              </a:rPr>
              <a:t>tacos al pastor</a:t>
            </a:r>
            <a:r>
              <a:rPr lang="en-US" sz="2400" dirty="0">
                <a:effectLst/>
                <a:latin typeface="Times New Roman" panose="02020603050405020304" pitchFamily="18" charset="0"/>
                <a:cs typeface="Times New Roman" panose="02020603050405020304" pitchFamily="18" charset="0"/>
              </a:rPr>
              <a:t> in downtown Cancun, near Parque Las Palapas, were street vendors serve delicious and affordable eats.</a:t>
            </a:r>
          </a:p>
          <a:p>
            <a:pPr marL="342900" indent="-342900" rtl="0">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La </a:t>
            </a:r>
            <a:r>
              <a:rPr lang="en-US" sz="2400" b="1" dirty="0" err="1">
                <a:effectLst/>
                <a:latin typeface="Times New Roman" panose="02020603050405020304" pitchFamily="18" charset="0"/>
                <a:cs typeface="Times New Roman" panose="02020603050405020304" pitchFamily="18" charset="0"/>
              </a:rPr>
              <a:t>Habichuela</a:t>
            </a:r>
            <a:r>
              <a:rPr lang="en-US" sz="2400" dirty="0">
                <a:effectLst/>
                <a:latin typeface="Times New Roman" panose="02020603050405020304" pitchFamily="18" charset="0"/>
                <a:cs typeface="Times New Roman" panose="02020603050405020304" pitchFamily="18" charset="0"/>
              </a:rPr>
              <a:t>: This iconic Cancun restaurant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offers traditional Mexican and Caribbean dishes.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Expect to pay </a:t>
            </a:r>
            <a:r>
              <a:rPr lang="en-US" sz="2400" b="1" dirty="0">
                <a:effectLst/>
                <a:latin typeface="Times New Roman" panose="02020603050405020304" pitchFamily="18" charset="0"/>
                <a:cs typeface="Times New Roman" panose="02020603050405020304" pitchFamily="18" charset="0"/>
              </a:rPr>
              <a:t>$30-$50 USD</a:t>
            </a:r>
            <a:r>
              <a:rPr lang="en-US" sz="2400" dirty="0">
                <a:effectLst/>
                <a:latin typeface="Times New Roman" panose="02020603050405020304" pitchFamily="18" charset="0"/>
                <a:cs typeface="Times New Roman" panose="02020603050405020304" pitchFamily="18" charset="0"/>
              </a:rPr>
              <a:t> each for a full meal.</a:t>
            </a:r>
          </a:p>
          <a:p>
            <a:pPr marL="342900" indent="-342900" rtl="0">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Hotel Zone Dining</a:t>
            </a:r>
            <a:r>
              <a:rPr lang="en-US" sz="2400" dirty="0">
                <a:effectLst/>
                <a:latin typeface="Times New Roman" panose="02020603050405020304" pitchFamily="18" charset="0"/>
                <a:cs typeface="Times New Roman" panose="02020603050405020304" pitchFamily="18" charset="0"/>
              </a:rPr>
              <a:t>: For a more upscale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experience, many restaurants in the Hotel Zone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offer international cuisine, though they tend to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be pricier than downtown options.</a:t>
            </a:r>
            <a:endParaRPr lang="en-US" sz="2400" dirty="0">
              <a:latin typeface="Times New Roman" panose="02020603050405020304" pitchFamily="18" charset="0"/>
              <a:cs typeface="Times New Roman" panose="02020603050405020304" pitchFamily="18" charset="0"/>
            </a:endParaRPr>
          </a:p>
          <a:p>
            <a:pPr algn="ctr">
              <a:buClrTx/>
              <a:buFontTx/>
              <a:buNone/>
            </a:pPr>
            <a:r>
              <a:rPr lang="en-US" altLang="en-US" sz="2400" dirty="0">
                <a:latin typeface="Times New Roman" panose="02020603050405020304" pitchFamily="18" charset="0"/>
                <a:cs typeface="Times New Roman" panose="02020603050405020304" pitchFamily="18" charset="0"/>
              </a:rPr>
              <a:t>For those of you who just like good food,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you can’t go wrong just about anywhere you go in Cancun.</a:t>
            </a:r>
          </a:p>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and wine glasses on a table&#10;&#10;Description automatically generated">
            <a:extLst>
              <a:ext uri="{FF2B5EF4-FFF2-40B4-BE49-F238E27FC236}">
                <a16:creationId xmlns:a16="http://schemas.microsoft.com/office/drawing/2014/main" id="{7ACA7809-8A07-A51C-484D-6E66D4A73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25" y="2004339"/>
            <a:ext cx="3691113" cy="2460976"/>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00112"/>
          </a:xfrm>
          <a:prstGeom prst="rect">
            <a:avLst/>
          </a:prstGeom>
        </p:spPr>
        <p:txBody>
          <a:bodyPr vert="horz" anchor="ctr"/>
          <a:lstStyle/>
          <a:p>
            <a:pPr lvl="0" algn="ctr" rtl="0"/>
            <a:r>
              <a:rPr lang="en-US" b="1"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503434" y="1079500"/>
            <a:ext cx="9133726" cy="4140200"/>
          </a:xfrm>
          <a:prstGeom prst="rect">
            <a:avLst/>
          </a:prstGeom>
        </p:spPr>
        <p:txBody>
          <a:bodyPr vert="horz"/>
          <a:lstStyle/>
          <a:p>
            <a:r>
              <a:rPr lang="en-US" sz="2200" dirty="0">
                <a:latin typeface="Times New Roman" panose="02020603050405020304" pitchFamily="18" charset="0"/>
                <a:cs typeface="Times New Roman" panose="02020603050405020304" pitchFamily="18" charset="0"/>
              </a:rPr>
              <a:t>Cancun is a destination where history seamlessly intertwines with modern luxury, creating a unique atmosphere that appeals to a diverse range of travelers. </a:t>
            </a:r>
          </a:p>
          <a:p>
            <a:r>
              <a:rPr lang="en-US" sz="2200" dirty="0">
                <a:latin typeface="Times New Roman" panose="02020603050405020304" pitchFamily="18" charset="0"/>
                <a:cs typeface="Times New Roman" panose="02020603050405020304" pitchFamily="18" charset="0"/>
              </a:rPr>
              <a:t>Whether you're an adventure seeker, a history buff, or someone looking to unwind, Cancun has something for everyone. You can delve into the rich heritage of the ancient Mayan civilization by exploring iconic ruins like </a:t>
            </a:r>
            <a:r>
              <a:rPr lang="en-US" sz="2200" dirty="0" err="1">
                <a:latin typeface="Times New Roman" panose="02020603050405020304" pitchFamily="18" charset="0"/>
                <a:cs typeface="Times New Roman" panose="02020603050405020304" pitchFamily="18" charset="0"/>
              </a:rPr>
              <a:t>Chichen</a:t>
            </a:r>
            <a:r>
              <a:rPr lang="en-US" sz="2200" dirty="0">
                <a:latin typeface="Times New Roman" panose="02020603050405020304" pitchFamily="18" charset="0"/>
                <a:cs typeface="Times New Roman" panose="02020603050405020304" pitchFamily="18" charset="0"/>
              </a:rPr>
              <a:t> Itza and Tulum, where you can marvel at the architectural wonders and learn about the fascinating culture that once thrived in the region. </a:t>
            </a:r>
          </a:p>
          <a:p>
            <a:r>
              <a:rPr lang="en-US" sz="2200" dirty="0">
                <a:latin typeface="Times New Roman" panose="02020603050405020304" pitchFamily="18" charset="0"/>
                <a:cs typeface="Times New Roman" panose="02020603050405020304" pitchFamily="18" charset="0"/>
              </a:rPr>
              <a:t>For those seeking relaxation, Cancun's world-class beaches provide the perfect backdrop for sunbathing, swimming, and enjoying water sports. The soft, white sands and crystal-clear waters invite visitors to unwind and soak up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0"/>
            <a:ext cx="7559675" cy="1119883"/>
          </a:xfrm>
        </p:spPr>
        <p:txBody>
          <a:bodyPr anchor="ctr">
            <a:normAutofit/>
          </a:bodyPr>
          <a:lstStyle/>
          <a:p>
            <a:r>
              <a:rPr lang="en-US" sz="4400"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17834" y="1119883"/>
            <a:ext cx="6277510" cy="4550668"/>
          </a:xfrm>
        </p:spPr>
        <p:txBody>
          <a:bodyPr>
            <a:normAutofit fontScale="92500" lnSpcReduction="10000"/>
          </a:bodyPr>
          <a:lstStyle/>
          <a:p>
            <a:pPr algn="l">
              <a:buFont typeface="Wingdings" panose="05000000000000000000" pitchFamily="2" charset="2"/>
              <a:buChar char=""/>
            </a:pPr>
            <a:r>
              <a:rPr lang="en-US" altLang="en-US" sz="2800" b="1" dirty="0">
                <a:solidFill>
                  <a:schemeClr val="tx1"/>
                </a:solidFill>
              </a:rPr>
              <a:t>My Port Philosophy</a:t>
            </a:r>
            <a:endParaRPr lang="en-US" altLang="en-US" sz="2800" b="1" i="1" dirty="0">
              <a:solidFill>
                <a:schemeClr val="tx1"/>
              </a:solidFill>
            </a:endParaRPr>
          </a:p>
          <a:p>
            <a:pPr algn="l">
              <a:buFont typeface="Wingdings" panose="05000000000000000000" pitchFamily="2" charset="2"/>
              <a:buChar char=""/>
            </a:pPr>
            <a:r>
              <a:rPr lang="en-US" altLang="en-US" sz="2800" b="1" dirty="0">
                <a:solidFill>
                  <a:schemeClr val="tx1"/>
                </a:solidFill>
              </a:rPr>
              <a:t>Don’t Miss the Ship</a:t>
            </a:r>
          </a:p>
          <a:p>
            <a:pPr algn="l">
              <a:buFont typeface="Wingdings" panose="05000000000000000000" pitchFamily="2" charset="2"/>
              <a:buChar char=""/>
            </a:pPr>
            <a:r>
              <a:rPr lang="en-US" altLang="en-US" sz="2800" b="1" dirty="0">
                <a:solidFill>
                  <a:schemeClr val="tx1"/>
                </a:solidFill>
              </a:rPr>
              <a:t>Money</a:t>
            </a:r>
          </a:p>
          <a:p>
            <a:pPr algn="l">
              <a:buFont typeface="Wingdings" panose="05000000000000000000" pitchFamily="2" charset="2"/>
              <a:buChar char=""/>
            </a:pPr>
            <a:r>
              <a:rPr lang="en-US" altLang="en-US" sz="2800" b="1" dirty="0">
                <a:solidFill>
                  <a:schemeClr val="tx1"/>
                </a:solidFill>
              </a:rPr>
              <a:t>About </a:t>
            </a:r>
            <a:r>
              <a:rPr lang="en-US" sz="2800" b="1" dirty="0"/>
              <a:t>Cancun, Mexico</a:t>
            </a:r>
          </a:p>
          <a:p>
            <a:pPr algn="l">
              <a:buFont typeface="Wingdings" panose="05000000000000000000" pitchFamily="2" charset="2"/>
              <a:buChar char=""/>
            </a:pPr>
            <a:r>
              <a:rPr lang="en-US" sz="2800" b="1" dirty="0"/>
              <a:t>History of Cancun, Mexico</a:t>
            </a:r>
          </a:p>
          <a:p>
            <a:pPr algn="l">
              <a:buFont typeface="Wingdings" panose="05000000000000000000" pitchFamily="2" charset="2"/>
              <a:buChar char=""/>
            </a:pPr>
            <a:r>
              <a:rPr lang="en-US" sz="2800" b="1" dirty="0"/>
              <a:t>Transportation</a:t>
            </a:r>
          </a:p>
          <a:p>
            <a:pPr algn="l">
              <a:buFont typeface="Wingdings" panose="05000000000000000000" pitchFamily="2" charset="2"/>
              <a:buChar char=""/>
            </a:pPr>
            <a:r>
              <a:rPr lang="en-US" altLang="en-US" sz="2800" b="1" dirty="0">
                <a:solidFill>
                  <a:schemeClr val="tx1"/>
                </a:solidFill>
              </a:rPr>
              <a:t>Points of Interest</a:t>
            </a:r>
          </a:p>
          <a:p>
            <a:pPr algn="l">
              <a:buFont typeface="Wingdings" panose="05000000000000000000" pitchFamily="2" charset="2"/>
              <a:buChar char=""/>
            </a:pPr>
            <a:r>
              <a:rPr lang="en-US" altLang="en-US" sz="2800" b="1" dirty="0">
                <a:solidFill>
                  <a:schemeClr val="tx1"/>
                </a:solidFill>
              </a:rPr>
              <a:t>Places to see or at least consider</a:t>
            </a:r>
          </a:p>
          <a:p>
            <a:pPr algn="l">
              <a:buFont typeface="Wingdings" panose="05000000000000000000" pitchFamily="2" charset="2"/>
              <a:buChar char=""/>
            </a:pPr>
            <a:r>
              <a:rPr lang="en-US" altLang="en-US" sz="2800" b="1" dirty="0">
                <a:solidFill>
                  <a:schemeClr val="tx1"/>
                </a:solidFill>
              </a:rPr>
              <a:t>A few restaurant recommendations</a:t>
            </a:r>
          </a:p>
          <a:p>
            <a:pPr algn="l">
              <a:buFont typeface="Wingdings" panose="05000000000000000000" pitchFamily="2" charset="2"/>
              <a:buChar char=""/>
            </a:pPr>
            <a:r>
              <a:rPr lang="en-US" altLang="en-US" sz="28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761695"/>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anose="02020603050405020304" pitchFamily="18" charset="0"/>
                <a:cs typeface="Times New Roman" panose="02020603050405020304" pitchFamily="18"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2003695"/>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Cancun!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3508672" y="226750"/>
            <a:ext cx="6608345" cy="630235"/>
          </a:xfrm>
        </p:spPr>
        <p:txBody>
          <a:bodyPr vert="horz" lIns="91440" tIns="45720" rIns="91440" bIns="45720" rtlCol="0" anchor="b">
            <a:noAutofit/>
          </a:bodyPr>
          <a:lstStyle/>
          <a:p>
            <a:pPr lvl="0" algn="ctr" defTabSz="914400"/>
            <a:r>
              <a:rPr lang="en-US" sz="4000" b="1" dirty="0">
                <a:latin typeface="Times New Roman" panose="02020603050405020304" pitchFamily="18" charset="0"/>
                <a:cs typeface="Times New Roman" panose="02020603050405020304" pitchFamily="18" charset="0"/>
              </a:rPr>
              <a:t>My Port Philosophy</a:t>
            </a:r>
          </a:p>
        </p:txBody>
      </p:sp>
      <p:pic>
        <p:nvPicPr>
          <p:cNvPr id="5" name="Picture 4" descr="Lisbon rooftops">
            <a:extLst>
              <a:ext uri="{FF2B5EF4-FFF2-40B4-BE49-F238E27FC236}">
                <a16:creationId xmlns:a16="http://schemas.microsoft.com/office/drawing/2014/main" id="{742AFD6D-8F5E-BCB3-77E5-2B1B964DA03A}"/>
              </a:ext>
            </a:extLst>
          </p:cNvPr>
          <p:cNvPicPr>
            <a:picLocks noChangeAspect="1"/>
          </p:cNvPicPr>
          <p:nvPr/>
        </p:nvPicPr>
        <p:blipFill rotWithShape="1">
          <a:blip r:embed="rId3"/>
          <a:srcRect l="22167" r="36989"/>
          <a:stretch/>
        </p:blipFill>
        <p:spPr>
          <a:xfrm>
            <a:off x="20" y="10"/>
            <a:ext cx="3469739" cy="5670540"/>
          </a:xfrm>
          <a:prstGeom prst="rect">
            <a:avLst/>
          </a:prstGeom>
          <a:effectLst/>
        </p:spPr>
      </p:pic>
      <p:sp>
        <p:nvSpPr>
          <p:cNvPr id="3" name="TextBox 2">
            <a:extLst>
              <a:ext uri="{FF2B5EF4-FFF2-40B4-BE49-F238E27FC236}">
                <a16:creationId xmlns:a16="http://schemas.microsoft.com/office/drawing/2014/main" id="{7101FCFF-5821-28D3-CCE4-9ACE0EED3760}"/>
              </a:ext>
            </a:extLst>
          </p:cNvPr>
          <p:cNvSpPr txBox="1"/>
          <p:nvPr/>
        </p:nvSpPr>
        <p:spPr>
          <a:xfrm>
            <a:off x="3668890" y="1083734"/>
            <a:ext cx="6287910" cy="3972504"/>
          </a:xfrm>
          <a:prstGeom prst="rect">
            <a:avLst/>
          </a:prstGeom>
        </p:spPr>
        <p:txBody>
          <a:bodyPr vert="horz" lIns="91440" tIns="45720" rIns="91440" bIns="45720" rtlCol="0" anchorCtr="0" compatLnSpc="0">
            <a:noAutofit/>
          </a:bodyPr>
          <a:lstStyle/>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I have been cruising for over 45 years and have taken over 100 cruises.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So, I consider myself an experienced cruiser.</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The information I will present is based on those many years of experience.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When I am on a cruise where the city, I want to visit is not the port city,  I always recommend taking a ship’s tour.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But when I am in a port with multiple attractions nearby and easy to see on my own -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I will do it on my own.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This presentation is for that type of port.</a:t>
            </a:r>
            <a:endParaRPr lang="en-US" sz="2200" b="0" i="0" u="none" strike="noStrike" dirty="0">
              <a:ln>
                <a:noFill/>
              </a:l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marL="285750" indent="-285750" algn="ctr"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4" name="Picture 3" descr="A cruise ship sailing through the ocean&#10;&#10;Description automatically generated">
            <a:extLst>
              <a:ext uri="{FF2B5EF4-FFF2-40B4-BE49-F238E27FC236}">
                <a16:creationId xmlns:a16="http://schemas.microsoft.com/office/drawing/2014/main" id="{4EFE56E8-DA30-A774-2CB5-92CC4AA5697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2073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30244" y="3950482"/>
            <a:ext cx="3538838"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5000" b="1" i="0" u="none" strike="noStrike" baseline="0" dirty="0">
                <a:ln>
                  <a:noFill/>
                </a:ln>
                <a:latin typeface="Times New Roman" panose="02020603050405020304" pitchFamily="18" charset="0"/>
                <a:ea typeface="+mj-ea"/>
                <a:cs typeface="Times New Roman" panose="02020603050405020304" pitchFamily="18" charset="0"/>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3961902"/>
            <a:ext cx="5703116" cy="14471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85000" lnSpcReduction="10000"/>
          </a:bodyPr>
          <a:lstStyle/>
          <a:p>
            <a:pPr marL="0" marR="0" lvl="0" indent="-228600">
              <a:lnSpc>
                <a:spcPct val="11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Peso is the official currency of Mexico</a:t>
            </a:r>
          </a:p>
          <a:p>
            <a:pPr marL="0" marR="0" lvl="0" indent="-228600">
              <a:lnSpc>
                <a:spcPct val="11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Official Exchange is 100 Pesos is $5.80 US</a:t>
            </a:r>
          </a:p>
          <a:p>
            <a:pPr marL="0" marR="0" lvl="0" indent="-228600">
              <a:lnSpc>
                <a:spcPct val="11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Or 17.35 Pesos to the US Dollar</a:t>
            </a:r>
          </a:p>
          <a:p>
            <a:pPr indent="-228600">
              <a:lnSpc>
                <a:spcPct val="11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Most places in Mexico use 20 pesos to the Dollar</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0"/>
            <a:ext cx="10078104" cy="138271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About Cancun</a:t>
            </a:r>
          </a:p>
        </p:txBody>
      </p:sp>
      <p:sp>
        <p:nvSpPr>
          <p:cNvPr id="4" name="TextBox 3">
            <a:extLst>
              <a:ext uri="{FF2B5EF4-FFF2-40B4-BE49-F238E27FC236}">
                <a16:creationId xmlns:a16="http://schemas.microsoft.com/office/drawing/2014/main" id="{37EEE0CB-3BF6-2506-8DF4-E39CCFB3B762}"/>
              </a:ext>
            </a:extLst>
          </p:cNvPr>
          <p:cNvSpPr txBox="1"/>
          <p:nvPr/>
        </p:nvSpPr>
        <p:spPr>
          <a:xfrm>
            <a:off x="149087" y="1486510"/>
            <a:ext cx="9750287" cy="4184039"/>
          </a:xfrm>
          <a:prstGeom prst="rect">
            <a:avLst/>
          </a:prstGeom>
        </p:spPr>
        <p:txBody>
          <a:bodyPr vert="horz" lIns="91440" tIns="45720" rIns="91440" bIns="45720" rtlCol="0" anchor="t">
            <a:noAutofit/>
          </a:bodyPr>
          <a:lstStyle/>
          <a:p>
            <a:pPr marL="285750" indent="-285750" rtl="0">
              <a:spcAft>
                <a:spcPts val="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Cancun, with its stunning Caribbean beaches,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rich history, and vibrant culture, is one of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Mexico’s top destinations for travelers. </a:t>
            </a:r>
          </a:p>
          <a:p>
            <a:pPr marL="285750" indent="-285750" rtl="0">
              <a:spcAft>
                <a:spcPts val="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Whether you're visiting as part of a cruise or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on an extended stay, Cancun offers a diverse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array of attractions, from ancient ruins to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lively nightlife. </a:t>
            </a:r>
          </a:p>
          <a:p>
            <a:pPr marL="285750" indent="-28575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Let’s explore Cancun's highlights, from its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historical roots to its top sights, </a:t>
            </a:r>
            <a:r>
              <a:rPr lang="en-US" sz="2400" dirty="0">
                <a:latin typeface="Times New Roman" panose="02020603050405020304" pitchFamily="18" charset="0"/>
                <a:cs typeface="Times New Roman" panose="02020603050405020304" pitchFamily="18" charset="0"/>
              </a:rPr>
              <a:t>transportation options, and dining recommendations.</a:t>
            </a:r>
          </a:p>
          <a:p>
            <a:pPr marL="285750" indent="-285750" rtl="0">
              <a:spcAft>
                <a:spcPts val="0"/>
              </a:spcAft>
              <a:buFont typeface="Arial" panose="020B0604020202020204" pitchFamily="34" charset="0"/>
              <a:buChar char="•"/>
            </a:pPr>
            <a:endParaRPr lang="en-US" sz="2400" dirty="0">
              <a:effectLst/>
            </a:endParaRPr>
          </a:p>
        </p:txBody>
      </p:sp>
      <p:pic>
        <p:nvPicPr>
          <p:cNvPr id="6" name="Picture 5" descr="A colorful sign on a wall&#10;&#10;Description automatically generated">
            <a:extLst>
              <a:ext uri="{FF2B5EF4-FFF2-40B4-BE49-F238E27FC236}">
                <a16:creationId xmlns:a16="http://schemas.microsoft.com/office/drawing/2014/main" id="{C1283A7C-0A46-2D57-43F4-76D54653A55D}"/>
              </a:ext>
            </a:extLst>
          </p:cNvPr>
          <p:cNvPicPr>
            <a:picLocks noChangeAspect="1"/>
          </p:cNvPicPr>
          <p:nvPr/>
        </p:nvPicPr>
        <p:blipFill>
          <a:blip r:embed="rId3">
            <a:extLst>
              <a:ext uri="{28A0092B-C50C-407E-A947-70E740481C1C}">
                <a14:useLocalDpi xmlns:a14="http://schemas.microsoft.com/office/drawing/2010/main" val="0"/>
              </a:ext>
            </a:extLst>
          </a:blip>
          <a:srcRect l="3138" r="3385"/>
          <a:stretch/>
        </p:blipFill>
        <p:spPr>
          <a:xfrm>
            <a:off x="6226686" y="1580522"/>
            <a:ext cx="3851418" cy="29119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44563"/>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Historical Cancun, Mexico</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4294967295"/>
          </p:nvPr>
        </p:nvSpPr>
        <p:spPr>
          <a:xfrm>
            <a:off x="0" y="5256213"/>
            <a:ext cx="2266950" cy="301625"/>
          </a:xfrm>
          <a:prstGeom prst="rect">
            <a:avLst/>
          </a:prstGeo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4/21/2025</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pic>
        <p:nvPicPr>
          <p:cNvPr id="5" name="Picture 4" descr="A church with a stone staircase&#10;&#10;Description automatically generated">
            <a:extLst>
              <a:ext uri="{FF2B5EF4-FFF2-40B4-BE49-F238E27FC236}">
                <a16:creationId xmlns:a16="http://schemas.microsoft.com/office/drawing/2014/main" id="{26E497AC-1F05-3B32-660F-1D0FC1AEB974}"/>
              </a:ext>
            </a:extLst>
          </p:cNvPr>
          <p:cNvPicPr>
            <a:picLocks noChangeAspect="1"/>
          </p:cNvPicPr>
          <p:nvPr/>
        </p:nvPicPr>
        <p:blipFill rotWithShape="1">
          <a:blip r:embed="rId3">
            <a:extLst>
              <a:ext uri="{28A0092B-C50C-407E-A947-70E740481C1C}">
                <a14:useLocalDpi xmlns:a14="http://schemas.microsoft.com/office/drawing/2010/main" val="0"/>
              </a:ext>
            </a:extLst>
          </a:blip>
          <a:srcRect l="14677" r="22406" b="-2"/>
          <a:stretch/>
        </p:blipFill>
        <p:spPr>
          <a:xfrm>
            <a:off x="82931" y="1655403"/>
            <a:ext cx="3260865" cy="345959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extBox 6">
            <a:extLst>
              <a:ext uri="{FF2B5EF4-FFF2-40B4-BE49-F238E27FC236}">
                <a16:creationId xmlns:a16="http://schemas.microsoft.com/office/drawing/2014/main" id="{7900EF10-03BE-FEFA-500B-1EAF51A1B065}"/>
              </a:ext>
            </a:extLst>
          </p:cNvPr>
          <p:cNvSpPr txBox="1"/>
          <p:nvPr/>
        </p:nvSpPr>
        <p:spPr>
          <a:xfrm>
            <a:off x="3343796" y="1141412"/>
            <a:ext cx="6734309" cy="4529137"/>
          </a:xfrm>
          <a:prstGeom prst="rect">
            <a:avLst/>
          </a:prstGeom>
        </p:spPr>
        <p:txBody>
          <a:bodyPr vert="horz" lIns="91440" tIns="45720" rIns="91440" bIns="45720" rtlCol="0" anchor="t">
            <a:noAutofit/>
          </a:bodyPr>
          <a:lstStyle/>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Cancun's history traces back to the ancient Mayan civilization, which thrived in the region from around 250 AD to 900 AD.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Mayans built many famous ruins in and around Cancun, including El Rey and the majestic </a:t>
            </a:r>
            <a:r>
              <a:rPr lang="en-US" sz="2000" dirty="0" err="1">
                <a:latin typeface="Times New Roman" panose="02020603050405020304" pitchFamily="18" charset="0"/>
                <a:cs typeface="Times New Roman" panose="02020603050405020304" pitchFamily="18" charset="0"/>
              </a:rPr>
              <a:t>Chichen</a:t>
            </a:r>
            <a:r>
              <a:rPr lang="en-US" sz="2000" dirty="0">
                <a:latin typeface="Times New Roman" panose="02020603050405020304" pitchFamily="18" charset="0"/>
                <a:cs typeface="Times New Roman" panose="02020603050405020304" pitchFamily="18" charset="0"/>
              </a:rPr>
              <a:t> Itza, a UNESCO World Heritage site.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the early 16th century, Spanish arrival in the Yucatan Peninsula marked the decline of Mayan dominance. For centuries, Cancun remained sparsely populated and primarily used for fishing. </a:t>
            </a:r>
          </a:p>
          <a:p>
            <a:pPr marL="342900" indent="-342900" rtl="0">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wasn't until the 1970s that the Mexican government began developing Cancun into a tourism hub, transforming it into the bustling resort destination it is today, renowned for its beaches, luxurious resorts, and cultural treasures.</a:t>
            </a:r>
            <a:endParaRPr lang="en-US" sz="200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Cancun</a:t>
            </a:r>
            <a:endParaRPr lang="en-US" sz="4400" dirty="0"/>
          </a:p>
        </p:txBody>
      </p:sp>
      <p:pic>
        <p:nvPicPr>
          <p:cNvPr id="4" name="Picture 3" descr="A map of the mayan region&#10;&#10;Description automatically generated">
            <a:extLst>
              <a:ext uri="{FF2B5EF4-FFF2-40B4-BE49-F238E27FC236}">
                <a16:creationId xmlns:a16="http://schemas.microsoft.com/office/drawing/2014/main" id="{103297A0-D9B9-F6AE-47C6-8571FF1D8432}"/>
              </a:ext>
            </a:extLst>
          </p:cNvPr>
          <p:cNvPicPr>
            <a:picLocks noChangeAspect="1"/>
          </p:cNvPicPr>
          <p:nvPr/>
        </p:nvPicPr>
        <p:blipFill>
          <a:blip r:embed="rId3">
            <a:extLst>
              <a:ext uri="{28A0092B-C50C-407E-A947-70E740481C1C}">
                <a14:useLocalDpi xmlns:a14="http://schemas.microsoft.com/office/drawing/2010/main" val="0"/>
              </a:ext>
            </a:extLst>
          </a:blip>
          <a:srcRect t="5005" b="12096"/>
          <a:stretch/>
        </p:blipFill>
        <p:spPr>
          <a:xfrm>
            <a:off x="609600" y="-1922"/>
            <a:ext cx="8897815" cy="5672472"/>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map of a resort&#10;&#10;Description automatically generated">
            <a:extLst>
              <a:ext uri="{FF2B5EF4-FFF2-40B4-BE49-F238E27FC236}">
                <a16:creationId xmlns:a16="http://schemas.microsoft.com/office/drawing/2014/main" id="{2B1C9B61-AE03-3F7C-8FFA-5626D4E50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10719" cy="5670550"/>
          </a:xfrm>
          <a:prstGeom prst="rect">
            <a:avLst/>
          </a:prstGeom>
        </p:spPr>
      </p:pic>
      <p:sp>
        <p:nvSpPr>
          <p:cNvPr id="6" name="TextBox 5">
            <a:extLst>
              <a:ext uri="{FF2B5EF4-FFF2-40B4-BE49-F238E27FC236}">
                <a16:creationId xmlns:a16="http://schemas.microsoft.com/office/drawing/2014/main" id="{6923031C-761B-3769-2EB6-98CD84B6E35B}"/>
              </a:ext>
            </a:extLst>
          </p:cNvPr>
          <p:cNvSpPr txBox="1"/>
          <p:nvPr/>
        </p:nvSpPr>
        <p:spPr>
          <a:xfrm>
            <a:off x="5435030" y="328773"/>
            <a:ext cx="4458984" cy="5016758"/>
          </a:xfrm>
          <a:prstGeom prst="rect">
            <a:avLst/>
          </a:prstGeom>
          <a:noFill/>
        </p:spPr>
        <p:txBody>
          <a:bodyPr wrap="square">
            <a:spAutoFit/>
          </a:bodyPr>
          <a:lstStyle/>
          <a:p>
            <a:r>
              <a:rPr lang="en-US" sz="3200" b="1" dirty="0">
                <a:effectLst/>
                <a:latin typeface="Times New Roman" panose="02020603050405020304" pitchFamily="18" charset="0"/>
                <a:cs typeface="Times New Roman" panose="02020603050405020304" pitchFamily="18" charset="0"/>
              </a:rPr>
              <a:t>Some Points of Interest:</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Isla </a:t>
            </a:r>
            <a:r>
              <a:rPr lang="en-US" sz="3200" dirty="0" err="1">
                <a:effectLst/>
                <a:latin typeface="Times New Roman" panose="02020603050405020304" pitchFamily="18" charset="0"/>
                <a:cs typeface="Times New Roman" panose="02020603050405020304" pitchFamily="18" charset="0"/>
              </a:rPr>
              <a:t>Mujeres</a:t>
            </a:r>
            <a:r>
              <a:rPr lang="en-US" sz="3200" dirty="0">
                <a:effectLst/>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Playa del Carmen </a:t>
            </a:r>
          </a:p>
          <a:p>
            <a:pPr marL="457200" indent="-457200">
              <a:buFont typeface="Arial" panose="020B0604020202020204" pitchFamily="34" charset="0"/>
              <a:buChar char="•"/>
            </a:pPr>
            <a:r>
              <a:rPr lang="en-US" sz="3200" dirty="0" err="1">
                <a:effectLst/>
                <a:latin typeface="Times New Roman" panose="02020603050405020304" pitchFamily="18" charset="0"/>
                <a:cs typeface="Times New Roman" panose="02020603050405020304" pitchFamily="18" charset="0"/>
              </a:rPr>
              <a:t>Chichen</a:t>
            </a:r>
            <a:r>
              <a:rPr lang="en-US" sz="3200" dirty="0">
                <a:effectLst/>
                <a:latin typeface="Times New Roman" panose="02020603050405020304" pitchFamily="18" charset="0"/>
                <a:cs typeface="Times New Roman" panose="02020603050405020304" pitchFamily="18" charset="0"/>
              </a:rPr>
              <a:t> Itza </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Tulum Ruins </a:t>
            </a:r>
          </a:p>
          <a:p>
            <a:pPr marL="457200" indent="-457200">
              <a:buFont typeface="Arial" panose="020B0604020202020204" pitchFamily="34" charset="0"/>
              <a:buChar char="•"/>
            </a:pPr>
            <a:r>
              <a:rPr lang="en-US" sz="3200" dirty="0" err="1">
                <a:effectLst/>
                <a:latin typeface="Times New Roman" panose="02020603050405020304" pitchFamily="18" charset="0"/>
                <a:cs typeface="Times New Roman" panose="02020603050405020304" pitchFamily="18" charset="0"/>
              </a:rPr>
              <a:t>Xel</a:t>
            </a:r>
            <a:r>
              <a:rPr lang="en-US" sz="3200" dirty="0">
                <a:effectLst/>
                <a:latin typeface="Times New Roman" panose="02020603050405020304" pitchFamily="18" charset="0"/>
                <a:cs typeface="Times New Roman" panose="02020603050405020304" pitchFamily="18" charset="0"/>
              </a:rPr>
              <a:t>-Ha Park </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Underwater Museum </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Coba Ruins </a:t>
            </a:r>
          </a:p>
          <a:p>
            <a:pPr marL="457200" indent="-457200">
              <a:buFont typeface="Arial" panose="020B0604020202020204" pitchFamily="34" charset="0"/>
              <a:buChar char="•"/>
            </a:pPr>
            <a:r>
              <a:rPr lang="en-US" sz="3200" dirty="0">
                <a:effectLst/>
                <a:latin typeface="Times New Roman" panose="02020603050405020304" pitchFamily="18" charset="0"/>
                <a:cs typeface="Times New Roman" panose="02020603050405020304" pitchFamily="18" charset="0"/>
              </a:rPr>
              <a:t>Isla </a:t>
            </a:r>
            <a:r>
              <a:rPr lang="en-US" sz="3200" dirty="0" err="1">
                <a:effectLst/>
                <a:latin typeface="Times New Roman" panose="02020603050405020304" pitchFamily="18" charset="0"/>
                <a:cs typeface="Times New Roman" panose="02020603050405020304" pitchFamily="18" charset="0"/>
              </a:rPr>
              <a:t>Contoy</a:t>
            </a:r>
            <a:r>
              <a:rPr lang="en-US" sz="3200" dirty="0">
                <a:effectLst/>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err="1">
                <a:effectLst/>
                <a:latin typeface="Times New Roman" panose="02020603050405020304" pitchFamily="18" charset="0"/>
                <a:cs typeface="Times New Roman" panose="02020603050405020304" pitchFamily="18" charset="0"/>
              </a:rPr>
              <a:t>Xcaret</a:t>
            </a:r>
            <a:r>
              <a:rPr lang="en-US" sz="3200" dirty="0">
                <a:effectLst/>
                <a:latin typeface="Times New Roman" panose="02020603050405020304" pitchFamily="18" charset="0"/>
                <a:cs typeface="Times New Roman" panose="02020603050405020304" pitchFamily="18" charset="0"/>
              </a:rPr>
              <a:t> Park </a:t>
            </a:r>
          </a:p>
        </p:txBody>
      </p:sp>
    </p:spTree>
    <p:extLst>
      <p:ext uri="{BB962C8B-B14F-4D97-AF65-F5344CB8AC3E}">
        <p14:creationId xmlns:p14="http://schemas.microsoft.com/office/powerpoint/2010/main" val="1922288711"/>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1874</Words>
  <Application>Microsoft Office PowerPoint</Application>
  <PresentationFormat>Custom</PresentationFormat>
  <Paragraphs>124</Paragraphs>
  <Slides>20</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Liberation Sans</vt:lpstr>
      <vt:lpstr>Times New Roman</vt:lpstr>
      <vt:lpstr>Wingdings</vt:lpstr>
      <vt:lpstr>Default</vt:lpstr>
      <vt:lpstr>Office Theme</vt:lpstr>
      <vt:lpstr>Cancun, Mexico Presented by Marc Silver</vt:lpstr>
      <vt:lpstr>What I Will Cover</vt:lpstr>
      <vt:lpstr>My Port Philosophy</vt:lpstr>
      <vt:lpstr>PowerPoint Presentation</vt:lpstr>
      <vt:lpstr>PowerPoint Presentation</vt:lpstr>
      <vt:lpstr>About Cancun</vt:lpstr>
      <vt:lpstr>Historical Cancun, 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133</cp:revision>
  <dcterms:created xsi:type="dcterms:W3CDTF">2023-03-25T21:24:27Z</dcterms:created>
  <dcterms:modified xsi:type="dcterms:W3CDTF">2025-04-22T02:30:10Z</dcterms:modified>
</cp:coreProperties>
</file>