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26_C8695769.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2" r:id="rId3"/>
    <p:sldId id="298" r:id="rId4"/>
    <p:sldId id="308" r:id="rId5"/>
    <p:sldId id="307" r:id="rId6"/>
    <p:sldId id="306" r:id="rId7"/>
    <p:sldId id="261" r:id="rId8"/>
    <p:sldId id="310" r:id="rId9"/>
    <p:sldId id="291" r:id="rId10"/>
    <p:sldId id="311" r:id="rId11"/>
    <p:sldId id="293" r:id="rId12"/>
    <p:sldId id="294" r:id="rId13"/>
    <p:sldId id="309" r:id="rId14"/>
    <p:sldId id="292" r:id="rId15"/>
    <p:sldId id="312" r:id="rId16"/>
    <p:sldId id="314" r:id="rId17"/>
    <p:sldId id="313" r:id="rId18"/>
    <p:sldId id="315" r:id="rId19"/>
    <p:sldId id="257" r:id="rId20"/>
    <p:sldId id="304"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343" autoAdjust="0"/>
  </p:normalViewPr>
  <p:slideViewPr>
    <p:cSldViewPr snapToGrid="0" showGuides="1">
      <p:cViewPr varScale="1">
        <p:scale>
          <a:sx n="81" d="100"/>
          <a:sy n="81" d="100"/>
        </p:scale>
        <p:origin x="852" y="96"/>
      </p:cViewPr>
      <p:guideLst>
        <p:guide orient="horz" pos="134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omments/modernComment_126_C8695769.xml><?xml version="1.0" encoding="utf-8"?>
<p188:cmLst xmlns:a="http://schemas.openxmlformats.org/drawingml/2006/main" xmlns:r="http://schemas.openxmlformats.org/officeDocument/2006/relationships" xmlns:p188="http://schemas.microsoft.com/office/powerpoint/2018/8/main">
  <p188:cm id="{66712714-567A-4B65-A88B-F55404DED3A3}" authorId="{5A6809BF-033D-8017-B196-2FD9BEB1A563}" created="2024-10-09T20:50:20.704">
    <ac:deMkLst xmlns:ac="http://schemas.microsoft.com/office/drawing/2013/main/command">
      <pc:docMk xmlns:pc="http://schemas.microsoft.com/office/powerpoint/2013/main/command"/>
      <pc:sldMk xmlns:pc="http://schemas.microsoft.com/office/powerpoint/2013/main/command" cId="3362346857" sldId="294"/>
      <ac:spMk id="7" creationId="{6F9210B8-6EE5-85FB-1A6D-4D209C799F17}"/>
    </ac:deMkLst>
    <p188:txBody>
      <a:bodyPr/>
      <a:lstStyle/>
      <a:p>
        <a:r>
          <a:rPr lang="en-US"/>
          <a:t>Some 40 varieties are grown in Quebec, with the most commonly planted being Maréchal Foch, Frontenac, Sainte-Croix, Vidal and Seyval blanc.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a:p>
        </p:txBody>
      </p:sp>
    </p:spTree>
    <p:extLst>
      <p:ext uri="{BB962C8B-B14F-4D97-AF65-F5344CB8AC3E}">
        <p14:creationId xmlns:p14="http://schemas.microsoft.com/office/powerpoint/2010/main" val="52839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4</a:t>
            </a:fld>
            <a:endParaRPr lang="en-US"/>
          </a:p>
        </p:txBody>
      </p:sp>
    </p:spTree>
    <p:extLst>
      <p:ext uri="{BB962C8B-B14F-4D97-AF65-F5344CB8AC3E}">
        <p14:creationId xmlns:p14="http://schemas.microsoft.com/office/powerpoint/2010/main" val="164434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19</a:t>
            </a:fld>
            <a:endParaRPr lang="en-US"/>
          </a:p>
        </p:txBody>
      </p:sp>
    </p:spTree>
    <p:extLst>
      <p:ext uri="{BB962C8B-B14F-4D97-AF65-F5344CB8AC3E}">
        <p14:creationId xmlns:p14="http://schemas.microsoft.com/office/powerpoint/2010/main" val="2815124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20</a:t>
            </a:fld>
            <a:endParaRPr lang="en-US"/>
          </a:p>
        </p:txBody>
      </p:sp>
    </p:spTree>
    <p:extLst>
      <p:ext uri="{BB962C8B-B14F-4D97-AF65-F5344CB8AC3E}">
        <p14:creationId xmlns:p14="http://schemas.microsoft.com/office/powerpoint/2010/main" val="323884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12/3/2024</a:t>
            </a:fld>
            <a:endParaRPr lang="en-US"/>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12/3/2024</a:t>
            </a:fld>
            <a:endParaRPr lang="en-US"/>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microsoft.com/office/2018/10/relationships/comments" Target="../comments/modernComment_126_C869576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flag and a flag&#10;&#10;Description automatically generated with medium confidence">
            <a:extLst>
              <a:ext uri="{FF2B5EF4-FFF2-40B4-BE49-F238E27FC236}">
                <a16:creationId xmlns:a16="http://schemas.microsoft.com/office/drawing/2014/main" id="{C123FAA4-731C-B57C-B02D-0198770A87A8}"/>
              </a:ext>
            </a:extLst>
          </p:cNvPr>
          <p:cNvPicPr>
            <a:picLocks noChangeAspect="1"/>
          </p:cNvPicPr>
          <p:nvPr/>
        </p:nvPicPr>
        <p:blipFill>
          <a:blip r:embed="rId3">
            <a:extLst>
              <a:ext uri="{28A0092B-C50C-407E-A947-70E740481C1C}">
                <a14:useLocalDpi xmlns:a14="http://schemas.microsoft.com/office/drawing/2010/main" val="0"/>
              </a:ext>
            </a:extLst>
          </a:blip>
          <a:srcRect l="24623" r="7570"/>
          <a:stretch/>
        </p:blipFill>
        <p:spPr>
          <a:xfrm>
            <a:off x="-1" y="0"/>
            <a:ext cx="12192001"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0"/>
            <a:ext cx="12192000" cy="5436296"/>
          </a:xfrm>
        </p:spPr>
        <p:txBody>
          <a:bodyPr anchor="ctr">
            <a:noAutofit/>
          </a:bodyPr>
          <a:lstStyle/>
          <a:p>
            <a:r>
              <a:rPr lang="en-US" sz="6000" b="1" kern="100" dirty="0">
                <a:solidFill>
                  <a:srgbClr val="FFFF00"/>
                </a:solidFill>
                <a:effectLst/>
                <a:latin typeface="Times New Roman" panose="02020603050405020304" pitchFamily="18" charset="0"/>
                <a:ea typeface="Aptos" panose="020B0004020202020204" pitchFamily="34" charset="0"/>
                <a:cs typeface="Times New Roman" panose="02020603050405020304" pitchFamily="18" charset="0"/>
              </a:rPr>
              <a:t>The Evolution of Canadian Wine</a:t>
            </a:r>
            <a:br>
              <a:rPr lang="en-US" kern="100" dirty="0">
                <a:solidFill>
                  <a:srgbClr val="FFFF00"/>
                </a:solidFill>
                <a:effectLst/>
                <a:ea typeface="Aptos" panose="020B0004020202020204" pitchFamily="34" charset="0"/>
              </a:rPr>
            </a:br>
            <a:br>
              <a:rPr lang="en-US" sz="18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rgbClr val="FFFF00"/>
                </a:solidFill>
                <a:effectLst/>
                <a:latin typeface="Times New Roman, serif"/>
              </a:rPr>
              <a:t>Presented by</a:t>
            </a:r>
            <a:br>
              <a:rPr lang="en-US" sz="2800" dirty="0">
                <a:solidFill>
                  <a:srgbClr val="FFFF00"/>
                </a:solidFill>
                <a:effectLst/>
              </a:rPr>
            </a:br>
            <a:r>
              <a:rPr lang="en-US" b="1" dirty="0">
                <a:solidFill>
                  <a:srgbClr val="FFFF00"/>
                </a:solidFill>
                <a:effectLst/>
                <a:latin typeface="Times New Roman, serif"/>
              </a:rPr>
              <a:t>Marc Silver</a:t>
            </a:r>
            <a:endParaRPr lang="en-US" sz="60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r>
              <a:rPr lang="en-US" b="1" dirty="0">
                <a:effectLst/>
                <a:latin typeface="Times New Roman" panose="02020603050405020304" pitchFamily="18" charset="0"/>
                <a:ea typeface="Aptos" panose="020B0004020202020204" pitchFamily="34" charset="0"/>
              </a:rPr>
              <a:t>Regional Breakdown</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8"/>
            <a:ext cx="11181508" cy="5864350"/>
          </a:xfrm>
        </p:spPr>
        <p:txBody>
          <a:bodyPr>
            <a:norm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Prince Edward County (Ontario)</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Location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Southeast of Toronto, on the northern shore of Lake Ontario.</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Limestone-rich soils and a cooler, maritime climate.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Climate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Short growing season, but moderated by Lake Ontario.</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Predominant Varieties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Chardonnay, Pinot Noir, Gamay.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 Characteristics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Crisp acidity, mineral undertones, and elegant structure.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6815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342900" marR="0" lvl="0" indent="-342900">
              <a:lnSpc>
                <a:spcPct val="115000"/>
              </a:lnSpc>
              <a:spcBef>
                <a:spcPts val="0"/>
              </a:spcBef>
              <a:spcAft>
                <a:spcPts val="800"/>
              </a:spcAft>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Lake Erie North Shore (Ontario)</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0" y="1560577"/>
            <a:ext cx="12192000" cy="5297423"/>
          </a:xfrm>
        </p:spPr>
        <p:txBody>
          <a:bodyPr>
            <a:normAutofit/>
          </a:bodyPr>
          <a:lstStyle/>
          <a:p>
            <a:pPr marL="742950" marR="0" lvl="1" indent="-28575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Production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smaller region but growing in prominence for its rich, full-bodied reds.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Tourism</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Close to Windsor and Detroit, with a quieter wine scene ideal for intimate vineyard experiences.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Unique Qualities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Warmer than most Canadian wine regions due to its southern latitude, with a long growing season.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Why Visit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Hidden gems of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wineries, historic sites, and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serene vineyards.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endParaRPr lang="en-US" sz="2600" kern="100" dirty="0">
              <a:effectLst/>
              <a:ea typeface="Aptos" panose="020B0004020202020204" pitchFamily="34" charset="0"/>
            </a:endParaRPr>
          </a:p>
          <a:p>
            <a:pPr algn="l"/>
            <a:endParaRPr lang="en-US" dirty="0"/>
          </a:p>
        </p:txBody>
      </p:sp>
      <p:pic>
        <p:nvPicPr>
          <p:cNvPr id="5" name="Picture 4" descr="A map of the united states&#10;&#10;Description automatically generated">
            <a:extLst>
              <a:ext uri="{FF2B5EF4-FFF2-40B4-BE49-F238E27FC236}">
                <a16:creationId xmlns:a16="http://schemas.microsoft.com/office/drawing/2014/main" id="{CB6E0BC0-90ED-33D0-1DA3-886BF3B0CB79}"/>
              </a:ext>
            </a:extLst>
          </p:cNvPr>
          <p:cNvPicPr>
            <a:picLocks noChangeAspect="1"/>
          </p:cNvPicPr>
          <p:nvPr/>
        </p:nvPicPr>
        <p:blipFill>
          <a:blip r:embed="rId2">
            <a:extLst>
              <a:ext uri="{28A0092B-C50C-407E-A947-70E740481C1C}">
                <a14:useLocalDpi xmlns:a14="http://schemas.microsoft.com/office/drawing/2010/main" val="0"/>
              </a:ext>
            </a:extLst>
          </a:blip>
          <a:srcRect t="61603" r="41284"/>
          <a:stretch/>
        </p:blipFill>
        <p:spPr>
          <a:xfrm>
            <a:off x="5106234" y="3620531"/>
            <a:ext cx="7085766" cy="3237470"/>
          </a:xfrm>
          <a:prstGeom prst="rect">
            <a:avLst/>
          </a:prstGeom>
        </p:spPr>
      </p:pic>
    </p:spTree>
    <p:extLst>
      <p:ext uri="{BB962C8B-B14F-4D97-AF65-F5344CB8AC3E}">
        <p14:creationId xmlns:p14="http://schemas.microsoft.com/office/powerpoint/2010/main" val="3195554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31392"/>
          </a:xfrm>
        </p:spPr>
        <p:txBody>
          <a:bodyPr anchor="ctr">
            <a:normAutofit/>
          </a:bodyPr>
          <a:lstStyle/>
          <a:p>
            <a:pPr marL="342900" marR="0" lvl="0" indent="-342900">
              <a:lnSpc>
                <a:spcPct val="115000"/>
              </a:lnSpc>
              <a:spcBef>
                <a:spcPts val="0"/>
              </a:spcBef>
              <a:spcAft>
                <a:spcPts val="800"/>
              </a:spcAft>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Lesser-Known Regions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0" y="1231393"/>
            <a:ext cx="12192000" cy="2072639"/>
          </a:xfrm>
        </p:spPr>
        <p:txBody>
          <a:bodyPr>
            <a:noAutofit/>
          </a:bodyPr>
          <a:lstStyle/>
          <a:p>
            <a:pPr marL="742950" lvl="1" indent="-28575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Pelee</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Island (Ontario)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southernmost point in Canada, known for its long growing season and diverse microclimates.</a:t>
            </a:r>
          </a:p>
          <a:p>
            <a:pPr marL="742950" marR="0" lvl="1" indent="-28575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Nova Scotia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Specializing in sparkling wines due to its cool, maritime climate.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Similkameen Valley (British Columbia)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hidden gem for organic and biodynamic wines, with steep vineyards and unique terroir.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canada with different colored countries/regions&#10;&#10;Description automatically generated">
            <a:extLst>
              <a:ext uri="{FF2B5EF4-FFF2-40B4-BE49-F238E27FC236}">
                <a16:creationId xmlns:a16="http://schemas.microsoft.com/office/drawing/2014/main" id="{E1A694F8-3D7E-6149-25C2-37C9DA9B634A}"/>
              </a:ext>
            </a:extLst>
          </p:cNvPr>
          <p:cNvPicPr>
            <a:picLocks noChangeAspect="1"/>
          </p:cNvPicPr>
          <p:nvPr/>
        </p:nvPicPr>
        <p:blipFill>
          <a:blip r:embed="rId3">
            <a:extLst>
              <a:ext uri="{28A0092B-C50C-407E-A947-70E740481C1C}">
                <a14:useLocalDpi xmlns:a14="http://schemas.microsoft.com/office/drawing/2010/main" val="0"/>
              </a:ext>
            </a:extLst>
          </a:blip>
          <a:srcRect l="963" t="2237" b="1735"/>
          <a:stretch/>
        </p:blipFill>
        <p:spPr>
          <a:xfrm>
            <a:off x="597408" y="3553969"/>
            <a:ext cx="5268874" cy="3322318"/>
          </a:xfrm>
          <a:prstGeom prst="rect">
            <a:avLst/>
          </a:prstGeom>
        </p:spPr>
      </p:pic>
      <p:sp>
        <p:nvSpPr>
          <p:cNvPr id="7" name="TextBox 6">
            <a:extLst>
              <a:ext uri="{FF2B5EF4-FFF2-40B4-BE49-F238E27FC236}">
                <a16:creationId xmlns:a16="http://schemas.microsoft.com/office/drawing/2014/main" id="{6F9210B8-6EE5-85FB-1A6D-4D209C799F17}"/>
              </a:ext>
            </a:extLst>
          </p:cNvPr>
          <p:cNvSpPr txBox="1"/>
          <p:nvPr/>
        </p:nvSpPr>
        <p:spPr>
          <a:xfrm>
            <a:off x="5425440" y="3429000"/>
            <a:ext cx="6766560" cy="3518912"/>
          </a:xfrm>
          <a:prstGeom prst="rect">
            <a:avLst/>
          </a:prstGeom>
          <a:noFill/>
        </p:spPr>
        <p:txBody>
          <a:bodyPr wrap="square">
            <a:spAutoFit/>
          </a:bodyPr>
          <a:lstStyle/>
          <a:p>
            <a:pPr marL="742950" marR="0" lvl="1" indent="-285750" algn="l">
              <a:spcBef>
                <a:spcPts val="0"/>
              </a:spcBef>
              <a:spcAft>
                <a:spcPts val="800"/>
              </a:spcAft>
              <a:buSzPct val="100000"/>
              <a:buFont typeface="Arial" panose="020B0604020202020204" pitchFamily="34" charset="0"/>
              <a:buChar char="•"/>
              <a:tabLst>
                <a:tab pos="914400" algn="l"/>
              </a:tabLst>
            </a:pPr>
            <a:r>
              <a:rPr lang="en-US" sz="2400" kern="100" dirty="0">
                <a:latin typeface="Times New Roman" panose="02020603050405020304" pitchFamily="18" charset="0"/>
                <a:ea typeface="Aptos" panose="020B0004020202020204" pitchFamily="34" charset="0"/>
                <a:cs typeface="Times New Roman" panose="02020603050405020304" pitchFamily="18" charset="0"/>
              </a:rPr>
              <a:t>Quebec </a:t>
            </a:r>
            <a:r>
              <a:rPr lang="en-US" sz="2400" dirty="0">
                <a:latin typeface="Times New Roman" panose="02020603050405020304" pitchFamily="18" charset="0"/>
                <a:cs typeface="Times New Roman" panose="02020603050405020304" pitchFamily="18" charset="0"/>
              </a:rPr>
              <a:t>The grape varieties, both white and red, all have common qualities needed by the harshness of the winter season, including resistance to winter temperatures, resistance to spring freezes and being early ripening. </a:t>
            </a:r>
          </a:p>
          <a:p>
            <a:pPr marL="742950" marR="0" lvl="1" indent="-285750" algn="l">
              <a:spcBef>
                <a:spcPts val="0"/>
              </a:spcBef>
              <a:spcAft>
                <a:spcPts val="800"/>
              </a:spcAft>
              <a:buSzPct val="100000"/>
              <a:buFont typeface="Arial" panose="020B0604020202020204" pitchFamily="34" charset="0"/>
              <a:buChar char="•"/>
              <a:tabLst>
                <a:tab pos="914400" algn="l"/>
              </a:tabLst>
            </a:pPr>
            <a:r>
              <a:rPr lang="en-US" sz="2400" dirty="0">
                <a:latin typeface="Times New Roman" panose="02020603050405020304" pitchFamily="18" charset="0"/>
                <a:cs typeface="Times New Roman" panose="02020603050405020304" pitchFamily="18" charset="0"/>
              </a:rPr>
              <a:t>Some 40 varieties are grown in Quebec, with the most commonly planted being Maréchal Foch, Frontenac, Sainte-Croix, Vidal and Seyval </a:t>
            </a:r>
            <a:r>
              <a:rPr lang="en-US" sz="2400" dirty="0" err="1">
                <a:latin typeface="Times New Roman" panose="02020603050405020304" pitchFamily="18" charset="0"/>
                <a:cs typeface="Times New Roman" panose="02020603050405020304" pitchFamily="18" charset="0"/>
              </a:rPr>
              <a:t>blanc</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62346857"/>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green field with trees and a lake&#10;&#10;Description automatically generated with medium confidence">
            <a:extLst>
              <a:ext uri="{FF2B5EF4-FFF2-40B4-BE49-F238E27FC236}">
                <a16:creationId xmlns:a16="http://schemas.microsoft.com/office/drawing/2014/main" id="{94CFA529-D46C-41F0-125C-6E7703A6C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608" y="3848099"/>
            <a:ext cx="4279392" cy="3009900"/>
          </a:xfrm>
          <a:prstGeom prst="rect">
            <a:avLst/>
          </a:prstGeom>
        </p:spPr>
      </p:pic>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341120"/>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Canada’s Unique Terroir</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92608" y="1341121"/>
            <a:ext cx="11899392" cy="5516879"/>
          </a:xfrm>
        </p:spPr>
        <p:txBody>
          <a:bodyPr>
            <a:normAutofit fontScale="85000" lnSpcReduction="20000"/>
          </a:bodyPr>
          <a:lstStyle/>
          <a:p>
            <a:pPr marL="0" marR="0" algn="l">
              <a:lnSpc>
                <a:spcPct val="115000"/>
              </a:lnSpc>
              <a:spcBef>
                <a:spcPts val="0"/>
              </a:spcBef>
              <a:spcAft>
                <a:spcPts val="800"/>
              </a:spcAft>
            </a:pPr>
            <a:r>
              <a:rPr lang="en-US" sz="2600" kern="100" dirty="0">
                <a:effectLst/>
                <a:ea typeface="Aptos" panose="020B0004020202020204" pitchFamily="34" charset="0"/>
              </a:rPr>
              <a:t>Canada’s terroir is defined by its cool climate, varied geography, and the interplay of lakes, mountains, and escarpments. The influence of large bodies of water—such as Lake Ontario in Niagara and Okanagan Lake in British Columbia—moderates temperatures, extending the growing season and preventing frost.</a:t>
            </a:r>
          </a:p>
          <a:p>
            <a:pPr marL="0" marR="0" algn="l">
              <a:lnSpc>
                <a:spcPct val="115000"/>
              </a:lnSpc>
              <a:spcBef>
                <a:spcPts val="0"/>
              </a:spcBef>
              <a:spcAft>
                <a:spcPts val="800"/>
              </a:spcAft>
            </a:pPr>
            <a:r>
              <a:rPr lang="en-US" sz="2600" kern="100" dirty="0">
                <a:effectLst/>
                <a:ea typeface="Aptos" panose="020B0004020202020204" pitchFamily="34" charset="0"/>
              </a:rPr>
              <a:t>Key climatic factors include:</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Latitude</a:t>
            </a:r>
            <a:r>
              <a:rPr lang="en-US" sz="2400" kern="100" dirty="0">
                <a:effectLst/>
                <a:ea typeface="Aptos" panose="020B0004020202020204" pitchFamily="34" charset="0"/>
              </a:rPr>
              <a:t>: Canadian vineyards sit between the 41st and 50th parallels, which puts them at similar latitudes to northern France and Germany.</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Continental and Maritime Climates</a:t>
            </a:r>
            <a:r>
              <a:rPr lang="en-US" sz="2400" kern="100" dirty="0">
                <a:effectLst/>
                <a:ea typeface="Aptos" panose="020B0004020202020204" pitchFamily="34" charset="0"/>
              </a:rPr>
              <a:t>: Regions like Niagara </a:t>
            </a:r>
            <a:br>
              <a:rPr lang="en-US" sz="2400" kern="100" dirty="0">
                <a:effectLst/>
                <a:ea typeface="Aptos" panose="020B0004020202020204" pitchFamily="34" charset="0"/>
              </a:rPr>
            </a:br>
            <a:r>
              <a:rPr lang="en-US" sz="2400" kern="100" dirty="0">
                <a:effectLst/>
                <a:ea typeface="Aptos" panose="020B0004020202020204" pitchFamily="34" charset="0"/>
              </a:rPr>
              <a:t>and Nova Scotia benefit from maritime influences, while </a:t>
            </a:r>
            <a:br>
              <a:rPr lang="en-US" sz="2400" kern="100" dirty="0">
                <a:effectLst/>
                <a:ea typeface="Aptos" panose="020B0004020202020204" pitchFamily="34" charset="0"/>
              </a:rPr>
            </a:br>
            <a:r>
              <a:rPr lang="en-US" sz="2400" kern="100" dirty="0">
                <a:effectLst/>
                <a:ea typeface="Aptos" panose="020B0004020202020204" pitchFamily="34" charset="0"/>
              </a:rPr>
              <a:t>Okanagan and Lake Erie have more continental climates.</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Diurnal Temperature Shifts</a:t>
            </a:r>
            <a:r>
              <a:rPr lang="en-US" sz="2400" kern="100" dirty="0">
                <a:effectLst/>
                <a:ea typeface="Aptos" panose="020B0004020202020204" pitchFamily="34" charset="0"/>
              </a:rPr>
              <a:t>: In regions like Okanagan, hot </a:t>
            </a:r>
            <a:br>
              <a:rPr lang="en-US" sz="2400" kern="100" dirty="0">
                <a:effectLst/>
                <a:ea typeface="Aptos" panose="020B0004020202020204" pitchFamily="34" charset="0"/>
              </a:rPr>
            </a:br>
            <a:r>
              <a:rPr lang="en-US" sz="2400" kern="100" dirty="0">
                <a:effectLst/>
                <a:ea typeface="Aptos" panose="020B0004020202020204" pitchFamily="34" charset="0"/>
              </a:rPr>
              <a:t>days and cool nights enhance grape acidity, critical for balanced </a:t>
            </a:r>
            <a:br>
              <a:rPr lang="en-US" sz="2400" kern="100" dirty="0">
                <a:effectLst/>
                <a:ea typeface="Aptos" panose="020B0004020202020204" pitchFamily="34" charset="0"/>
              </a:rPr>
            </a:br>
            <a:r>
              <a:rPr lang="en-US" sz="2400" kern="100" dirty="0">
                <a:effectLst/>
                <a:ea typeface="Aptos" panose="020B0004020202020204" pitchFamily="34" charset="0"/>
              </a:rPr>
              <a:t>wines.</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Soil</a:t>
            </a:r>
            <a:r>
              <a:rPr lang="en-US" sz="2400" kern="100" dirty="0">
                <a:effectLst/>
                <a:ea typeface="Aptos" panose="020B0004020202020204" pitchFamily="34" charset="0"/>
              </a:rPr>
              <a:t>: Limestone in Prince Edward County and the glacial deposits in </a:t>
            </a:r>
            <a:br>
              <a:rPr lang="en-US" sz="2400" kern="100" dirty="0">
                <a:effectLst/>
                <a:ea typeface="Aptos" panose="020B0004020202020204" pitchFamily="34" charset="0"/>
              </a:rPr>
            </a:br>
            <a:r>
              <a:rPr lang="en-US" sz="2400" kern="100" dirty="0">
                <a:effectLst/>
                <a:ea typeface="Aptos" panose="020B0004020202020204" pitchFamily="34" charset="0"/>
              </a:rPr>
              <a:t>the Okanagan contribute to distinctive mineral notes in wines.</a:t>
            </a:r>
          </a:p>
          <a:p>
            <a:pPr marL="349250" indent="-349250" algn="l">
              <a:lnSpc>
                <a:spcPct val="100000"/>
              </a:lnSpc>
              <a:buFont typeface="Arial" panose="020B0604020202020204" pitchFamily="34" charset="0"/>
              <a:buChar char="•"/>
            </a:pPr>
            <a:endParaRPr lang="en-US" sz="2600" dirty="0"/>
          </a:p>
          <a:p>
            <a:pPr algn="l"/>
            <a:endParaRPr lang="en-US" dirty="0"/>
          </a:p>
        </p:txBody>
      </p:sp>
    </p:spTree>
    <p:extLst>
      <p:ext uri="{BB962C8B-B14F-4D97-AF65-F5344CB8AC3E}">
        <p14:creationId xmlns:p14="http://schemas.microsoft.com/office/powerpoint/2010/main" val="3136284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8273141" cy="1560577"/>
          </a:xfrm>
        </p:spPr>
        <p:txBody>
          <a:bodyPr anchor="ctr">
            <a:normAutofit fontScale="90000"/>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Varietals and Wine Characteristics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0" y="1389889"/>
            <a:ext cx="8273141" cy="5297423"/>
          </a:xfrm>
        </p:spPr>
        <p:txBody>
          <a:bodyPr>
            <a:noAutofit/>
          </a:bodyPr>
          <a:lstStyle/>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Riesling</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Known for its high acidity and versatile flavor profile, ranging from bone-dry to sweet. Common tasting notes include green apple, citrus, and honey. Pairs well with spicy dishes like Thai or Indian cuisine.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Chardonnay</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 versatile grape that produces wines with flavors of apple, pear, and butter. In cooler regions like Niagara, it shows bright acidity and minerality. Pairs well with roasted chicken or seafood.</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Pinot Noir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 challenging grape to grow, but when done right, it delivers complex aromas of cherry, earth, and spice. Best paired with mushroom dishes or grilled salmon.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Cabernet Franc</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Often used in blends but also shines solo in Ontario. It has aromas of red fruit, herbs, and bell pepper, with a medium body. Excellent with roasted vegetables or lamb.</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group of bottles of wine&#10;&#10;Description automatically generated">
            <a:extLst>
              <a:ext uri="{FF2B5EF4-FFF2-40B4-BE49-F238E27FC236}">
                <a16:creationId xmlns:a16="http://schemas.microsoft.com/office/drawing/2014/main" id="{2A56A486-C3DA-3D10-DCE3-32D1306521F5}"/>
              </a:ext>
            </a:extLst>
          </p:cNvPr>
          <p:cNvPicPr>
            <a:picLocks noChangeAspect="1"/>
          </p:cNvPicPr>
          <p:nvPr/>
        </p:nvPicPr>
        <p:blipFill>
          <a:blip r:embed="rId2">
            <a:extLst>
              <a:ext uri="{28A0092B-C50C-407E-A947-70E740481C1C}">
                <a14:useLocalDpi xmlns:a14="http://schemas.microsoft.com/office/drawing/2010/main" val="0"/>
              </a:ext>
            </a:extLst>
          </a:blip>
          <a:srcRect t="5511"/>
          <a:stretch/>
        </p:blipFill>
        <p:spPr>
          <a:xfrm>
            <a:off x="8273141" y="377952"/>
            <a:ext cx="3918857" cy="6480048"/>
          </a:xfrm>
          <a:prstGeom prst="rect">
            <a:avLst/>
          </a:prstGeom>
        </p:spPr>
      </p:pic>
      <p:pic>
        <p:nvPicPr>
          <p:cNvPr id="5" name="Picture 4" descr="A group of bottles of wine&#10;&#10;Description automatically generated">
            <a:extLst>
              <a:ext uri="{FF2B5EF4-FFF2-40B4-BE49-F238E27FC236}">
                <a16:creationId xmlns:a16="http://schemas.microsoft.com/office/drawing/2014/main" id="{08D590F0-7B3F-E5AC-557E-AB66EC167580}"/>
              </a:ext>
            </a:extLst>
          </p:cNvPr>
          <p:cNvPicPr>
            <a:picLocks noChangeAspect="1"/>
          </p:cNvPicPr>
          <p:nvPr/>
        </p:nvPicPr>
        <p:blipFill>
          <a:blip r:embed="rId2">
            <a:extLst>
              <a:ext uri="{28A0092B-C50C-407E-A947-70E740481C1C}">
                <a14:useLocalDpi xmlns:a14="http://schemas.microsoft.com/office/drawing/2010/main" val="0"/>
              </a:ext>
            </a:extLst>
          </a:blip>
          <a:srcRect b="51822"/>
          <a:stretch/>
        </p:blipFill>
        <p:spPr>
          <a:xfrm>
            <a:off x="8273143" y="377952"/>
            <a:ext cx="3918857" cy="3304032"/>
          </a:xfrm>
          <a:prstGeom prst="rect">
            <a:avLst/>
          </a:prstGeom>
        </p:spPr>
      </p:pic>
    </p:spTree>
    <p:extLst>
      <p:ext uri="{BB962C8B-B14F-4D97-AF65-F5344CB8AC3E}">
        <p14:creationId xmlns:p14="http://schemas.microsoft.com/office/powerpoint/2010/main" val="94054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402081"/>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 and Signature Wines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04800" y="1402082"/>
            <a:ext cx="11875008" cy="1960890"/>
          </a:xfrm>
        </p:spPr>
        <p:txBody>
          <a:bodyPr>
            <a:noAutofit/>
          </a:bodyPr>
          <a:lstStyle/>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dirty="0" err="1"/>
              <a:t>Inniskillin</a:t>
            </a:r>
            <a:r>
              <a:rPr lang="en-US" sz="2400" dirty="0"/>
              <a:t>, founded in 1975 in Niagara, is renowned for pioneering Canadian </a:t>
            </a:r>
            <a:r>
              <a:rPr lang="en-US" sz="2400" dirty="0" err="1"/>
              <a:t>Icewine</a:t>
            </a:r>
            <a:r>
              <a:rPr lang="en-US" sz="2400" dirty="0"/>
              <a:t>, particularly its Vidal </a:t>
            </a:r>
            <a:r>
              <a:rPr lang="en-US" sz="2400" dirty="0" err="1"/>
              <a:t>Icewine</a:t>
            </a:r>
            <a:r>
              <a:rPr lang="en-US" sz="2400" dirty="0"/>
              <a:t>.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dirty="0"/>
              <a:t>This dessert wine is crafted from grapes that freeze on the vine, concentrating their sugars and creating a luscious, sweet wine balanced by vibrant acidity. </a:t>
            </a:r>
          </a:p>
        </p:txBody>
      </p:sp>
      <p:pic>
        <p:nvPicPr>
          <p:cNvPr id="5" name="Picture 4" descr="A sign in the snow&#10;&#10;Description automatically generated">
            <a:extLst>
              <a:ext uri="{FF2B5EF4-FFF2-40B4-BE49-F238E27FC236}">
                <a16:creationId xmlns:a16="http://schemas.microsoft.com/office/drawing/2014/main" id="{64CE88A6-B5F7-BB4B-D7E7-1DE0BC3D1898}"/>
              </a:ext>
            </a:extLst>
          </p:cNvPr>
          <p:cNvPicPr>
            <a:picLocks noChangeAspect="1"/>
          </p:cNvPicPr>
          <p:nvPr/>
        </p:nvPicPr>
        <p:blipFill>
          <a:blip r:embed="rId2">
            <a:extLst>
              <a:ext uri="{28A0092B-C50C-407E-A947-70E740481C1C}">
                <a14:useLocalDpi xmlns:a14="http://schemas.microsoft.com/office/drawing/2010/main" val="0"/>
              </a:ext>
            </a:extLst>
          </a:blip>
          <a:srcRect r="7220"/>
          <a:stretch/>
        </p:blipFill>
        <p:spPr>
          <a:xfrm>
            <a:off x="12191" y="3270504"/>
            <a:ext cx="5019565" cy="3587495"/>
          </a:xfrm>
          <a:prstGeom prst="rect">
            <a:avLst/>
          </a:prstGeom>
        </p:spPr>
      </p:pic>
      <p:sp>
        <p:nvSpPr>
          <p:cNvPr id="7" name="TextBox 6">
            <a:extLst>
              <a:ext uri="{FF2B5EF4-FFF2-40B4-BE49-F238E27FC236}">
                <a16:creationId xmlns:a16="http://schemas.microsoft.com/office/drawing/2014/main" id="{049464C1-3730-1B97-38BD-15A92382CF9C}"/>
              </a:ext>
            </a:extLst>
          </p:cNvPr>
          <p:cNvSpPr txBox="1"/>
          <p:nvPr/>
        </p:nvSpPr>
        <p:spPr>
          <a:xfrm>
            <a:off x="5043948" y="3270504"/>
            <a:ext cx="7135860" cy="3558731"/>
          </a:xfrm>
          <a:prstGeom prst="rect">
            <a:avLst/>
          </a:prstGeom>
          <a:noFill/>
        </p:spPr>
        <p:txBody>
          <a:bodyPr wrap="square">
            <a:spAutoFit/>
          </a:bodyPr>
          <a:lstStyle/>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dirty="0" err="1">
                <a:latin typeface="Times New Roman" panose="02020603050405020304" pitchFamily="18" charset="0"/>
                <a:cs typeface="Times New Roman" panose="02020603050405020304" pitchFamily="18" charset="0"/>
              </a:rPr>
              <a:t>Inniskillin’s</a:t>
            </a:r>
            <a:r>
              <a:rPr lang="en-US" sz="2400" dirty="0">
                <a:latin typeface="Times New Roman" panose="02020603050405020304" pitchFamily="18" charset="0"/>
                <a:cs typeface="Times New Roman" panose="02020603050405020304" pitchFamily="18" charset="0"/>
              </a:rPr>
              <a:t> Vidal </a:t>
            </a:r>
            <a:r>
              <a:rPr lang="en-US" sz="2400" dirty="0" err="1">
                <a:latin typeface="Times New Roman" panose="02020603050405020304" pitchFamily="18" charset="0"/>
                <a:cs typeface="Times New Roman" panose="02020603050405020304" pitchFamily="18" charset="0"/>
              </a:rPr>
              <a:t>Icewine</a:t>
            </a:r>
            <a:r>
              <a:rPr lang="en-US" sz="2400" dirty="0">
                <a:latin typeface="Times New Roman" panose="02020603050405020304" pitchFamily="18" charset="0"/>
                <a:cs typeface="Times New Roman" panose="02020603050405020304" pitchFamily="18" charset="0"/>
              </a:rPr>
              <a:t> offers tropical fruit flavors like mango and pineapple, with a rich, refreshing finish. Ideal pairings include blue cheese, fruit-based desserts, and dark chocolate.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dirty="0" err="1">
                <a:latin typeface="Times New Roman" panose="02020603050405020304" pitchFamily="18" charset="0"/>
                <a:cs typeface="Times New Roman" panose="02020603050405020304" pitchFamily="18" charset="0"/>
              </a:rPr>
              <a:t>Inniskillin’s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Icewine</a:t>
            </a:r>
            <a:r>
              <a:rPr lang="en-US" sz="2400" dirty="0">
                <a:latin typeface="Times New Roman" panose="02020603050405020304" pitchFamily="18" charset="0"/>
                <a:cs typeface="Times New Roman" panose="02020603050405020304" pitchFamily="18" charset="0"/>
              </a:rPr>
              <a:t> gained international recognition after winning the Grand Prix </a:t>
            </a:r>
            <a:r>
              <a:rPr lang="en-US" sz="2400" dirty="0" err="1">
                <a:latin typeface="Times New Roman" panose="02020603050405020304" pitchFamily="18" charset="0"/>
                <a:cs typeface="Times New Roman" panose="02020603050405020304" pitchFamily="18" charset="0"/>
              </a:rPr>
              <a:t>d’Honneur</a:t>
            </a:r>
            <a:r>
              <a:rPr lang="en-US" sz="2400" dirty="0">
                <a:latin typeface="Times New Roman" panose="02020603050405020304" pitchFamily="18" charset="0"/>
                <a:cs typeface="Times New Roman" panose="02020603050405020304" pitchFamily="18" charset="0"/>
              </a:rPr>
              <a:t> at </a:t>
            </a:r>
            <a:r>
              <a:rPr lang="en-US" sz="2400" dirty="0" err="1">
                <a:latin typeface="Times New Roman" panose="02020603050405020304" pitchFamily="18" charset="0"/>
                <a:cs typeface="Times New Roman" panose="02020603050405020304" pitchFamily="18" charset="0"/>
              </a:rPr>
              <a:t>Vinexpo</a:t>
            </a:r>
            <a:r>
              <a:rPr lang="en-US" sz="2400" dirty="0">
                <a:latin typeface="Times New Roman" panose="02020603050405020304" pitchFamily="18" charset="0"/>
                <a:cs typeface="Times New Roman" panose="02020603050405020304" pitchFamily="18" charset="0"/>
              </a:rPr>
              <a:t> in 1991, establishing Canada as a global leader in </a:t>
            </a:r>
            <a:r>
              <a:rPr lang="en-US" sz="2400" dirty="0" err="1">
                <a:latin typeface="Times New Roman" panose="02020603050405020304" pitchFamily="18" charset="0"/>
                <a:cs typeface="Times New Roman" panose="02020603050405020304" pitchFamily="18" charset="0"/>
              </a:rPr>
              <a:t>Icewine</a:t>
            </a:r>
            <a:r>
              <a:rPr lang="en-US" sz="2400" dirty="0">
                <a:latin typeface="Times New Roman" panose="02020603050405020304" pitchFamily="18" charset="0"/>
                <a:cs typeface="Times New Roman" panose="02020603050405020304" pitchFamily="18" charset="0"/>
              </a:rPr>
              <a:t> production.</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12749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1" y="1"/>
            <a:ext cx="6096001" cy="1803747"/>
          </a:xfrm>
        </p:spPr>
        <p:txBody>
          <a:bodyPr anchor="ctr">
            <a:normAutofit/>
          </a:bodyPr>
          <a:lstStyle/>
          <a:p>
            <a:pPr marL="0" marR="0">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 and Signature Wines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75780" y="1665961"/>
            <a:ext cx="5720219" cy="5192037"/>
          </a:xfrm>
        </p:spPr>
        <p:txBody>
          <a:bodyPr>
            <a:noAutofit/>
          </a:bodyPr>
          <a:lstStyle/>
          <a:p>
            <a:pPr marL="342900" marR="0" lvl="0" indent="-342900" algn="l">
              <a:spcBef>
                <a:spcPts val="0"/>
              </a:spcBef>
              <a:spcAft>
                <a:spcPts val="800"/>
              </a:spcAft>
              <a:buSzPct val="100000"/>
              <a:buFont typeface="Arial" panose="020B0604020202020204" pitchFamily="34" charset="0"/>
              <a:buChar char="•"/>
              <a:tabLst>
                <a:tab pos="457200" algn="l"/>
              </a:tabLst>
            </a:pPr>
            <a:r>
              <a:rPr lang="en-US" sz="2400" dirty="0" err="1"/>
              <a:t>Closson</a:t>
            </a:r>
            <a:r>
              <a:rPr lang="en-US" sz="2400" dirty="0"/>
              <a:t> Chase, located in Prince Edward County, is celebrated for its small-lot, terroir-driven Chardonnay and Pinot Noir. </a:t>
            </a:r>
          </a:p>
          <a:p>
            <a:pPr marL="342900" marR="0" lvl="0" indent="-342900" algn="l">
              <a:spcBef>
                <a:spcPts val="0"/>
              </a:spcBef>
              <a:spcAft>
                <a:spcPts val="800"/>
              </a:spcAft>
              <a:buSzPct val="100000"/>
              <a:buFont typeface="Arial" panose="020B0604020202020204" pitchFamily="34" charset="0"/>
              <a:buChar char="•"/>
              <a:tabLst>
                <a:tab pos="457200" algn="l"/>
              </a:tabLst>
            </a:pPr>
            <a:r>
              <a:rPr lang="en-US" sz="2400" dirty="0"/>
              <a:t>Known for its focus on sustainable practices, the winery capitalizes on the region’s cool climate and limestone-rich soils to produce wines with vibrant acidity and mineral complexity. </a:t>
            </a:r>
          </a:p>
          <a:p>
            <a:pPr marL="342900" marR="0" lvl="0" indent="-342900" algn="l">
              <a:spcBef>
                <a:spcPts val="0"/>
              </a:spcBef>
              <a:spcAft>
                <a:spcPts val="800"/>
              </a:spcAft>
              <a:buSzPct val="100000"/>
              <a:buFont typeface="Arial" panose="020B0604020202020204" pitchFamily="34" charset="0"/>
              <a:buChar char="•"/>
              <a:tabLst>
                <a:tab pos="457200" algn="l"/>
              </a:tabLst>
            </a:pPr>
            <a:r>
              <a:rPr lang="en-US" sz="2400" dirty="0"/>
              <a:t>Their Chardonnays offer refined, citrus and stone fruit notes, while the Pinot Noirs are elegant with red fruit and earthy tones. </a:t>
            </a:r>
          </a:p>
          <a:p>
            <a:pPr marL="342900" marR="0" lvl="0" indent="-342900" algn="l">
              <a:spcBef>
                <a:spcPts val="0"/>
              </a:spcBef>
              <a:spcAft>
                <a:spcPts val="800"/>
              </a:spcAft>
              <a:buSzPct val="100000"/>
              <a:buFont typeface="Arial" panose="020B0604020202020204" pitchFamily="34" charset="0"/>
              <a:buChar char="•"/>
              <a:tabLst>
                <a:tab pos="457200" algn="l"/>
              </a:tabLst>
            </a:pPr>
            <a:r>
              <a:rPr lang="en-US" sz="2400" dirty="0" err="1"/>
              <a:t>Closson</a:t>
            </a:r>
            <a:r>
              <a:rPr lang="en-US" sz="2400" dirty="0"/>
              <a:t> Chase exemplifies the region’s potential for producing world-class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stack of barrels and a metal object&#10;&#10;Description automatically generated">
            <a:extLst>
              <a:ext uri="{FF2B5EF4-FFF2-40B4-BE49-F238E27FC236}">
                <a16:creationId xmlns:a16="http://schemas.microsoft.com/office/drawing/2014/main" id="{53F23F9A-3A6C-D8D0-633C-1A7932D116EB}"/>
              </a:ext>
            </a:extLst>
          </p:cNvPr>
          <p:cNvPicPr>
            <a:picLocks noChangeAspect="1"/>
          </p:cNvPicPr>
          <p:nvPr/>
        </p:nvPicPr>
        <p:blipFill>
          <a:blip r:embed="rId2">
            <a:extLst>
              <a:ext uri="{28A0092B-C50C-407E-A947-70E740481C1C}">
                <a14:useLocalDpi xmlns:a14="http://schemas.microsoft.com/office/drawing/2010/main" val="0"/>
              </a:ext>
            </a:extLst>
          </a:blip>
          <a:srcRect l="-8014" t="8864" r="8016" b="1436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902917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 and Signature Wines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190532" y="1499617"/>
            <a:ext cx="6989276" cy="3291839"/>
          </a:xfrm>
        </p:spPr>
        <p:txBody>
          <a:bodyPr>
            <a:noAutofit/>
          </a:bodyPr>
          <a:lstStyle/>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dirty="0"/>
              <a:t>Mission Hill Family Estate, located in British Columbia’s Okanagan Valley, is renowned for producing award-winning Merlot and Chardonnay, reflecting the region’s distinct terroir.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dirty="0"/>
              <a:t>Their </a:t>
            </a:r>
            <a:r>
              <a:rPr lang="en-US" sz="2400" b="1" dirty="0"/>
              <a:t>Legacy Series</a:t>
            </a:r>
            <a:r>
              <a:rPr lang="en-US" sz="2400" dirty="0"/>
              <a:t> represents the pinnacle of their winemaking, crafted from the best vineyard blocks and embodying meticulous viticulture. </a:t>
            </a:r>
          </a:p>
        </p:txBody>
      </p:sp>
      <p:pic>
        <p:nvPicPr>
          <p:cNvPr id="5" name="Picture 4" descr="A large arch with a tower in the background&#10;&#10;Description automatically generated with medium confidence">
            <a:extLst>
              <a:ext uri="{FF2B5EF4-FFF2-40B4-BE49-F238E27FC236}">
                <a16:creationId xmlns:a16="http://schemas.microsoft.com/office/drawing/2014/main" id="{EA4D7AE4-8BCB-ECBC-540B-4EC40083C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1563624"/>
            <a:ext cx="5178340" cy="3227832"/>
          </a:xfrm>
          <a:prstGeom prst="rect">
            <a:avLst/>
          </a:prstGeom>
        </p:spPr>
      </p:pic>
      <p:sp>
        <p:nvSpPr>
          <p:cNvPr id="7" name="TextBox 6">
            <a:extLst>
              <a:ext uri="{FF2B5EF4-FFF2-40B4-BE49-F238E27FC236}">
                <a16:creationId xmlns:a16="http://schemas.microsoft.com/office/drawing/2014/main" id="{469AD0E8-E2BE-CF82-09AD-037F4750837D}"/>
              </a:ext>
            </a:extLst>
          </p:cNvPr>
          <p:cNvSpPr txBox="1"/>
          <p:nvPr/>
        </p:nvSpPr>
        <p:spPr>
          <a:xfrm>
            <a:off x="195072" y="4938228"/>
            <a:ext cx="11984736" cy="1332481"/>
          </a:xfrm>
          <a:prstGeom prst="rect">
            <a:avLst/>
          </a:prstGeom>
          <a:noFill/>
        </p:spPr>
        <p:txBody>
          <a:bodyPr wrap="square">
            <a:spAutoFit/>
          </a:bodyPr>
          <a:lstStyle/>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dirty="0">
                <a:latin typeface="Times New Roman" panose="02020603050405020304" pitchFamily="18" charset="0"/>
                <a:cs typeface="Times New Roman" panose="02020603050405020304" pitchFamily="18" charset="0"/>
              </a:rPr>
              <a:t>These limited-production wines showcase the estate's dedication to quality, with complex flavors and excellent aging potential. Mission Hill's iconic architecture and stunning location also make it a top destination for wine tourism in Canada.</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89298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7618413"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 </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82880" y="1560577"/>
            <a:ext cx="7290816" cy="5297423"/>
          </a:xfrm>
        </p:spPr>
        <p:txBody>
          <a:bodyPr>
            <a:noAutofit/>
          </a:bodyPr>
          <a:lstStyle/>
          <a:p>
            <a:pPr marL="342900" indent="-342900" algn="l">
              <a:buFont typeface="Arial" panose="020B0604020202020204" pitchFamily="34" charset="0"/>
              <a:buChar char="•"/>
            </a:pPr>
            <a:r>
              <a:rPr lang="en-US" sz="2400" dirty="0"/>
              <a:t>Niagara on the Lake Wineries produce an Orange Wine which may qualify as a fourth wine color. </a:t>
            </a:r>
          </a:p>
          <a:p>
            <a:pPr marL="342900" indent="-342900" algn="l">
              <a:buFont typeface="Arial" panose="020B0604020202020204" pitchFamily="34" charset="0"/>
              <a:buChar char="•"/>
            </a:pPr>
            <a:r>
              <a:rPr lang="en-US" sz="2400" dirty="0"/>
              <a:t>The most unique wines are a Sherry-like Chardonnay called Anniversary and an orange wine.</a:t>
            </a:r>
          </a:p>
          <a:p>
            <a:pPr marL="342900" indent="-342900" algn="l">
              <a:buFont typeface="Arial" panose="020B0604020202020204" pitchFamily="34" charset="0"/>
              <a:buChar char="•"/>
            </a:pPr>
            <a:r>
              <a:rPr lang="en-US" sz="2400" dirty="0"/>
              <a:t>They fortify (add extra alcohol) the Chardonnay and age it for seven years in small oak barrels, giving it the nutty, caramel character of Sherry.</a:t>
            </a:r>
          </a:p>
          <a:p>
            <a:pPr marL="342900" indent="-342900" algn="l">
              <a:buFont typeface="Arial" panose="020B0604020202020204" pitchFamily="34" charset="0"/>
              <a:buChar char="•"/>
            </a:pPr>
            <a:r>
              <a:rPr lang="en-US" sz="2400" dirty="0"/>
              <a:t>Orange wine, on the other hand, is an ancient European style that’s seeing a revival in wine regions across the world. Normally, white wine is fermented from freshly run juice while red wine sits on its skins to extract </a:t>
            </a:r>
            <a:r>
              <a:rPr lang="en-US" sz="2400" dirty="0" err="1"/>
              <a:t>colour</a:t>
            </a:r>
            <a:r>
              <a:rPr lang="en-US" sz="2400" dirty="0"/>
              <a:t> and tannins.</a:t>
            </a:r>
          </a:p>
          <a:p>
            <a:pPr marL="342900" indent="-342900" algn="l">
              <a:buFont typeface="Arial" panose="020B0604020202020204" pitchFamily="34" charset="0"/>
              <a:buChar char="•"/>
            </a:pPr>
            <a:r>
              <a:rPr lang="en-US" sz="2400" dirty="0"/>
              <a:t>The process also helps naturally preserve the wine so it can age.</a:t>
            </a:r>
          </a:p>
          <a:p>
            <a:pPr marL="342900" indent="-342900" algn="l">
              <a:buFont typeface="Arial" panose="020B0604020202020204" pitchFamily="34" charset="0"/>
              <a:buChar char="•"/>
            </a:pPr>
            <a:endParaRPr lang="en-US" sz="2400" dirty="0"/>
          </a:p>
        </p:txBody>
      </p:sp>
      <p:pic>
        <p:nvPicPr>
          <p:cNvPr id="2050" name="Picture 2" descr="Niagara-On-The-Lake Wineries – 20+ Vineyards in Canada's Wine Country - The  Adventurous Flashpacker">
            <a:extLst>
              <a:ext uri="{FF2B5EF4-FFF2-40B4-BE49-F238E27FC236}">
                <a16:creationId xmlns:a16="http://schemas.microsoft.com/office/drawing/2014/main" id="{6EFBA64D-A414-F159-FBD3-CA5D4F79E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3" y="0"/>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779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591373"/>
          </a:xfrm>
        </p:spPr>
        <p:txBody>
          <a:bodyPr anchor="ctr">
            <a:normAutofit/>
          </a:bodyPr>
          <a:lstStyle/>
          <a:p>
            <a:pPr rtl="0">
              <a:spcAft>
                <a:spcPts val="0"/>
              </a:spcAft>
            </a:pPr>
            <a:r>
              <a:rPr lang="en-US" b="1" dirty="0">
                <a:effectLst/>
                <a:latin typeface="Times New Roman, serif"/>
              </a:rPr>
              <a:t>Conclusion:</a:t>
            </a:r>
            <a:endParaRPr lang="en-US"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7408" y="1511808"/>
            <a:ext cx="11448288" cy="5454476"/>
          </a:xfrm>
        </p:spPr>
        <p:txBody>
          <a:bodyPr>
            <a:noAutofit/>
          </a:bodyPr>
          <a:lstStyle/>
          <a:p>
            <a:pPr marL="457200" indent="-457200" algn="l">
              <a:buFont typeface="Arial" panose="020B0604020202020204" pitchFamily="34" charset="0"/>
              <a:buChar char="•"/>
            </a:pPr>
            <a:r>
              <a:rPr lang="en-US" dirty="0"/>
              <a:t>Canada’s wine industry continues to evolve, blending tradition with innovation, and crafting wines that stand out in a global market. </a:t>
            </a:r>
          </a:p>
          <a:p>
            <a:pPr marL="457200" indent="-457200" algn="l">
              <a:buFont typeface="Arial" panose="020B0604020202020204" pitchFamily="34" charset="0"/>
              <a:buChar char="•"/>
            </a:pPr>
            <a:r>
              <a:rPr lang="en-US" dirty="0"/>
              <a:t>Canada’s wine industry is a dynamic blend of tradition and innovation, where winemakers embrace both classic techniques and cutting-edge methods to produce unique, high-quality wines. </a:t>
            </a:r>
          </a:p>
          <a:p>
            <a:pPr marL="457200" indent="-457200" algn="l">
              <a:buFont typeface="Arial" panose="020B0604020202020204" pitchFamily="34" charset="0"/>
              <a:buChar char="•"/>
            </a:pPr>
            <a:r>
              <a:rPr lang="en-US" dirty="0"/>
              <a:t>With regions like the Okanagan Valley, Niagara Peninsula, and Nova Scotia’s cool-climate vineyards gaining international recognition, there’s never been a better time to explore Canadian wines. </a:t>
            </a:r>
          </a:p>
          <a:p>
            <a:pPr marL="457200" indent="-457200" algn="l">
              <a:buFont typeface="Arial" panose="020B0604020202020204" pitchFamily="34" charset="0"/>
              <a:buChar char="•"/>
            </a:pPr>
            <a:r>
              <a:rPr lang="en-US" dirty="0"/>
              <a:t>Wine lovers worldwide are discovering the hidden gems of Canadian vineyards, and you could be next. Whether you’re drawn to the rich reds, crisp whites, or the renowned ice wines, Canadian vineyards offer something for every palate.</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64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645919"/>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Early European Settlement (Pre-1800s)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288099" y="1645920"/>
            <a:ext cx="6833169" cy="3264283"/>
          </a:xfrm>
        </p:spPr>
        <p:txBody>
          <a:bodyPr>
            <a:no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story of wine in Canada begins long before European settlers arrived.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Indigenous peoples across Canada harvested wild grapes like </a:t>
            </a:r>
            <a:r>
              <a:rPr lang="en-US" sz="2400" i="1" kern="100" dirty="0">
                <a:effectLst/>
                <a:ea typeface="Aptos" panose="020B0004020202020204" pitchFamily="34" charset="0"/>
              </a:rPr>
              <a:t>Vitis riparia</a:t>
            </a:r>
            <a:r>
              <a:rPr lang="en-US" sz="2400" kern="100" dirty="0">
                <a:effectLst/>
                <a:ea typeface="Aptos" panose="020B0004020202020204" pitchFamily="34" charset="0"/>
              </a:rPr>
              <a:t>, known as Riverbank Grapes, for various purposes. While these grapes weren't cultivated for wine, they foreshadowed what would later be a robust viticultural tradition.</a:t>
            </a:r>
          </a:p>
        </p:txBody>
      </p:sp>
      <p:pic>
        <p:nvPicPr>
          <p:cNvPr id="5" name="Picture 4" descr="A close-up of a vine with berries&#10;&#10;Description automatically generated">
            <a:extLst>
              <a:ext uri="{FF2B5EF4-FFF2-40B4-BE49-F238E27FC236}">
                <a16:creationId xmlns:a16="http://schemas.microsoft.com/office/drawing/2014/main" id="{4F56AAE5-3B49-EDC8-348D-B7D8107F41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894" y="1645920"/>
            <a:ext cx="5265106" cy="3041539"/>
          </a:xfrm>
          <a:prstGeom prst="rect">
            <a:avLst/>
          </a:prstGeom>
        </p:spPr>
      </p:pic>
      <p:sp>
        <p:nvSpPr>
          <p:cNvPr id="7" name="TextBox 6">
            <a:extLst>
              <a:ext uri="{FF2B5EF4-FFF2-40B4-BE49-F238E27FC236}">
                <a16:creationId xmlns:a16="http://schemas.microsoft.com/office/drawing/2014/main" id="{35C452AF-EEBF-226D-B1A8-D35FF69B36A2}"/>
              </a:ext>
            </a:extLst>
          </p:cNvPr>
          <p:cNvSpPr txBox="1"/>
          <p:nvPr/>
        </p:nvSpPr>
        <p:spPr>
          <a:xfrm>
            <a:off x="288097" y="4687459"/>
            <a:ext cx="11615803" cy="2181944"/>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European settlers, primarily the French and British, recognized the potential of Canada's cool climate for producing wine. However, the harsh winters and unpredictable growing seasons initially limited their success. The first notable attempts at winemaking came in the 19th century, when European settlers introduced hardy American and hybrid grape varieties that could withstand the cold.</a:t>
            </a:r>
          </a:p>
        </p:txBody>
      </p:sp>
    </p:spTree>
    <p:extLst>
      <p:ext uri="{BB962C8B-B14F-4D97-AF65-F5344CB8AC3E}">
        <p14:creationId xmlns:p14="http://schemas.microsoft.com/office/powerpoint/2010/main" val="195793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err="1"/>
              <a:t>BKWine</a:t>
            </a:r>
            <a:r>
              <a:rPr lang="en-US" dirty="0"/>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0"/>
            <a:ext cx="12192000" cy="1353314"/>
          </a:xfrm>
        </p:spPr>
        <p:txBody>
          <a:bodyPr anchor="ctr"/>
          <a:lstStyle/>
          <a:p>
            <a:pPr rtl="0">
              <a:spcAft>
                <a:spcPts val="0"/>
              </a:spcAft>
            </a:pPr>
            <a:r>
              <a:rPr lang="en-US" sz="4400" b="1" dirty="0">
                <a:effectLst/>
                <a:latin typeface="Times New Roman, serif"/>
              </a:rPr>
              <a:t>Citations</a:t>
            </a:r>
            <a:endParaRPr lang="en-US" sz="4000" dirty="0">
              <a:effectLst/>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1">
            <a:extLst>
              <a:ext uri="{FF2B5EF4-FFF2-40B4-BE49-F238E27FC236}">
                <a16:creationId xmlns:a16="http://schemas.microsoft.com/office/drawing/2014/main" id="{EBDB43AC-A873-B8D9-05B2-50DE27EFB48B}"/>
              </a:ext>
            </a:extLst>
          </p:cNvPr>
          <p:cNvSpPr>
            <a:spLocks noGrp="1" noChangeArrowheads="1"/>
          </p:cNvSpPr>
          <p:nvPr>
            <p:ph type="subTitle" idx="1"/>
          </p:nvPr>
        </p:nvSpPr>
        <p:spPr bwMode="auto">
          <a:xfrm>
            <a:off x="609600" y="1353313"/>
            <a:ext cx="10972800" cy="5681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rPr>
              <a:t>"Canadian Vintners Association“, </a:t>
            </a:r>
            <a:r>
              <a:rPr kumimoji="0" lang="en-US" altLang="en-US" sz="2000" b="0" i="0" u="none" strike="noStrike" cap="none" normalizeH="0" baseline="0" dirty="0">
                <a:ln>
                  <a:noFill/>
                </a:ln>
                <a:solidFill>
                  <a:schemeClr val="tx1"/>
                </a:solidFill>
                <a:effectLst/>
              </a:rPr>
              <a:t>Provides an overview of Canada's wine history, regulations, and VQA standards.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rPr>
              <a:t>"VQA Ontario"</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Offers detailed information about the Vintners Quality Alliance system and wine regions in Ontario.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rPr>
              <a:t>"Wine Growers British Columbia"</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Focuses on British Columbia's wine industry, regions, and viticultural practices.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rPr>
              <a:t>"Wine Marketing Association of Ontario"</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Provides insights into the wine industry, tourism, and the economic impact of winemaking in Ontario.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rPr>
              <a:t>"</a:t>
            </a:r>
            <a:r>
              <a:rPr kumimoji="0" lang="en-US" altLang="en-US" sz="2000" b="1" i="0" u="none" strike="noStrike" cap="none" normalizeH="0" baseline="0" dirty="0" err="1">
                <a:ln>
                  <a:noFill/>
                </a:ln>
                <a:solidFill>
                  <a:schemeClr val="tx1"/>
                </a:solidFill>
                <a:effectLst/>
              </a:rPr>
              <a:t>Icewine</a:t>
            </a:r>
            <a:r>
              <a:rPr kumimoji="0" lang="en-US" altLang="en-US" sz="2000" b="1" i="0" u="none" strike="noStrike" cap="none" normalizeH="0" baseline="0" dirty="0">
                <a:ln>
                  <a:noFill/>
                </a:ln>
                <a:solidFill>
                  <a:schemeClr val="tx1"/>
                </a:solidFill>
                <a:effectLst/>
              </a:rPr>
              <a:t>: The Frozen Beauty of Canada’s Vineyards"</a:t>
            </a:r>
            <a:r>
              <a:rPr kumimoji="0" lang="en-US" altLang="en-US" sz="2000" b="0" i="0" u="none" strike="noStrike" cap="none" normalizeH="0" baseline="0" dirty="0">
                <a:ln>
                  <a:noFill/>
                </a:ln>
                <a:solidFill>
                  <a:schemeClr val="tx1"/>
                </a:solidFill>
                <a:effectLst/>
              </a:rPr>
              <a:t> (Article)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Discusses the history, production, and global significance of Canadian </a:t>
            </a:r>
            <a:r>
              <a:rPr kumimoji="0" lang="en-US" altLang="en-US" sz="2000" b="0" i="0" u="none" strike="noStrike" cap="none" normalizeH="0" baseline="0" dirty="0" err="1">
                <a:ln>
                  <a:noFill/>
                </a:ln>
                <a:solidFill>
                  <a:schemeClr val="tx1"/>
                </a:solidFill>
                <a:effectLst/>
              </a:rPr>
              <a:t>Icewine</a:t>
            </a:r>
            <a:r>
              <a:rPr kumimoji="0" lang="en-US" altLang="en-US" sz="20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Published by Wine Enthusiast.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rPr>
              <a:t>"The Oxford Companion to Wine" by Jancis Robinson</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A comprehensive resource that covers the global history and key viticultural practices, including Canadian wine developments.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Published by Oxford University Press.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rPr>
              <a:t>"Decanter Magazine"</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Provides expert reviews and insights on Canadian wines, wineries, and trends in the industry.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027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The 1800s to Mid-1900s</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3"/>
            <a:ext cx="11387328" cy="593124"/>
          </a:xfrm>
        </p:spPr>
        <p:txBody>
          <a:bodyPr>
            <a:no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The Rise of Hybrid Grapes and Early Winemaking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4AF0782-5D42-5005-1333-1E850C0B5BB4}"/>
              </a:ext>
            </a:extLst>
          </p:cNvPr>
          <p:cNvPicPr>
            <a:picLocks noChangeAspect="1"/>
          </p:cNvPicPr>
          <p:nvPr/>
        </p:nvPicPr>
        <p:blipFill>
          <a:blip r:embed="rId2">
            <a:extLst>
              <a:ext uri="{28A0092B-C50C-407E-A947-70E740481C1C}">
                <a14:useLocalDpi xmlns:a14="http://schemas.microsoft.com/office/drawing/2010/main" val="0"/>
              </a:ext>
            </a:extLst>
          </a:blip>
          <a:srcRect r="13857"/>
          <a:stretch/>
        </p:blipFill>
        <p:spPr>
          <a:xfrm>
            <a:off x="0" y="1763556"/>
            <a:ext cx="3889248" cy="3009900"/>
          </a:xfrm>
          <a:prstGeom prst="rect">
            <a:avLst/>
          </a:prstGeom>
        </p:spPr>
      </p:pic>
      <p:sp>
        <p:nvSpPr>
          <p:cNvPr id="7" name="TextBox 6">
            <a:extLst>
              <a:ext uri="{FF2B5EF4-FFF2-40B4-BE49-F238E27FC236}">
                <a16:creationId xmlns:a16="http://schemas.microsoft.com/office/drawing/2014/main" id="{3505410B-A1A0-E1ED-CB5C-1B2FE5E2191D}"/>
              </a:ext>
            </a:extLst>
          </p:cNvPr>
          <p:cNvSpPr txBox="1"/>
          <p:nvPr/>
        </p:nvSpPr>
        <p:spPr>
          <a:xfrm>
            <a:off x="3889248" y="1726980"/>
            <a:ext cx="8302752" cy="3133999"/>
          </a:xfrm>
          <a:prstGeom prst="rect">
            <a:avLst/>
          </a:prstGeom>
          <a:noFill/>
        </p:spPr>
        <p:txBody>
          <a:bodyPr wrap="square">
            <a:spAutoFit/>
          </a:bodyPr>
          <a:lstStyle/>
          <a:p>
            <a:pPr marL="342900" lvl="3"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By the mid-19th century, the wine industry began taking root in areas like Ontario and British Columbia. Vineyards grew native and hybrid varieties due to their resilience to cold weather. </a:t>
            </a:r>
          </a:p>
          <a:p>
            <a:pPr marL="342900" lvl="3"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However, the wine produced during this time was often sweet and lacking the complexity found in European wines, partly due to the grapes' resistance to disease and pests but not necessarily geared toward premium winemaking.</a:t>
            </a:r>
          </a:p>
        </p:txBody>
      </p:sp>
      <p:sp>
        <p:nvSpPr>
          <p:cNvPr id="9" name="TextBox 8">
            <a:extLst>
              <a:ext uri="{FF2B5EF4-FFF2-40B4-BE49-F238E27FC236}">
                <a16:creationId xmlns:a16="http://schemas.microsoft.com/office/drawing/2014/main" id="{12649BCE-D522-4023-9FB6-E328B655F6A6}"/>
              </a:ext>
            </a:extLst>
          </p:cNvPr>
          <p:cNvSpPr txBox="1"/>
          <p:nvPr/>
        </p:nvSpPr>
        <p:spPr>
          <a:xfrm>
            <a:off x="231648" y="4902737"/>
            <a:ext cx="11728704" cy="1569660"/>
          </a:xfrm>
          <a:prstGeom prst="rect">
            <a:avLst/>
          </a:prstGeom>
          <a:noFill/>
        </p:spPr>
        <p:txBody>
          <a:bodyPr wrap="square">
            <a:spAutoFit/>
          </a:bodyPr>
          <a:lstStyle/>
          <a:p>
            <a:pPr marL="342900" indent="-342900" algn="l">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The Prohibition era (1916–1927 in Canada) disrupted the fledgling wine industry, limiting production to sacramental and medicinal wines. </a:t>
            </a:r>
          </a:p>
          <a:p>
            <a:pPr marL="342900" indent="-342900" algn="l">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After Prohibition, wine production grew, especially in regions like Niagara in Ontario, spurred by a greater focus on wine tourism and agriculture.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95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Modern Era</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219453" y="1170433"/>
            <a:ext cx="8452707" cy="4194047"/>
          </a:xfrm>
        </p:spPr>
        <p:txBody>
          <a:bodyPr>
            <a:noAutofit/>
          </a:bodyPr>
          <a:lstStyle/>
          <a:p>
            <a:pPr marR="0" algn="l">
              <a:lnSpc>
                <a:spcPct val="100000"/>
              </a:lnSpc>
              <a:spcBef>
                <a:spcPts val="0"/>
              </a:spcBef>
              <a:spcAft>
                <a:spcPts val="800"/>
              </a:spcAft>
            </a:pPr>
            <a:r>
              <a:rPr lang="en-US" sz="2200" b="1" kern="100" dirty="0">
                <a:effectLst/>
                <a:ea typeface="Aptos" panose="020B0004020202020204" pitchFamily="34" charset="0"/>
              </a:rPr>
              <a:t>The Vinifera Revolution (1970s to Present)</a:t>
            </a:r>
            <a:endParaRPr lang="en-US" sz="2200" kern="100" dirty="0">
              <a:effectLst/>
              <a:ea typeface="Aptos" panose="020B0004020202020204" pitchFamily="34" charset="0"/>
            </a:endParaRPr>
          </a:p>
          <a:p>
            <a:pPr marL="342900" marR="0" indent="-342900" algn="l">
              <a:lnSpc>
                <a:spcPct val="100000"/>
              </a:lnSpc>
              <a:spcBef>
                <a:spcPts val="0"/>
              </a:spcBef>
              <a:spcAft>
                <a:spcPts val="800"/>
              </a:spcAft>
              <a:buFont typeface="Arial" panose="020B0604020202020204" pitchFamily="34" charset="0"/>
              <a:buChar char="•"/>
            </a:pPr>
            <a:r>
              <a:rPr lang="en-US" sz="2200" kern="100" dirty="0">
                <a:effectLst/>
                <a:ea typeface="Aptos" panose="020B0004020202020204" pitchFamily="34" charset="0"/>
              </a:rPr>
              <a:t>The true breakthrough came in the 1970s when growers in Canada began experimenting with </a:t>
            </a:r>
            <a:r>
              <a:rPr lang="en-US" sz="2200" i="1" kern="100" dirty="0">
                <a:effectLst/>
                <a:ea typeface="Aptos" panose="020B0004020202020204" pitchFamily="34" charset="0"/>
              </a:rPr>
              <a:t>Vitis vinifera</a:t>
            </a:r>
            <a:r>
              <a:rPr lang="en-US" sz="2200" kern="100" dirty="0">
                <a:effectLst/>
                <a:ea typeface="Aptos" panose="020B0004020202020204" pitchFamily="34" charset="0"/>
              </a:rPr>
              <a:t>—the same grape species used in traditional European winemaking. These grapes, such as Chardonnay, Cabernet Franc, and Riesling, struggled at first due to the cold, but new viticultural techniques allowed for their success.</a:t>
            </a:r>
          </a:p>
          <a:p>
            <a:pPr marL="342900" indent="-342900" algn="l">
              <a:lnSpc>
                <a:spcPct val="100000"/>
              </a:lnSpc>
              <a:buFont typeface="Arial" panose="020B0604020202020204" pitchFamily="34" charset="0"/>
              <a:buChar char="•"/>
            </a:pPr>
            <a:r>
              <a:rPr lang="en-US" sz="2200" dirty="0">
                <a:effectLst/>
                <a:ea typeface="Aptos" panose="020B0004020202020204" pitchFamily="34" charset="0"/>
              </a:rPr>
              <a:t>Canada's accession to the Free Trade Agreement with the U.S. in 1989 forced local winemakers to modernize, as cheap imports flooded the market. This period saw the introduction of the Vintners Quality Alliance (VQA) in 1988, a regulatory and appellation system that established quality benchmarks, much like France's AOC.</a:t>
            </a:r>
          </a:p>
        </p:txBody>
      </p:sp>
      <p:pic>
        <p:nvPicPr>
          <p:cNvPr id="5" name="Picture 4" descr="A black and white drawing of a vine&#10;&#10;Description automatically generated">
            <a:extLst>
              <a:ext uri="{FF2B5EF4-FFF2-40B4-BE49-F238E27FC236}">
                <a16:creationId xmlns:a16="http://schemas.microsoft.com/office/drawing/2014/main" id="{B0C7601F-69C2-5D17-DE39-CF28C5B96E65}"/>
              </a:ext>
            </a:extLst>
          </p:cNvPr>
          <p:cNvPicPr>
            <a:picLocks noChangeAspect="1"/>
          </p:cNvPicPr>
          <p:nvPr/>
        </p:nvPicPr>
        <p:blipFill>
          <a:blip r:embed="rId3">
            <a:extLst>
              <a:ext uri="{28A0092B-C50C-407E-A947-70E740481C1C}">
                <a14:useLocalDpi xmlns:a14="http://schemas.microsoft.com/office/drawing/2010/main" val="0"/>
              </a:ext>
            </a:extLst>
          </a:blip>
          <a:srcRect b="7865"/>
          <a:stretch/>
        </p:blipFill>
        <p:spPr>
          <a:xfrm>
            <a:off x="8702725" y="4042398"/>
            <a:ext cx="3519839" cy="2828544"/>
          </a:xfrm>
          <a:prstGeom prst="rect">
            <a:avLst/>
          </a:prstGeom>
        </p:spPr>
      </p:pic>
      <p:sp>
        <p:nvSpPr>
          <p:cNvPr id="7" name="TextBox 6">
            <a:extLst>
              <a:ext uri="{FF2B5EF4-FFF2-40B4-BE49-F238E27FC236}">
                <a16:creationId xmlns:a16="http://schemas.microsoft.com/office/drawing/2014/main" id="{76CE05AE-A668-83CD-3B86-53E2111F1AE3}"/>
              </a:ext>
            </a:extLst>
          </p:cNvPr>
          <p:cNvSpPr txBox="1"/>
          <p:nvPr/>
        </p:nvSpPr>
        <p:spPr>
          <a:xfrm>
            <a:off x="219455" y="5279135"/>
            <a:ext cx="8672158" cy="1651734"/>
          </a:xfrm>
          <a:prstGeom prst="rect">
            <a:avLst/>
          </a:prstGeom>
          <a:noFill/>
        </p:spPr>
        <p:txBody>
          <a:bodyPr wrap="square">
            <a:spAutoFit/>
          </a:bodyPr>
          <a:lstStyle/>
          <a:p>
            <a:pPr marL="0" marR="0" algn="l">
              <a:lnSpc>
                <a:spcPct val="100000"/>
              </a:lnSpc>
              <a:spcBef>
                <a:spcPts val="0"/>
              </a:spcBef>
              <a:spcAft>
                <a:spcPts val="800"/>
              </a:spcAf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Key Breakthroughs</a:t>
            </a:r>
            <a:r>
              <a:rPr lang="en-US" sz="22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latin typeface="Times New Roman" panose="02020603050405020304" pitchFamily="18" charset="0"/>
                <a:ea typeface="Aptos" panose="020B0004020202020204" pitchFamily="34" charset="0"/>
                <a:cs typeface="Times New Roman" panose="02020603050405020304" pitchFamily="18" charset="0"/>
              </a:rPr>
              <a:t>include the i</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ntroduction of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Vitis vinifera</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in the 1970s.</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establishment of the VQA standard.</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rise of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Icewine</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positioning Canada as a global leader in this niche market.</a:t>
            </a:r>
          </a:p>
        </p:txBody>
      </p:sp>
      <p:pic>
        <p:nvPicPr>
          <p:cNvPr id="9" name="Picture 8" descr="A bottle of wine with instructions&#10;&#10;Description automatically generated">
            <a:extLst>
              <a:ext uri="{FF2B5EF4-FFF2-40B4-BE49-F238E27FC236}">
                <a16:creationId xmlns:a16="http://schemas.microsoft.com/office/drawing/2014/main" id="{B4CEE314-232B-7648-9A67-86A471574206}"/>
              </a:ext>
            </a:extLst>
          </p:cNvPr>
          <p:cNvPicPr>
            <a:picLocks noChangeAspect="1"/>
          </p:cNvPicPr>
          <p:nvPr/>
        </p:nvPicPr>
        <p:blipFill>
          <a:blip r:embed="rId4">
            <a:extLst>
              <a:ext uri="{28A0092B-C50C-407E-A947-70E740481C1C}">
                <a14:useLocalDpi xmlns:a14="http://schemas.microsoft.com/office/drawing/2010/main" val="0"/>
              </a:ext>
            </a:extLst>
          </a:blip>
          <a:srcRect r="18534" b="12711"/>
          <a:stretch/>
        </p:blipFill>
        <p:spPr>
          <a:xfrm>
            <a:off x="8702725" y="1219947"/>
            <a:ext cx="3519839" cy="2837174"/>
          </a:xfrm>
          <a:prstGeom prst="rect">
            <a:avLst/>
          </a:prstGeom>
        </p:spPr>
      </p:pic>
      <p:pic>
        <p:nvPicPr>
          <p:cNvPr id="11" name="Picture 10" descr="A bottle of white wine&#10;&#10;Description automatically generated">
            <a:extLst>
              <a:ext uri="{FF2B5EF4-FFF2-40B4-BE49-F238E27FC236}">
                <a16:creationId xmlns:a16="http://schemas.microsoft.com/office/drawing/2014/main" id="{B6F2F9AB-2338-3995-6B8E-6492B7F03471}"/>
              </a:ext>
            </a:extLst>
          </p:cNvPr>
          <p:cNvPicPr>
            <a:picLocks noChangeAspect="1"/>
          </p:cNvPicPr>
          <p:nvPr/>
        </p:nvPicPr>
        <p:blipFill>
          <a:blip r:embed="rId5">
            <a:extLst>
              <a:ext uri="{28A0092B-C50C-407E-A947-70E740481C1C}">
                <a14:useLocalDpi xmlns:a14="http://schemas.microsoft.com/office/drawing/2010/main" val="0"/>
              </a:ext>
            </a:extLst>
          </a:blip>
          <a:srcRect l="39867" r="40222"/>
          <a:stretch/>
        </p:blipFill>
        <p:spPr>
          <a:xfrm>
            <a:off x="9251365" y="1228577"/>
            <a:ext cx="563194" cy="2828544"/>
          </a:xfrm>
          <a:prstGeom prst="rect">
            <a:avLst/>
          </a:prstGeom>
        </p:spPr>
      </p:pic>
    </p:spTree>
    <p:extLst>
      <p:ext uri="{BB962C8B-B14F-4D97-AF65-F5344CB8AC3E}">
        <p14:creationId xmlns:p14="http://schemas.microsoft.com/office/powerpoint/2010/main" val="362855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645919"/>
          </a:xfrm>
        </p:spPr>
        <p:txBody>
          <a:bodyPr vert="horz" lIns="91440" tIns="45720" rIns="91440" bIns="45720" rtlCol="0"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in Canada</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560577"/>
            <a:ext cx="11618976" cy="2572512"/>
          </a:xfrm>
        </p:spPr>
        <p:txBody>
          <a:bodyPr vert="horz" lIns="91440" tIns="45720" rIns="91440" bIns="45720" rtlCol="0">
            <a:normAutofit/>
          </a:bodyPr>
          <a:lstStyle/>
          <a:p>
            <a:pPr marL="342900" marR="0" lvl="0" indent="-342900" algn="l">
              <a:lnSpc>
                <a:spcPct val="115000"/>
              </a:lnSpc>
              <a:spcBef>
                <a:spcPts val="0"/>
              </a:spcBef>
              <a:spcAft>
                <a:spcPts val="800"/>
              </a:spcAft>
              <a:tabLst>
                <a:tab pos="457200" algn="l"/>
              </a:tabLst>
            </a:pPr>
            <a:r>
              <a:rPr lang="en-US" sz="2400" b="1" kern="100" dirty="0">
                <a:effectLst/>
                <a:ea typeface="Aptos" panose="020B0004020202020204" pitchFamily="34" charset="0"/>
              </a:rPr>
              <a:t>Niagara Peninsula (Ontario)</a:t>
            </a:r>
            <a:endParaRPr lang="en-US" sz="2400" kern="100" dirty="0">
              <a:effectLst/>
              <a:ea typeface="Aptos" panose="020B0004020202020204" pitchFamily="34" charset="0"/>
            </a:endParaRPr>
          </a:p>
          <a:p>
            <a:pPr marL="800100" marR="0" lvl="1" indent="-34290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Production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largest wine-producing region in Canada, responsible for more than 70% of the country's wine.</a:t>
            </a:r>
          </a:p>
          <a:p>
            <a:pPr marL="800100" marR="0" lvl="1" indent="-34290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Tourism</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Niagara’s proximity to Niagara Falls and Toronto draws millions of visitors annually. Wine trails and boutique hotels enhance the visitor experience.</a:t>
            </a:r>
          </a:p>
          <a:p>
            <a:pPr marL="342900" indent="-228600" algn="l">
              <a:spcAft>
                <a:spcPts val="0"/>
              </a:spcAft>
              <a:buFont typeface="Arial" panose="020B0604020202020204" pitchFamily="34" charset="0"/>
              <a:buChar char="•"/>
            </a:pPr>
            <a:endParaRPr lang="en-US" sz="1800" dirty="0">
              <a:effectLst/>
              <a:latin typeface="+mn-lt"/>
              <a:cs typeface="+mn-cs"/>
            </a:endParaRPr>
          </a:p>
        </p:txBody>
      </p:sp>
      <p:pic>
        <p:nvPicPr>
          <p:cNvPr id="5" name="Picture 4" descr="A map of a wine region&#10;&#10;Description automatically generated">
            <a:extLst>
              <a:ext uri="{FF2B5EF4-FFF2-40B4-BE49-F238E27FC236}">
                <a16:creationId xmlns:a16="http://schemas.microsoft.com/office/drawing/2014/main" id="{97DE2702-FF11-036E-F449-0A521555E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86784"/>
            <a:ext cx="5151046" cy="2871216"/>
          </a:xfrm>
          <a:prstGeom prst="rect">
            <a:avLst/>
          </a:prstGeom>
        </p:spPr>
      </p:pic>
      <p:sp>
        <p:nvSpPr>
          <p:cNvPr id="7" name="TextBox 6">
            <a:extLst>
              <a:ext uri="{FF2B5EF4-FFF2-40B4-BE49-F238E27FC236}">
                <a16:creationId xmlns:a16="http://schemas.microsoft.com/office/drawing/2014/main" id="{C2EF596E-7E27-B660-5208-F864B0F27021}"/>
              </a:ext>
            </a:extLst>
          </p:cNvPr>
          <p:cNvSpPr txBox="1"/>
          <p:nvPr/>
        </p:nvSpPr>
        <p:spPr>
          <a:xfrm>
            <a:off x="4779264" y="3986783"/>
            <a:ext cx="7412736" cy="2709268"/>
          </a:xfrm>
          <a:prstGeom prst="rect">
            <a:avLst/>
          </a:prstGeom>
          <a:noFill/>
        </p:spPr>
        <p:txBody>
          <a:bodyPr wrap="square">
            <a:spAutoFit/>
          </a:bodyPr>
          <a:lstStyle/>
          <a:p>
            <a:pPr marL="800100" marR="0" lvl="1" indent="-34290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Unique Qualities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Niagara Escarpment and Lake Ontario moderate temperatures, allowing for a longer growing season and high-quality vinifera grapes.</a:t>
            </a:r>
          </a:p>
          <a:p>
            <a:pPr marL="800100" marR="0" lvl="1" indent="-34290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Why Visit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World-class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Icewine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festivals, scenic landscapes, and access to over 100 wineries.</a:t>
            </a:r>
          </a:p>
        </p:txBody>
      </p:sp>
    </p:spTree>
    <p:extLst>
      <p:ext uri="{BB962C8B-B14F-4D97-AF65-F5344CB8AC3E}">
        <p14:creationId xmlns:p14="http://schemas.microsoft.com/office/powerpoint/2010/main" val="165362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Wine regions of Ontario Canada">
            <a:extLst>
              <a:ext uri="{FF2B5EF4-FFF2-40B4-BE49-F238E27FC236}">
                <a16:creationId xmlns:a16="http://schemas.microsoft.com/office/drawing/2014/main" id="{78546A03-2CA2-01F0-83A0-52A1DC336F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34"/>
          <a:stretch/>
        </p:blipFill>
        <p:spPr bwMode="auto">
          <a:xfrm>
            <a:off x="7583424" y="1560577"/>
            <a:ext cx="4608576" cy="30064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r>
              <a:rPr lang="en-US" b="1" dirty="0">
                <a:effectLst/>
                <a:latin typeface="Times New Roman" panose="02020603050405020304" pitchFamily="18" charset="0"/>
                <a:ea typeface="Aptos" panose="020B0004020202020204" pitchFamily="34" charset="0"/>
              </a:rPr>
              <a:t>Regional Breakdown</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8"/>
            <a:ext cx="11181508" cy="5864350"/>
          </a:xfrm>
        </p:spPr>
        <p:txBody>
          <a:bodyPr>
            <a:normAutofit/>
          </a:bodyPr>
          <a:lstStyle/>
          <a:p>
            <a:pPr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Niagara Peninsula (Ontario)</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Location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Southern Ontario, along the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shores of Lake Ontario and the Niagara Escarpment.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Limestone-rich soils and a moderate climate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influenced by Lake Ontario.</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Climate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Cold winters, warm summers, and a long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growing season.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Predominant Varieties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Icewine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(Riesling, Vidal), Chardonnay, Pinot Noir, Cabernet Franc.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 Characteristics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High acidity, pronounced fruit flavors, and a mineral-driven finish.</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7137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7988971" cy="1560577"/>
          </a:xfrm>
        </p:spPr>
        <p:txBody>
          <a:bodyPr anchor="ctr">
            <a:noAutofit/>
          </a:bodyPr>
          <a:lstStyle/>
          <a:p>
            <a:pPr marL="342900" marR="0" lvl="0" indent="-342900">
              <a:lnSpc>
                <a:spcPct val="115000"/>
              </a:lnSpc>
              <a:spcBef>
                <a:spcPts val="0"/>
              </a:spcBef>
              <a:spcAft>
                <a:spcPts val="800"/>
              </a:spcAft>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  Okanagan Valley</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(British Columbia)</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0" y="1560577"/>
            <a:ext cx="7988971" cy="5297423"/>
          </a:xfrm>
        </p:spPr>
        <p:txBody>
          <a:bodyPr>
            <a:normAutofit/>
          </a:bodyPr>
          <a:lstStyle/>
          <a:p>
            <a:pPr marL="742950" marR="0" lvl="1" indent="-28575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Production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British Columbia’s premier wine region, producing around 85% of the province’s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Tourism</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Known for its lakeside beauty, the Okanagan Valley is a popular destination for wine tourists and nature lovers alike.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Unique Qualities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arid, desert-like climate with long daylight hours and cool nights supports the growth of full-bodied reds and aromatic whites.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Why Visit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Stunning wineries with views of Okanagan Lake, organic winemaking trends, and superb restaurant pairings.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7" name="Picture 6" descr="A map of a river&#10;&#10;Description automatically generated">
            <a:extLst>
              <a:ext uri="{FF2B5EF4-FFF2-40B4-BE49-F238E27FC236}">
                <a16:creationId xmlns:a16="http://schemas.microsoft.com/office/drawing/2014/main" id="{C91BF0DC-B961-59F1-517E-6DE02C23F865}"/>
              </a:ext>
            </a:extLst>
          </p:cNvPr>
          <p:cNvPicPr>
            <a:picLocks noChangeAspect="1"/>
          </p:cNvPicPr>
          <p:nvPr/>
        </p:nvPicPr>
        <p:blipFill>
          <a:blip r:embed="rId2">
            <a:extLst>
              <a:ext uri="{28A0092B-C50C-407E-A947-70E740481C1C}">
                <a14:useLocalDpi xmlns:a14="http://schemas.microsoft.com/office/drawing/2010/main" val="0"/>
              </a:ext>
            </a:extLst>
          </a:blip>
          <a:srcRect b="3964"/>
          <a:stretch/>
        </p:blipFill>
        <p:spPr>
          <a:xfrm>
            <a:off x="7988971" y="0"/>
            <a:ext cx="4203030" cy="6858000"/>
          </a:xfrm>
          <a:prstGeom prst="rect">
            <a:avLst/>
          </a:prstGeom>
        </p:spPr>
      </p:pic>
    </p:spTree>
    <p:extLst>
      <p:ext uri="{BB962C8B-B14F-4D97-AF65-F5344CB8AC3E}">
        <p14:creationId xmlns:p14="http://schemas.microsoft.com/office/powerpoint/2010/main" val="337210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r>
              <a:rPr lang="en-US" b="1" dirty="0">
                <a:effectLst/>
                <a:latin typeface="Times New Roman" panose="02020603050405020304" pitchFamily="18" charset="0"/>
                <a:ea typeface="Aptos" panose="020B0004020202020204" pitchFamily="34" charset="0"/>
              </a:rPr>
              <a:t>Regional Breakdown</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8"/>
            <a:ext cx="11181508" cy="5864350"/>
          </a:xfrm>
        </p:spPr>
        <p:txBody>
          <a:bodyPr>
            <a:norm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Okanagan Valley (British Columbia)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Location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Interior British Columbia, centered around Okanagan Lake.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Desert-like conditions with sandy, well-drained soils.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Climate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Hot, dry summers and cool nights.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Predominant Varieties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Merlot, Syrah, Riesling, Pinot Gris.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 Characteristics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Bold reds with ripe fruit flavors, crisp whites with citrus and floral notes.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9223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342900" marR="0" lvl="0" indent="-342900">
              <a:lnSpc>
                <a:spcPct val="115000"/>
              </a:lnSpc>
              <a:spcBef>
                <a:spcPts val="0"/>
              </a:spcBef>
              <a:spcAft>
                <a:spcPts val="800"/>
              </a:spcAft>
              <a:tabLst>
                <a:tab pos="457200" algn="l"/>
              </a:tabLs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Prince Edward County (Ontario)</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0" y="1560577"/>
            <a:ext cx="12192000" cy="1999487"/>
          </a:xfrm>
        </p:spPr>
        <p:txBody>
          <a:bodyPr>
            <a:noAutofit/>
          </a:bodyPr>
          <a:lstStyle/>
          <a:p>
            <a:pPr marL="742950" marR="0" lvl="1" indent="-28575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Production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rising star in Canadian winemaking, producing elegant, cool-climate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Tourism</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Known for its charming countryside, art galleries, and proximity to Toronto and Ottawa.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a wine region&#10;&#10;Description automatically generated">
            <a:extLst>
              <a:ext uri="{FF2B5EF4-FFF2-40B4-BE49-F238E27FC236}">
                <a16:creationId xmlns:a16="http://schemas.microsoft.com/office/drawing/2014/main" id="{D2FE7762-E1CB-1083-1623-8FE64E162F10}"/>
              </a:ext>
            </a:extLst>
          </p:cNvPr>
          <p:cNvPicPr>
            <a:picLocks noChangeAspect="1"/>
          </p:cNvPicPr>
          <p:nvPr/>
        </p:nvPicPr>
        <p:blipFill>
          <a:blip r:embed="rId2">
            <a:extLst>
              <a:ext uri="{28A0092B-C50C-407E-A947-70E740481C1C}">
                <a14:useLocalDpi xmlns:a14="http://schemas.microsoft.com/office/drawing/2010/main" val="0"/>
              </a:ext>
            </a:extLst>
          </a:blip>
          <a:srcRect r="3247"/>
          <a:stretch/>
        </p:blipFill>
        <p:spPr>
          <a:xfrm>
            <a:off x="0" y="3023616"/>
            <a:ext cx="7168896" cy="3834384"/>
          </a:xfrm>
          <a:prstGeom prst="rect">
            <a:avLst/>
          </a:prstGeom>
        </p:spPr>
      </p:pic>
      <p:sp>
        <p:nvSpPr>
          <p:cNvPr id="7" name="TextBox 6">
            <a:extLst>
              <a:ext uri="{FF2B5EF4-FFF2-40B4-BE49-F238E27FC236}">
                <a16:creationId xmlns:a16="http://schemas.microsoft.com/office/drawing/2014/main" id="{2A6AE5BE-7592-70F5-1CF5-3108695726F2}"/>
              </a:ext>
            </a:extLst>
          </p:cNvPr>
          <p:cNvSpPr txBox="1"/>
          <p:nvPr/>
        </p:nvSpPr>
        <p:spPr>
          <a:xfrm>
            <a:off x="7168896" y="2926080"/>
            <a:ext cx="5044190" cy="3558731"/>
          </a:xfrm>
          <a:prstGeom prst="rect">
            <a:avLst/>
          </a:prstGeom>
          <a:noFill/>
        </p:spPr>
        <p:txBody>
          <a:bodyPr wrap="square">
            <a:spAutoFit/>
          </a:bodyPr>
          <a:lstStyle/>
          <a:p>
            <a:pPr marL="401638" marR="0" lvl="1" indent="-341313"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Unique Qualities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Its limestone-rich soils and cool climate make for distinctive, mineral-driven wines, especially Chardonnay and Pinot Noir.</a:t>
            </a:r>
          </a:p>
          <a:p>
            <a:pPr marL="401638" marR="0" lvl="1" indent="-341313" algn="l">
              <a:lnSpc>
                <a:spcPct val="115000"/>
              </a:lnSpc>
              <a:spcBef>
                <a:spcPts val="0"/>
              </a:spcBef>
              <a:spcAft>
                <a:spcPts val="800"/>
              </a:spcAft>
              <a:buSzPct val="100000"/>
              <a:buFont typeface="Arial" panose="020B0604020202020204" pitchFamily="34" charset="0"/>
              <a:buChar char="•"/>
              <a:tabLst>
                <a:tab pos="9144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Why Visit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Boutique wineries, farm-to-table dining, and proximity to Sandbanks Provincial Park.</a:t>
            </a:r>
          </a:p>
        </p:txBody>
      </p:sp>
    </p:spTree>
    <p:extLst>
      <p:ext uri="{BB962C8B-B14F-4D97-AF65-F5344CB8AC3E}">
        <p14:creationId xmlns:p14="http://schemas.microsoft.com/office/powerpoint/2010/main" val="771058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761</TotalTime>
  <Words>2224</Words>
  <Application>Microsoft Office PowerPoint</Application>
  <PresentationFormat>Widescreen</PresentationFormat>
  <Paragraphs>128</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Aptos Display</vt:lpstr>
      <vt:lpstr>Arial</vt:lpstr>
      <vt:lpstr>Symbol</vt:lpstr>
      <vt:lpstr>Times New Roman</vt:lpstr>
      <vt:lpstr>Times New Roman, serif</vt:lpstr>
      <vt:lpstr>Office Theme</vt:lpstr>
      <vt:lpstr>The Evolution of Canadian Wine  Presented by Marc Silver</vt:lpstr>
      <vt:lpstr>Early European Settlement (Pre-1800s)</vt:lpstr>
      <vt:lpstr>The 1800s to Mid-1900s</vt:lpstr>
      <vt:lpstr>Modern Era</vt:lpstr>
      <vt:lpstr>Wine Regions in Canada</vt:lpstr>
      <vt:lpstr>Regional Breakdown</vt:lpstr>
      <vt:lpstr>  Okanagan Valley (British Columbia)</vt:lpstr>
      <vt:lpstr>Regional Breakdown</vt:lpstr>
      <vt:lpstr>Prince Edward County (Ontario)</vt:lpstr>
      <vt:lpstr>Regional Breakdown</vt:lpstr>
      <vt:lpstr>Lake Erie North Shore (Ontario)</vt:lpstr>
      <vt:lpstr>Lesser-Known Regions</vt:lpstr>
      <vt:lpstr>Canada’s Unique Terroir</vt:lpstr>
      <vt:lpstr>Varietals and Wine Characteristics</vt:lpstr>
      <vt:lpstr>Notable Wineries and Signature Wines</vt:lpstr>
      <vt:lpstr>Notable Wineries and Signature Wines</vt:lpstr>
      <vt:lpstr>Notable Wineries and Signature Wines</vt:lpstr>
      <vt:lpstr>Notable Wineries </vt:lpstr>
      <vt:lpstr>Conclusion:</vt:lpstr>
      <vt:lpstr>Acknowledgement</vt:lpstr>
      <vt:lpstr>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42</cp:revision>
  <dcterms:created xsi:type="dcterms:W3CDTF">2024-07-15T00:09:41Z</dcterms:created>
  <dcterms:modified xsi:type="dcterms:W3CDTF">2024-12-03T22:08:02Z</dcterms:modified>
</cp:coreProperties>
</file>